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1229" r:id="rId2"/>
    <p:sldId id="1465" r:id="rId3"/>
    <p:sldId id="1466" r:id="rId4"/>
    <p:sldId id="1182" r:id="rId5"/>
    <p:sldId id="1475" r:id="rId6"/>
    <p:sldId id="1481" r:id="rId7"/>
    <p:sldId id="1373" r:id="rId8"/>
    <p:sldId id="1381" r:id="rId9"/>
    <p:sldId id="1364" r:id="rId10"/>
    <p:sldId id="1249" r:id="rId11"/>
    <p:sldId id="1221" r:id="rId12"/>
    <p:sldId id="1363" r:id="rId13"/>
    <p:sldId id="1467" r:id="rId14"/>
    <p:sldId id="1464" r:id="rId15"/>
    <p:sldId id="1468" r:id="rId16"/>
    <p:sldId id="1185" r:id="rId17"/>
    <p:sldId id="1469" r:id="rId18"/>
    <p:sldId id="1264" r:id="rId19"/>
    <p:sldId id="1324" r:id="rId20"/>
    <p:sldId id="1471" r:id="rId21"/>
    <p:sldId id="1384" r:id="rId22"/>
    <p:sldId id="1472" r:id="rId23"/>
    <p:sldId id="1417" r:id="rId24"/>
    <p:sldId id="1424" r:id="rId25"/>
    <p:sldId id="1473" r:id="rId26"/>
    <p:sldId id="1271" r:id="rId27"/>
    <p:sldId id="1478" r:id="rId28"/>
    <p:sldId id="1479" r:id="rId29"/>
    <p:sldId id="1480" r:id="rId30"/>
    <p:sldId id="1220" r:id="rId31"/>
    <p:sldId id="1377" r:id="rId32"/>
    <p:sldId id="1476" r:id="rId33"/>
    <p:sldId id="1477" r:id="rId34"/>
    <p:sldId id="1312" r:id="rId35"/>
    <p:sldId id="1393" r:id="rId3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7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ja Bhattacharjee" initials="PB" lastIdx="4" clrIdx="0">
    <p:extLst>
      <p:ext uri="{19B8F6BF-5375-455C-9EA6-DF929625EA0E}">
        <p15:presenceInfo xmlns:p15="http://schemas.microsoft.com/office/powerpoint/2012/main" userId="416d634cdfdc1450" providerId="Windows Live"/>
      </p:ext>
    </p:extLst>
  </p:cmAuthor>
  <p:cmAuthor id="2" name="User" initials="User"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6600"/>
    <a:srgbClr val="F48C3E"/>
    <a:srgbClr val="FF3300"/>
    <a:srgbClr val="66CCFF"/>
    <a:srgbClr val="00CCFF"/>
    <a:srgbClr val="814571"/>
    <a:srgbClr val="2460A2"/>
    <a:srgbClr val="445469"/>
    <a:srgbClr val="FBB62B"/>
    <a:srgbClr val="364D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9409" autoAdjust="0"/>
  </p:normalViewPr>
  <p:slideViewPr>
    <p:cSldViewPr snapToGrid="0" snapToObjects="1">
      <p:cViewPr varScale="1">
        <p:scale>
          <a:sx n="33" d="100"/>
          <a:sy n="33" d="100"/>
        </p:scale>
        <p:origin x="508" y="72"/>
      </p:cViewPr>
      <p:guideLst>
        <p:guide orient="horz" pos="4320"/>
        <p:guide pos="7678"/>
      </p:guideLst>
    </p:cSldViewPr>
  </p:slideViewPr>
  <p:notesTextViewPr>
    <p:cViewPr>
      <p:scale>
        <a:sx n="100" d="100"/>
        <a:sy n="100" d="100"/>
      </p:scale>
      <p:origin x="0" y="0"/>
    </p:cViewPr>
  </p:notesTextViewPr>
  <p:sorterViewPr>
    <p:cViewPr>
      <p:scale>
        <a:sx n="65" d="100"/>
        <a:sy n="65" d="100"/>
      </p:scale>
      <p:origin x="0" y="28992"/>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6/18/2022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200824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Grp="1" noRot="1" noChangeAspect="1" noChangeArrowheads="1"/>
          </p:cNvSpPr>
          <p:nvPr>
            <p:ph type="sldImg"/>
          </p:nvPr>
        </p:nvSpPr>
        <p:spPr bwMode="auto">
          <a:xfrm>
            <a:off x="-16998950" y="-11796713"/>
            <a:ext cx="22198013" cy="124904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194" name="Text Box 2"/>
          <p:cNvSpPr txBox="1">
            <a:spLocks noGrp="1" noChangeArrowheads="1"/>
          </p:cNvSpPr>
          <p:nvPr>
            <p:ph type="body" idx="1"/>
          </p:nvPr>
        </p:nvSpPr>
        <p:spPr bwMode="auto">
          <a:xfrm>
            <a:off x="685800" y="4343400"/>
            <a:ext cx="548322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28583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941920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32</a:t>
            </a:fld>
            <a:endParaRPr lang="en-US" dirty="0"/>
          </a:p>
        </p:txBody>
      </p:sp>
    </p:spTree>
    <p:extLst>
      <p:ext uri="{BB962C8B-B14F-4D97-AF65-F5344CB8AC3E}">
        <p14:creationId xmlns:p14="http://schemas.microsoft.com/office/powerpoint/2010/main" val="3136307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1813014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486263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35</a:t>
            </a:fld>
            <a:endParaRPr lang="en-US" dirty="0"/>
          </a:p>
        </p:txBody>
      </p:sp>
    </p:spTree>
    <p:extLst>
      <p:ext uri="{BB962C8B-B14F-4D97-AF65-F5344CB8AC3E}">
        <p14:creationId xmlns:p14="http://schemas.microsoft.com/office/powerpoint/2010/main" val="891989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977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ur vision 2">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8675648" cy="13716000"/>
          </a:xfrm>
        </p:spPr>
        <p:txBody>
          <a:bodyPr/>
          <a:lstStyle/>
          <a:p>
            <a:endParaRPr lang="en-US"/>
          </a:p>
        </p:txBody>
      </p:sp>
    </p:spTree>
    <p:extLst>
      <p:ext uri="{BB962C8B-B14F-4D97-AF65-F5344CB8AC3E}">
        <p14:creationId xmlns:p14="http://schemas.microsoft.com/office/powerpoint/2010/main" val="7089154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adership skils">
    <p:spTree>
      <p:nvGrpSpPr>
        <p:cNvPr id="1" name=""/>
        <p:cNvGrpSpPr/>
        <p:nvPr/>
      </p:nvGrpSpPr>
      <p:grpSpPr>
        <a:xfrm>
          <a:off x="0" y="0"/>
          <a:ext cx="0" cy="0"/>
          <a:chOff x="0" y="0"/>
          <a:chExt cx="0" cy="0"/>
        </a:xfrm>
      </p:grpSpPr>
      <p:sp>
        <p:nvSpPr>
          <p:cNvPr id="34" name="Picture Placeholder 3"/>
          <p:cNvSpPr>
            <a:spLocks noGrp="1"/>
          </p:cNvSpPr>
          <p:nvPr>
            <p:ph type="pic" sz="quarter" idx="14"/>
          </p:nvPr>
        </p:nvSpPr>
        <p:spPr>
          <a:xfrm>
            <a:off x="2682362" y="3945706"/>
            <a:ext cx="2935224" cy="2935154"/>
          </a:xfrm>
          <a:prstGeom prst="ellipse">
            <a:avLst/>
          </a:prstGeom>
        </p:spPr>
        <p:txBody>
          <a:bodyPr>
            <a:normAutofit/>
          </a:bodyPr>
          <a:lstStyle>
            <a:lvl1pPr>
              <a:defRPr sz="2300" b="0" i="0">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1338978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Master-Placehol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3764079" y="0"/>
            <a:ext cx="10613571" cy="13715999"/>
          </a:xfrm>
          <a:solidFill>
            <a:schemeClr val="bg1">
              <a:lumMod val="95000"/>
            </a:schemeClr>
          </a:solidFill>
        </p:spPr>
        <p:txBody>
          <a:bodyPr>
            <a:normAutofit/>
          </a:bodyPr>
          <a:lstStyle>
            <a:lvl1pPr>
              <a:defRPr sz="2400"/>
            </a:lvl1pPr>
          </a:lstStyle>
          <a:p>
            <a:endParaRPr lang="en-US"/>
          </a:p>
        </p:txBody>
      </p:sp>
    </p:spTree>
    <p:extLst>
      <p:ext uri="{BB962C8B-B14F-4D97-AF65-F5344CB8AC3E}">
        <p14:creationId xmlns:p14="http://schemas.microsoft.com/office/powerpoint/2010/main" val="1672060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24377650" cy="13715999"/>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55064604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phone_devices of 3">
    <p:spTree>
      <p:nvGrpSpPr>
        <p:cNvPr id="1" name=""/>
        <p:cNvGrpSpPr/>
        <p:nvPr/>
      </p:nvGrpSpPr>
      <p:grpSpPr>
        <a:xfrm>
          <a:off x="0" y="0"/>
          <a:ext cx="0" cy="0"/>
          <a:chOff x="0" y="0"/>
          <a:chExt cx="0" cy="0"/>
        </a:xfrm>
      </p:grpSpPr>
      <p:sp>
        <p:nvSpPr>
          <p:cNvPr id="6" name="Rectangle 5"/>
          <p:cNvSpPr/>
          <p:nvPr userDrawn="1"/>
        </p:nvSpPr>
        <p:spPr>
          <a:xfrm>
            <a:off x="5820937" y="12623180"/>
            <a:ext cx="12690088" cy="6913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13"/>
          <p:cNvSpPr>
            <a:spLocks noGrp="1"/>
          </p:cNvSpPr>
          <p:nvPr>
            <p:ph type="pic" sz="quarter" idx="21"/>
          </p:nvPr>
        </p:nvSpPr>
        <p:spPr>
          <a:xfrm>
            <a:off x="13936717" y="3247697"/>
            <a:ext cx="7241628" cy="1287517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1687352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phone_devices of 3">
    <p:spTree>
      <p:nvGrpSpPr>
        <p:cNvPr id="1" name=""/>
        <p:cNvGrpSpPr/>
        <p:nvPr/>
      </p:nvGrpSpPr>
      <p:grpSpPr>
        <a:xfrm>
          <a:off x="0" y="0"/>
          <a:ext cx="0" cy="0"/>
          <a:chOff x="0" y="0"/>
          <a:chExt cx="0" cy="0"/>
        </a:xfrm>
      </p:grpSpPr>
      <p:sp>
        <p:nvSpPr>
          <p:cNvPr id="6" name="Rectangle 5"/>
          <p:cNvSpPr/>
          <p:nvPr userDrawn="1"/>
        </p:nvSpPr>
        <p:spPr>
          <a:xfrm>
            <a:off x="5820937" y="12623180"/>
            <a:ext cx="12690088" cy="6913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3"/>
          <p:cNvSpPr>
            <a:spLocks noGrp="1"/>
          </p:cNvSpPr>
          <p:nvPr>
            <p:ph type="pic" sz="quarter" idx="21"/>
          </p:nvPr>
        </p:nvSpPr>
        <p:spPr>
          <a:xfrm>
            <a:off x="9253205" y="6230198"/>
            <a:ext cx="5756336" cy="102067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50243604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am 2">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8730082" y="4665515"/>
            <a:ext cx="2935224" cy="2935154"/>
          </a:xfrm>
          <a:prstGeom prst="ellipse">
            <a:avLst/>
          </a:prstGeom>
        </p:spPr>
        <p:txBody>
          <a:bodyPr>
            <a:normAutofit/>
          </a:bodyPr>
          <a:lstStyle>
            <a:lvl1pPr>
              <a:defRPr sz="2300" b="0" i="0">
                <a:latin typeface="Lato Light" charset="0"/>
                <a:ea typeface="Lato Light" charset="0"/>
                <a:cs typeface="Lato Light" charset="0"/>
              </a:defRPr>
            </a:lvl1pPr>
          </a:lstStyle>
          <a:p>
            <a:endParaRPr lang="en-US" dirty="0"/>
          </a:p>
        </p:txBody>
      </p:sp>
      <p:sp>
        <p:nvSpPr>
          <p:cNvPr id="15" name="Picture Placeholder 3"/>
          <p:cNvSpPr>
            <a:spLocks noGrp="1"/>
          </p:cNvSpPr>
          <p:nvPr>
            <p:ph type="pic" sz="quarter" idx="12"/>
          </p:nvPr>
        </p:nvSpPr>
        <p:spPr>
          <a:xfrm>
            <a:off x="13403702" y="4665515"/>
            <a:ext cx="2935224" cy="2935154"/>
          </a:xfrm>
          <a:prstGeom prst="ellipse">
            <a:avLst/>
          </a:prstGeom>
        </p:spPr>
        <p:txBody>
          <a:bodyPr>
            <a:normAutofit/>
          </a:bodyPr>
          <a:lstStyle>
            <a:lvl1pPr>
              <a:defRPr sz="2300" b="0" i="0">
                <a:latin typeface="Lato Light" charset="0"/>
                <a:ea typeface="Lato Light" charset="0"/>
                <a:cs typeface="Lato Light" charset="0"/>
              </a:defRPr>
            </a:lvl1pPr>
          </a:lstStyle>
          <a:p>
            <a:endParaRPr lang="en-US" dirty="0"/>
          </a:p>
        </p:txBody>
      </p:sp>
      <p:sp>
        <p:nvSpPr>
          <p:cNvPr id="25" name="Picture Placeholder 3"/>
          <p:cNvSpPr>
            <a:spLocks noGrp="1"/>
          </p:cNvSpPr>
          <p:nvPr>
            <p:ph type="pic" sz="quarter" idx="13"/>
          </p:nvPr>
        </p:nvSpPr>
        <p:spPr>
          <a:xfrm>
            <a:off x="8008742" y="4665515"/>
            <a:ext cx="2935224" cy="2935154"/>
          </a:xfrm>
          <a:prstGeom prst="ellipse">
            <a:avLst/>
          </a:prstGeom>
        </p:spPr>
        <p:txBody>
          <a:bodyPr>
            <a:normAutofit/>
          </a:bodyPr>
          <a:lstStyle>
            <a:lvl1pPr>
              <a:defRPr sz="2300" b="0" i="0">
                <a:latin typeface="Lato Light" charset="0"/>
                <a:ea typeface="Lato Light" charset="0"/>
                <a:cs typeface="Lato Light" charset="0"/>
              </a:defRPr>
            </a:lvl1pPr>
          </a:lstStyle>
          <a:p>
            <a:endParaRPr lang="en-US" dirty="0"/>
          </a:p>
        </p:txBody>
      </p:sp>
      <p:sp>
        <p:nvSpPr>
          <p:cNvPr id="34" name="Picture Placeholder 3"/>
          <p:cNvSpPr>
            <a:spLocks noGrp="1"/>
          </p:cNvSpPr>
          <p:nvPr>
            <p:ph type="pic" sz="quarter" idx="14"/>
          </p:nvPr>
        </p:nvSpPr>
        <p:spPr>
          <a:xfrm>
            <a:off x="2682362" y="4665515"/>
            <a:ext cx="2935224" cy="2935154"/>
          </a:xfrm>
          <a:prstGeom prst="ellipse">
            <a:avLst/>
          </a:prstGeom>
        </p:spPr>
        <p:txBody>
          <a:bodyPr>
            <a:normAutofit/>
          </a:bodyPr>
          <a:lstStyle>
            <a:lvl1pPr>
              <a:defRPr sz="2300" b="0" i="0">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04598134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516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Helium_Break">
    <p:spTree>
      <p:nvGrpSpPr>
        <p:cNvPr id="1" name=""/>
        <p:cNvGrpSpPr/>
        <p:nvPr/>
      </p:nvGrpSpPr>
      <p:grpSpPr>
        <a:xfrm>
          <a:off x="0" y="0"/>
          <a:ext cx="0" cy="0"/>
          <a:chOff x="0" y="0"/>
          <a:chExt cx="0" cy="0"/>
        </a:xfrm>
      </p:grpSpPr>
      <p:sp>
        <p:nvSpPr>
          <p:cNvPr id="22" name="Picture Placeholder 21"/>
          <p:cNvSpPr>
            <a:spLocks noGrp="1"/>
          </p:cNvSpPr>
          <p:nvPr>
            <p:ph type="pic" sz="quarter" idx="14"/>
          </p:nvPr>
        </p:nvSpPr>
        <p:spPr>
          <a:xfrm>
            <a:off x="13467525" y="44604"/>
            <a:ext cx="11088796" cy="13491341"/>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a:effectLst/>
        </p:spPr>
        <p:txBody>
          <a:bodyPr wrap="square">
            <a:no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2" name="Rectangle 1"/>
          <p:cNvSpPr/>
          <p:nvPr userDrawn="1"/>
        </p:nvSpPr>
        <p:spPr>
          <a:xfrm>
            <a:off x="7738946" y="12533971"/>
            <a:ext cx="8162693" cy="10019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724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ig Background with image">
    <p:spTree>
      <p:nvGrpSpPr>
        <p:cNvPr id="1" name=""/>
        <p:cNvGrpSpPr/>
        <p:nvPr/>
      </p:nvGrpSpPr>
      <p:grpSpPr>
        <a:xfrm>
          <a:off x="0" y="0"/>
          <a:ext cx="0" cy="0"/>
          <a:chOff x="0" y="0"/>
          <a:chExt cx="0" cy="0"/>
        </a:xfrm>
      </p:grpSpPr>
      <p:sp>
        <p:nvSpPr>
          <p:cNvPr id="7" name="Picture Placeholder 13"/>
          <p:cNvSpPr>
            <a:spLocks noGrp="1"/>
          </p:cNvSpPr>
          <p:nvPr>
            <p:ph type="pic" sz="quarter" idx="22"/>
          </p:nvPr>
        </p:nvSpPr>
        <p:spPr>
          <a:xfrm>
            <a:off x="0" y="0"/>
            <a:ext cx="24377650" cy="13716000"/>
          </a:xfr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36407945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
        <p:nvSpPr>
          <p:cNvPr id="2" name="Rectangle 1"/>
          <p:cNvSpPr/>
          <p:nvPr userDrawn="1"/>
        </p:nvSpPr>
        <p:spPr>
          <a:xfrm>
            <a:off x="8675649" y="12533971"/>
            <a:ext cx="7069873" cy="10036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903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Portfolio of 4">
    <p:spTree>
      <p:nvGrpSpPr>
        <p:cNvPr id="1" name=""/>
        <p:cNvGrpSpPr/>
        <p:nvPr/>
      </p:nvGrpSpPr>
      <p:grpSpPr>
        <a:xfrm>
          <a:off x="0" y="0"/>
          <a:ext cx="0" cy="0"/>
          <a:chOff x="0" y="0"/>
          <a:chExt cx="0" cy="0"/>
        </a:xfrm>
      </p:grpSpPr>
      <p:sp>
        <p:nvSpPr>
          <p:cNvPr id="7" name="Picture Placeholder 13"/>
          <p:cNvSpPr>
            <a:spLocks noGrp="1"/>
          </p:cNvSpPr>
          <p:nvPr>
            <p:ph type="pic" sz="quarter" idx="18"/>
          </p:nvPr>
        </p:nvSpPr>
        <p:spPr>
          <a:xfrm>
            <a:off x="12199434" y="6846848"/>
            <a:ext cx="12178216" cy="686915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9"/>
          </p:nvPr>
        </p:nvSpPr>
        <p:spPr>
          <a:xfrm>
            <a:off x="0" y="6846848"/>
            <a:ext cx="12199434" cy="686915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20"/>
          </p:nvPr>
        </p:nvSpPr>
        <p:spPr>
          <a:xfrm>
            <a:off x="12199434" y="0"/>
            <a:ext cx="12178216" cy="6846847"/>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64371993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rojects 2">
    <p:spTree>
      <p:nvGrpSpPr>
        <p:cNvPr id="1" name=""/>
        <p:cNvGrpSpPr/>
        <p:nvPr/>
      </p:nvGrpSpPr>
      <p:grpSpPr>
        <a:xfrm>
          <a:off x="0" y="0"/>
          <a:ext cx="0" cy="0"/>
          <a:chOff x="0" y="0"/>
          <a:chExt cx="0" cy="0"/>
        </a:xfrm>
      </p:grpSpPr>
      <p:sp>
        <p:nvSpPr>
          <p:cNvPr id="6" name="Picture Placeholder 13"/>
          <p:cNvSpPr>
            <a:spLocks noGrp="1"/>
          </p:cNvSpPr>
          <p:nvPr>
            <p:ph type="pic" sz="quarter" idx="17"/>
          </p:nvPr>
        </p:nvSpPr>
        <p:spPr>
          <a:xfrm>
            <a:off x="1581848" y="6832600"/>
            <a:ext cx="5149152" cy="68834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8"/>
          </p:nvPr>
        </p:nvSpPr>
        <p:spPr>
          <a:xfrm>
            <a:off x="4156424" y="4572000"/>
            <a:ext cx="5149152" cy="68834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2213059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Master-Placehol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0482942" y="0"/>
            <a:ext cx="13894707" cy="13716000"/>
          </a:xfrm>
          <a:solidFill>
            <a:schemeClr val="bg1">
              <a:lumMod val="95000"/>
            </a:schemeClr>
          </a:solidFill>
        </p:spPr>
        <p:txBody>
          <a:bodyPr>
            <a:normAutofit/>
          </a:bodyPr>
          <a:lstStyle>
            <a:lvl1pPr>
              <a:defRPr sz="2400"/>
            </a:lvl1pPr>
          </a:lstStyle>
          <a:p>
            <a:endParaRPr lang="en-US"/>
          </a:p>
        </p:txBody>
      </p:sp>
    </p:spTree>
    <p:extLst>
      <p:ext uri="{BB962C8B-B14F-4D97-AF65-F5344CB8AC3E}">
        <p14:creationId xmlns:p14="http://schemas.microsoft.com/office/powerpoint/2010/main" val="99402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Partners of 4">
    <p:spTree>
      <p:nvGrpSpPr>
        <p:cNvPr id="1" name=""/>
        <p:cNvGrpSpPr/>
        <p:nvPr/>
      </p:nvGrpSpPr>
      <p:grpSpPr>
        <a:xfrm>
          <a:off x="0" y="0"/>
          <a:ext cx="0" cy="0"/>
          <a:chOff x="0" y="0"/>
          <a:chExt cx="0" cy="0"/>
        </a:xfrm>
      </p:grpSpPr>
      <p:sp>
        <p:nvSpPr>
          <p:cNvPr id="15" name="Picture Placeholder 13"/>
          <p:cNvSpPr>
            <a:spLocks noGrp="1"/>
          </p:cNvSpPr>
          <p:nvPr>
            <p:ph type="pic" sz="quarter" idx="20"/>
          </p:nvPr>
        </p:nvSpPr>
        <p:spPr>
          <a:xfrm>
            <a:off x="7276542" y="4224160"/>
            <a:ext cx="4535631" cy="4348340"/>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6" name="Picture Placeholder 13"/>
          <p:cNvSpPr>
            <a:spLocks noGrp="1"/>
          </p:cNvSpPr>
          <p:nvPr>
            <p:ph type="pic" sz="quarter" idx="21"/>
          </p:nvPr>
        </p:nvSpPr>
        <p:spPr>
          <a:xfrm>
            <a:off x="1950163" y="4224160"/>
            <a:ext cx="4535631" cy="4348340"/>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7" name="Picture Placeholder 13"/>
          <p:cNvSpPr>
            <a:spLocks noGrp="1"/>
          </p:cNvSpPr>
          <p:nvPr>
            <p:ph type="pic" sz="quarter" idx="18"/>
          </p:nvPr>
        </p:nvSpPr>
        <p:spPr>
          <a:xfrm>
            <a:off x="17929303" y="4224160"/>
            <a:ext cx="4535631" cy="4348340"/>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8" name="Picture Placeholder 13"/>
          <p:cNvSpPr>
            <a:spLocks noGrp="1"/>
          </p:cNvSpPr>
          <p:nvPr>
            <p:ph type="pic" sz="quarter" idx="19"/>
          </p:nvPr>
        </p:nvSpPr>
        <p:spPr>
          <a:xfrm>
            <a:off x="12602924" y="4224160"/>
            <a:ext cx="4535631" cy="4348340"/>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0078065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eam_of_3_2">
    <p:spTree>
      <p:nvGrpSpPr>
        <p:cNvPr id="1" name=""/>
        <p:cNvGrpSpPr/>
        <p:nvPr/>
      </p:nvGrpSpPr>
      <p:grpSpPr>
        <a:xfrm>
          <a:off x="0" y="0"/>
          <a:ext cx="0" cy="0"/>
          <a:chOff x="0" y="0"/>
          <a:chExt cx="0" cy="0"/>
        </a:xfrm>
      </p:grpSpPr>
      <p:sp>
        <p:nvSpPr>
          <p:cNvPr id="9" name="Picture Placeholder 3"/>
          <p:cNvSpPr>
            <a:spLocks noGrp="1"/>
          </p:cNvSpPr>
          <p:nvPr>
            <p:ph type="pic" sz="quarter" idx="10"/>
          </p:nvPr>
        </p:nvSpPr>
        <p:spPr>
          <a:xfrm>
            <a:off x="16118567" y="4014286"/>
            <a:ext cx="3732107" cy="4415416"/>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lstStyle/>
          <a:p>
            <a:endParaRPr lang="en-US"/>
          </a:p>
        </p:txBody>
      </p:sp>
      <p:sp>
        <p:nvSpPr>
          <p:cNvPr id="13" name="Picture Placeholder 3"/>
          <p:cNvSpPr>
            <a:spLocks noGrp="1"/>
          </p:cNvSpPr>
          <p:nvPr>
            <p:ph type="pic" sz="quarter" idx="11"/>
          </p:nvPr>
        </p:nvSpPr>
        <p:spPr>
          <a:xfrm>
            <a:off x="4454391" y="4014286"/>
            <a:ext cx="3732107" cy="4415416"/>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lstStyle/>
          <a:p>
            <a:endParaRPr lang="en-US"/>
          </a:p>
        </p:txBody>
      </p:sp>
      <p:sp>
        <p:nvSpPr>
          <p:cNvPr id="17" name="Picture Placeholder 3"/>
          <p:cNvSpPr>
            <a:spLocks noGrp="1"/>
          </p:cNvSpPr>
          <p:nvPr>
            <p:ph type="pic" sz="quarter" idx="12"/>
          </p:nvPr>
        </p:nvSpPr>
        <p:spPr>
          <a:xfrm>
            <a:off x="10295649" y="4014286"/>
            <a:ext cx="3732107" cy="4415416"/>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lstStyle/>
          <a:p>
            <a:endParaRPr lang="en-US"/>
          </a:p>
        </p:txBody>
      </p:sp>
    </p:spTree>
    <p:extLst>
      <p:ext uri="{BB962C8B-B14F-4D97-AF65-F5344CB8AC3E}">
        <p14:creationId xmlns:p14="http://schemas.microsoft.com/office/powerpoint/2010/main" val="124907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Contact Us-Boost">
    <p:spTree>
      <p:nvGrpSpPr>
        <p:cNvPr id="1" name=""/>
        <p:cNvGrpSpPr/>
        <p:nvPr/>
      </p:nvGrpSpPr>
      <p:grpSpPr>
        <a:xfrm>
          <a:off x="0" y="0"/>
          <a:ext cx="0" cy="0"/>
          <a:chOff x="0" y="0"/>
          <a:chExt cx="0" cy="0"/>
        </a:xfrm>
      </p:grpSpPr>
      <p:sp>
        <p:nvSpPr>
          <p:cNvPr id="19" name="Picture Placeholder 18"/>
          <p:cNvSpPr>
            <a:spLocks noGrp="1"/>
          </p:cNvSpPr>
          <p:nvPr>
            <p:ph type="pic" sz="quarter" idx="11"/>
          </p:nvPr>
        </p:nvSpPr>
        <p:spPr>
          <a:xfrm>
            <a:off x="1431917" y="153884"/>
            <a:ext cx="11724934" cy="13428667"/>
          </a:xfrm>
          <a:custGeom>
            <a:avLst/>
            <a:gdLst>
              <a:gd name="connsiteX0" fmla="*/ 8955694 w 11724934"/>
              <a:gd name="connsiteY0" fmla="*/ 2976334 h 13428667"/>
              <a:gd name="connsiteX1" fmla="*/ 3330999 w 11724934"/>
              <a:gd name="connsiteY1" fmla="*/ 12125956 h 13428667"/>
              <a:gd name="connsiteX2" fmla="*/ 3074428 w 11724934"/>
              <a:gd name="connsiteY2" fmla="*/ 11690634 h 13428667"/>
              <a:gd name="connsiteX3" fmla="*/ 8133670 w 11724934"/>
              <a:gd name="connsiteY3" fmla="*/ 3460824 h 13428667"/>
              <a:gd name="connsiteX4" fmla="*/ 6613112 w 11724934"/>
              <a:gd name="connsiteY4" fmla="*/ 2045671 h 13428667"/>
              <a:gd name="connsiteX5" fmla="*/ 988418 w 11724934"/>
              <a:gd name="connsiteY5" fmla="*/ 11195294 h 13428667"/>
              <a:gd name="connsiteX6" fmla="*/ 731845 w 11724934"/>
              <a:gd name="connsiteY6" fmla="*/ 10759973 h 13428667"/>
              <a:gd name="connsiteX7" fmla="*/ 5791089 w 11724934"/>
              <a:gd name="connsiteY7" fmla="*/ 2530161 h 13428667"/>
              <a:gd name="connsiteX8" fmla="*/ 10347090 w 11724934"/>
              <a:gd name="connsiteY8" fmla="*/ 1955479 h 13428667"/>
              <a:gd name="connsiteX9" fmla="*/ 3290281 w 11724934"/>
              <a:gd name="connsiteY9" fmla="*/ 13428667 h 13428667"/>
              <a:gd name="connsiteX10" fmla="*/ 2991235 w 11724934"/>
              <a:gd name="connsiteY10" fmla="*/ 12921283 h 13428667"/>
              <a:gd name="connsiteX11" fmla="*/ 9388443 w 11724934"/>
              <a:gd name="connsiteY11" fmla="*/ 2520493 h 13428667"/>
              <a:gd name="connsiteX12" fmla="*/ 9016568 w 11724934"/>
              <a:gd name="connsiteY12" fmla="*/ 1717422 h 13428667"/>
              <a:gd name="connsiteX13" fmla="*/ 3391873 w 11724934"/>
              <a:gd name="connsiteY13" fmla="*/ 10867044 h 13428667"/>
              <a:gd name="connsiteX14" fmla="*/ 3135302 w 11724934"/>
              <a:gd name="connsiteY14" fmla="*/ 10431723 h 13428667"/>
              <a:gd name="connsiteX15" fmla="*/ 8194543 w 11724934"/>
              <a:gd name="connsiteY15" fmla="*/ 2201912 h 13428667"/>
              <a:gd name="connsiteX16" fmla="*/ 8004509 w 11724934"/>
              <a:gd name="connsiteY16" fmla="*/ 1024816 h 13428667"/>
              <a:gd name="connsiteX17" fmla="*/ 947699 w 11724934"/>
              <a:gd name="connsiteY17" fmla="*/ 12498007 h 13428667"/>
              <a:gd name="connsiteX18" fmla="*/ 648653 w 11724934"/>
              <a:gd name="connsiteY18" fmla="*/ 11990622 h 13428667"/>
              <a:gd name="connsiteX19" fmla="*/ 7045862 w 11724934"/>
              <a:gd name="connsiteY19" fmla="*/ 1589830 h 13428667"/>
              <a:gd name="connsiteX20" fmla="*/ 11724934 w 11724934"/>
              <a:gd name="connsiteY20" fmla="*/ 930662 h 13428667"/>
              <a:gd name="connsiteX21" fmla="*/ 4668125 w 11724934"/>
              <a:gd name="connsiteY21" fmla="*/ 12403851 h 13428667"/>
              <a:gd name="connsiteX22" fmla="*/ 4369080 w 11724934"/>
              <a:gd name="connsiteY22" fmla="*/ 11896466 h 13428667"/>
              <a:gd name="connsiteX23" fmla="*/ 10766288 w 11724934"/>
              <a:gd name="connsiteY23" fmla="*/ 1495676 h 13428667"/>
              <a:gd name="connsiteX24" fmla="*/ 6673985 w 11724934"/>
              <a:gd name="connsiteY24" fmla="*/ 786761 h 13428667"/>
              <a:gd name="connsiteX25" fmla="*/ 1049293 w 11724934"/>
              <a:gd name="connsiteY25" fmla="*/ 9936384 h 13428667"/>
              <a:gd name="connsiteX26" fmla="*/ 792719 w 11724934"/>
              <a:gd name="connsiteY26" fmla="*/ 9501062 h 13428667"/>
              <a:gd name="connsiteX27" fmla="*/ 5851961 w 11724934"/>
              <a:gd name="connsiteY27" fmla="*/ 1271251 h 13428667"/>
              <a:gd name="connsiteX28" fmla="*/ 6440843 w 11724934"/>
              <a:gd name="connsiteY28" fmla="*/ 94156 h 13428667"/>
              <a:gd name="connsiteX29" fmla="*/ 278218 w 11724934"/>
              <a:gd name="connsiteY29" fmla="*/ 10053030 h 13428667"/>
              <a:gd name="connsiteX30" fmla="*/ 0 w 11724934"/>
              <a:gd name="connsiteY30" fmla="*/ 9580984 h 13428667"/>
              <a:gd name="connsiteX31" fmla="*/ 5543097 w 11724934"/>
              <a:gd name="connsiteY31" fmla="*/ 623276 h 13428667"/>
              <a:gd name="connsiteX32" fmla="*/ 9382354 w 11724934"/>
              <a:gd name="connsiteY32" fmla="*/ 0 h 13428667"/>
              <a:gd name="connsiteX33" fmla="*/ 2325545 w 11724934"/>
              <a:gd name="connsiteY33" fmla="*/ 11473190 h 13428667"/>
              <a:gd name="connsiteX34" fmla="*/ 2026498 w 11724934"/>
              <a:gd name="connsiteY34" fmla="*/ 10965805 h 13428667"/>
              <a:gd name="connsiteX35" fmla="*/ 8423706 w 11724934"/>
              <a:gd name="connsiteY35" fmla="*/ 565013 h 1342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724934" h="13428667">
                <a:moveTo>
                  <a:pt x="8955694" y="2976334"/>
                </a:moveTo>
                <a:lnTo>
                  <a:pt x="3330999" y="12125956"/>
                </a:lnTo>
                <a:lnTo>
                  <a:pt x="3074428" y="11690634"/>
                </a:lnTo>
                <a:lnTo>
                  <a:pt x="8133670" y="3460824"/>
                </a:lnTo>
                <a:close/>
                <a:moveTo>
                  <a:pt x="6613112" y="2045671"/>
                </a:moveTo>
                <a:lnTo>
                  <a:pt x="988418" y="11195294"/>
                </a:lnTo>
                <a:lnTo>
                  <a:pt x="731845" y="10759973"/>
                </a:lnTo>
                <a:lnTo>
                  <a:pt x="5791089" y="2530161"/>
                </a:lnTo>
                <a:close/>
                <a:moveTo>
                  <a:pt x="10347090" y="1955479"/>
                </a:moveTo>
                <a:lnTo>
                  <a:pt x="3290281" y="13428667"/>
                </a:lnTo>
                <a:lnTo>
                  <a:pt x="2991235" y="12921283"/>
                </a:lnTo>
                <a:lnTo>
                  <a:pt x="9388443" y="2520493"/>
                </a:lnTo>
                <a:close/>
                <a:moveTo>
                  <a:pt x="9016568" y="1717422"/>
                </a:moveTo>
                <a:lnTo>
                  <a:pt x="3391873" y="10867044"/>
                </a:lnTo>
                <a:lnTo>
                  <a:pt x="3135302" y="10431723"/>
                </a:lnTo>
                <a:lnTo>
                  <a:pt x="8194543" y="2201912"/>
                </a:lnTo>
                <a:close/>
                <a:moveTo>
                  <a:pt x="8004509" y="1024816"/>
                </a:moveTo>
                <a:lnTo>
                  <a:pt x="947699" y="12498007"/>
                </a:lnTo>
                <a:lnTo>
                  <a:pt x="648653" y="11990622"/>
                </a:lnTo>
                <a:lnTo>
                  <a:pt x="7045862" y="1589830"/>
                </a:lnTo>
                <a:close/>
                <a:moveTo>
                  <a:pt x="11724934" y="930662"/>
                </a:moveTo>
                <a:lnTo>
                  <a:pt x="4668125" y="12403851"/>
                </a:lnTo>
                <a:lnTo>
                  <a:pt x="4369080" y="11896466"/>
                </a:lnTo>
                <a:lnTo>
                  <a:pt x="10766288" y="1495676"/>
                </a:lnTo>
                <a:close/>
                <a:moveTo>
                  <a:pt x="6673985" y="786761"/>
                </a:moveTo>
                <a:lnTo>
                  <a:pt x="1049293" y="9936384"/>
                </a:lnTo>
                <a:lnTo>
                  <a:pt x="792719" y="9501062"/>
                </a:lnTo>
                <a:lnTo>
                  <a:pt x="5851961" y="1271251"/>
                </a:lnTo>
                <a:close/>
                <a:moveTo>
                  <a:pt x="6440843" y="94156"/>
                </a:moveTo>
                <a:lnTo>
                  <a:pt x="278218" y="10053030"/>
                </a:lnTo>
                <a:lnTo>
                  <a:pt x="0" y="9580984"/>
                </a:lnTo>
                <a:lnTo>
                  <a:pt x="5543097" y="623276"/>
                </a:lnTo>
                <a:close/>
                <a:moveTo>
                  <a:pt x="9382354" y="0"/>
                </a:moveTo>
                <a:lnTo>
                  <a:pt x="2325545" y="11473190"/>
                </a:lnTo>
                <a:lnTo>
                  <a:pt x="2026498" y="10965805"/>
                </a:lnTo>
                <a:lnTo>
                  <a:pt x="8423706" y="565013"/>
                </a:lnTo>
                <a:close/>
              </a:path>
            </a:pathLst>
          </a:custGeom>
        </p:spPr>
        <p:txBody>
          <a:bodyPr wrap="square">
            <a:noAutofit/>
          </a:bodyPr>
          <a:lstStyle>
            <a:lvl1pPr>
              <a:defRPr sz="2800"/>
            </a:lvl1pPr>
          </a:lstStyle>
          <a:p>
            <a:endParaRPr lang="en-US"/>
          </a:p>
        </p:txBody>
      </p:sp>
    </p:spTree>
    <p:extLst>
      <p:ext uri="{BB962C8B-B14F-4D97-AF65-F5344CB8AC3E}">
        <p14:creationId xmlns:p14="http://schemas.microsoft.com/office/powerpoint/2010/main" val="240628534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etitors">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16148104" y="3612994"/>
            <a:ext cx="5819852" cy="2795183"/>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14"/>
          </p:nvPr>
        </p:nvSpPr>
        <p:spPr>
          <a:xfrm>
            <a:off x="2409748" y="3612994"/>
            <a:ext cx="5819852" cy="2795183"/>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9278926" y="3612994"/>
            <a:ext cx="5819852" cy="2795183"/>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2673232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etitors">
    <p:spTree>
      <p:nvGrpSpPr>
        <p:cNvPr id="1" name=""/>
        <p:cNvGrpSpPr/>
        <p:nvPr/>
      </p:nvGrpSpPr>
      <p:grpSpPr>
        <a:xfrm>
          <a:off x="0" y="0"/>
          <a:ext cx="0" cy="0"/>
          <a:chOff x="0" y="0"/>
          <a:chExt cx="0" cy="0"/>
        </a:xfrm>
      </p:grpSpPr>
      <p:sp>
        <p:nvSpPr>
          <p:cNvPr id="34" name="Picture Placeholder 13"/>
          <p:cNvSpPr>
            <a:spLocks noGrp="1"/>
          </p:cNvSpPr>
          <p:nvPr>
            <p:ph type="pic" sz="quarter" idx="14"/>
          </p:nvPr>
        </p:nvSpPr>
        <p:spPr>
          <a:xfrm>
            <a:off x="15291434" y="3411210"/>
            <a:ext cx="7434751" cy="8016884"/>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9881951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Mission 2">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1" y="4091685"/>
            <a:ext cx="12105684" cy="6769604"/>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896780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icture v4">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0" y="0"/>
            <a:ext cx="24377649" cy="13715999"/>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7839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alf Picture Right">
    <p:spTree>
      <p:nvGrpSpPr>
        <p:cNvPr id="1" name=""/>
        <p:cNvGrpSpPr/>
        <p:nvPr/>
      </p:nvGrpSpPr>
      <p:grpSpPr>
        <a:xfrm>
          <a:off x="0" y="0"/>
          <a:ext cx="0" cy="0"/>
          <a:chOff x="0" y="0"/>
          <a:chExt cx="0" cy="0"/>
        </a:xfrm>
      </p:grpSpPr>
      <p:sp>
        <p:nvSpPr>
          <p:cNvPr id="39" name="Rectangle 38"/>
          <p:cNvSpPr/>
          <p:nvPr userDrawn="1"/>
        </p:nvSpPr>
        <p:spPr>
          <a:xfrm>
            <a:off x="8675649" y="12511668"/>
            <a:ext cx="7225990" cy="9367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13"/>
          <p:cNvSpPr>
            <a:spLocks noGrp="1"/>
          </p:cNvSpPr>
          <p:nvPr>
            <p:ph type="pic" sz="quarter" idx="13"/>
          </p:nvPr>
        </p:nvSpPr>
        <p:spPr>
          <a:xfrm>
            <a:off x="12209415" y="0"/>
            <a:ext cx="12168235" cy="13716000"/>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0462958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icture Left">
    <p:spTree>
      <p:nvGrpSpPr>
        <p:cNvPr id="1" name=""/>
        <p:cNvGrpSpPr/>
        <p:nvPr/>
      </p:nvGrpSpPr>
      <p:grpSpPr>
        <a:xfrm>
          <a:off x="0" y="0"/>
          <a:ext cx="0" cy="0"/>
          <a:chOff x="0" y="0"/>
          <a:chExt cx="0" cy="0"/>
        </a:xfrm>
      </p:grpSpPr>
      <p:sp>
        <p:nvSpPr>
          <p:cNvPr id="2" name="Rectangle 1"/>
          <p:cNvSpPr/>
          <p:nvPr userDrawn="1"/>
        </p:nvSpPr>
        <p:spPr>
          <a:xfrm>
            <a:off x="8675649" y="12511668"/>
            <a:ext cx="7225990" cy="9367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13"/>
          <p:cNvSpPr>
            <a:spLocks noGrp="1"/>
          </p:cNvSpPr>
          <p:nvPr>
            <p:ph type="pic" sz="quarter" idx="13"/>
          </p:nvPr>
        </p:nvSpPr>
        <p:spPr>
          <a:xfrm>
            <a:off x="0" y="0"/>
            <a:ext cx="12168235" cy="13716000"/>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7685620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act us no footer">
    <p:spTree>
      <p:nvGrpSpPr>
        <p:cNvPr id="1" name=""/>
        <p:cNvGrpSpPr/>
        <p:nvPr/>
      </p:nvGrpSpPr>
      <p:grpSpPr>
        <a:xfrm>
          <a:off x="0" y="0"/>
          <a:ext cx="0" cy="0"/>
          <a:chOff x="0" y="0"/>
          <a:chExt cx="0" cy="0"/>
        </a:xfrm>
      </p:grpSpPr>
      <p:sp>
        <p:nvSpPr>
          <p:cNvPr id="2" name="Rectangle 1"/>
          <p:cNvSpPr/>
          <p:nvPr userDrawn="1"/>
        </p:nvSpPr>
        <p:spPr>
          <a:xfrm>
            <a:off x="8675649" y="12511668"/>
            <a:ext cx="7225990" cy="9367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6959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b="1" i="0">
                <a:solidFill>
                  <a:schemeClr val="tx1">
                    <a:tint val="75000"/>
                  </a:schemeClr>
                </a:solidFill>
                <a:latin typeface="Lato Bold" charset="0"/>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b="1" i="0">
                <a:solidFill>
                  <a:schemeClr val="tx1">
                    <a:tint val="75000"/>
                  </a:schemeClr>
                </a:solidFill>
                <a:latin typeface="Lato Bold" charset="0"/>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b="1" i="0">
                <a:solidFill>
                  <a:schemeClr val="tx1">
                    <a:tint val="75000"/>
                  </a:schemeClr>
                </a:solidFill>
                <a:latin typeface="Lato Bold" charset="0"/>
              </a:defRPr>
            </a:lvl1pPr>
          </a:lstStyle>
          <a:p>
            <a:fld id="{FCEE2C88-6C8F-484D-AF69-578F576B1F44}" type="slidenum">
              <a:rPr lang="en-US" smtClean="0"/>
              <a:pPr/>
              <a:t>‹#›</a:t>
            </a:fld>
            <a:endParaRPr lang="en-US" dirty="0"/>
          </a:p>
        </p:txBody>
      </p:sp>
      <p:sp>
        <p:nvSpPr>
          <p:cNvPr id="7" name="Rectangle 6"/>
          <p:cNvSpPr/>
          <p:nvPr userDrawn="1"/>
        </p:nvSpPr>
        <p:spPr>
          <a:xfrm>
            <a:off x="7791465" y="12512739"/>
            <a:ext cx="8807512" cy="861738"/>
          </a:xfrm>
          <a:prstGeom prst="rect">
            <a:avLst/>
          </a:prstGeom>
        </p:spPr>
        <p:txBody>
          <a:bodyPr wrap="square" lIns="182807" tIns="91404" rIns="182807" bIns="91404">
            <a:spAutoFit/>
          </a:bodyPr>
          <a:lstStyle/>
          <a:p>
            <a:pPr algn="ctr"/>
            <a:r>
              <a:rPr lang="id-ID" sz="2400" dirty="0">
                <a:solidFill>
                  <a:schemeClr val="accent1"/>
                </a:solidFill>
                <a:latin typeface="Lato Light"/>
                <a:cs typeface="Lato Light"/>
              </a:rPr>
              <a:t>www.</a:t>
            </a:r>
            <a:r>
              <a:rPr lang="en-US" sz="2400" dirty="0" err="1">
                <a:solidFill>
                  <a:schemeClr val="accent1"/>
                </a:solidFill>
                <a:latin typeface="Lato Light"/>
                <a:cs typeface="Lato Light"/>
              </a:rPr>
              <a:t>medigy</a:t>
            </a:r>
            <a:r>
              <a:rPr lang="id-ID" sz="2400" dirty="0">
                <a:solidFill>
                  <a:schemeClr val="accent1"/>
                </a:solidFill>
                <a:latin typeface="Lato Light"/>
                <a:cs typeface="Lato Light"/>
              </a:rPr>
              <a:t>.com</a:t>
            </a:r>
          </a:p>
          <a:p>
            <a:pPr algn="ctr"/>
            <a:r>
              <a:rPr lang="en-US" sz="2000" dirty="0">
                <a:solidFill>
                  <a:schemeClr val="tx2"/>
                </a:solidFill>
                <a:latin typeface="Lato Light"/>
                <a:cs typeface="Lato Light"/>
              </a:rPr>
              <a:t>© 2022 Medigy . All Rights Reserved. </a:t>
            </a:r>
            <a:endParaRPr lang="id-ID" sz="2000" dirty="0">
              <a:solidFill>
                <a:schemeClr val="tx2"/>
              </a:solidFill>
              <a:latin typeface="Lato Light"/>
              <a:cs typeface="Lato Light"/>
            </a:endParaRPr>
          </a:p>
        </p:txBody>
      </p:sp>
      <p:sp>
        <p:nvSpPr>
          <p:cNvPr id="8" name="Oval 7"/>
          <p:cNvSpPr/>
          <p:nvPr userDrawn="1"/>
        </p:nvSpPr>
        <p:spPr>
          <a:xfrm>
            <a:off x="23069390" y="523001"/>
            <a:ext cx="859750" cy="85975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p>
        </p:txBody>
      </p:sp>
      <p:sp>
        <p:nvSpPr>
          <p:cNvPr id="9" name="TextBox 8"/>
          <p:cNvSpPr txBox="1"/>
          <p:nvPr userDrawn="1"/>
        </p:nvSpPr>
        <p:spPr>
          <a:xfrm>
            <a:off x="23109785" y="607069"/>
            <a:ext cx="807966" cy="615480"/>
          </a:xfrm>
          <a:prstGeom prst="rect">
            <a:avLst/>
          </a:prstGeom>
          <a:noFill/>
        </p:spPr>
        <p:txBody>
          <a:bodyPr wrap="none" lIns="182807" tIns="91404" rIns="182807" bIns="91404" rtlCol="0">
            <a:spAutoFit/>
          </a:bodyPr>
          <a:lstStyle/>
          <a:p>
            <a:pPr algn="ctr"/>
            <a:fld id="{260E2A6B-A809-4840-BF14-8648BC0BDF87}" type="slidenum">
              <a:rPr lang="id-ID" sz="2800" b="1" i="0" smtClean="0">
                <a:solidFill>
                  <a:schemeClr val="bg1"/>
                </a:solidFill>
                <a:latin typeface="Lato Bold" charset="0"/>
                <a:cs typeface="Lato Bold" charset="0"/>
              </a:rPr>
              <a:pPr algn="ctr"/>
              <a:t>‹#›</a:t>
            </a:fld>
            <a:endParaRPr lang="id-ID" sz="2800" b="1" i="0" dirty="0">
              <a:solidFill>
                <a:schemeClr val="bg1"/>
              </a:solidFill>
              <a:latin typeface="Lato Bold" charset="0"/>
              <a:cs typeface="Lato Bold" charset="0"/>
            </a:endParaRP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47" r:id="rId1"/>
    <p:sldLayoutId id="2147483845" r:id="rId2"/>
    <p:sldLayoutId id="2147483822" r:id="rId3"/>
    <p:sldLayoutId id="2147483823" r:id="rId4"/>
    <p:sldLayoutId id="2147483811" r:id="rId5"/>
    <p:sldLayoutId id="2147483812" r:id="rId6"/>
    <p:sldLayoutId id="2147483806" r:id="rId7"/>
    <p:sldLayoutId id="2147483808" r:id="rId8"/>
    <p:sldLayoutId id="2147483882" r:id="rId9"/>
    <p:sldLayoutId id="2147483844" r:id="rId10"/>
    <p:sldLayoutId id="2147483834" r:id="rId11"/>
    <p:sldLayoutId id="2147483840" r:id="rId12"/>
    <p:sldLayoutId id="2147483883" r:id="rId13"/>
    <p:sldLayoutId id="2147483893" r:id="rId14"/>
    <p:sldLayoutId id="2147483894" r:id="rId15"/>
    <p:sldLayoutId id="2147483902" r:id="rId16"/>
    <p:sldLayoutId id="2147483917" r:id="rId17"/>
    <p:sldLayoutId id="2147483918" r:id="rId18"/>
    <p:sldLayoutId id="2147483919" r:id="rId19"/>
    <p:sldLayoutId id="2147483920" r:id="rId20"/>
    <p:sldLayoutId id="2147483923" r:id="rId21"/>
    <p:sldLayoutId id="2147483924" r:id="rId22"/>
    <p:sldLayoutId id="2147483925" r:id="rId23"/>
    <p:sldLayoutId id="2147483926" r:id="rId24"/>
    <p:sldLayoutId id="2147483927" r:id="rId25"/>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ftr="0" dt="0"/>
  <p:txStyles>
    <p:titleStyle>
      <a:lvl1pPr algn="l" defTabSz="1828434"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panose="020F0502020204030203" pitchFamily="34" charset="0"/>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panose="020F0502020204030203" pitchFamily="34" charset="0"/>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panose="020F0502020204030203" pitchFamily="34" charset="0"/>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panose="020F0502020204030203" pitchFamily="34" charset="0"/>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panose="020F0502020204030203" pitchFamily="34" charset="0"/>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twitter.com/Medigy1" TargetMode="External"/><Relationship Id="rId7" Type="http://schemas.openxmlformats.org/officeDocument/2006/relationships/hyperlink" Target="https://www.facebook.com/Medigy/"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hyperlink" Target="https://www.linkedin.com/authwall?trk=ripf&amp;trkInfo=AQF3-a2AHZMy6gAAAXeRFIDAF_OS-ck4GFcCwTKcGvEDW5in7tVhqmd60OBlwNmH-paiwCW4C4dtsD7mEuBGLp1ssIO_CbmfA30-FNGq--sPTTAPyFzgHo7GgcOqwc32F0dnXrw=&amp;originalReferer=https://www.medigy.com/&amp;sessionRedirect=https://www.linkedin.com/company/14692561/" TargetMode="Externa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hyperlink" Target="https://www.medigy.com/contact-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7775" y="5614457"/>
            <a:ext cx="9603911" cy="1569660"/>
          </a:xfrm>
          <a:prstGeom prst="rect">
            <a:avLst/>
          </a:prstGeom>
          <a:noFill/>
        </p:spPr>
        <p:txBody>
          <a:bodyPr wrap="none" rtlCol="0">
            <a:spAutoFit/>
          </a:bodyPr>
          <a:lstStyle/>
          <a:p>
            <a:pPr algn="r"/>
            <a:r>
              <a:rPr lang="en-US" sz="9600" b="1" dirty="0">
                <a:solidFill>
                  <a:schemeClr val="tx2"/>
                </a:solidFill>
                <a:latin typeface="Lato Black" charset="0"/>
                <a:ea typeface="Lato Black" charset="0"/>
                <a:cs typeface="Lato Black" charset="0"/>
              </a:rPr>
              <a:t>MEDIA KIT 2022</a:t>
            </a:r>
          </a:p>
        </p:txBody>
      </p:sp>
      <p:grpSp>
        <p:nvGrpSpPr>
          <p:cNvPr id="5" name="Group 4"/>
          <p:cNvGrpSpPr/>
          <p:nvPr/>
        </p:nvGrpSpPr>
        <p:grpSpPr>
          <a:xfrm>
            <a:off x="7101959" y="7701760"/>
            <a:ext cx="5016271" cy="227062"/>
            <a:chOff x="6927228" y="7552706"/>
            <a:chExt cx="5016271" cy="227062"/>
          </a:xfrm>
        </p:grpSpPr>
        <p:sp>
          <p:nvSpPr>
            <p:cNvPr id="23" name="Oval 22"/>
            <p:cNvSpPr>
              <a:spLocks noChangeAspect="1"/>
            </p:cNvSpPr>
            <p:nvPr/>
          </p:nvSpPr>
          <p:spPr>
            <a:xfrm rot="18861538">
              <a:off x="6927228"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a:spLocks noChangeAspect="1"/>
            </p:cNvSpPr>
            <p:nvPr/>
          </p:nvSpPr>
          <p:spPr>
            <a:xfrm rot="18861538">
              <a:off x="7142741"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a:spLocks noChangeAspect="1"/>
            </p:cNvSpPr>
            <p:nvPr/>
          </p:nvSpPr>
          <p:spPr>
            <a:xfrm rot="18861538">
              <a:off x="7358254"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a:spLocks noChangeAspect="1"/>
            </p:cNvSpPr>
            <p:nvPr/>
          </p:nvSpPr>
          <p:spPr>
            <a:xfrm rot="18861538">
              <a:off x="7573766"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a:spLocks noChangeAspect="1"/>
            </p:cNvSpPr>
            <p:nvPr/>
          </p:nvSpPr>
          <p:spPr>
            <a:xfrm rot="18861538">
              <a:off x="7789279"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a:spLocks noChangeAspect="1"/>
            </p:cNvSpPr>
            <p:nvPr/>
          </p:nvSpPr>
          <p:spPr>
            <a:xfrm rot="18861538">
              <a:off x="8004792"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a:spLocks noChangeAspect="1"/>
            </p:cNvSpPr>
            <p:nvPr/>
          </p:nvSpPr>
          <p:spPr>
            <a:xfrm rot="18861538">
              <a:off x="8220304"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a:spLocks noChangeAspect="1"/>
            </p:cNvSpPr>
            <p:nvPr/>
          </p:nvSpPr>
          <p:spPr>
            <a:xfrm rot="18861538">
              <a:off x="8435817"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a:spLocks noChangeAspect="1"/>
            </p:cNvSpPr>
            <p:nvPr/>
          </p:nvSpPr>
          <p:spPr>
            <a:xfrm rot="18861538">
              <a:off x="8651330"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a:spLocks noChangeAspect="1"/>
            </p:cNvSpPr>
            <p:nvPr/>
          </p:nvSpPr>
          <p:spPr>
            <a:xfrm rot="18861538">
              <a:off x="8866842"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a:spLocks noChangeAspect="1"/>
            </p:cNvSpPr>
            <p:nvPr/>
          </p:nvSpPr>
          <p:spPr>
            <a:xfrm rot="18861538">
              <a:off x="9082355"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a:spLocks noChangeAspect="1"/>
            </p:cNvSpPr>
            <p:nvPr/>
          </p:nvSpPr>
          <p:spPr>
            <a:xfrm rot="18861538">
              <a:off x="9297868"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a:spLocks noChangeAspect="1"/>
            </p:cNvSpPr>
            <p:nvPr/>
          </p:nvSpPr>
          <p:spPr>
            <a:xfrm rot="18861538">
              <a:off x="6927228"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a:spLocks noChangeAspect="1"/>
            </p:cNvSpPr>
            <p:nvPr/>
          </p:nvSpPr>
          <p:spPr>
            <a:xfrm rot="18861538">
              <a:off x="7142741"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a:spLocks noChangeAspect="1"/>
            </p:cNvSpPr>
            <p:nvPr/>
          </p:nvSpPr>
          <p:spPr>
            <a:xfrm rot="18861538">
              <a:off x="7358254"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a:spLocks noChangeAspect="1"/>
            </p:cNvSpPr>
            <p:nvPr/>
          </p:nvSpPr>
          <p:spPr>
            <a:xfrm rot="18861538">
              <a:off x="7573766"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a:spLocks noChangeAspect="1"/>
            </p:cNvSpPr>
            <p:nvPr/>
          </p:nvSpPr>
          <p:spPr>
            <a:xfrm rot="18861538">
              <a:off x="7789279"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a:spLocks noChangeAspect="1"/>
            </p:cNvSpPr>
            <p:nvPr/>
          </p:nvSpPr>
          <p:spPr>
            <a:xfrm rot="18861538">
              <a:off x="8004792"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a:spLocks noChangeAspect="1"/>
            </p:cNvSpPr>
            <p:nvPr/>
          </p:nvSpPr>
          <p:spPr>
            <a:xfrm rot="18861538">
              <a:off x="8220304"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a:spLocks noChangeAspect="1"/>
            </p:cNvSpPr>
            <p:nvPr/>
          </p:nvSpPr>
          <p:spPr>
            <a:xfrm rot="18861538">
              <a:off x="8435817"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a:spLocks noChangeAspect="1"/>
            </p:cNvSpPr>
            <p:nvPr/>
          </p:nvSpPr>
          <p:spPr>
            <a:xfrm rot="18861538">
              <a:off x="8651330"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a:spLocks noChangeAspect="1"/>
            </p:cNvSpPr>
            <p:nvPr/>
          </p:nvSpPr>
          <p:spPr>
            <a:xfrm rot="18861538">
              <a:off x="8866842"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a:spLocks noChangeAspect="1"/>
            </p:cNvSpPr>
            <p:nvPr/>
          </p:nvSpPr>
          <p:spPr>
            <a:xfrm rot="18861538">
              <a:off x="9082355"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a:spLocks noChangeAspect="1"/>
            </p:cNvSpPr>
            <p:nvPr/>
          </p:nvSpPr>
          <p:spPr>
            <a:xfrm rot="18861538">
              <a:off x="9297868"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a:spLocks noChangeAspect="1"/>
            </p:cNvSpPr>
            <p:nvPr/>
          </p:nvSpPr>
          <p:spPr>
            <a:xfrm rot="18861538">
              <a:off x="9508851"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a:spLocks noChangeAspect="1"/>
            </p:cNvSpPr>
            <p:nvPr/>
          </p:nvSpPr>
          <p:spPr>
            <a:xfrm rot="18861538">
              <a:off x="9724364"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a:spLocks noChangeAspect="1"/>
            </p:cNvSpPr>
            <p:nvPr/>
          </p:nvSpPr>
          <p:spPr>
            <a:xfrm rot="18861538">
              <a:off x="9939877"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a:spLocks noChangeAspect="1"/>
            </p:cNvSpPr>
            <p:nvPr/>
          </p:nvSpPr>
          <p:spPr>
            <a:xfrm rot="18861538">
              <a:off x="10155389"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a:spLocks noChangeAspect="1"/>
            </p:cNvSpPr>
            <p:nvPr/>
          </p:nvSpPr>
          <p:spPr>
            <a:xfrm rot="18861538">
              <a:off x="10370902"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a:spLocks noChangeAspect="1"/>
            </p:cNvSpPr>
            <p:nvPr/>
          </p:nvSpPr>
          <p:spPr>
            <a:xfrm rot="18861538">
              <a:off x="10586415"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a:spLocks noChangeAspect="1"/>
            </p:cNvSpPr>
            <p:nvPr/>
          </p:nvSpPr>
          <p:spPr>
            <a:xfrm rot="18861538">
              <a:off x="10801927"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a:spLocks noChangeAspect="1"/>
            </p:cNvSpPr>
            <p:nvPr/>
          </p:nvSpPr>
          <p:spPr>
            <a:xfrm rot="18861538">
              <a:off x="11017440"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a:spLocks noChangeAspect="1"/>
            </p:cNvSpPr>
            <p:nvPr/>
          </p:nvSpPr>
          <p:spPr>
            <a:xfrm rot="18861538">
              <a:off x="11232953"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a:spLocks noChangeAspect="1"/>
            </p:cNvSpPr>
            <p:nvPr/>
          </p:nvSpPr>
          <p:spPr>
            <a:xfrm rot="18861538">
              <a:off x="11448465"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a:spLocks noChangeAspect="1"/>
            </p:cNvSpPr>
            <p:nvPr/>
          </p:nvSpPr>
          <p:spPr>
            <a:xfrm rot="18861538">
              <a:off x="11663978"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a:spLocks noChangeAspect="1"/>
            </p:cNvSpPr>
            <p:nvPr/>
          </p:nvSpPr>
          <p:spPr>
            <a:xfrm rot="18861538">
              <a:off x="11879491"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a:spLocks noChangeAspect="1"/>
            </p:cNvSpPr>
            <p:nvPr/>
          </p:nvSpPr>
          <p:spPr>
            <a:xfrm rot="18861538">
              <a:off x="9508851"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a:spLocks noChangeAspect="1"/>
            </p:cNvSpPr>
            <p:nvPr/>
          </p:nvSpPr>
          <p:spPr>
            <a:xfrm rot="18861538">
              <a:off x="9724364"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a:spLocks noChangeAspect="1"/>
            </p:cNvSpPr>
            <p:nvPr/>
          </p:nvSpPr>
          <p:spPr>
            <a:xfrm rot="18861538">
              <a:off x="9939877"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a:spLocks noChangeAspect="1"/>
            </p:cNvSpPr>
            <p:nvPr/>
          </p:nvSpPr>
          <p:spPr>
            <a:xfrm rot="18861538">
              <a:off x="10155389"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a:spLocks noChangeAspect="1"/>
            </p:cNvSpPr>
            <p:nvPr/>
          </p:nvSpPr>
          <p:spPr>
            <a:xfrm rot="18861538">
              <a:off x="10370902"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a:spLocks noChangeAspect="1"/>
            </p:cNvSpPr>
            <p:nvPr/>
          </p:nvSpPr>
          <p:spPr>
            <a:xfrm rot="18861538">
              <a:off x="10586415"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a:spLocks noChangeAspect="1"/>
            </p:cNvSpPr>
            <p:nvPr/>
          </p:nvSpPr>
          <p:spPr>
            <a:xfrm rot="18861538">
              <a:off x="10801927"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a:spLocks noChangeAspect="1"/>
            </p:cNvSpPr>
            <p:nvPr/>
          </p:nvSpPr>
          <p:spPr>
            <a:xfrm rot="18861538">
              <a:off x="11017440"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a:spLocks noChangeAspect="1"/>
            </p:cNvSpPr>
            <p:nvPr/>
          </p:nvSpPr>
          <p:spPr>
            <a:xfrm rot="18861538">
              <a:off x="11232953"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a:spLocks noChangeAspect="1"/>
            </p:cNvSpPr>
            <p:nvPr/>
          </p:nvSpPr>
          <p:spPr>
            <a:xfrm rot="18861538">
              <a:off x="11448465"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a:spLocks noChangeAspect="1"/>
            </p:cNvSpPr>
            <p:nvPr/>
          </p:nvSpPr>
          <p:spPr>
            <a:xfrm rot="18861538">
              <a:off x="11663978"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a:spLocks noChangeAspect="1"/>
            </p:cNvSpPr>
            <p:nvPr/>
          </p:nvSpPr>
          <p:spPr>
            <a:xfrm rot="18861538">
              <a:off x="11879491"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5" name="Graphic 34">
            <a:extLst>
              <a:ext uri="{FF2B5EF4-FFF2-40B4-BE49-F238E27FC236}">
                <a16:creationId xmlns:a16="http://schemas.microsoft.com/office/drawing/2014/main" id="{EC1CDFFC-905D-4539-A04D-3598CCE44F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00664" y="5143762"/>
            <a:ext cx="10707134" cy="2702975"/>
          </a:xfrm>
          <a:prstGeom prst="rect">
            <a:avLst/>
          </a:prstGeom>
        </p:spPr>
      </p:pic>
    </p:spTree>
    <p:extLst>
      <p:ext uri="{BB962C8B-B14F-4D97-AF65-F5344CB8AC3E}">
        <p14:creationId xmlns:p14="http://schemas.microsoft.com/office/powerpoint/2010/main" val="1843096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74C594A-E323-4C9F-B99D-2DA148A04C57}"/>
              </a:ext>
            </a:extLst>
          </p:cNvPr>
          <p:cNvSpPr/>
          <p:nvPr/>
        </p:nvSpPr>
        <p:spPr>
          <a:xfrm>
            <a:off x="952820" y="1871950"/>
            <a:ext cx="5954417" cy="562192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sz="6400" dirty="0">
              <a:solidFill>
                <a:schemeClr val="tx1"/>
              </a:solidFill>
              <a:latin typeface="Lato Light" charset="0"/>
            </a:endParaRPr>
          </a:p>
        </p:txBody>
      </p:sp>
      <p:sp>
        <p:nvSpPr>
          <p:cNvPr id="2" name="Triangle 1"/>
          <p:cNvSpPr/>
          <p:nvPr/>
        </p:nvSpPr>
        <p:spPr>
          <a:xfrm rot="10800000">
            <a:off x="11944350" y="2967985"/>
            <a:ext cx="10249862" cy="9993639"/>
          </a:xfrm>
          <a:prstGeom prst="triangle">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837970" y="6858000"/>
            <a:ext cx="2770025" cy="2574252"/>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sz="6400" dirty="0">
              <a:solidFill>
                <a:schemeClr val="tx1"/>
              </a:solidFill>
              <a:latin typeface="Lato Light" charset="0"/>
            </a:endParaRPr>
          </a:p>
        </p:txBody>
      </p:sp>
      <p:sp>
        <p:nvSpPr>
          <p:cNvPr id="18" name="Oval 17"/>
          <p:cNvSpPr/>
          <p:nvPr/>
        </p:nvSpPr>
        <p:spPr>
          <a:xfrm>
            <a:off x="12779271" y="6760130"/>
            <a:ext cx="2770026" cy="269446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sz="6400" dirty="0">
              <a:solidFill>
                <a:schemeClr val="tx1"/>
              </a:solidFill>
              <a:latin typeface="Lato Light" charset="0"/>
            </a:endParaRPr>
          </a:p>
        </p:txBody>
      </p:sp>
      <p:sp>
        <p:nvSpPr>
          <p:cNvPr id="28" name="TextBox 27"/>
          <p:cNvSpPr txBox="1"/>
          <p:nvPr/>
        </p:nvSpPr>
        <p:spPr>
          <a:xfrm>
            <a:off x="13795434" y="4079228"/>
            <a:ext cx="6440199" cy="523220"/>
          </a:xfrm>
          <a:prstGeom prst="rect">
            <a:avLst/>
          </a:prstGeom>
          <a:noFill/>
        </p:spPr>
        <p:txBody>
          <a:bodyPr wrap="square" rtlCol="0">
            <a:spAutoFit/>
          </a:bodyPr>
          <a:lstStyle/>
          <a:p>
            <a:pPr algn="ctr"/>
            <a:r>
              <a:rPr lang="en-US" sz="2800" b="1" dirty="0">
                <a:latin typeface="Lato Black" charset="0"/>
                <a:ea typeface="Lato Black" charset="0"/>
                <a:cs typeface="Lato Black" charset="0"/>
              </a:rPr>
              <a:t>Top of Funnel Services for Suppliers</a:t>
            </a:r>
          </a:p>
        </p:txBody>
      </p:sp>
      <p:sp>
        <p:nvSpPr>
          <p:cNvPr id="21" name="Rectangle 20"/>
          <p:cNvSpPr/>
          <p:nvPr/>
        </p:nvSpPr>
        <p:spPr>
          <a:xfrm>
            <a:off x="3279498" y="8047785"/>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22" name="Subtitle 2"/>
          <p:cNvSpPr txBox="1">
            <a:spLocks/>
          </p:cNvSpPr>
          <p:nvPr/>
        </p:nvSpPr>
        <p:spPr>
          <a:xfrm>
            <a:off x="1206270" y="2883931"/>
            <a:ext cx="5581650" cy="380886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200" dirty="0">
                <a:solidFill>
                  <a:schemeClr val="bg1"/>
                </a:solidFill>
                <a:latin typeface="Lato Light"/>
                <a:cs typeface="Lato Light"/>
              </a:rPr>
              <a:t>Medigy is a med-tech / health IT offerings Buyer</a:t>
            </a:r>
          </a:p>
          <a:p>
            <a:r>
              <a:rPr lang="en-US" sz="3200" dirty="0">
                <a:solidFill>
                  <a:schemeClr val="bg1"/>
                </a:solidFill>
                <a:latin typeface="Lato Light"/>
                <a:cs typeface="Lato Light"/>
              </a:rPr>
              <a:t>Intent Intelligence platform which connects  innovation buyers with innovation suppliers.</a:t>
            </a:r>
          </a:p>
        </p:txBody>
      </p:sp>
      <p:sp>
        <p:nvSpPr>
          <p:cNvPr id="30" name="Rectangle 29"/>
          <p:cNvSpPr/>
          <p:nvPr/>
        </p:nvSpPr>
        <p:spPr>
          <a:xfrm>
            <a:off x="19088836" y="9376040"/>
            <a:ext cx="4471224" cy="646331"/>
          </a:xfrm>
          <a:prstGeom prst="rect">
            <a:avLst/>
          </a:prstGeom>
        </p:spPr>
        <p:txBody>
          <a:bodyPr wrap="none">
            <a:spAutoFit/>
          </a:bodyPr>
          <a:lstStyle/>
          <a:p>
            <a:r>
              <a:rPr lang="en-US" b="1" dirty="0">
                <a:solidFill>
                  <a:schemeClr val="tx2"/>
                </a:solidFill>
                <a:latin typeface="Lato Black" charset="0"/>
                <a:ea typeface="Lato Black" charset="0"/>
                <a:cs typeface="Lato Black" charset="0"/>
              </a:rPr>
              <a:t>Gather Buyer Intent</a:t>
            </a:r>
          </a:p>
        </p:txBody>
      </p:sp>
      <p:sp>
        <p:nvSpPr>
          <p:cNvPr id="41" name="Rectangle 40"/>
          <p:cNvSpPr/>
          <p:nvPr/>
        </p:nvSpPr>
        <p:spPr>
          <a:xfrm>
            <a:off x="8838553" y="9376041"/>
            <a:ext cx="5519653" cy="646331"/>
          </a:xfrm>
          <a:prstGeom prst="rect">
            <a:avLst/>
          </a:prstGeom>
        </p:spPr>
        <p:txBody>
          <a:bodyPr wrap="none">
            <a:spAutoFit/>
          </a:bodyPr>
          <a:lstStyle/>
          <a:p>
            <a:pPr algn="r"/>
            <a:r>
              <a:rPr lang="en-US" b="1" dirty="0">
                <a:solidFill>
                  <a:schemeClr val="tx2"/>
                </a:solidFill>
                <a:latin typeface="Lato Black" charset="0"/>
                <a:ea typeface="Lato Black" charset="0"/>
                <a:cs typeface="Lato Black" charset="0"/>
              </a:rPr>
              <a:t>Attract &amp; Engage Buyers</a:t>
            </a:r>
          </a:p>
        </p:txBody>
      </p:sp>
      <p:sp>
        <p:nvSpPr>
          <p:cNvPr id="42" name="Shape 2616"/>
          <p:cNvSpPr/>
          <p:nvPr/>
        </p:nvSpPr>
        <p:spPr>
          <a:xfrm>
            <a:off x="13449308" y="7397647"/>
            <a:ext cx="1429952" cy="1300276"/>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43" name="Shape 2618"/>
          <p:cNvSpPr/>
          <p:nvPr/>
        </p:nvSpPr>
        <p:spPr>
          <a:xfrm>
            <a:off x="18534722" y="7397647"/>
            <a:ext cx="1429812" cy="1430016"/>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3" name="TextBox 2"/>
          <p:cNvSpPr txBox="1"/>
          <p:nvPr/>
        </p:nvSpPr>
        <p:spPr>
          <a:xfrm>
            <a:off x="18904105" y="10765271"/>
            <a:ext cx="184731" cy="646331"/>
          </a:xfrm>
          <a:prstGeom prst="rect">
            <a:avLst/>
          </a:prstGeom>
          <a:noFill/>
        </p:spPr>
        <p:txBody>
          <a:bodyPr wrap="none" rtlCol="0">
            <a:spAutoFit/>
          </a:bodyPr>
          <a:lstStyle/>
          <a:p>
            <a:endParaRPr lang="en-US" dirty="0"/>
          </a:p>
        </p:txBody>
      </p:sp>
      <p:sp>
        <p:nvSpPr>
          <p:cNvPr id="27" name="TextBox 26">
            <a:extLst>
              <a:ext uri="{FF2B5EF4-FFF2-40B4-BE49-F238E27FC236}">
                <a16:creationId xmlns:a16="http://schemas.microsoft.com/office/drawing/2014/main" id="{F5924035-199B-4A32-ADF9-7209B5283756}"/>
              </a:ext>
            </a:extLst>
          </p:cNvPr>
          <p:cNvSpPr txBox="1"/>
          <p:nvPr/>
        </p:nvSpPr>
        <p:spPr>
          <a:xfrm>
            <a:off x="15159314" y="5997926"/>
            <a:ext cx="3712440" cy="1384995"/>
          </a:xfrm>
          <a:prstGeom prst="rect">
            <a:avLst/>
          </a:prstGeom>
          <a:noFill/>
        </p:spPr>
        <p:txBody>
          <a:bodyPr wrap="square" rtlCol="0">
            <a:spAutoFit/>
          </a:bodyPr>
          <a:lstStyle/>
          <a:p>
            <a:pPr algn="ctr"/>
            <a:r>
              <a:rPr lang="en-US" sz="2800" b="1" dirty="0">
                <a:latin typeface="Lato Black" charset="0"/>
                <a:ea typeface="Lato Black" charset="0"/>
                <a:cs typeface="Lato Black" charset="0"/>
              </a:rPr>
              <a:t>Middle of Funnel Services for Suppliers</a:t>
            </a:r>
          </a:p>
        </p:txBody>
      </p:sp>
      <p:sp>
        <p:nvSpPr>
          <p:cNvPr id="29" name="TextBox 28">
            <a:extLst>
              <a:ext uri="{FF2B5EF4-FFF2-40B4-BE49-F238E27FC236}">
                <a16:creationId xmlns:a16="http://schemas.microsoft.com/office/drawing/2014/main" id="{CD285182-7512-474A-8527-B62D444F61B6}"/>
              </a:ext>
            </a:extLst>
          </p:cNvPr>
          <p:cNvSpPr txBox="1"/>
          <p:nvPr/>
        </p:nvSpPr>
        <p:spPr>
          <a:xfrm>
            <a:off x="14879260" y="10787614"/>
            <a:ext cx="4720741" cy="1569660"/>
          </a:xfrm>
          <a:prstGeom prst="rect">
            <a:avLst/>
          </a:prstGeom>
          <a:noFill/>
        </p:spPr>
        <p:txBody>
          <a:bodyPr wrap="square" rtlCol="0">
            <a:spAutoFit/>
          </a:bodyPr>
          <a:lstStyle>
            <a:defPPr>
              <a:defRPr lang="en-US"/>
            </a:defPPr>
            <a:lvl1pPr algn="ctr">
              <a:defRPr sz="2800" b="1">
                <a:latin typeface="Lato Black" charset="0"/>
                <a:ea typeface="Lato Black" charset="0"/>
                <a:cs typeface="Lato Black" charset="0"/>
              </a:defRPr>
            </a:lvl1pPr>
          </a:lstStyle>
          <a:p>
            <a:r>
              <a:rPr lang="en-US" sz="2400" dirty="0"/>
              <a:t>Gather performance insights and improvise programs to be seen and heard at the right time to the right  audience </a:t>
            </a:r>
          </a:p>
        </p:txBody>
      </p:sp>
    </p:spTree>
    <p:extLst>
      <p:ext uri="{BB962C8B-B14F-4D97-AF65-F5344CB8AC3E}">
        <p14:creationId xmlns:p14="http://schemas.microsoft.com/office/powerpoint/2010/main" val="80210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807189" y="4816400"/>
            <a:ext cx="5525102" cy="6417578"/>
            <a:chOff x="14450350" y="5135085"/>
            <a:chExt cx="5525102" cy="6417578"/>
          </a:xfrm>
          <a:solidFill>
            <a:schemeClr val="accent5"/>
          </a:solidFill>
        </p:grpSpPr>
        <p:sp>
          <p:nvSpPr>
            <p:cNvPr id="233" name="Freeform 50"/>
            <p:cNvSpPr>
              <a:spLocks noChangeArrowheads="1"/>
            </p:cNvSpPr>
            <p:nvPr/>
          </p:nvSpPr>
          <p:spPr bwMode="auto">
            <a:xfrm>
              <a:off x="17246434" y="5135085"/>
              <a:ext cx="2729018" cy="4668737"/>
            </a:xfrm>
            <a:custGeom>
              <a:avLst/>
              <a:gdLst>
                <a:gd name="T0" fmla="*/ 0 w 2331"/>
                <a:gd name="T1" fmla="*/ 364 h 3991"/>
                <a:gd name="T2" fmla="*/ 0 w 2331"/>
                <a:gd name="T3" fmla="*/ 364 h 3991"/>
                <a:gd name="T4" fmla="*/ 0 w 2331"/>
                <a:gd name="T5" fmla="*/ 3334 h 3991"/>
                <a:gd name="T6" fmla="*/ 502 w 2331"/>
                <a:gd name="T7" fmla="*/ 3866 h 3991"/>
                <a:gd name="T8" fmla="*/ 1236 w 2331"/>
                <a:gd name="T9" fmla="*/ 3620 h 3991"/>
                <a:gd name="T10" fmla="*/ 1848 w 2331"/>
                <a:gd name="T11" fmla="*/ 3077 h 3991"/>
                <a:gd name="T12" fmla="*/ 2071 w 2331"/>
                <a:gd name="T13" fmla="*/ 2448 h 3991"/>
                <a:gd name="T14" fmla="*/ 2071 w 2331"/>
                <a:gd name="T15" fmla="*/ 1809 h 3991"/>
                <a:gd name="T16" fmla="*/ 1906 w 2331"/>
                <a:gd name="T17" fmla="*/ 1222 h 3991"/>
                <a:gd name="T18" fmla="*/ 1492 w 2331"/>
                <a:gd name="T19" fmla="*/ 640 h 3991"/>
                <a:gd name="T20" fmla="*/ 872 w 2331"/>
                <a:gd name="T21" fmla="*/ 295 h 3991"/>
                <a:gd name="T22" fmla="*/ 433 w 2331"/>
                <a:gd name="T23" fmla="*/ 11 h 3991"/>
                <a:gd name="T24" fmla="*/ 0 w 2331"/>
                <a:gd name="T25" fmla="*/ 364 h 3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1" h="3991">
                  <a:moveTo>
                    <a:pt x="0" y="364"/>
                  </a:moveTo>
                  <a:lnTo>
                    <a:pt x="0" y="364"/>
                  </a:lnTo>
                  <a:cubicBezTo>
                    <a:pt x="0" y="3334"/>
                    <a:pt x="0" y="3334"/>
                    <a:pt x="0" y="3334"/>
                  </a:cubicBezTo>
                  <a:cubicBezTo>
                    <a:pt x="0" y="3334"/>
                    <a:pt x="64" y="3852"/>
                    <a:pt x="502" y="3866"/>
                  </a:cubicBezTo>
                  <a:cubicBezTo>
                    <a:pt x="502" y="3866"/>
                    <a:pt x="996" y="3990"/>
                    <a:pt x="1236" y="3620"/>
                  </a:cubicBezTo>
                  <a:cubicBezTo>
                    <a:pt x="1236" y="3620"/>
                    <a:pt x="1710" y="3601"/>
                    <a:pt x="1848" y="3077"/>
                  </a:cubicBezTo>
                  <a:cubicBezTo>
                    <a:pt x="1848" y="3077"/>
                    <a:pt x="2121" y="2928"/>
                    <a:pt x="2071" y="2448"/>
                  </a:cubicBezTo>
                  <a:cubicBezTo>
                    <a:pt x="2071" y="2448"/>
                    <a:pt x="2330" y="2112"/>
                    <a:pt x="2071" y="1809"/>
                  </a:cubicBezTo>
                  <a:cubicBezTo>
                    <a:pt x="2071" y="1809"/>
                    <a:pt x="2225" y="1472"/>
                    <a:pt x="1906" y="1222"/>
                  </a:cubicBezTo>
                  <a:cubicBezTo>
                    <a:pt x="1906" y="1222"/>
                    <a:pt x="1925" y="778"/>
                    <a:pt x="1492" y="640"/>
                  </a:cubicBezTo>
                  <a:cubicBezTo>
                    <a:pt x="1492" y="640"/>
                    <a:pt x="1429" y="326"/>
                    <a:pt x="872" y="295"/>
                  </a:cubicBezTo>
                  <a:cubicBezTo>
                    <a:pt x="872" y="295"/>
                    <a:pt x="783" y="0"/>
                    <a:pt x="433" y="11"/>
                  </a:cubicBezTo>
                  <a:cubicBezTo>
                    <a:pt x="81" y="25"/>
                    <a:pt x="39" y="287"/>
                    <a:pt x="0" y="3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34" name="Freeform 53"/>
            <p:cNvSpPr>
              <a:spLocks noChangeArrowheads="1"/>
            </p:cNvSpPr>
            <p:nvPr/>
          </p:nvSpPr>
          <p:spPr bwMode="auto">
            <a:xfrm>
              <a:off x="14450350" y="5135085"/>
              <a:ext cx="2729018" cy="4668737"/>
            </a:xfrm>
            <a:custGeom>
              <a:avLst/>
              <a:gdLst>
                <a:gd name="T0" fmla="*/ 2330 w 2331"/>
                <a:gd name="T1" fmla="*/ 364 h 3991"/>
                <a:gd name="T2" fmla="*/ 2330 w 2331"/>
                <a:gd name="T3" fmla="*/ 364 h 3991"/>
                <a:gd name="T4" fmla="*/ 2330 w 2331"/>
                <a:gd name="T5" fmla="*/ 3334 h 3991"/>
                <a:gd name="T6" fmla="*/ 1828 w 2331"/>
                <a:gd name="T7" fmla="*/ 3866 h 3991"/>
                <a:gd name="T8" fmla="*/ 1094 w 2331"/>
                <a:gd name="T9" fmla="*/ 3620 h 3991"/>
                <a:gd name="T10" fmla="*/ 482 w 2331"/>
                <a:gd name="T11" fmla="*/ 3077 h 3991"/>
                <a:gd name="T12" fmla="*/ 259 w 2331"/>
                <a:gd name="T13" fmla="*/ 2448 h 3991"/>
                <a:gd name="T14" fmla="*/ 259 w 2331"/>
                <a:gd name="T15" fmla="*/ 1809 h 3991"/>
                <a:gd name="T16" fmla="*/ 424 w 2331"/>
                <a:gd name="T17" fmla="*/ 1222 h 3991"/>
                <a:gd name="T18" fmla="*/ 838 w 2331"/>
                <a:gd name="T19" fmla="*/ 640 h 3991"/>
                <a:gd name="T20" fmla="*/ 1458 w 2331"/>
                <a:gd name="T21" fmla="*/ 295 h 3991"/>
                <a:gd name="T22" fmla="*/ 1897 w 2331"/>
                <a:gd name="T23" fmla="*/ 11 h 3991"/>
                <a:gd name="T24" fmla="*/ 2330 w 2331"/>
                <a:gd name="T25" fmla="*/ 364 h 3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1" h="3991">
                  <a:moveTo>
                    <a:pt x="2330" y="364"/>
                  </a:moveTo>
                  <a:lnTo>
                    <a:pt x="2330" y="364"/>
                  </a:lnTo>
                  <a:cubicBezTo>
                    <a:pt x="2330" y="3334"/>
                    <a:pt x="2330" y="3334"/>
                    <a:pt x="2330" y="3334"/>
                  </a:cubicBezTo>
                  <a:cubicBezTo>
                    <a:pt x="2330" y="3334"/>
                    <a:pt x="2266" y="3852"/>
                    <a:pt x="1828" y="3866"/>
                  </a:cubicBezTo>
                  <a:cubicBezTo>
                    <a:pt x="1828" y="3866"/>
                    <a:pt x="1334" y="3990"/>
                    <a:pt x="1094" y="3620"/>
                  </a:cubicBezTo>
                  <a:cubicBezTo>
                    <a:pt x="1094" y="3620"/>
                    <a:pt x="620" y="3601"/>
                    <a:pt x="482" y="3077"/>
                  </a:cubicBezTo>
                  <a:cubicBezTo>
                    <a:pt x="482" y="3077"/>
                    <a:pt x="209" y="2928"/>
                    <a:pt x="259" y="2448"/>
                  </a:cubicBezTo>
                  <a:cubicBezTo>
                    <a:pt x="259" y="2448"/>
                    <a:pt x="0" y="2112"/>
                    <a:pt x="259" y="1809"/>
                  </a:cubicBezTo>
                  <a:cubicBezTo>
                    <a:pt x="259" y="1809"/>
                    <a:pt x="105" y="1472"/>
                    <a:pt x="424" y="1222"/>
                  </a:cubicBezTo>
                  <a:cubicBezTo>
                    <a:pt x="424" y="1222"/>
                    <a:pt x="405" y="778"/>
                    <a:pt x="838" y="640"/>
                  </a:cubicBezTo>
                  <a:cubicBezTo>
                    <a:pt x="838" y="640"/>
                    <a:pt x="901" y="326"/>
                    <a:pt x="1458" y="295"/>
                  </a:cubicBezTo>
                  <a:cubicBezTo>
                    <a:pt x="1458" y="295"/>
                    <a:pt x="1547" y="0"/>
                    <a:pt x="1897" y="11"/>
                  </a:cubicBezTo>
                  <a:cubicBezTo>
                    <a:pt x="2247" y="25"/>
                    <a:pt x="2291" y="287"/>
                    <a:pt x="2330" y="3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35" name="Freeform 56"/>
            <p:cNvSpPr>
              <a:spLocks noChangeArrowheads="1"/>
            </p:cNvSpPr>
            <p:nvPr/>
          </p:nvSpPr>
          <p:spPr bwMode="auto">
            <a:xfrm>
              <a:off x="16183715" y="9845092"/>
              <a:ext cx="2058370" cy="299212"/>
            </a:xfrm>
            <a:custGeom>
              <a:avLst/>
              <a:gdLst>
                <a:gd name="T0" fmla="*/ 1646 w 1761"/>
                <a:gd name="T1" fmla="*/ 0 h 255"/>
                <a:gd name="T2" fmla="*/ 1646 w 1761"/>
                <a:gd name="T3" fmla="*/ 0 h 255"/>
                <a:gd name="T4" fmla="*/ 114 w 1761"/>
                <a:gd name="T5" fmla="*/ 0 h 255"/>
                <a:gd name="T6" fmla="*/ 0 w 1761"/>
                <a:gd name="T7" fmla="*/ 94 h 255"/>
                <a:gd name="T8" fmla="*/ 0 w 1761"/>
                <a:gd name="T9" fmla="*/ 158 h 255"/>
                <a:gd name="T10" fmla="*/ 114 w 1761"/>
                <a:gd name="T11" fmla="*/ 254 h 255"/>
                <a:gd name="T12" fmla="*/ 1646 w 1761"/>
                <a:gd name="T13" fmla="*/ 254 h 255"/>
                <a:gd name="T14" fmla="*/ 1760 w 1761"/>
                <a:gd name="T15" fmla="*/ 158 h 255"/>
                <a:gd name="T16" fmla="*/ 1760 w 1761"/>
                <a:gd name="T17" fmla="*/ 94 h 255"/>
                <a:gd name="T18" fmla="*/ 1646 w 1761"/>
                <a:gd name="T1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1" h="255">
                  <a:moveTo>
                    <a:pt x="1646" y="0"/>
                  </a:moveTo>
                  <a:lnTo>
                    <a:pt x="1646" y="0"/>
                  </a:lnTo>
                  <a:cubicBezTo>
                    <a:pt x="114" y="0"/>
                    <a:pt x="114" y="0"/>
                    <a:pt x="114" y="0"/>
                  </a:cubicBezTo>
                  <a:cubicBezTo>
                    <a:pt x="50" y="0"/>
                    <a:pt x="0" y="42"/>
                    <a:pt x="0" y="94"/>
                  </a:cubicBezTo>
                  <a:cubicBezTo>
                    <a:pt x="0" y="158"/>
                    <a:pt x="0" y="158"/>
                    <a:pt x="0" y="158"/>
                  </a:cubicBezTo>
                  <a:cubicBezTo>
                    <a:pt x="0" y="210"/>
                    <a:pt x="50" y="254"/>
                    <a:pt x="114" y="254"/>
                  </a:cubicBezTo>
                  <a:cubicBezTo>
                    <a:pt x="1646" y="254"/>
                    <a:pt x="1646" y="254"/>
                    <a:pt x="1646" y="254"/>
                  </a:cubicBezTo>
                  <a:cubicBezTo>
                    <a:pt x="1710" y="254"/>
                    <a:pt x="1760" y="210"/>
                    <a:pt x="1760" y="158"/>
                  </a:cubicBezTo>
                  <a:cubicBezTo>
                    <a:pt x="1760" y="94"/>
                    <a:pt x="1760" y="94"/>
                    <a:pt x="1760" y="94"/>
                  </a:cubicBezTo>
                  <a:cubicBezTo>
                    <a:pt x="1760" y="42"/>
                    <a:pt x="1710" y="0"/>
                    <a:pt x="1646"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36" name="Freeform 57"/>
            <p:cNvSpPr>
              <a:spLocks noChangeArrowheads="1"/>
            </p:cNvSpPr>
            <p:nvPr/>
          </p:nvSpPr>
          <p:spPr bwMode="auto">
            <a:xfrm>
              <a:off x="16183715" y="10293912"/>
              <a:ext cx="2058370" cy="299212"/>
            </a:xfrm>
            <a:custGeom>
              <a:avLst/>
              <a:gdLst>
                <a:gd name="T0" fmla="*/ 1646 w 1761"/>
                <a:gd name="T1" fmla="*/ 0 h 255"/>
                <a:gd name="T2" fmla="*/ 1646 w 1761"/>
                <a:gd name="T3" fmla="*/ 0 h 255"/>
                <a:gd name="T4" fmla="*/ 114 w 1761"/>
                <a:gd name="T5" fmla="*/ 0 h 255"/>
                <a:gd name="T6" fmla="*/ 0 w 1761"/>
                <a:gd name="T7" fmla="*/ 94 h 255"/>
                <a:gd name="T8" fmla="*/ 0 w 1761"/>
                <a:gd name="T9" fmla="*/ 157 h 255"/>
                <a:gd name="T10" fmla="*/ 114 w 1761"/>
                <a:gd name="T11" fmla="*/ 254 h 255"/>
                <a:gd name="T12" fmla="*/ 1646 w 1761"/>
                <a:gd name="T13" fmla="*/ 254 h 255"/>
                <a:gd name="T14" fmla="*/ 1760 w 1761"/>
                <a:gd name="T15" fmla="*/ 157 h 255"/>
                <a:gd name="T16" fmla="*/ 1760 w 1761"/>
                <a:gd name="T17" fmla="*/ 94 h 255"/>
                <a:gd name="T18" fmla="*/ 1646 w 1761"/>
                <a:gd name="T1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1" h="255">
                  <a:moveTo>
                    <a:pt x="1646" y="0"/>
                  </a:moveTo>
                  <a:lnTo>
                    <a:pt x="1646" y="0"/>
                  </a:lnTo>
                  <a:cubicBezTo>
                    <a:pt x="114" y="0"/>
                    <a:pt x="114" y="0"/>
                    <a:pt x="114" y="0"/>
                  </a:cubicBezTo>
                  <a:cubicBezTo>
                    <a:pt x="50" y="0"/>
                    <a:pt x="0" y="41"/>
                    <a:pt x="0" y="94"/>
                  </a:cubicBezTo>
                  <a:cubicBezTo>
                    <a:pt x="0" y="157"/>
                    <a:pt x="0" y="157"/>
                    <a:pt x="0" y="157"/>
                  </a:cubicBezTo>
                  <a:cubicBezTo>
                    <a:pt x="0" y="209"/>
                    <a:pt x="50" y="254"/>
                    <a:pt x="114" y="254"/>
                  </a:cubicBezTo>
                  <a:cubicBezTo>
                    <a:pt x="1646" y="254"/>
                    <a:pt x="1646" y="254"/>
                    <a:pt x="1646" y="254"/>
                  </a:cubicBezTo>
                  <a:cubicBezTo>
                    <a:pt x="1710" y="254"/>
                    <a:pt x="1760" y="209"/>
                    <a:pt x="1760" y="157"/>
                  </a:cubicBezTo>
                  <a:cubicBezTo>
                    <a:pt x="1760" y="94"/>
                    <a:pt x="1760" y="94"/>
                    <a:pt x="1760" y="94"/>
                  </a:cubicBezTo>
                  <a:cubicBezTo>
                    <a:pt x="1760" y="41"/>
                    <a:pt x="1710" y="0"/>
                    <a:pt x="1646"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37" name="Freeform 58"/>
            <p:cNvSpPr>
              <a:spLocks noChangeArrowheads="1"/>
            </p:cNvSpPr>
            <p:nvPr/>
          </p:nvSpPr>
          <p:spPr bwMode="auto">
            <a:xfrm>
              <a:off x="16183715" y="10737570"/>
              <a:ext cx="2058370" cy="294051"/>
            </a:xfrm>
            <a:custGeom>
              <a:avLst/>
              <a:gdLst>
                <a:gd name="T0" fmla="*/ 1646 w 1761"/>
                <a:gd name="T1" fmla="*/ 0 h 252"/>
                <a:gd name="T2" fmla="*/ 1646 w 1761"/>
                <a:gd name="T3" fmla="*/ 0 h 252"/>
                <a:gd name="T4" fmla="*/ 114 w 1761"/>
                <a:gd name="T5" fmla="*/ 0 h 252"/>
                <a:gd name="T6" fmla="*/ 0 w 1761"/>
                <a:gd name="T7" fmla="*/ 94 h 252"/>
                <a:gd name="T8" fmla="*/ 0 w 1761"/>
                <a:gd name="T9" fmla="*/ 158 h 252"/>
                <a:gd name="T10" fmla="*/ 114 w 1761"/>
                <a:gd name="T11" fmla="*/ 251 h 252"/>
                <a:gd name="T12" fmla="*/ 1646 w 1761"/>
                <a:gd name="T13" fmla="*/ 251 h 252"/>
                <a:gd name="T14" fmla="*/ 1760 w 1761"/>
                <a:gd name="T15" fmla="*/ 158 h 252"/>
                <a:gd name="T16" fmla="*/ 1760 w 1761"/>
                <a:gd name="T17" fmla="*/ 94 h 252"/>
                <a:gd name="T18" fmla="*/ 1646 w 1761"/>
                <a:gd name="T1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1" h="252">
                  <a:moveTo>
                    <a:pt x="1646" y="0"/>
                  </a:moveTo>
                  <a:lnTo>
                    <a:pt x="1646" y="0"/>
                  </a:lnTo>
                  <a:cubicBezTo>
                    <a:pt x="114" y="0"/>
                    <a:pt x="114" y="0"/>
                    <a:pt x="114" y="0"/>
                  </a:cubicBezTo>
                  <a:cubicBezTo>
                    <a:pt x="50" y="0"/>
                    <a:pt x="0" y="42"/>
                    <a:pt x="0" y="94"/>
                  </a:cubicBezTo>
                  <a:cubicBezTo>
                    <a:pt x="0" y="158"/>
                    <a:pt x="0" y="158"/>
                    <a:pt x="0" y="158"/>
                  </a:cubicBezTo>
                  <a:cubicBezTo>
                    <a:pt x="0" y="210"/>
                    <a:pt x="50" y="251"/>
                    <a:pt x="114" y="251"/>
                  </a:cubicBezTo>
                  <a:cubicBezTo>
                    <a:pt x="1646" y="251"/>
                    <a:pt x="1646" y="251"/>
                    <a:pt x="1646" y="251"/>
                  </a:cubicBezTo>
                  <a:cubicBezTo>
                    <a:pt x="1710" y="251"/>
                    <a:pt x="1760" y="210"/>
                    <a:pt x="1760" y="158"/>
                  </a:cubicBezTo>
                  <a:cubicBezTo>
                    <a:pt x="1760" y="94"/>
                    <a:pt x="1760" y="94"/>
                    <a:pt x="1760" y="94"/>
                  </a:cubicBezTo>
                  <a:cubicBezTo>
                    <a:pt x="1760" y="42"/>
                    <a:pt x="1710" y="0"/>
                    <a:pt x="1646"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38" name="Freeform 59"/>
            <p:cNvSpPr>
              <a:spLocks noChangeArrowheads="1"/>
            </p:cNvSpPr>
            <p:nvPr/>
          </p:nvSpPr>
          <p:spPr bwMode="auto">
            <a:xfrm>
              <a:off x="16539672" y="11181227"/>
              <a:ext cx="1341296" cy="371436"/>
            </a:xfrm>
            <a:custGeom>
              <a:avLst/>
              <a:gdLst>
                <a:gd name="T0" fmla="*/ 0 w 1147"/>
                <a:gd name="T1" fmla="*/ 0 h 318"/>
                <a:gd name="T2" fmla="*/ 0 w 1147"/>
                <a:gd name="T3" fmla="*/ 0 h 318"/>
                <a:gd name="T4" fmla="*/ 1146 w 1147"/>
                <a:gd name="T5" fmla="*/ 0 h 318"/>
                <a:gd name="T6" fmla="*/ 573 w 1147"/>
                <a:gd name="T7" fmla="*/ 317 h 318"/>
                <a:gd name="T8" fmla="*/ 0 w 1147"/>
                <a:gd name="T9" fmla="*/ 0 h 318"/>
              </a:gdLst>
              <a:ahLst/>
              <a:cxnLst>
                <a:cxn ang="0">
                  <a:pos x="T0" y="T1"/>
                </a:cxn>
                <a:cxn ang="0">
                  <a:pos x="T2" y="T3"/>
                </a:cxn>
                <a:cxn ang="0">
                  <a:pos x="T4" y="T5"/>
                </a:cxn>
                <a:cxn ang="0">
                  <a:pos x="T6" y="T7"/>
                </a:cxn>
                <a:cxn ang="0">
                  <a:pos x="T8" y="T9"/>
                </a:cxn>
              </a:cxnLst>
              <a:rect l="0" t="0" r="r" b="b"/>
              <a:pathLst>
                <a:path w="1147" h="318">
                  <a:moveTo>
                    <a:pt x="0" y="0"/>
                  </a:moveTo>
                  <a:lnTo>
                    <a:pt x="0" y="0"/>
                  </a:lnTo>
                  <a:cubicBezTo>
                    <a:pt x="1146" y="0"/>
                    <a:pt x="1146" y="0"/>
                    <a:pt x="1146" y="0"/>
                  </a:cubicBezTo>
                  <a:cubicBezTo>
                    <a:pt x="1146" y="191"/>
                    <a:pt x="841" y="317"/>
                    <a:pt x="573" y="317"/>
                  </a:cubicBezTo>
                  <a:cubicBezTo>
                    <a:pt x="305" y="317"/>
                    <a:pt x="0" y="191"/>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sp>
        <p:nvSpPr>
          <p:cNvPr id="239" name="Freeform 60"/>
          <p:cNvSpPr>
            <a:spLocks noChangeArrowheads="1"/>
          </p:cNvSpPr>
          <p:nvPr/>
        </p:nvSpPr>
        <p:spPr bwMode="auto">
          <a:xfrm>
            <a:off x="17396920" y="3103668"/>
            <a:ext cx="340482" cy="1511535"/>
          </a:xfrm>
          <a:custGeom>
            <a:avLst/>
            <a:gdLst>
              <a:gd name="T0" fmla="*/ 292 w 293"/>
              <a:gd name="T1" fmla="*/ 1150 h 1294"/>
              <a:gd name="T2" fmla="*/ 292 w 293"/>
              <a:gd name="T3" fmla="*/ 1150 h 1294"/>
              <a:gd name="T4" fmla="*/ 146 w 293"/>
              <a:gd name="T5" fmla="*/ 1293 h 1294"/>
              <a:gd name="T6" fmla="*/ 0 w 293"/>
              <a:gd name="T7" fmla="*/ 1150 h 1294"/>
              <a:gd name="T8" fmla="*/ 0 w 293"/>
              <a:gd name="T9" fmla="*/ 146 h 1294"/>
              <a:gd name="T10" fmla="*/ 146 w 293"/>
              <a:gd name="T11" fmla="*/ 0 h 1294"/>
              <a:gd name="T12" fmla="*/ 292 w 293"/>
              <a:gd name="T13" fmla="*/ 146 h 1294"/>
              <a:gd name="T14" fmla="*/ 292 w 293"/>
              <a:gd name="T15" fmla="*/ 1150 h 12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1294">
                <a:moveTo>
                  <a:pt x="292" y="1150"/>
                </a:moveTo>
                <a:lnTo>
                  <a:pt x="292" y="1150"/>
                </a:lnTo>
                <a:cubicBezTo>
                  <a:pt x="292" y="1230"/>
                  <a:pt x="226" y="1293"/>
                  <a:pt x="146" y="1293"/>
                </a:cubicBezTo>
                <a:cubicBezTo>
                  <a:pt x="66" y="1293"/>
                  <a:pt x="0" y="1230"/>
                  <a:pt x="0" y="1150"/>
                </a:cubicBezTo>
                <a:cubicBezTo>
                  <a:pt x="0" y="146"/>
                  <a:pt x="0" y="146"/>
                  <a:pt x="0" y="146"/>
                </a:cubicBezTo>
                <a:cubicBezTo>
                  <a:pt x="0" y="64"/>
                  <a:pt x="66" y="0"/>
                  <a:pt x="146" y="0"/>
                </a:cubicBezTo>
                <a:cubicBezTo>
                  <a:pt x="226" y="0"/>
                  <a:pt x="292" y="64"/>
                  <a:pt x="292" y="146"/>
                </a:cubicBezTo>
                <a:lnTo>
                  <a:pt x="292" y="1150"/>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40" name="Freeform 61"/>
          <p:cNvSpPr>
            <a:spLocks noChangeArrowheads="1"/>
          </p:cNvSpPr>
          <p:nvPr/>
        </p:nvSpPr>
        <p:spPr bwMode="auto">
          <a:xfrm>
            <a:off x="20383880" y="7173981"/>
            <a:ext cx="1516694" cy="340482"/>
          </a:xfrm>
          <a:custGeom>
            <a:avLst/>
            <a:gdLst>
              <a:gd name="T0" fmla="*/ 144 w 1295"/>
              <a:gd name="T1" fmla="*/ 290 h 291"/>
              <a:gd name="T2" fmla="*/ 144 w 1295"/>
              <a:gd name="T3" fmla="*/ 290 h 291"/>
              <a:gd name="T4" fmla="*/ 0 w 1295"/>
              <a:gd name="T5" fmla="*/ 147 h 291"/>
              <a:gd name="T6" fmla="*/ 144 w 1295"/>
              <a:gd name="T7" fmla="*/ 0 h 291"/>
              <a:gd name="T8" fmla="*/ 1147 w 1295"/>
              <a:gd name="T9" fmla="*/ 0 h 291"/>
              <a:gd name="T10" fmla="*/ 1294 w 1295"/>
              <a:gd name="T11" fmla="*/ 147 h 291"/>
              <a:gd name="T12" fmla="*/ 1147 w 1295"/>
              <a:gd name="T13" fmla="*/ 290 h 291"/>
              <a:gd name="T14" fmla="*/ 144 w 1295"/>
              <a:gd name="T15" fmla="*/ 290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1">
                <a:moveTo>
                  <a:pt x="144" y="290"/>
                </a:moveTo>
                <a:lnTo>
                  <a:pt x="144" y="290"/>
                </a:lnTo>
                <a:cubicBezTo>
                  <a:pt x="63" y="290"/>
                  <a:pt x="0" y="227"/>
                  <a:pt x="0" y="147"/>
                </a:cubicBezTo>
                <a:cubicBezTo>
                  <a:pt x="0" y="67"/>
                  <a:pt x="63" y="0"/>
                  <a:pt x="144" y="0"/>
                </a:cubicBezTo>
                <a:cubicBezTo>
                  <a:pt x="1147" y="0"/>
                  <a:pt x="1147" y="0"/>
                  <a:pt x="1147" y="0"/>
                </a:cubicBezTo>
                <a:cubicBezTo>
                  <a:pt x="1227" y="0"/>
                  <a:pt x="1294" y="67"/>
                  <a:pt x="1294" y="147"/>
                </a:cubicBezTo>
                <a:cubicBezTo>
                  <a:pt x="1294" y="227"/>
                  <a:pt x="1227" y="290"/>
                  <a:pt x="1147" y="290"/>
                </a:cubicBezTo>
                <a:lnTo>
                  <a:pt x="144" y="290"/>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41" name="Freeform 62"/>
          <p:cNvSpPr>
            <a:spLocks noChangeArrowheads="1"/>
          </p:cNvSpPr>
          <p:nvPr/>
        </p:nvSpPr>
        <p:spPr bwMode="auto">
          <a:xfrm>
            <a:off x="13223426" y="7173981"/>
            <a:ext cx="1511538" cy="340482"/>
          </a:xfrm>
          <a:custGeom>
            <a:avLst/>
            <a:gdLst>
              <a:gd name="T0" fmla="*/ 143 w 1294"/>
              <a:gd name="T1" fmla="*/ 290 h 291"/>
              <a:gd name="T2" fmla="*/ 143 w 1294"/>
              <a:gd name="T3" fmla="*/ 290 h 291"/>
              <a:gd name="T4" fmla="*/ 0 w 1294"/>
              <a:gd name="T5" fmla="*/ 147 h 291"/>
              <a:gd name="T6" fmla="*/ 143 w 1294"/>
              <a:gd name="T7" fmla="*/ 0 h 291"/>
              <a:gd name="T8" fmla="*/ 1150 w 1294"/>
              <a:gd name="T9" fmla="*/ 0 h 291"/>
              <a:gd name="T10" fmla="*/ 1293 w 1294"/>
              <a:gd name="T11" fmla="*/ 147 h 291"/>
              <a:gd name="T12" fmla="*/ 1150 w 1294"/>
              <a:gd name="T13" fmla="*/ 290 h 291"/>
              <a:gd name="T14" fmla="*/ 143 w 1294"/>
              <a:gd name="T15" fmla="*/ 290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4" h="291">
                <a:moveTo>
                  <a:pt x="143" y="290"/>
                </a:moveTo>
                <a:lnTo>
                  <a:pt x="143" y="290"/>
                </a:lnTo>
                <a:cubicBezTo>
                  <a:pt x="63" y="290"/>
                  <a:pt x="0" y="227"/>
                  <a:pt x="0" y="147"/>
                </a:cubicBezTo>
                <a:cubicBezTo>
                  <a:pt x="0" y="67"/>
                  <a:pt x="63" y="0"/>
                  <a:pt x="143" y="0"/>
                </a:cubicBezTo>
                <a:cubicBezTo>
                  <a:pt x="1150" y="0"/>
                  <a:pt x="1150" y="0"/>
                  <a:pt x="1150" y="0"/>
                </a:cubicBezTo>
                <a:cubicBezTo>
                  <a:pt x="1230" y="0"/>
                  <a:pt x="1293" y="67"/>
                  <a:pt x="1293" y="147"/>
                </a:cubicBezTo>
                <a:cubicBezTo>
                  <a:pt x="1293" y="227"/>
                  <a:pt x="1230" y="290"/>
                  <a:pt x="1150" y="290"/>
                </a:cubicBezTo>
                <a:lnTo>
                  <a:pt x="143" y="290"/>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42" name="Freeform 63"/>
          <p:cNvSpPr>
            <a:spLocks noChangeArrowheads="1"/>
          </p:cNvSpPr>
          <p:nvPr/>
        </p:nvSpPr>
        <p:spPr bwMode="auto">
          <a:xfrm>
            <a:off x="19346957" y="4016780"/>
            <a:ext cx="1207166" cy="1207166"/>
          </a:xfrm>
          <a:custGeom>
            <a:avLst/>
            <a:gdLst>
              <a:gd name="T0" fmla="*/ 262 w 1030"/>
              <a:gd name="T1" fmla="*/ 971 h 1030"/>
              <a:gd name="T2" fmla="*/ 262 w 1030"/>
              <a:gd name="T3" fmla="*/ 971 h 1030"/>
              <a:gd name="T4" fmla="*/ 58 w 1030"/>
              <a:gd name="T5" fmla="*/ 971 h 1030"/>
              <a:gd name="T6" fmla="*/ 58 w 1030"/>
              <a:gd name="T7" fmla="*/ 767 h 1030"/>
              <a:gd name="T8" fmla="*/ 767 w 1030"/>
              <a:gd name="T9" fmla="*/ 55 h 1030"/>
              <a:gd name="T10" fmla="*/ 974 w 1030"/>
              <a:gd name="T11" fmla="*/ 55 h 1030"/>
              <a:gd name="T12" fmla="*/ 974 w 1030"/>
              <a:gd name="T13" fmla="*/ 262 h 1030"/>
              <a:gd name="T14" fmla="*/ 262 w 1030"/>
              <a:gd name="T15" fmla="*/ 971 h 10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0" h="1030">
                <a:moveTo>
                  <a:pt x="262" y="971"/>
                </a:moveTo>
                <a:lnTo>
                  <a:pt x="262" y="971"/>
                </a:lnTo>
                <a:cubicBezTo>
                  <a:pt x="207" y="1029"/>
                  <a:pt x="113" y="1029"/>
                  <a:pt x="58" y="971"/>
                </a:cubicBezTo>
                <a:cubicBezTo>
                  <a:pt x="0" y="916"/>
                  <a:pt x="0" y="822"/>
                  <a:pt x="58" y="767"/>
                </a:cubicBezTo>
                <a:cubicBezTo>
                  <a:pt x="767" y="55"/>
                  <a:pt x="767" y="55"/>
                  <a:pt x="767" y="55"/>
                </a:cubicBezTo>
                <a:cubicBezTo>
                  <a:pt x="825" y="0"/>
                  <a:pt x="916" y="0"/>
                  <a:pt x="974" y="55"/>
                </a:cubicBezTo>
                <a:cubicBezTo>
                  <a:pt x="1029" y="113"/>
                  <a:pt x="1029" y="204"/>
                  <a:pt x="974" y="262"/>
                </a:cubicBezTo>
                <a:lnTo>
                  <a:pt x="262" y="971"/>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43" name="Freeform 64"/>
          <p:cNvSpPr>
            <a:spLocks noChangeArrowheads="1"/>
          </p:cNvSpPr>
          <p:nvPr/>
        </p:nvSpPr>
        <p:spPr bwMode="auto">
          <a:xfrm>
            <a:off x="14585359" y="4016780"/>
            <a:ext cx="1207166" cy="1207166"/>
          </a:xfrm>
          <a:custGeom>
            <a:avLst/>
            <a:gdLst>
              <a:gd name="T0" fmla="*/ 770 w 1033"/>
              <a:gd name="T1" fmla="*/ 971 h 1030"/>
              <a:gd name="T2" fmla="*/ 770 w 1033"/>
              <a:gd name="T3" fmla="*/ 971 h 1030"/>
              <a:gd name="T4" fmla="*/ 974 w 1033"/>
              <a:gd name="T5" fmla="*/ 971 h 1030"/>
              <a:gd name="T6" fmla="*/ 974 w 1033"/>
              <a:gd name="T7" fmla="*/ 767 h 1030"/>
              <a:gd name="T8" fmla="*/ 265 w 1033"/>
              <a:gd name="T9" fmla="*/ 55 h 1030"/>
              <a:gd name="T10" fmla="*/ 58 w 1033"/>
              <a:gd name="T11" fmla="*/ 55 h 1030"/>
              <a:gd name="T12" fmla="*/ 58 w 1033"/>
              <a:gd name="T13" fmla="*/ 262 h 1030"/>
              <a:gd name="T14" fmla="*/ 770 w 1033"/>
              <a:gd name="T15" fmla="*/ 971 h 10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3" h="1030">
                <a:moveTo>
                  <a:pt x="770" y="971"/>
                </a:moveTo>
                <a:lnTo>
                  <a:pt x="770" y="971"/>
                </a:lnTo>
                <a:cubicBezTo>
                  <a:pt x="825" y="1029"/>
                  <a:pt x="916" y="1029"/>
                  <a:pt x="974" y="971"/>
                </a:cubicBezTo>
                <a:cubicBezTo>
                  <a:pt x="1032" y="916"/>
                  <a:pt x="1032" y="822"/>
                  <a:pt x="974" y="767"/>
                </a:cubicBezTo>
                <a:cubicBezTo>
                  <a:pt x="265" y="55"/>
                  <a:pt x="265" y="55"/>
                  <a:pt x="265" y="55"/>
                </a:cubicBezTo>
                <a:cubicBezTo>
                  <a:pt x="207" y="0"/>
                  <a:pt x="116" y="0"/>
                  <a:pt x="58" y="55"/>
                </a:cubicBezTo>
                <a:cubicBezTo>
                  <a:pt x="0" y="113"/>
                  <a:pt x="0" y="204"/>
                  <a:pt x="58" y="262"/>
                </a:cubicBezTo>
                <a:lnTo>
                  <a:pt x="770" y="971"/>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nvGrpSpPr>
          <p:cNvPr id="228" name="Group 227"/>
          <p:cNvGrpSpPr/>
          <p:nvPr/>
        </p:nvGrpSpPr>
        <p:grpSpPr>
          <a:xfrm>
            <a:off x="14869093" y="4744175"/>
            <a:ext cx="5401290" cy="4519133"/>
            <a:chOff x="14512254" y="5062860"/>
            <a:chExt cx="5401290" cy="4519133"/>
          </a:xfrm>
        </p:grpSpPr>
        <p:sp>
          <p:nvSpPr>
            <p:cNvPr id="229" name="Freeform 51"/>
            <p:cNvSpPr>
              <a:spLocks noChangeArrowheads="1"/>
            </p:cNvSpPr>
            <p:nvPr/>
          </p:nvSpPr>
          <p:spPr bwMode="auto">
            <a:xfrm>
              <a:off x="17375403" y="5062860"/>
              <a:ext cx="1975832" cy="2321472"/>
            </a:xfrm>
            <a:custGeom>
              <a:avLst/>
              <a:gdLst>
                <a:gd name="T0" fmla="*/ 0 w 1688"/>
                <a:gd name="T1" fmla="*/ 419 h 1984"/>
                <a:gd name="T2" fmla="*/ 0 w 1688"/>
                <a:gd name="T3" fmla="*/ 419 h 1984"/>
                <a:gd name="T4" fmla="*/ 604 w 1688"/>
                <a:gd name="T5" fmla="*/ 265 h 1984"/>
                <a:gd name="T6" fmla="*/ 604 w 1688"/>
                <a:gd name="T7" fmla="*/ 803 h 1984"/>
                <a:gd name="T8" fmla="*/ 361 w 1688"/>
                <a:gd name="T9" fmla="*/ 902 h 1984"/>
                <a:gd name="T10" fmla="*/ 284 w 1688"/>
                <a:gd name="T11" fmla="*/ 775 h 1984"/>
                <a:gd name="T12" fmla="*/ 270 w 1688"/>
                <a:gd name="T13" fmla="*/ 830 h 1984"/>
                <a:gd name="T14" fmla="*/ 259 w 1688"/>
                <a:gd name="T15" fmla="*/ 1062 h 1984"/>
                <a:gd name="T16" fmla="*/ 314 w 1688"/>
                <a:gd name="T17" fmla="*/ 1106 h 1984"/>
                <a:gd name="T18" fmla="*/ 361 w 1688"/>
                <a:gd name="T19" fmla="*/ 1007 h 1984"/>
                <a:gd name="T20" fmla="*/ 678 w 1688"/>
                <a:gd name="T21" fmla="*/ 874 h 1984"/>
                <a:gd name="T22" fmla="*/ 821 w 1688"/>
                <a:gd name="T23" fmla="*/ 466 h 1984"/>
                <a:gd name="T24" fmla="*/ 1318 w 1688"/>
                <a:gd name="T25" fmla="*/ 781 h 1984"/>
                <a:gd name="T26" fmla="*/ 1673 w 1688"/>
                <a:gd name="T27" fmla="*/ 1269 h 1984"/>
                <a:gd name="T28" fmla="*/ 1254 w 1688"/>
                <a:gd name="T29" fmla="*/ 1820 h 1984"/>
                <a:gd name="T30" fmla="*/ 1009 w 1688"/>
                <a:gd name="T31" fmla="*/ 1820 h 1984"/>
                <a:gd name="T32" fmla="*/ 1042 w 1688"/>
                <a:gd name="T33" fmla="*/ 1558 h 1984"/>
                <a:gd name="T34" fmla="*/ 1142 w 1688"/>
                <a:gd name="T35" fmla="*/ 1445 h 1984"/>
                <a:gd name="T36" fmla="*/ 1067 w 1688"/>
                <a:gd name="T37" fmla="*/ 1426 h 1984"/>
                <a:gd name="T38" fmla="*/ 835 w 1688"/>
                <a:gd name="T39" fmla="*/ 1470 h 1984"/>
                <a:gd name="T40" fmla="*/ 835 w 1688"/>
                <a:gd name="T41" fmla="*/ 1533 h 1984"/>
                <a:gd name="T42" fmla="*/ 924 w 1688"/>
                <a:gd name="T43" fmla="*/ 1553 h 1984"/>
                <a:gd name="T44" fmla="*/ 604 w 1688"/>
                <a:gd name="T45" fmla="*/ 1983 h 1984"/>
                <a:gd name="T46" fmla="*/ 0 w 1688"/>
                <a:gd name="T47" fmla="*/ 1214 h 1984"/>
                <a:gd name="T48" fmla="*/ 0 w 1688"/>
                <a:gd name="T49" fmla="*/ 419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88" h="1984">
                  <a:moveTo>
                    <a:pt x="0" y="419"/>
                  </a:moveTo>
                  <a:lnTo>
                    <a:pt x="0" y="419"/>
                  </a:lnTo>
                  <a:cubicBezTo>
                    <a:pt x="0" y="419"/>
                    <a:pt x="207" y="0"/>
                    <a:pt x="604" y="265"/>
                  </a:cubicBezTo>
                  <a:cubicBezTo>
                    <a:pt x="604" y="265"/>
                    <a:pt x="868" y="549"/>
                    <a:pt x="604" y="803"/>
                  </a:cubicBezTo>
                  <a:cubicBezTo>
                    <a:pt x="604" y="803"/>
                    <a:pt x="557" y="869"/>
                    <a:pt x="361" y="902"/>
                  </a:cubicBezTo>
                  <a:cubicBezTo>
                    <a:pt x="361" y="902"/>
                    <a:pt x="372" y="737"/>
                    <a:pt x="284" y="775"/>
                  </a:cubicBezTo>
                  <a:cubicBezTo>
                    <a:pt x="284" y="775"/>
                    <a:pt x="251" y="786"/>
                    <a:pt x="270" y="830"/>
                  </a:cubicBezTo>
                  <a:cubicBezTo>
                    <a:pt x="270" y="830"/>
                    <a:pt x="334" y="924"/>
                    <a:pt x="259" y="1062"/>
                  </a:cubicBezTo>
                  <a:cubicBezTo>
                    <a:pt x="259" y="1062"/>
                    <a:pt x="240" y="1156"/>
                    <a:pt x="314" y="1106"/>
                  </a:cubicBezTo>
                  <a:cubicBezTo>
                    <a:pt x="314" y="1106"/>
                    <a:pt x="370" y="1026"/>
                    <a:pt x="361" y="1007"/>
                  </a:cubicBezTo>
                  <a:cubicBezTo>
                    <a:pt x="361" y="1007"/>
                    <a:pt x="540" y="993"/>
                    <a:pt x="678" y="874"/>
                  </a:cubicBezTo>
                  <a:cubicBezTo>
                    <a:pt x="678" y="874"/>
                    <a:pt x="841" y="767"/>
                    <a:pt x="821" y="466"/>
                  </a:cubicBezTo>
                  <a:cubicBezTo>
                    <a:pt x="821" y="466"/>
                    <a:pt x="1155" y="425"/>
                    <a:pt x="1318" y="781"/>
                  </a:cubicBezTo>
                  <a:cubicBezTo>
                    <a:pt x="1318" y="781"/>
                    <a:pt x="1687" y="850"/>
                    <a:pt x="1673" y="1269"/>
                  </a:cubicBezTo>
                  <a:cubicBezTo>
                    <a:pt x="1673" y="1269"/>
                    <a:pt x="1657" y="1732"/>
                    <a:pt x="1254" y="1820"/>
                  </a:cubicBezTo>
                  <a:cubicBezTo>
                    <a:pt x="1254" y="1820"/>
                    <a:pt x="1106" y="1840"/>
                    <a:pt x="1009" y="1820"/>
                  </a:cubicBezTo>
                  <a:cubicBezTo>
                    <a:pt x="1009" y="1820"/>
                    <a:pt x="1048" y="1627"/>
                    <a:pt x="1042" y="1558"/>
                  </a:cubicBezTo>
                  <a:cubicBezTo>
                    <a:pt x="1042" y="1558"/>
                    <a:pt x="1142" y="1470"/>
                    <a:pt x="1142" y="1445"/>
                  </a:cubicBezTo>
                  <a:cubicBezTo>
                    <a:pt x="1142" y="1445"/>
                    <a:pt x="1136" y="1387"/>
                    <a:pt x="1067" y="1426"/>
                  </a:cubicBezTo>
                  <a:cubicBezTo>
                    <a:pt x="1067" y="1426"/>
                    <a:pt x="1050" y="1525"/>
                    <a:pt x="835" y="1470"/>
                  </a:cubicBezTo>
                  <a:cubicBezTo>
                    <a:pt x="835" y="1470"/>
                    <a:pt x="739" y="1470"/>
                    <a:pt x="835" y="1533"/>
                  </a:cubicBezTo>
                  <a:cubicBezTo>
                    <a:pt x="835" y="1533"/>
                    <a:pt x="890" y="1553"/>
                    <a:pt x="924" y="1553"/>
                  </a:cubicBezTo>
                  <a:cubicBezTo>
                    <a:pt x="924" y="1553"/>
                    <a:pt x="1017" y="1972"/>
                    <a:pt x="604" y="1983"/>
                  </a:cubicBezTo>
                  <a:cubicBezTo>
                    <a:pt x="604" y="1983"/>
                    <a:pt x="146" y="1820"/>
                    <a:pt x="0" y="1214"/>
                  </a:cubicBezTo>
                  <a:lnTo>
                    <a:pt x="0" y="419"/>
                  </a:lnTo>
                </a:path>
              </a:pathLst>
            </a:custGeom>
            <a:solidFill>
              <a:schemeClr val="bg1"/>
            </a:solidFill>
            <a:ln>
              <a:noFill/>
            </a:ln>
            <a:effectLst/>
          </p:spPr>
          <p:txBody>
            <a:bodyPr wrap="none" anchor="ctr"/>
            <a:lstStyle/>
            <a:p>
              <a:endParaRPr lang="en-US" sz="7197"/>
            </a:p>
          </p:txBody>
        </p:sp>
        <p:sp>
          <p:nvSpPr>
            <p:cNvPr id="230" name="Freeform 52"/>
            <p:cNvSpPr>
              <a:spLocks noChangeArrowheads="1"/>
            </p:cNvSpPr>
            <p:nvPr/>
          </p:nvSpPr>
          <p:spPr bwMode="auto">
            <a:xfrm>
              <a:off x="17375401" y="6718842"/>
              <a:ext cx="2538143" cy="2863151"/>
            </a:xfrm>
            <a:custGeom>
              <a:avLst/>
              <a:gdLst>
                <a:gd name="T0" fmla="*/ 1197 w 2171"/>
                <a:gd name="T1" fmla="*/ 1114 h 2449"/>
                <a:gd name="T2" fmla="*/ 1197 w 2171"/>
                <a:gd name="T3" fmla="*/ 1114 h 2449"/>
                <a:gd name="T4" fmla="*/ 1756 w 2171"/>
                <a:gd name="T5" fmla="*/ 1139 h 2449"/>
                <a:gd name="T6" fmla="*/ 1850 w 2171"/>
                <a:gd name="T7" fmla="*/ 488 h 2449"/>
                <a:gd name="T8" fmla="*/ 1776 w 2171"/>
                <a:gd name="T9" fmla="*/ 0 h 2449"/>
                <a:gd name="T10" fmla="*/ 954 w 2171"/>
                <a:gd name="T11" fmla="*/ 513 h 2449"/>
                <a:gd name="T12" fmla="*/ 786 w 2171"/>
                <a:gd name="T13" fmla="*/ 645 h 2449"/>
                <a:gd name="T14" fmla="*/ 984 w 2171"/>
                <a:gd name="T15" fmla="*/ 661 h 2449"/>
                <a:gd name="T16" fmla="*/ 954 w 2171"/>
                <a:gd name="T17" fmla="*/ 789 h 2449"/>
                <a:gd name="T18" fmla="*/ 0 w 2171"/>
                <a:gd name="T19" fmla="*/ 168 h 2449"/>
                <a:gd name="T20" fmla="*/ 0 w 2171"/>
                <a:gd name="T21" fmla="*/ 1980 h 2449"/>
                <a:gd name="T22" fmla="*/ 540 w 2171"/>
                <a:gd name="T23" fmla="*/ 2443 h 2449"/>
                <a:gd name="T24" fmla="*/ 1147 w 2171"/>
                <a:gd name="T25" fmla="*/ 1980 h 2449"/>
                <a:gd name="T26" fmla="*/ 973 w 2171"/>
                <a:gd name="T27" fmla="*/ 1453 h 2449"/>
                <a:gd name="T28" fmla="*/ 1078 w 2171"/>
                <a:gd name="T29" fmla="*/ 1384 h 2449"/>
                <a:gd name="T30" fmla="*/ 1211 w 2171"/>
                <a:gd name="T31" fmla="*/ 2142 h 2449"/>
                <a:gd name="T32" fmla="*/ 1673 w 2171"/>
                <a:gd name="T33" fmla="*/ 1665 h 2449"/>
                <a:gd name="T34" fmla="*/ 1889 w 2171"/>
                <a:gd name="T35" fmla="*/ 1197 h 2449"/>
                <a:gd name="T36" fmla="*/ 1417 w 2171"/>
                <a:gd name="T37" fmla="*/ 1304 h 2449"/>
                <a:gd name="T38" fmla="*/ 1175 w 2171"/>
                <a:gd name="T39" fmla="*/ 1197 h 2449"/>
                <a:gd name="T40" fmla="*/ 546 w 2171"/>
                <a:gd name="T41" fmla="*/ 1266 h 2449"/>
                <a:gd name="T42" fmla="*/ 408 w 2171"/>
                <a:gd name="T43" fmla="*/ 1304 h 2449"/>
                <a:gd name="T44" fmla="*/ 540 w 2171"/>
                <a:gd name="T45" fmla="*/ 1188 h 2449"/>
                <a:gd name="T46" fmla="*/ 535 w 2171"/>
                <a:gd name="T47" fmla="*/ 1040 h 2449"/>
                <a:gd name="T48" fmla="*/ 604 w 2171"/>
                <a:gd name="T49" fmla="*/ 1067 h 2449"/>
                <a:gd name="T50" fmla="*/ 609 w 2171"/>
                <a:gd name="T51" fmla="*/ 1183 h 2449"/>
                <a:gd name="T52" fmla="*/ 1142 w 2171"/>
                <a:gd name="T53" fmla="*/ 1067 h 2449"/>
                <a:gd name="T54" fmla="*/ 1197 w 2171"/>
                <a:gd name="T55" fmla="*/ 1114 h 2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71" h="2449">
                  <a:moveTo>
                    <a:pt x="1197" y="1114"/>
                  </a:moveTo>
                  <a:lnTo>
                    <a:pt x="1197" y="1114"/>
                  </a:lnTo>
                  <a:cubicBezTo>
                    <a:pt x="1197" y="1114"/>
                    <a:pt x="1462" y="1309"/>
                    <a:pt x="1756" y="1139"/>
                  </a:cubicBezTo>
                  <a:cubicBezTo>
                    <a:pt x="1756" y="1139"/>
                    <a:pt x="2170" y="970"/>
                    <a:pt x="1850" y="488"/>
                  </a:cubicBezTo>
                  <a:cubicBezTo>
                    <a:pt x="1850" y="488"/>
                    <a:pt x="1994" y="174"/>
                    <a:pt x="1776" y="0"/>
                  </a:cubicBezTo>
                  <a:cubicBezTo>
                    <a:pt x="1776" y="0"/>
                    <a:pt x="1619" y="626"/>
                    <a:pt x="954" y="513"/>
                  </a:cubicBezTo>
                  <a:cubicBezTo>
                    <a:pt x="954" y="513"/>
                    <a:pt x="866" y="612"/>
                    <a:pt x="786" y="645"/>
                  </a:cubicBezTo>
                  <a:cubicBezTo>
                    <a:pt x="984" y="661"/>
                    <a:pt x="984" y="661"/>
                    <a:pt x="984" y="661"/>
                  </a:cubicBezTo>
                  <a:cubicBezTo>
                    <a:pt x="984" y="661"/>
                    <a:pt x="1092" y="750"/>
                    <a:pt x="954" y="789"/>
                  </a:cubicBezTo>
                  <a:cubicBezTo>
                    <a:pt x="954" y="789"/>
                    <a:pt x="347" y="775"/>
                    <a:pt x="0" y="168"/>
                  </a:cubicBezTo>
                  <a:cubicBezTo>
                    <a:pt x="0" y="1980"/>
                    <a:pt x="0" y="1980"/>
                    <a:pt x="0" y="1980"/>
                  </a:cubicBezTo>
                  <a:cubicBezTo>
                    <a:pt x="0" y="1980"/>
                    <a:pt x="102" y="2448"/>
                    <a:pt x="540" y="2443"/>
                  </a:cubicBezTo>
                  <a:cubicBezTo>
                    <a:pt x="540" y="2443"/>
                    <a:pt x="1067" y="2437"/>
                    <a:pt x="1147" y="1980"/>
                  </a:cubicBezTo>
                  <a:cubicBezTo>
                    <a:pt x="1147" y="1980"/>
                    <a:pt x="1230" y="1641"/>
                    <a:pt x="973" y="1453"/>
                  </a:cubicBezTo>
                  <a:cubicBezTo>
                    <a:pt x="973" y="1453"/>
                    <a:pt x="979" y="1320"/>
                    <a:pt x="1078" y="1384"/>
                  </a:cubicBezTo>
                  <a:cubicBezTo>
                    <a:pt x="1078" y="1384"/>
                    <a:pt x="1398" y="1679"/>
                    <a:pt x="1211" y="2142"/>
                  </a:cubicBezTo>
                  <a:cubicBezTo>
                    <a:pt x="1211" y="2142"/>
                    <a:pt x="1505" y="2137"/>
                    <a:pt x="1673" y="1665"/>
                  </a:cubicBezTo>
                  <a:cubicBezTo>
                    <a:pt x="1673" y="1665"/>
                    <a:pt x="1913" y="1478"/>
                    <a:pt x="1889" y="1197"/>
                  </a:cubicBezTo>
                  <a:cubicBezTo>
                    <a:pt x="1889" y="1197"/>
                    <a:pt x="1630" y="1345"/>
                    <a:pt x="1417" y="1304"/>
                  </a:cubicBezTo>
                  <a:cubicBezTo>
                    <a:pt x="1417" y="1304"/>
                    <a:pt x="1216" y="1257"/>
                    <a:pt x="1175" y="1197"/>
                  </a:cubicBezTo>
                  <a:cubicBezTo>
                    <a:pt x="1175" y="1197"/>
                    <a:pt x="910" y="1464"/>
                    <a:pt x="546" y="1266"/>
                  </a:cubicBezTo>
                  <a:cubicBezTo>
                    <a:pt x="546" y="1266"/>
                    <a:pt x="471" y="1359"/>
                    <a:pt x="408" y="1304"/>
                  </a:cubicBezTo>
                  <a:cubicBezTo>
                    <a:pt x="408" y="1304"/>
                    <a:pt x="452" y="1271"/>
                    <a:pt x="540" y="1188"/>
                  </a:cubicBezTo>
                  <a:cubicBezTo>
                    <a:pt x="535" y="1040"/>
                    <a:pt x="535" y="1040"/>
                    <a:pt x="535" y="1040"/>
                  </a:cubicBezTo>
                  <a:cubicBezTo>
                    <a:pt x="535" y="1040"/>
                    <a:pt x="609" y="982"/>
                    <a:pt x="604" y="1067"/>
                  </a:cubicBezTo>
                  <a:cubicBezTo>
                    <a:pt x="609" y="1183"/>
                    <a:pt x="609" y="1183"/>
                    <a:pt x="609" y="1183"/>
                  </a:cubicBezTo>
                  <a:cubicBezTo>
                    <a:pt x="609" y="1183"/>
                    <a:pt x="910" y="1351"/>
                    <a:pt x="1142" y="1067"/>
                  </a:cubicBezTo>
                  <a:cubicBezTo>
                    <a:pt x="1197" y="1114"/>
                    <a:pt x="1197" y="1114"/>
                    <a:pt x="1197" y="1114"/>
                  </a:cubicBezTo>
                </a:path>
              </a:pathLst>
            </a:custGeom>
            <a:solidFill>
              <a:schemeClr val="bg1"/>
            </a:solidFill>
            <a:ln>
              <a:noFill/>
            </a:ln>
            <a:effectLst/>
          </p:spPr>
          <p:txBody>
            <a:bodyPr wrap="none" anchor="ctr"/>
            <a:lstStyle/>
            <a:p>
              <a:endParaRPr lang="en-US" sz="7197"/>
            </a:p>
          </p:txBody>
        </p:sp>
        <p:sp>
          <p:nvSpPr>
            <p:cNvPr id="231" name="Freeform 54"/>
            <p:cNvSpPr>
              <a:spLocks noChangeArrowheads="1"/>
            </p:cNvSpPr>
            <p:nvPr/>
          </p:nvSpPr>
          <p:spPr bwMode="auto">
            <a:xfrm>
              <a:off x="15074566" y="5062860"/>
              <a:ext cx="1975832" cy="2321472"/>
            </a:xfrm>
            <a:custGeom>
              <a:avLst/>
              <a:gdLst>
                <a:gd name="T0" fmla="*/ 1687 w 1688"/>
                <a:gd name="T1" fmla="*/ 419 h 1984"/>
                <a:gd name="T2" fmla="*/ 1687 w 1688"/>
                <a:gd name="T3" fmla="*/ 419 h 1984"/>
                <a:gd name="T4" fmla="*/ 1083 w 1688"/>
                <a:gd name="T5" fmla="*/ 265 h 1984"/>
                <a:gd name="T6" fmla="*/ 1083 w 1688"/>
                <a:gd name="T7" fmla="*/ 803 h 1984"/>
                <a:gd name="T8" fmla="*/ 1326 w 1688"/>
                <a:gd name="T9" fmla="*/ 902 h 1984"/>
                <a:gd name="T10" fmla="*/ 1403 w 1688"/>
                <a:gd name="T11" fmla="*/ 775 h 1984"/>
                <a:gd name="T12" fmla="*/ 1417 w 1688"/>
                <a:gd name="T13" fmla="*/ 830 h 1984"/>
                <a:gd name="T14" fmla="*/ 1428 w 1688"/>
                <a:gd name="T15" fmla="*/ 1062 h 1984"/>
                <a:gd name="T16" fmla="*/ 1373 w 1688"/>
                <a:gd name="T17" fmla="*/ 1106 h 1984"/>
                <a:gd name="T18" fmla="*/ 1326 w 1688"/>
                <a:gd name="T19" fmla="*/ 1007 h 1984"/>
                <a:gd name="T20" fmla="*/ 1009 w 1688"/>
                <a:gd name="T21" fmla="*/ 874 h 1984"/>
                <a:gd name="T22" fmla="*/ 866 w 1688"/>
                <a:gd name="T23" fmla="*/ 466 h 1984"/>
                <a:gd name="T24" fmla="*/ 369 w 1688"/>
                <a:gd name="T25" fmla="*/ 781 h 1984"/>
                <a:gd name="T26" fmla="*/ 10 w 1688"/>
                <a:gd name="T27" fmla="*/ 1269 h 1984"/>
                <a:gd name="T28" fmla="*/ 433 w 1688"/>
                <a:gd name="T29" fmla="*/ 1820 h 1984"/>
                <a:gd name="T30" fmla="*/ 675 w 1688"/>
                <a:gd name="T31" fmla="*/ 1820 h 1984"/>
                <a:gd name="T32" fmla="*/ 645 w 1688"/>
                <a:gd name="T33" fmla="*/ 1558 h 1984"/>
                <a:gd name="T34" fmla="*/ 546 w 1688"/>
                <a:gd name="T35" fmla="*/ 1445 h 1984"/>
                <a:gd name="T36" fmla="*/ 620 w 1688"/>
                <a:gd name="T37" fmla="*/ 1426 h 1984"/>
                <a:gd name="T38" fmla="*/ 849 w 1688"/>
                <a:gd name="T39" fmla="*/ 1470 h 1984"/>
                <a:gd name="T40" fmla="*/ 849 w 1688"/>
                <a:gd name="T41" fmla="*/ 1533 h 1984"/>
                <a:gd name="T42" fmla="*/ 763 w 1688"/>
                <a:gd name="T43" fmla="*/ 1553 h 1984"/>
                <a:gd name="T44" fmla="*/ 1083 w 1688"/>
                <a:gd name="T45" fmla="*/ 1983 h 1984"/>
                <a:gd name="T46" fmla="*/ 1687 w 1688"/>
                <a:gd name="T47" fmla="*/ 1214 h 1984"/>
                <a:gd name="T48" fmla="*/ 1687 w 1688"/>
                <a:gd name="T49" fmla="*/ 419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88" h="1984">
                  <a:moveTo>
                    <a:pt x="1687" y="419"/>
                  </a:moveTo>
                  <a:lnTo>
                    <a:pt x="1687" y="419"/>
                  </a:lnTo>
                  <a:cubicBezTo>
                    <a:pt x="1687" y="419"/>
                    <a:pt x="1478" y="0"/>
                    <a:pt x="1083" y="265"/>
                  </a:cubicBezTo>
                  <a:cubicBezTo>
                    <a:pt x="1083" y="265"/>
                    <a:pt x="819" y="549"/>
                    <a:pt x="1083" y="803"/>
                  </a:cubicBezTo>
                  <a:cubicBezTo>
                    <a:pt x="1083" y="803"/>
                    <a:pt x="1130" y="869"/>
                    <a:pt x="1326" y="902"/>
                  </a:cubicBezTo>
                  <a:cubicBezTo>
                    <a:pt x="1326" y="902"/>
                    <a:pt x="1315" y="737"/>
                    <a:pt x="1403" y="775"/>
                  </a:cubicBezTo>
                  <a:cubicBezTo>
                    <a:pt x="1403" y="775"/>
                    <a:pt x="1434" y="786"/>
                    <a:pt x="1417" y="830"/>
                  </a:cubicBezTo>
                  <a:cubicBezTo>
                    <a:pt x="1417" y="830"/>
                    <a:pt x="1353" y="924"/>
                    <a:pt x="1428" y="1062"/>
                  </a:cubicBezTo>
                  <a:cubicBezTo>
                    <a:pt x="1428" y="1062"/>
                    <a:pt x="1447" y="1156"/>
                    <a:pt x="1373" y="1106"/>
                  </a:cubicBezTo>
                  <a:cubicBezTo>
                    <a:pt x="1373" y="1106"/>
                    <a:pt x="1318" y="1026"/>
                    <a:pt x="1326" y="1007"/>
                  </a:cubicBezTo>
                  <a:cubicBezTo>
                    <a:pt x="1326" y="1007"/>
                    <a:pt x="1147" y="993"/>
                    <a:pt x="1009" y="874"/>
                  </a:cubicBezTo>
                  <a:cubicBezTo>
                    <a:pt x="1009" y="874"/>
                    <a:pt x="846" y="767"/>
                    <a:pt x="866" y="466"/>
                  </a:cubicBezTo>
                  <a:cubicBezTo>
                    <a:pt x="866" y="466"/>
                    <a:pt x="532" y="425"/>
                    <a:pt x="369" y="781"/>
                  </a:cubicBezTo>
                  <a:cubicBezTo>
                    <a:pt x="369" y="781"/>
                    <a:pt x="0" y="850"/>
                    <a:pt x="10" y="1269"/>
                  </a:cubicBezTo>
                  <a:cubicBezTo>
                    <a:pt x="10" y="1269"/>
                    <a:pt x="30" y="1732"/>
                    <a:pt x="433" y="1820"/>
                  </a:cubicBezTo>
                  <a:cubicBezTo>
                    <a:pt x="433" y="1820"/>
                    <a:pt x="582" y="1840"/>
                    <a:pt x="675" y="1820"/>
                  </a:cubicBezTo>
                  <a:cubicBezTo>
                    <a:pt x="675" y="1820"/>
                    <a:pt x="639" y="1627"/>
                    <a:pt x="645" y="1558"/>
                  </a:cubicBezTo>
                  <a:cubicBezTo>
                    <a:pt x="645" y="1558"/>
                    <a:pt x="546" y="1470"/>
                    <a:pt x="546" y="1445"/>
                  </a:cubicBezTo>
                  <a:cubicBezTo>
                    <a:pt x="546" y="1445"/>
                    <a:pt x="551" y="1387"/>
                    <a:pt x="620" y="1426"/>
                  </a:cubicBezTo>
                  <a:cubicBezTo>
                    <a:pt x="620" y="1426"/>
                    <a:pt x="634" y="1525"/>
                    <a:pt x="849" y="1470"/>
                  </a:cubicBezTo>
                  <a:cubicBezTo>
                    <a:pt x="849" y="1470"/>
                    <a:pt x="948" y="1470"/>
                    <a:pt x="849" y="1533"/>
                  </a:cubicBezTo>
                  <a:cubicBezTo>
                    <a:pt x="849" y="1533"/>
                    <a:pt x="797" y="1553"/>
                    <a:pt x="763" y="1553"/>
                  </a:cubicBezTo>
                  <a:cubicBezTo>
                    <a:pt x="763" y="1553"/>
                    <a:pt x="670" y="1972"/>
                    <a:pt x="1083" y="1983"/>
                  </a:cubicBezTo>
                  <a:cubicBezTo>
                    <a:pt x="1083" y="1983"/>
                    <a:pt x="1541" y="1820"/>
                    <a:pt x="1687" y="1214"/>
                  </a:cubicBezTo>
                  <a:lnTo>
                    <a:pt x="1687" y="419"/>
                  </a:lnTo>
                </a:path>
              </a:pathLst>
            </a:custGeom>
            <a:solidFill>
              <a:schemeClr val="bg1"/>
            </a:solidFill>
            <a:ln>
              <a:noFill/>
            </a:ln>
            <a:effectLst/>
          </p:spPr>
          <p:txBody>
            <a:bodyPr wrap="none" anchor="ctr"/>
            <a:lstStyle/>
            <a:p>
              <a:endParaRPr lang="en-US" sz="7197"/>
            </a:p>
          </p:txBody>
        </p:sp>
        <p:sp>
          <p:nvSpPr>
            <p:cNvPr id="232" name="Freeform 55"/>
            <p:cNvSpPr>
              <a:spLocks noChangeArrowheads="1"/>
            </p:cNvSpPr>
            <p:nvPr/>
          </p:nvSpPr>
          <p:spPr bwMode="auto">
            <a:xfrm>
              <a:off x="14512254" y="6718842"/>
              <a:ext cx="2538143" cy="2863151"/>
            </a:xfrm>
            <a:custGeom>
              <a:avLst/>
              <a:gdLst>
                <a:gd name="T0" fmla="*/ 973 w 2171"/>
                <a:gd name="T1" fmla="*/ 1114 h 2449"/>
                <a:gd name="T2" fmla="*/ 973 w 2171"/>
                <a:gd name="T3" fmla="*/ 1114 h 2449"/>
                <a:gd name="T4" fmla="*/ 414 w 2171"/>
                <a:gd name="T5" fmla="*/ 1139 h 2449"/>
                <a:gd name="T6" fmla="*/ 320 w 2171"/>
                <a:gd name="T7" fmla="*/ 488 h 2449"/>
                <a:gd name="T8" fmla="*/ 394 w 2171"/>
                <a:gd name="T9" fmla="*/ 0 h 2449"/>
                <a:gd name="T10" fmla="*/ 1216 w 2171"/>
                <a:gd name="T11" fmla="*/ 513 h 2449"/>
                <a:gd name="T12" fmla="*/ 1384 w 2171"/>
                <a:gd name="T13" fmla="*/ 645 h 2449"/>
                <a:gd name="T14" fmla="*/ 1186 w 2171"/>
                <a:gd name="T15" fmla="*/ 661 h 2449"/>
                <a:gd name="T16" fmla="*/ 1216 w 2171"/>
                <a:gd name="T17" fmla="*/ 789 h 2449"/>
                <a:gd name="T18" fmla="*/ 2170 w 2171"/>
                <a:gd name="T19" fmla="*/ 168 h 2449"/>
                <a:gd name="T20" fmla="*/ 2170 w 2171"/>
                <a:gd name="T21" fmla="*/ 1980 h 2449"/>
                <a:gd name="T22" fmla="*/ 1630 w 2171"/>
                <a:gd name="T23" fmla="*/ 2443 h 2449"/>
                <a:gd name="T24" fmla="*/ 1020 w 2171"/>
                <a:gd name="T25" fmla="*/ 1980 h 2449"/>
                <a:gd name="T26" fmla="*/ 1197 w 2171"/>
                <a:gd name="T27" fmla="*/ 1453 h 2449"/>
                <a:gd name="T28" fmla="*/ 1089 w 2171"/>
                <a:gd name="T29" fmla="*/ 1384 h 2449"/>
                <a:gd name="T30" fmla="*/ 960 w 2171"/>
                <a:gd name="T31" fmla="*/ 2142 h 2449"/>
                <a:gd name="T32" fmla="*/ 493 w 2171"/>
                <a:gd name="T33" fmla="*/ 1665 h 2449"/>
                <a:gd name="T34" fmla="*/ 282 w 2171"/>
                <a:gd name="T35" fmla="*/ 1197 h 2449"/>
                <a:gd name="T36" fmla="*/ 753 w 2171"/>
                <a:gd name="T37" fmla="*/ 1304 h 2449"/>
                <a:gd name="T38" fmla="*/ 995 w 2171"/>
                <a:gd name="T39" fmla="*/ 1197 h 2449"/>
                <a:gd name="T40" fmla="*/ 1624 w 2171"/>
                <a:gd name="T41" fmla="*/ 1266 h 2449"/>
                <a:gd name="T42" fmla="*/ 1762 w 2171"/>
                <a:gd name="T43" fmla="*/ 1304 h 2449"/>
                <a:gd name="T44" fmla="*/ 1630 w 2171"/>
                <a:gd name="T45" fmla="*/ 1188 h 2449"/>
                <a:gd name="T46" fmla="*/ 1635 w 2171"/>
                <a:gd name="T47" fmla="*/ 1040 h 2449"/>
                <a:gd name="T48" fmla="*/ 1566 w 2171"/>
                <a:gd name="T49" fmla="*/ 1067 h 2449"/>
                <a:gd name="T50" fmla="*/ 1561 w 2171"/>
                <a:gd name="T51" fmla="*/ 1183 h 2449"/>
                <a:gd name="T52" fmla="*/ 1029 w 2171"/>
                <a:gd name="T53" fmla="*/ 1067 h 2449"/>
                <a:gd name="T54" fmla="*/ 973 w 2171"/>
                <a:gd name="T55" fmla="*/ 1114 h 2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71" h="2449">
                  <a:moveTo>
                    <a:pt x="973" y="1114"/>
                  </a:moveTo>
                  <a:lnTo>
                    <a:pt x="973" y="1114"/>
                  </a:lnTo>
                  <a:cubicBezTo>
                    <a:pt x="973" y="1114"/>
                    <a:pt x="709" y="1309"/>
                    <a:pt x="414" y="1139"/>
                  </a:cubicBezTo>
                  <a:cubicBezTo>
                    <a:pt x="414" y="1139"/>
                    <a:pt x="0" y="970"/>
                    <a:pt x="320" y="488"/>
                  </a:cubicBezTo>
                  <a:cubicBezTo>
                    <a:pt x="320" y="488"/>
                    <a:pt x="177" y="174"/>
                    <a:pt x="394" y="0"/>
                  </a:cubicBezTo>
                  <a:cubicBezTo>
                    <a:pt x="394" y="0"/>
                    <a:pt x="551" y="626"/>
                    <a:pt x="1216" y="513"/>
                  </a:cubicBezTo>
                  <a:cubicBezTo>
                    <a:pt x="1216" y="513"/>
                    <a:pt x="1304" y="612"/>
                    <a:pt x="1384" y="645"/>
                  </a:cubicBezTo>
                  <a:cubicBezTo>
                    <a:pt x="1186" y="661"/>
                    <a:pt x="1186" y="661"/>
                    <a:pt x="1186" y="661"/>
                  </a:cubicBezTo>
                  <a:cubicBezTo>
                    <a:pt x="1186" y="661"/>
                    <a:pt x="1078" y="750"/>
                    <a:pt x="1216" y="789"/>
                  </a:cubicBezTo>
                  <a:cubicBezTo>
                    <a:pt x="1216" y="789"/>
                    <a:pt x="1823" y="775"/>
                    <a:pt x="2170" y="168"/>
                  </a:cubicBezTo>
                  <a:cubicBezTo>
                    <a:pt x="2170" y="1980"/>
                    <a:pt x="2170" y="1980"/>
                    <a:pt x="2170" y="1980"/>
                  </a:cubicBezTo>
                  <a:cubicBezTo>
                    <a:pt x="2170" y="1980"/>
                    <a:pt x="2068" y="2448"/>
                    <a:pt x="1630" y="2443"/>
                  </a:cubicBezTo>
                  <a:cubicBezTo>
                    <a:pt x="1630" y="2443"/>
                    <a:pt x="1103" y="2437"/>
                    <a:pt x="1020" y="1980"/>
                  </a:cubicBezTo>
                  <a:cubicBezTo>
                    <a:pt x="1020" y="1980"/>
                    <a:pt x="941" y="1641"/>
                    <a:pt x="1197" y="1453"/>
                  </a:cubicBezTo>
                  <a:cubicBezTo>
                    <a:pt x="1197" y="1453"/>
                    <a:pt x="1191" y="1320"/>
                    <a:pt x="1089" y="1384"/>
                  </a:cubicBezTo>
                  <a:cubicBezTo>
                    <a:pt x="1089" y="1384"/>
                    <a:pt x="769" y="1679"/>
                    <a:pt x="960" y="2142"/>
                  </a:cubicBezTo>
                  <a:cubicBezTo>
                    <a:pt x="960" y="2142"/>
                    <a:pt x="665" y="2137"/>
                    <a:pt x="493" y="1665"/>
                  </a:cubicBezTo>
                  <a:cubicBezTo>
                    <a:pt x="493" y="1665"/>
                    <a:pt x="257" y="1478"/>
                    <a:pt x="282" y="1197"/>
                  </a:cubicBezTo>
                  <a:cubicBezTo>
                    <a:pt x="282" y="1197"/>
                    <a:pt x="538" y="1345"/>
                    <a:pt x="753" y="1304"/>
                  </a:cubicBezTo>
                  <a:cubicBezTo>
                    <a:pt x="753" y="1304"/>
                    <a:pt x="951" y="1257"/>
                    <a:pt x="995" y="1197"/>
                  </a:cubicBezTo>
                  <a:cubicBezTo>
                    <a:pt x="995" y="1197"/>
                    <a:pt x="1260" y="1464"/>
                    <a:pt x="1624" y="1266"/>
                  </a:cubicBezTo>
                  <a:cubicBezTo>
                    <a:pt x="1624" y="1266"/>
                    <a:pt x="1699" y="1359"/>
                    <a:pt x="1762" y="1304"/>
                  </a:cubicBezTo>
                  <a:cubicBezTo>
                    <a:pt x="1762" y="1304"/>
                    <a:pt x="1718" y="1271"/>
                    <a:pt x="1630" y="1188"/>
                  </a:cubicBezTo>
                  <a:cubicBezTo>
                    <a:pt x="1635" y="1040"/>
                    <a:pt x="1635" y="1040"/>
                    <a:pt x="1635" y="1040"/>
                  </a:cubicBezTo>
                  <a:cubicBezTo>
                    <a:pt x="1635" y="1040"/>
                    <a:pt x="1561" y="982"/>
                    <a:pt x="1566" y="1067"/>
                  </a:cubicBezTo>
                  <a:cubicBezTo>
                    <a:pt x="1561" y="1183"/>
                    <a:pt x="1561" y="1183"/>
                    <a:pt x="1561" y="1183"/>
                  </a:cubicBezTo>
                  <a:cubicBezTo>
                    <a:pt x="1561" y="1183"/>
                    <a:pt x="1260" y="1351"/>
                    <a:pt x="1029" y="1067"/>
                  </a:cubicBezTo>
                  <a:lnTo>
                    <a:pt x="973" y="1114"/>
                  </a:lnTo>
                </a:path>
              </a:pathLst>
            </a:custGeom>
            <a:solidFill>
              <a:schemeClr val="bg1"/>
            </a:solidFill>
            <a:ln>
              <a:noFill/>
            </a:ln>
            <a:effectLst/>
          </p:spPr>
          <p:txBody>
            <a:bodyPr wrap="none" anchor="ctr"/>
            <a:lstStyle/>
            <a:p>
              <a:endParaRPr lang="en-US" sz="7197"/>
            </a:p>
          </p:txBody>
        </p:sp>
      </p:grpSp>
      <p:sp>
        <p:nvSpPr>
          <p:cNvPr id="25" name="TextBox 24"/>
          <p:cNvSpPr txBox="1"/>
          <p:nvPr/>
        </p:nvSpPr>
        <p:spPr>
          <a:xfrm>
            <a:off x="6237256" y="330617"/>
            <a:ext cx="11903159"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Buyer Comprehension</a:t>
            </a:r>
          </a:p>
        </p:txBody>
      </p:sp>
      <p:sp>
        <p:nvSpPr>
          <p:cNvPr id="26" name="Rectangle 25"/>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27" name="Subtitle 2"/>
          <p:cNvSpPr txBox="1">
            <a:spLocks/>
          </p:cNvSpPr>
          <p:nvPr/>
        </p:nvSpPr>
        <p:spPr>
          <a:xfrm>
            <a:off x="4132824" y="1634834"/>
            <a:ext cx="16153210" cy="738987"/>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solidFill>
                  <a:schemeClr val="accent1"/>
                </a:solidFill>
                <a:latin typeface="Lato Light"/>
                <a:cs typeface="Lato Light"/>
              </a:rPr>
              <a:t>Understand and leverage from both the obvious and unobvious threats and opportunities </a:t>
            </a:r>
          </a:p>
        </p:txBody>
      </p:sp>
      <p:sp>
        <p:nvSpPr>
          <p:cNvPr id="193" name="Freeform 65"/>
          <p:cNvSpPr>
            <a:spLocks noChangeArrowheads="1"/>
          </p:cNvSpPr>
          <p:nvPr/>
        </p:nvSpPr>
        <p:spPr bwMode="auto">
          <a:xfrm>
            <a:off x="18346143" y="8025189"/>
            <a:ext cx="557153" cy="474612"/>
          </a:xfrm>
          <a:custGeom>
            <a:avLst/>
            <a:gdLst>
              <a:gd name="T0" fmla="*/ 450 w 476"/>
              <a:gd name="T1" fmla="*/ 248 h 406"/>
              <a:gd name="T2" fmla="*/ 450 w 476"/>
              <a:gd name="T3" fmla="*/ 248 h 406"/>
              <a:gd name="T4" fmla="*/ 177 w 476"/>
              <a:gd name="T5" fmla="*/ 405 h 406"/>
              <a:gd name="T6" fmla="*/ 36 w 476"/>
              <a:gd name="T7" fmla="*/ 118 h 406"/>
              <a:gd name="T8" fmla="*/ 251 w 476"/>
              <a:gd name="T9" fmla="*/ 129 h 406"/>
              <a:gd name="T10" fmla="*/ 450 w 476"/>
              <a:gd name="T11" fmla="*/ 248 h 406"/>
            </a:gdLst>
            <a:ahLst/>
            <a:cxnLst>
              <a:cxn ang="0">
                <a:pos x="T0" y="T1"/>
              </a:cxn>
              <a:cxn ang="0">
                <a:pos x="T2" y="T3"/>
              </a:cxn>
              <a:cxn ang="0">
                <a:pos x="T4" y="T5"/>
              </a:cxn>
              <a:cxn ang="0">
                <a:pos x="T6" y="T7"/>
              </a:cxn>
              <a:cxn ang="0">
                <a:pos x="T8" y="T9"/>
              </a:cxn>
              <a:cxn ang="0">
                <a:pos x="T10" y="T11"/>
              </a:cxn>
            </a:cxnLst>
            <a:rect l="0" t="0" r="r" b="b"/>
            <a:pathLst>
              <a:path w="476" h="406">
                <a:moveTo>
                  <a:pt x="450" y="248"/>
                </a:moveTo>
                <a:lnTo>
                  <a:pt x="450" y="248"/>
                </a:lnTo>
                <a:cubicBezTo>
                  <a:pt x="414" y="372"/>
                  <a:pt x="317" y="369"/>
                  <a:pt x="177" y="405"/>
                </a:cubicBezTo>
                <a:cubicBezTo>
                  <a:pt x="64" y="275"/>
                  <a:pt x="0" y="245"/>
                  <a:pt x="36" y="118"/>
                </a:cubicBezTo>
                <a:cubicBezTo>
                  <a:pt x="61" y="30"/>
                  <a:pt x="218" y="0"/>
                  <a:pt x="251" y="129"/>
                </a:cubicBezTo>
                <a:cubicBezTo>
                  <a:pt x="378" y="30"/>
                  <a:pt x="475" y="159"/>
                  <a:pt x="450" y="248"/>
                </a:cubicBezTo>
              </a:path>
            </a:pathLst>
          </a:custGeom>
          <a:solidFill>
            <a:srgbClr val="5BC4B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194" name="Freeform 66"/>
          <p:cNvSpPr>
            <a:spLocks noChangeArrowheads="1"/>
          </p:cNvSpPr>
          <p:nvPr/>
        </p:nvSpPr>
        <p:spPr bwMode="auto">
          <a:xfrm>
            <a:off x="17856053" y="4996954"/>
            <a:ext cx="546836" cy="500408"/>
          </a:xfrm>
          <a:custGeom>
            <a:avLst/>
            <a:gdLst>
              <a:gd name="T0" fmla="*/ 443 w 469"/>
              <a:gd name="T1" fmla="*/ 166 h 429"/>
              <a:gd name="T2" fmla="*/ 443 w 469"/>
              <a:gd name="T3" fmla="*/ 166 h 429"/>
              <a:gd name="T4" fmla="*/ 267 w 469"/>
              <a:gd name="T5" fmla="*/ 428 h 429"/>
              <a:gd name="T6" fmla="*/ 16 w 469"/>
              <a:gd name="T7" fmla="*/ 232 h 429"/>
              <a:gd name="T8" fmla="*/ 217 w 469"/>
              <a:gd name="T9" fmla="*/ 147 h 429"/>
              <a:gd name="T10" fmla="*/ 443 w 469"/>
              <a:gd name="T11" fmla="*/ 166 h 429"/>
            </a:gdLst>
            <a:ahLst/>
            <a:cxnLst>
              <a:cxn ang="0">
                <a:pos x="T0" y="T1"/>
              </a:cxn>
              <a:cxn ang="0">
                <a:pos x="T2" y="T3"/>
              </a:cxn>
              <a:cxn ang="0">
                <a:pos x="T4" y="T5"/>
              </a:cxn>
              <a:cxn ang="0">
                <a:pos x="T6" y="T7"/>
              </a:cxn>
              <a:cxn ang="0">
                <a:pos x="T8" y="T9"/>
              </a:cxn>
              <a:cxn ang="0">
                <a:pos x="T10" y="T11"/>
              </a:cxn>
            </a:cxnLst>
            <a:rect l="0" t="0" r="r" b="b"/>
            <a:pathLst>
              <a:path w="469" h="429">
                <a:moveTo>
                  <a:pt x="443" y="166"/>
                </a:moveTo>
                <a:lnTo>
                  <a:pt x="443" y="166"/>
                </a:lnTo>
                <a:cubicBezTo>
                  <a:pt x="468" y="293"/>
                  <a:pt x="380" y="334"/>
                  <a:pt x="267" y="428"/>
                </a:cubicBezTo>
                <a:cubicBezTo>
                  <a:pt x="112" y="359"/>
                  <a:pt x="41" y="359"/>
                  <a:pt x="16" y="232"/>
                </a:cubicBezTo>
                <a:cubicBezTo>
                  <a:pt x="0" y="141"/>
                  <a:pt x="129" y="45"/>
                  <a:pt x="217" y="147"/>
                </a:cubicBezTo>
                <a:cubicBezTo>
                  <a:pt x="286" y="0"/>
                  <a:pt x="430" y="75"/>
                  <a:pt x="443" y="166"/>
                </a:cubicBezTo>
              </a:path>
            </a:pathLst>
          </a:custGeom>
          <a:solidFill>
            <a:schemeClr val="accent1"/>
          </a:solidFill>
          <a:ln>
            <a:noFill/>
          </a:ln>
          <a:effectLst/>
        </p:spPr>
        <p:txBody>
          <a:bodyPr wrap="none" anchor="ctr"/>
          <a:lstStyle/>
          <a:p>
            <a:endParaRPr lang="en-US" sz="7197"/>
          </a:p>
        </p:txBody>
      </p:sp>
      <p:sp>
        <p:nvSpPr>
          <p:cNvPr id="195" name="Freeform 67"/>
          <p:cNvSpPr>
            <a:spLocks noChangeArrowheads="1"/>
          </p:cNvSpPr>
          <p:nvPr/>
        </p:nvSpPr>
        <p:spPr bwMode="auto">
          <a:xfrm>
            <a:off x="19357273" y="7246206"/>
            <a:ext cx="536518" cy="448819"/>
          </a:xfrm>
          <a:custGeom>
            <a:avLst/>
            <a:gdLst>
              <a:gd name="T0" fmla="*/ 171 w 459"/>
              <a:gd name="T1" fmla="*/ 0 h 382"/>
              <a:gd name="T2" fmla="*/ 171 w 459"/>
              <a:gd name="T3" fmla="*/ 0 h 382"/>
              <a:gd name="T4" fmla="*/ 93 w 459"/>
              <a:gd name="T5" fmla="*/ 210 h 382"/>
              <a:gd name="T6" fmla="*/ 88 w 459"/>
              <a:gd name="T7" fmla="*/ 207 h 382"/>
              <a:gd name="T8" fmla="*/ 11 w 459"/>
              <a:gd name="T9" fmla="*/ 243 h 382"/>
              <a:gd name="T10" fmla="*/ 47 w 459"/>
              <a:gd name="T11" fmla="*/ 320 h 382"/>
              <a:gd name="T12" fmla="*/ 124 w 459"/>
              <a:gd name="T13" fmla="*/ 284 h 382"/>
              <a:gd name="T14" fmla="*/ 176 w 459"/>
              <a:gd name="T15" fmla="*/ 138 h 382"/>
              <a:gd name="T16" fmla="*/ 361 w 459"/>
              <a:gd name="T17" fmla="*/ 179 h 382"/>
              <a:gd name="T18" fmla="*/ 330 w 459"/>
              <a:gd name="T19" fmla="*/ 262 h 382"/>
              <a:gd name="T20" fmla="*/ 322 w 459"/>
              <a:gd name="T21" fmla="*/ 260 h 382"/>
              <a:gd name="T22" fmla="*/ 248 w 459"/>
              <a:gd name="T23" fmla="*/ 293 h 382"/>
              <a:gd name="T24" fmla="*/ 283 w 459"/>
              <a:gd name="T25" fmla="*/ 370 h 382"/>
              <a:gd name="T26" fmla="*/ 358 w 459"/>
              <a:gd name="T27" fmla="*/ 337 h 382"/>
              <a:gd name="T28" fmla="*/ 358 w 459"/>
              <a:gd name="T29" fmla="*/ 337 h 382"/>
              <a:gd name="T30" fmla="*/ 458 w 459"/>
              <a:gd name="T31" fmla="*/ 67 h 382"/>
              <a:gd name="T32" fmla="*/ 171 w 459"/>
              <a:gd name="T33" fmla="*/ 0 h 382"/>
              <a:gd name="T34" fmla="*/ 193 w 459"/>
              <a:gd name="T35" fmla="*/ 89 h 382"/>
              <a:gd name="T36" fmla="*/ 193 w 459"/>
              <a:gd name="T37" fmla="*/ 89 h 382"/>
              <a:gd name="T38" fmla="*/ 204 w 459"/>
              <a:gd name="T39" fmla="*/ 61 h 382"/>
              <a:gd name="T40" fmla="*/ 388 w 459"/>
              <a:gd name="T41" fmla="*/ 102 h 382"/>
              <a:gd name="T42" fmla="*/ 377 w 459"/>
              <a:gd name="T43" fmla="*/ 130 h 382"/>
              <a:gd name="T44" fmla="*/ 193 w 459"/>
              <a:gd name="T45" fmla="*/ 89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9" h="382">
                <a:moveTo>
                  <a:pt x="171" y="0"/>
                </a:moveTo>
                <a:lnTo>
                  <a:pt x="171" y="0"/>
                </a:lnTo>
                <a:cubicBezTo>
                  <a:pt x="93" y="210"/>
                  <a:pt x="93" y="210"/>
                  <a:pt x="93" y="210"/>
                </a:cubicBezTo>
                <a:cubicBezTo>
                  <a:pt x="93" y="210"/>
                  <a:pt x="90" y="210"/>
                  <a:pt x="88" y="207"/>
                </a:cubicBezTo>
                <a:cubicBezTo>
                  <a:pt x="58" y="196"/>
                  <a:pt x="22" y="213"/>
                  <a:pt x="11" y="243"/>
                </a:cubicBezTo>
                <a:cubicBezTo>
                  <a:pt x="0" y="273"/>
                  <a:pt x="16" y="309"/>
                  <a:pt x="47" y="320"/>
                </a:cubicBezTo>
                <a:cubicBezTo>
                  <a:pt x="77" y="331"/>
                  <a:pt x="113" y="315"/>
                  <a:pt x="124" y="284"/>
                </a:cubicBezTo>
                <a:cubicBezTo>
                  <a:pt x="176" y="138"/>
                  <a:pt x="176" y="138"/>
                  <a:pt x="176" y="138"/>
                </a:cubicBezTo>
                <a:cubicBezTo>
                  <a:pt x="361" y="179"/>
                  <a:pt x="361" y="179"/>
                  <a:pt x="361" y="179"/>
                </a:cubicBezTo>
                <a:cubicBezTo>
                  <a:pt x="330" y="262"/>
                  <a:pt x="330" y="262"/>
                  <a:pt x="330" y="262"/>
                </a:cubicBezTo>
                <a:cubicBezTo>
                  <a:pt x="328" y="260"/>
                  <a:pt x="325" y="260"/>
                  <a:pt x="322" y="260"/>
                </a:cubicBezTo>
                <a:cubicBezTo>
                  <a:pt x="292" y="246"/>
                  <a:pt x="259" y="262"/>
                  <a:pt x="248" y="293"/>
                </a:cubicBezTo>
                <a:cubicBezTo>
                  <a:pt x="237" y="323"/>
                  <a:pt x="253" y="359"/>
                  <a:pt x="283" y="370"/>
                </a:cubicBezTo>
                <a:cubicBezTo>
                  <a:pt x="314" y="381"/>
                  <a:pt x="347" y="364"/>
                  <a:pt x="358" y="337"/>
                </a:cubicBezTo>
                <a:lnTo>
                  <a:pt x="358" y="337"/>
                </a:lnTo>
                <a:cubicBezTo>
                  <a:pt x="458" y="67"/>
                  <a:pt x="458" y="67"/>
                  <a:pt x="458" y="67"/>
                </a:cubicBezTo>
                <a:lnTo>
                  <a:pt x="171" y="0"/>
                </a:lnTo>
                <a:close/>
                <a:moveTo>
                  <a:pt x="193" y="89"/>
                </a:moveTo>
                <a:lnTo>
                  <a:pt x="193" y="89"/>
                </a:lnTo>
                <a:cubicBezTo>
                  <a:pt x="204" y="61"/>
                  <a:pt x="204" y="61"/>
                  <a:pt x="204" y="61"/>
                </a:cubicBezTo>
                <a:cubicBezTo>
                  <a:pt x="388" y="102"/>
                  <a:pt x="388" y="102"/>
                  <a:pt x="388" y="102"/>
                </a:cubicBezTo>
                <a:cubicBezTo>
                  <a:pt x="377" y="130"/>
                  <a:pt x="377" y="130"/>
                  <a:pt x="377" y="130"/>
                </a:cubicBezTo>
                <a:lnTo>
                  <a:pt x="193" y="89"/>
                </a:lnTo>
                <a:close/>
              </a:path>
            </a:pathLst>
          </a:custGeom>
          <a:solidFill>
            <a:schemeClr val="accent5"/>
          </a:solidFill>
          <a:ln>
            <a:noFill/>
          </a:ln>
          <a:effectLst/>
        </p:spPr>
        <p:txBody>
          <a:bodyPr wrap="none" anchor="ctr"/>
          <a:lstStyle/>
          <a:p>
            <a:endParaRPr lang="en-US" sz="7197"/>
          </a:p>
        </p:txBody>
      </p:sp>
      <p:sp>
        <p:nvSpPr>
          <p:cNvPr id="196" name="Freeform 68"/>
          <p:cNvSpPr>
            <a:spLocks noChangeArrowheads="1"/>
          </p:cNvSpPr>
          <p:nvPr/>
        </p:nvSpPr>
        <p:spPr bwMode="auto">
          <a:xfrm>
            <a:off x="19682278" y="6720004"/>
            <a:ext cx="149608" cy="386914"/>
          </a:xfrm>
          <a:custGeom>
            <a:avLst/>
            <a:gdLst>
              <a:gd name="T0" fmla="*/ 74 w 128"/>
              <a:gd name="T1" fmla="*/ 325 h 332"/>
              <a:gd name="T2" fmla="*/ 74 w 128"/>
              <a:gd name="T3" fmla="*/ 325 h 332"/>
              <a:gd name="T4" fmla="*/ 121 w 128"/>
              <a:gd name="T5" fmla="*/ 256 h 332"/>
              <a:gd name="T6" fmla="*/ 77 w 128"/>
              <a:gd name="T7" fmla="*/ 0 h 332"/>
              <a:gd name="T8" fmla="*/ 25 w 128"/>
              <a:gd name="T9" fmla="*/ 11 h 332"/>
              <a:gd name="T10" fmla="*/ 60 w 128"/>
              <a:gd name="T11" fmla="*/ 206 h 332"/>
              <a:gd name="T12" fmla="*/ 52 w 128"/>
              <a:gd name="T13" fmla="*/ 206 h 332"/>
              <a:gd name="T14" fmla="*/ 6 w 128"/>
              <a:gd name="T15" fmla="*/ 275 h 332"/>
              <a:gd name="T16" fmla="*/ 74 w 128"/>
              <a:gd name="T17" fmla="*/ 325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32">
                <a:moveTo>
                  <a:pt x="74" y="325"/>
                </a:moveTo>
                <a:lnTo>
                  <a:pt x="74" y="325"/>
                </a:lnTo>
                <a:cubicBezTo>
                  <a:pt x="105" y="320"/>
                  <a:pt x="127" y="286"/>
                  <a:pt x="121" y="256"/>
                </a:cubicBezTo>
                <a:cubicBezTo>
                  <a:pt x="77" y="0"/>
                  <a:pt x="77" y="0"/>
                  <a:pt x="77" y="0"/>
                </a:cubicBezTo>
                <a:cubicBezTo>
                  <a:pt x="25" y="11"/>
                  <a:pt x="25" y="11"/>
                  <a:pt x="25" y="11"/>
                </a:cubicBezTo>
                <a:cubicBezTo>
                  <a:pt x="60" y="206"/>
                  <a:pt x="60" y="206"/>
                  <a:pt x="60" y="206"/>
                </a:cubicBezTo>
                <a:cubicBezTo>
                  <a:pt x="58" y="206"/>
                  <a:pt x="55" y="206"/>
                  <a:pt x="52" y="206"/>
                </a:cubicBezTo>
                <a:cubicBezTo>
                  <a:pt x="22" y="212"/>
                  <a:pt x="0" y="245"/>
                  <a:pt x="6" y="275"/>
                </a:cubicBezTo>
                <a:cubicBezTo>
                  <a:pt x="11" y="309"/>
                  <a:pt x="41" y="331"/>
                  <a:pt x="74" y="325"/>
                </a:cubicBezTo>
              </a:path>
            </a:pathLst>
          </a:custGeom>
          <a:solidFill>
            <a:srgbClr val="5BC4B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nvGrpSpPr>
          <p:cNvPr id="10" name="Group 9"/>
          <p:cNvGrpSpPr/>
          <p:nvPr/>
        </p:nvGrpSpPr>
        <p:grpSpPr>
          <a:xfrm>
            <a:off x="17892168" y="8510119"/>
            <a:ext cx="567472" cy="577788"/>
            <a:chOff x="17535329" y="8828804"/>
            <a:chExt cx="567472" cy="577788"/>
          </a:xfrm>
        </p:grpSpPr>
        <p:sp>
          <p:nvSpPr>
            <p:cNvPr id="197" name="Freeform 69"/>
            <p:cNvSpPr>
              <a:spLocks noChangeArrowheads="1"/>
            </p:cNvSpPr>
            <p:nvPr/>
          </p:nvSpPr>
          <p:spPr bwMode="auto">
            <a:xfrm>
              <a:off x="17922238" y="9262146"/>
              <a:ext cx="87702" cy="87699"/>
            </a:xfrm>
            <a:custGeom>
              <a:avLst/>
              <a:gdLst>
                <a:gd name="T0" fmla="*/ 71 w 75"/>
                <a:gd name="T1" fmla="*/ 38 h 75"/>
                <a:gd name="T2" fmla="*/ 71 w 75"/>
                <a:gd name="T3" fmla="*/ 38 h 75"/>
                <a:gd name="T4" fmla="*/ 36 w 75"/>
                <a:gd name="T5" fmla="*/ 71 h 75"/>
                <a:gd name="T6" fmla="*/ 0 w 75"/>
                <a:gd name="T7" fmla="*/ 33 h 75"/>
                <a:gd name="T8" fmla="*/ 38 w 75"/>
                <a:gd name="T9" fmla="*/ 0 h 75"/>
                <a:gd name="T10" fmla="*/ 71 w 75"/>
                <a:gd name="T11" fmla="*/ 38 h 75"/>
              </a:gdLst>
              <a:ahLst/>
              <a:cxnLst>
                <a:cxn ang="0">
                  <a:pos x="T0" y="T1"/>
                </a:cxn>
                <a:cxn ang="0">
                  <a:pos x="T2" y="T3"/>
                </a:cxn>
                <a:cxn ang="0">
                  <a:pos x="T4" y="T5"/>
                </a:cxn>
                <a:cxn ang="0">
                  <a:pos x="T6" y="T7"/>
                </a:cxn>
                <a:cxn ang="0">
                  <a:pos x="T8" y="T9"/>
                </a:cxn>
                <a:cxn ang="0">
                  <a:pos x="T10" y="T11"/>
                </a:cxn>
              </a:cxnLst>
              <a:rect l="0" t="0" r="r" b="b"/>
              <a:pathLst>
                <a:path w="75" h="75">
                  <a:moveTo>
                    <a:pt x="71" y="38"/>
                  </a:moveTo>
                  <a:lnTo>
                    <a:pt x="71" y="38"/>
                  </a:lnTo>
                  <a:cubicBezTo>
                    <a:pt x="71" y="58"/>
                    <a:pt x="55" y="74"/>
                    <a:pt x="36" y="71"/>
                  </a:cubicBezTo>
                  <a:cubicBezTo>
                    <a:pt x="13" y="71"/>
                    <a:pt x="0" y="55"/>
                    <a:pt x="0" y="33"/>
                  </a:cubicBezTo>
                  <a:cubicBezTo>
                    <a:pt x="2" y="13"/>
                    <a:pt x="19" y="0"/>
                    <a:pt x="38" y="0"/>
                  </a:cubicBezTo>
                  <a:cubicBezTo>
                    <a:pt x="58" y="0"/>
                    <a:pt x="74" y="19"/>
                    <a:pt x="71" y="38"/>
                  </a:cubicBezTo>
                </a:path>
              </a:pathLst>
            </a:custGeom>
            <a:solidFill>
              <a:srgbClr val="C54D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198" name="Freeform 70"/>
            <p:cNvSpPr>
              <a:spLocks noChangeArrowheads="1"/>
            </p:cNvSpPr>
            <p:nvPr/>
          </p:nvSpPr>
          <p:spPr bwMode="auto">
            <a:xfrm>
              <a:off x="17978986" y="9344686"/>
              <a:ext cx="61906" cy="61906"/>
            </a:xfrm>
            <a:custGeom>
              <a:avLst/>
              <a:gdLst>
                <a:gd name="T0" fmla="*/ 53 w 54"/>
                <a:gd name="T1" fmla="*/ 28 h 54"/>
                <a:gd name="T2" fmla="*/ 53 w 54"/>
                <a:gd name="T3" fmla="*/ 28 h 54"/>
                <a:gd name="T4" fmla="*/ 25 w 54"/>
                <a:gd name="T5" fmla="*/ 53 h 54"/>
                <a:gd name="T6" fmla="*/ 3 w 54"/>
                <a:gd name="T7" fmla="*/ 25 h 54"/>
                <a:gd name="T8" fmla="*/ 28 w 54"/>
                <a:gd name="T9" fmla="*/ 3 h 54"/>
                <a:gd name="T10" fmla="*/ 53 w 54"/>
                <a:gd name="T11" fmla="*/ 28 h 54"/>
              </a:gdLst>
              <a:ahLst/>
              <a:cxnLst>
                <a:cxn ang="0">
                  <a:pos x="T0" y="T1"/>
                </a:cxn>
                <a:cxn ang="0">
                  <a:pos x="T2" y="T3"/>
                </a:cxn>
                <a:cxn ang="0">
                  <a:pos x="T4" y="T5"/>
                </a:cxn>
                <a:cxn ang="0">
                  <a:pos x="T6" y="T7"/>
                </a:cxn>
                <a:cxn ang="0">
                  <a:pos x="T8" y="T9"/>
                </a:cxn>
                <a:cxn ang="0">
                  <a:pos x="T10" y="T11"/>
                </a:cxn>
              </a:cxnLst>
              <a:rect l="0" t="0" r="r" b="b"/>
              <a:pathLst>
                <a:path w="54" h="54">
                  <a:moveTo>
                    <a:pt x="53" y="28"/>
                  </a:moveTo>
                  <a:lnTo>
                    <a:pt x="53" y="28"/>
                  </a:lnTo>
                  <a:cubicBezTo>
                    <a:pt x="53" y="42"/>
                    <a:pt x="39" y="53"/>
                    <a:pt x="25" y="53"/>
                  </a:cubicBezTo>
                  <a:cubicBezTo>
                    <a:pt x="11" y="53"/>
                    <a:pt x="0" y="39"/>
                    <a:pt x="3" y="25"/>
                  </a:cubicBezTo>
                  <a:cubicBezTo>
                    <a:pt x="3" y="11"/>
                    <a:pt x="14" y="0"/>
                    <a:pt x="28" y="3"/>
                  </a:cubicBezTo>
                  <a:cubicBezTo>
                    <a:pt x="42" y="3"/>
                    <a:pt x="53" y="14"/>
                    <a:pt x="53" y="28"/>
                  </a:cubicBezTo>
                </a:path>
              </a:pathLst>
            </a:custGeom>
            <a:solidFill>
              <a:srgbClr val="C54D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199" name="Freeform 71"/>
            <p:cNvSpPr>
              <a:spLocks noChangeArrowheads="1"/>
            </p:cNvSpPr>
            <p:nvPr/>
          </p:nvSpPr>
          <p:spPr bwMode="auto">
            <a:xfrm>
              <a:off x="17535329" y="8828804"/>
              <a:ext cx="567472" cy="479770"/>
            </a:xfrm>
            <a:custGeom>
              <a:avLst/>
              <a:gdLst>
                <a:gd name="T0" fmla="*/ 190 w 483"/>
                <a:gd name="T1" fmla="*/ 3 h 412"/>
                <a:gd name="T2" fmla="*/ 251 w 483"/>
                <a:gd name="T3" fmla="*/ 47 h 412"/>
                <a:gd name="T4" fmla="*/ 317 w 483"/>
                <a:gd name="T5" fmla="*/ 0 h 412"/>
                <a:gd name="T6" fmla="*/ 341 w 483"/>
                <a:gd name="T7" fmla="*/ 69 h 412"/>
                <a:gd name="T8" fmla="*/ 424 w 483"/>
                <a:gd name="T9" fmla="*/ 53 h 412"/>
                <a:gd name="T10" fmla="*/ 405 w 483"/>
                <a:gd name="T11" fmla="*/ 124 h 412"/>
                <a:gd name="T12" fmla="*/ 482 w 483"/>
                <a:gd name="T13" fmla="*/ 146 h 412"/>
                <a:gd name="T14" fmla="*/ 424 w 483"/>
                <a:gd name="T15" fmla="*/ 204 h 412"/>
                <a:gd name="T16" fmla="*/ 474 w 483"/>
                <a:gd name="T17" fmla="*/ 257 h 412"/>
                <a:gd name="T18" fmla="*/ 394 w 483"/>
                <a:gd name="T19" fmla="*/ 282 h 412"/>
                <a:gd name="T20" fmla="*/ 405 w 483"/>
                <a:gd name="T21" fmla="*/ 353 h 412"/>
                <a:gd name="T22" fmla="*/ 322 w 483"/>
                <a:gd name="T23" fmla="*/ 342 h 412"/>
                <a:gd name="T24" fmla="*/ 289 w 483"/>
                <a:gd name="T25" fmla="*/ 411 h 412"/>
                <a:gd name="T26" fmla="*/ 229 w 483"/>
                <a:gd name="T27" fmla="*/ 364 h 412"/>
                <a:gd name="T28" fmla="*/ 162 w 483"/>
                <a:gd name="T29" fmla="*/ 411 h 412"/>
                <a:gd name="T30" fmla="*/ 137 w 483"/>
                <a:gd name="T31" fmla="*/ 345 h 412"/>
                <a:gd name="T32" fmla="*/ 55 w 483"/>
                <a:gd name="T33" fmla="*/ 359 h 412"/>
                <a:gd name="T34" fmla="*/ 74 w 483"/>
                <a:gd name="T35" fmla="*/ 290 h 412"/>
                <a:gd name="T36" fmla="*/ 0 w 483"/>
                <a:gd name="T37" fmla="*/ 265 h 412"/>
                <a:gd name="T38" fmla="*/ 55 w 483"/>
                <a:gd name="T39" fmla="*/ 210 h 412"/>
                <a:gd name="T40" fmla="*/ 5 w 483"/>
                <a:gd name="T41" fmla="*/ 157 h 412"/>
                <a:gd name="T42" fmla="*/ 85 w 483"/>
                <a:gd name="T43" fmla="*/ 130 h 412"/>
                <a:gd name="T44" fmla="*/ 77 w 483"/>
                <a:gd name="T45" fmla="*/ 61 h 412"/>
                <a:gd name="T46" fmla="*/ 157 w 483"/>
                <a:gd name="T47" fmla="*/ 72 h 412"/>
                <a:gd name="T48" fmla="*/ 190 w 483"/>
                <a:gd name="T49" fmla="*/ 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3" h="412">
                  <a:moveTo>
                    <a:pt x="190" y="3"/>
                  </a:moveTo>
                  <a:lnTo>
                    <a:pt x="251" y="47"/>
                  </a:lnTo>
                  <a:lnTo>
                    <a:pt x="317" y="0"/>
                  </a:lnTo>
                  <a:lnTo>
                    <a:pt x="341" y="69"/>
                  </a:lnTo>
                  <a:lnTo>
                    <a:pt x="424" y="53"/>
                  </a:lnTo>
                  <a:lnTo>
                    <a:pt x="405" y="124"/>
                  </a:lnTo>
                  <a:lnTo>
                    <a:pt x="482" y="146"/>
                  </a:lnTo>
                  <a:lnTo>
                    <a:pt x="424" y="204"/>
                  </a:lnTo>
                  <a:lnTo>
                    <a:pt x="474" y="257"/>
                  </a:lnTo>
                  <a:lnTo>
                    <a:pt x="394" y="282"/>
                  </a:lnTo>
                  <a:lnTo>
                    <a:pt x="405" y="353"/>
                  </a:lnTo>
                  <a:lnTo>
                    <a:pt x="322" y="342"/>
                  </a:lnTo>
                  <a:lnTo>
                    <a:pt x="289" y="411"/>
                  </a:lnTo>
                  <a:lnTo>
                    <a:pt x="229" y="364"/>
                  </a:lnTo>
                  <a:lnTo>
                    <a:pt x="162" y="411"/>
                  </a:lnTo>
                  <a:lnTo>
                    <a:pt x="137" y="345"/>
                  </a:lnTo>
                  <a:lnTo>
                    <a:pt x="55" y="359"/>
                  </a:lnTo>
                  <a:lnTo>
                    <a:pt x="74" y="290"/>
                  </a:lnTo>
                  <a:lnTo>
                    <a:pt x="0" y="265"/>
                  </a:lnTo>
                  <a:lnTo>
                    <a:pt x="55" y="210"/>
                  </a:lnTo>
                  <a:lnTo>
                    <a:pt x="5" y="157"/>
                  </a:lnTo>
                  <a:lnTo>
                    <a:pt x="85" y="130"/>
                  </a:lnTo>
                  <a:lnTo>
                    <a:pt x="77" y="61"/>
                  </a:lnTo>
                  <a:lnTo>
                    <a:pt x="157" y="72"/>
                  </a:lnTo>
                  <a:lnTo>
                    <a:pt x="190" y="3"/>
                  </a:lnTo>
                </a:path>
              </a:pathLst>
            </a:custGeom>
            <a:solidFill>
              <a:srgbClr val="C54D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sp>
        <p:nvSpPr>
          <p:cNvPr id="200" name="Freeform 72"/>
          <p:cNvSpPr>
            <a:spLocks noChangeArrowheads="1"/>
          </p:cNvSpPr>
          <p:nvPr/>
        </p:nvSpPr>
        <p:spPr bwMode="auto">
          <a:xfrm>
            <a:off x="18769167" y="5698557"/>
            <a:ext cx="675805" cy="650013"/>
          </a:xfrm>
          <a:custGeom>
            <a:avLst/>
            <a:gdLst>
              <a:gd name="T0" fmla="*/ 66 w 577"/>
              <a:gd name="T1" fmla="*/ 166 h 556"/>
              <a:gd name="T2" fmla="*/ 66 w 577"/>
              <a:gd name="T3" fmla="*/ 166 h 556"/>
              <a:gd name="T4" fmla="*/ 27 w 577"/>
              <a:gd name="T5" fmla="*/ 147 h 556"/>
              <a:gd name="T6" fmla="*/ 58 w 577"/>
              <a:gd name="T7" fmla="*/ 89 h 556"/>
              <a:gd name="T8" fmla="*/ 127 w 577"/>
              <a:gd name="T9" fmla="*/ 67 h 556"/>
              <a:gd name="T10" fmla="*/ 137 w 577"/>
              <a:gd name="T11" fmla="*/ 103 h 556"/>
              <a:gd name="T12" fmla="*/ 149 w 577"/>
              <a:gd name="T13" fmla="*/ 125 h 556"/>
              <a:gd name="T14" fmla="*/ 284 w 577"/>
              <a:gd name="T15" fmla="*/ 0 h 556"/>
              <a:gd name="T16" fmla="*/ 388 w 577"/>
              <a:gd name="T17" fmla="*/ 72 h 556"/>
              <a:gd name="T18" fmla="*/ 361 w 577"/>
              <a:gd name="T19" fmla="*/ 92 h 556"/>
              <a:gd name="T20" fmla="*/ 311 w 577"/>
              <a:gd name="T21" fmla="*/ 125 h 556"/>
              <a:gd name="T22" fmla="*/ 339 w 577"/>
              <a:gd name="T23" fmla="*/ 188 h 556"/>
              <a:gd name="T24" fmla="*/ 411 w 577"/>
              <a:gd name="T25" fmla="*/ 216 h 556"/>
              <a:gd name="T26" fmla="*/ 430 w 577"/>
              <a:gd name="T27" fmla="*/ 169 h 556"/>
              <a:gd name="T28" fmla="*/ 449 w 577"/>
              <a:gd name="T29" fmla="*/ 133 h 556"/>
              <a:gd name="T30" fmla="*/ 576 w 577"/>
              <a:gd name="T31" fmla="*/ 265 h 556"/>
              <a:gd name="T32" fmla="*/ 452 w 577"/>
              <a:gd name="T33" fmla="*/ 387 h 556"/>
              <a:gd name="T34" fmla="*/ 477 w 577"/>
              <a:gd name="T35" fmla="*/ 403 h 556"/>
              <a:gd name="T36" fmla="*/ 515 w 577"/>
              <a:gd name="T37" fmla="*/ 423 h 556"/>
              <a:gd name="T38" fmla="*/ 480 w 577"/>
              <a:gd name="T39" fmla="*/ 494 h 556"/>
              <a:gd name="T40" fmla="*/ 422 w 577"/>
              <a:gd name="T41" fmla="*/ 519 h 556"/>
              <a:gd name="T42" fmla="*/ 400 w 577"/>
              <a:gd name="T43" fmla="*/ 483 h 556"/>
              <a:gd name="T44" fmla="*/ 372 w 577"/>
              <a:gd name="T45" fmla="*/ 461 h 556"/>
              <a:gd name="T46" fmla="*/ 278 w 577"/>
              <a:gd name="T47" fmla="*/ 555 h 556"/>
              <a:gd name="T48" fmla="*/ 0 w 577"/>
              <a:gd name="T49" fmla="*/ 276 h 556"/>
              <a:gd name="T50" fmla="*/ 88 w 577"/>
              <a:gd name="T51" fmla="*/ 191 h 556"/>
              <a:gd name="T52" fmla="*/ 66 w 577"/>
              <a:gd name="T53" fmla="*/ 16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7" h="556">
                <a:moveTo>
                  <a:pt x="66" y="166"/>
                </a:moveTo>
                <a:lnTo>
                  <a:pt x="66" y="166"/>
                </a:lnTo>
                <a:cubicBezTo>
                  <a:pt x="44" y="161"/>
                  <a:pt x="30" y="158"/>
                  <a:pt x="27" y="147"/>
                </a:cubicBezTo>
                <a:cubicBezTo>
                  <a:pt x="25" y="133"/>
                  <a:pt x="33" y="111"/>
                  <a:pt x="58" y="89"/>
                </a:cubicBezTo>
                <a:cubicBezTo>
                  <a:pt x="88" y="64"/>
                  <a:pt x="110" y="58"/>
                  <a:pt x="127" y="67"/>
                </a:cubicBezTo>
                <a:cubicBezTo>
                  <a:pt x="135" y="72"/>
                  <a:pt x="137" y="86"/>
                  <a:pt x="137" y="103"/>
                </a:cubicBezTo>
                <a:cubicBezTo>
                  <a:pt x="141" y="114"/>
                  <a:pt x="141" y="119"/>
                  <a:pt x="149" y="125"/>
                </a:cubicBezTo>
                <a:cubicBezTo>
                  <a:pt x="168" y="139"/>
                  <a:pt x="231" y="75"/>
                  <a:pt x="284" y="0"/>
                </a:cubicBezTo>
                <a:cubicBezTo>
                  <a:pt x="328" y="4"/>
                  <a:pt x="394" y="56"/>
                  <a:pt x="388" y="72"/>
                </a:cubicBezTo>
                <a:cubicBezTo>
                  <a:pt x="388" y="83"/>
                  <a:pt x="372" y="86"/>
                  <a:pt x="361" y="92"/>
                </a:cubicBezTo>
                <a:cubicBezTo>
                  <a:pt x="334" y="97"/>
                  <a:pt x="317" y="108"/>
                  <a:pt x="311" y="125"/>
                </a:cubicBezTo>
                <a:cubicBezTo>
                  <a:pt x="306" y="139"/>
                  <a:pt x="309" y="161"/>
                  <a:pt x="339" y="188"/>
                </a:cubicBezTo>
                <a:cubicBezTo>
                  <a:pt x="364" y="216"/>
                  <a:pt x="394" y="227"/>
                  <a:pt x="411" y="216"/>
                </a:cubicBezTo>
                <a:cubicBezTo>
                  <a:pt x="427" y="204"/>
                  <a:pt x="438" y="197"/>
                  <a:pt x="430" y="169"/>
                </a:cubicBezTo>
                <a:cubicBezTo>
                  <a:pt x="427" y="161"/>
                  <a:pt x="424" y="139"/>
                  <a:pt x="449" y="133"/>
                </a:cubicBezTo>
                <a:cubicBezTo>
                  <a:pt x="471" y="130"/>
                  <a:pt x="551" y="199"/>
                  <a:pt x="576" y="265"/>
                </a:cubicBezTo>
                <a:cubicBezTo>
                  <a:pt x="507" y="298"/>
                  <a:pt x="449" y="365"/>
                  <a:pt x="452" y="387"/>
                </a:cubicBezTo>
                <a:cubicBezTo>
                  <a:pt x="455" y="392"/>
                  <a:pt x="460" y="403"/>
                  <a:pt x="477" y="403"/>
                </a:cubicBezTo>
                <a:cubicBezTo>
                  <a:pt x="496" y="403"/>
                  <a:pt x="507" y="408"/>
                  <a:pt x="515" y="423"/>
                </a:cubicBezTo>
                <a:cubicBezTo>
                  <a:pt x="521" y="433"/>
                  <a:pt x="515" y="455"/>
                  <a:pt x="480" y="494"/>
                </a:cubicBezTo>
                <a:cubicBezTo>
                  <a:pt x="455" y="516"/>
                  <a:pt x="433" y="522"/>
                  <a:pt x="422" y="519"/>
                </a:cubicBezTo>
                <a:cubicBezTo>
                  <a:pt x="408" y="513"/>
                  <a:pt x="405" y="500"/>
                  <a:pt x="400" y="483"/>
                </a:cubicBezTo>
                <a:cubicBezTo>
                  <a:pt x="394" y="464"/>
                  <a:pt x="388" y="458"/>
                  <a:pt x="372" y="461"/>
                </a:cubicBezTo>
                <a:cubicBezTo>
                  <a:pt x="339" y="464"/>
                  <a:pt x="306" y="502"/>
                  <a:pt x="278" y="555"/>
                </a:cubicBezTo>
                <a:cubicBezTo>
                  <a:pt x="0" y="276"/>
                  <a:pt x="0" y="276"/>
                  <a:pt x="0" y="276"/>
                </a:cubicBezTo>
                <a:cubicBezTo>
                  <a:pt x="58" y="232"/>
                  <a:pt x="91" y="210"/>
                  <a:pt x="88" y="191"/>
                </a:cubicBezTo>
                <a:cubicBezTo>
                  <a:pt x="85" y="183"/>
                  <a:pt x="85" y="172"/>
                  <a:pt x="66" y="166"/>
                </a:cubicBezTo>
              </a:path>
            </a:pathLst>
          </a:custGeom>
          <a:solidFill>
            <a:srgbClr val="B2D34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01" name="Freeform 73"/>
          <p:cNvSpPr>
            <a:spLocks noChangeArrowheads="1"/>
          </p:cNvSpPr>
          <p:nvPr/>
        </p:nvSpPr>
        <p:spPr bwMode="auto">
          <a:xfrm>
            <a:off x="15281799" y="6988263"/>
            <a:ext cx="557153" cy="562314"/>
          </a:xfrm>
          <a:custGeom>
            <a:avLst/>
            <a:gdLst>
              <a:gd name="T0" fmla="*/ 248 w 478"/>
              <a:gd name="T1" fmla="*/ 13 h 481"/>
              <a:gd name="T2" fmla="*/ 248 w 478"/>
              <a:gd name="T3" fmla="*/ 13 h 481"/>
              <a:gd name="T4" fmla="*/ 276 w 478"/>
              <a:gd name="T5" fmla="*/ 16 h 481"/>
              <a:gd name="T6" fmla="*/ 295 w 478"/>
              <a:gd name="T7" fmla="*/ 22 h 481"/>
              <a:gd name="T8" fmla="*/ 320 w 478"/>
              <a:gd name="T9" fmla="*/ 30 h 481"/>
              <a:gd name="T10" fmla="*/ 339 w 478"/>
              <a:gd name="T11" fmla="*/ 38 h 481"/>
              <a:gd name="T12" fmla="*/ 361 w 478"/>
              <a:gd name="T13" fmla="*/ 52 h 481"/>
              <a:gd name="T14" fmla="*/ 380 w 478"/>
              <a:gd name="T15" fmla="*/ 63 h 481"/>
              <a:gd name="T16" fmla="*/ 400 w 478"/>
              <a:gd name="T17" fmla="*/ 83 h 481"/>
              <a:gd name="T18" fmla="*/ 414 w 478"/>
              <a:gd name="T19" fmla="*/ 96 h 481"/>
              <a:gd name="T20" fmla="*/ 427 w 478"/>
              <a:gd name="T21" fmla="*/ 118 h 481"/>
              <a:gd name="T22" fmla="*/ 438 w 478"/>
              <a:gd name="T23" fmla="*/ 138 h 481"/>
              <a:gd name="T24" fmla="*/ 449 w 478"/>
              <a:gd name="T25" fmla="*/ 159 h 481"/>
              <a:gd name="T26" fmla="*/ 455 w 478"/>
              <a:gd name="T27" fmla="*/ 179 h 481"/>
              <a:gd name="T28" fmla="*/ 461 w 478"/>
              <a:gd name="T29" fmla="*/ 206 h 481"/>
              <a:gd name="T30" fmla="*/ 463 w 478"/>
              <a:gd name="T31" fmla="*/ 226 h 481"/>
              <a:gd name="T32" fmla="*/ 463 w 478"/>
              <a:gd name="T33" fmla="*/ 253 h 481"/>
              <a:gd name="T34" fmla="*/ 461 w 478"/>
              <a:gd name="T35" fmla="*/ 273 h 481"/>
              <a:gd name="T36" fmla="*/ 455 w 478"/>
              <a:gd name="T37" fmla="*/ 300 h 481"/>
              <a:gd name="T38" fmla="*/ 449 w 478"/>
              <a:gd name="T39" fmla="*/ 320 h 481"/>
              <a:gd name="T40" fmla="*/ 438 w 478"/>
              <a:gd name="T41" fmla="*/ 344 h 481"/>
              <a:gd name="T42" fmla="*/ 427 w 478"/>
              <a:gd name="T43" fmla="*/ 361 h 481"/>
              <a:gd name="T44" fmla="*/ 414 w 478"/>
              <a:gd name="T45" fmla="*/ 383 h 481"/>
              <a:gd name="T46" fmla="*/ 400 w 478"/>
              <a:gd name="T47" fmla="*/ 399 h 481"/>
              <a:gd name="T48" fmla="*/ 380 w 478"/>
              <a:gd name="T49" fmla="*/ 416 h 481"/>
              <a:gd name="T50" fmla="*/ 361 w 478"/>
              <a:gd name="T51" fmla="*/ 427 h 481"/>
              <a:gd name="T52" fmla="*/ 339 w 478"/>
              <a:gd name="T53" fmla="*/ 441 h 481"/>
              <a:gd name="T54" fmla="*/ 320 w 478"/>
              <a:gd name="T55" fmla="*/ 449 h 481"/>
              <a:gd name="T56" fmla="*/ 295 w 478"/>
              <a:gd name="T57" fmla="*/ 457 h 481"/>
              <a:gd name="T58" fmla="*/ 276 w 478"/>
              <a:gd name="T59" fmla="*/ 463 h 481"/>
              <a:gd name="T60" fmla="*/ 248 w 478"/>
              <a:gd name="T61" fmla="*/ 466 h 481"/>
              <a:gd name="T62" fmla="*/ 229 w 478"/>
              <a:gd name="T63" fmla="*/ 466 h 481"/>
              <a:gd name="T64" fmla="*/ 201 w 478"/>
              <a:gd name="T65" fmla="*/ 463 h 481"/>
              <a:gd name="T66" fmla="*/ 182 w 478"/>
              <a:gd name="T67" fmla="*/ 457 h 481"/>
              <a:gd name="T68" fmla="*/ 157 w 478"/>
              <a:gd name="T69" fmla="*/ 449 h 481"/>
              <a:gd name="T70" fmla="*/ 138 w 478"/>
              <a:gd name="T71" fmla="*/ 441 h 481"/>
              <a:gd name="T72" fmla="*/ 113 w 478"/>
              <a:gd name="T73" fmla="*/ 427 h 481"/>
              <a:gd name="T74" fmla="*/ 97 w 478"/>
              <a:gd name="T75" fmla="*/ 416 h 481"/>
              <a:gd name="T76" fmla="*/ 77 w 478"/>
              <a:gd name="T77" fmla="*/ 399 h 481"/>
              <a:gd name="T78" fmla="*/ 63 w 478"/>
              <a:gd name="T79" fmla="*/ 383 h 481"/>
              <a:gd name="T80" fmla="*/ 50 w 478"/>
              <a:gd name="T81" fmla="*/ 361 h 481"/>
              <a:gd name="T82" fmla="*/ 39 w 478"/>
              <a:gd name="T83" fmla="*/ 344 h 481"/>
              <a:gd name="T84" fmla="*/ 28 w 478"/>
              <a:gd name="T85" fmla="*/ 320 h 481"/>
              <a:gd name="T86" fmla="*/ 22 w 478"/>
              <a:gd name="T87" fmla="*/ 300 h 481"/>
              <a:gd name="T88" fmla="*/ 17 w 478"/>
              <a:gd name="T89" fmla="*/ 273 h 481"/>
              <a:gd name="T90" fmla="*/ 14 w 478"/>
              <a:gd name="T91" fmla="*/ 253 h 481"/>
              <a:gd name="T92" fmla="*/ 14 w 478"/>
              <a:gd name="T93" fmla="*/ 226 h 481"/>
              <a:gd name="T94" fmla="*/ 17 w 478"/>
              <a:gd name="T95" fmla="*/ 206 h 481"/>
              <a:gd name="T96" fmla="*/ 22 w 478"/>
              <a:gd name="T97" fmla="*/ 179 h 481"/>
              <a:gd name="T98" fmla="*/ 28 w 478"/>
              <a:gd name="T99" fmla="*/ 159 h 481"/>
              <a:gd name="T100" fmla="*/ 39 w 478"/>
              <a:gd name="T101" fmla="*/ 138 h 481"/>
              <a:gd name="T102" fmla="*/ 50 w 478"/>
              <a:gd name="T103" fmla="*/ 118 h 481"/>
              <a:gd name="T104" fmla="*/ 63 w 478"/>
              <a:gd name="T105" fmla="*/ 96 h 481"/>
              <a:gd name="T106" fmla="*/ 77 w 478"/>
              <a:gd name="T107" fmla="*/ 83 h 481"/>
              <a:gd name="T108" fmla="*/ 97 w 478"/>
              <a:gd name="T109" fmla="*/ 63 h 481"/>
              <a:gd name="T110" fmla="*/ 113 w 478"/>
              <a:gd name="T111" fmla="*/ 52 h 481"/>
              <a:gd name="T112" fmla="*/ 138 w 478"/>
              <a:gd name="T113" fmla="*/ 38 h 481"/>
              <a:gd name="T114" fmla="*/ 157 w 478"/>
              <a:gd name="T115" fmla="*/ 30 h 481"/>
              <a:gd name="T116" fmla="*/ 182 w 478"/>
              <a:gd name="T117" fmla="*/ 22 h 481"/>
              <a:gd name="T118" fmla="*/ 201 w 478"/>
              <a:gd name="T119" fmla="*/ 16 h 481"/>
              <a:gd name="T120" fmla="*/ 229 w 478"/>
              <a:gd name="T121" fmla="*/ 13 h 481"/>
              <a:gd name="T122" fmla="*/ 248 w 478"/>
              <a:gd name="T123"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8" h="481">
                <a:moveTo>
                  <a:pt x="248" y="13"/>
                </a:moveTo>
                <a:lnTo>
                  <a:pt x="248" y="13"/>
                </a:lnTo>
                <a:cubicBezTo>
                  <a:pt x="254" y="30"/>
                  <a:pt x="268" y="30"/>
                  <a:pt x="276" y="16"/>
                </a:cubicBezTo>
                <a:cubicBezTo>
                  <a:pt x="284" y="5"/>
                  <a:pt x="292" y="5"/>
                  <a:pt x="295" y="22"/>
                </a:cubicBezTo>
                <a:cubicBezTo>
                  <a:pt x="298" y="38"/>
                  <a:pt x="309" y="41"/>
                  <a:pt x="320" y="30"/>
                </a:cubicBezTo>
                <a:cubicBezTo>
                  <a:pt x="331" y="19"/>
                  <a:pt x="339" y="22"/>
                  <a:pt x="339" y="38"/>
                </a:cubicBezTo>
                <a:cubicBezTo>
                  <a:pt x="339" y="55"/>
                  <a:pt x="350" y="60"/>
                  <a:pt x="361" y="52"/>
                </a:cubicBezTo>
                <a:cubicBezTo>
                  <a:pt x="375" y="44"/>
                  <a:pt x="383" y="49"/>
                  <a:pt x="380" y="63"/>
                </a:cubicBezTo>
                <a:cubicBezTo>
                  <a:pt x="375" y="80"/>
                  <a:pt x="383" y="88"/>
                  <a:pt x="400" y="83"/>
                </a:cubicBezTo>
                <a:cubicBezTo>
                  <a:pt x="414" y="77"/>
                  <a:pt x="419" y="83"/>
                  <a:pt x="414" y="96"/>
                </a:cubicBezTo>
                <a:cubicBezTo>
                  <a:pt x="405" y="110"/>
                  <a:pt x="414" y="121"/>
                  <a:pt x="427" y="118"/>
                </a:cubicBezTo>
                <a:cubicBezTo>
                  <a:pt x="444" y="116"/>
                  <a:pt x="449" y="124"/>
                  <a:pt x="438" y="138"/>
                </a:cubicBezTo>
                <a:cubicBezTo>
                  <a:pt x="430" y="149"/>
                  <a:pt x="433" y="159"/>
                  <a:pt x="449" y="159"/>
                </a:cubicBezTo>
                <a:cubicBezTo>
                  <a:pt x="466" y="163"/>
                  <a:pt x="469" y="171"/>
                  <a:pt x="455" y="179"/>
                </a:cubicBezTo>
                <a:cubicBezTo>
                  <a:pt x="444" y="190"/>
                  <a:pt x="447" y="201"/>
                  <a:pt x="461" y="206"/>
                </a:cubicBezTo>
                <a:cubicBezTo>
                  <a:pt x="477" y="209"/>
                  <a:pt x="477" y="220"/>
                  <a:pt x="463" y="226"/>
                </a:cubicBezTo>
                <a:cubicBezTo>
                  <a:pt x="449" y="234"/>
                  <a:pt x="449" y="245"/>
                  <a:pt x="463" y="253"/>
                </a:cubicBezTo>
                <a:cubicBezTo>
                  <a:pt x="477" y="259"/>
                  <a:pt x="477" y="270"/>
                  <a:pt x="461" y="273"/>
                </a:cubicBezTo>
                <a:cubicBezTo>
                  <a:pt x="447" y="278"/>
                  <a:pt x="444" y="289"/>
                  <a:pt x="455" y="300"/>
                </a:cubicBezTo>
                <a:cubicBezTo>
                  <a:pt x="469" y="309"/>
                  <a:pt x="466" y="320"/>
                  <a:pt x="449" y="320"/>
                </a:cubicBezTo>
                <a:cubicBezTo>
                  <a:pt x="433" y="320"/>
                  <a:pt x="430" y="331"/>
                  <a:pt x="438" y="344"/>
                </a:cubicBezTo>
                <a:cubicBezTo>
                  <a:pt x="449" y="356"/>
                  <a:pt x="444" y="364"/>
                  <a:pt x="427" y="361"/>
                </a:cubicBezTo>
                <a:cubicBezTo>
                  <a:pt x="414" y="358"/>
                  <a:pt x="405" y="369"/>
                  <a:pt x="414" y="383"/>
                </a:cubicBezTo>
                <a:cubicBezTo>
                  <a:pt x="419" y="397"/>
                  <a:pt x="414" y="405"/>
                  <a:pt x="400" y="399"/>
                </a:cubicBezTo>
                <a:cubicBezTo>
                  <a:pt x="383" y="394"/>
                  <a:pt x="375" y="399"/>
                  <a:pt x="380" y="416"/>
                </a:cubicBezTo>
                <a:cubicBezTo>
                  <a:pt x="383" y="430"/>
                  <a:pt x="375" y="435"/>
                  <a:pt x="361" y="427"/>
                </a:cubicBezTo>
                <a:cubicBezTo>
                  <a:pt x="350" y="419"/>
                  <a:pt x="339" y="427"/>
                  <a:pt x="339" y="441"/>
                </a:cubicBezTo>
                <a:cubicBezTo>
                  <a:pt x="339" y="457"/>
                  <a:pt x="331" y="460"/>
                  <a:pt x="320" y="449"/>
                </a:cubicBezTo>
                <a:cubicBezTo>
                  <a:pt x="309" y="438"/>
                  <a:pt x="298" y="444"/>
                  <a:pt x="295" y="457"/>
                </a:cubicBezTo>
                <a:cubicBezTo>
                  <a:pt x="292" y="474"/>
                  <a:pt x="284" y="477"/>
                  <a:pt x="276" y="463"/>
                </a:cubicBezTo>
                <a:cubicBezTo>
                  <a:pt x="268" y="449"/>
                  <a:pt x="254" y="452"/>
                  <a:pt x="248" y="466"/>
                </a:cubicBezTo>
                <a:cubicBezTo>
                  <a:pt x="243" y="480"/>
                  <a:pt x="234" y="480"/>
                  <a:pt x="229" y="466"/>
                </a:cubicBezTo>
                <a:cubicBezTo>
                  <a:pt x="223" y="452"/>
                  <a:pt x="209" y="449"/>
                  <a:pt x="201" y="463"/>
                </a:cubicBezTo>
                <a:cubicBezTo>
                  <a:pt x="193" y="477"/>
                  <a:pt x="185" y="474"/>
                  <a:pt x="182" y="457"/>
                </a:cubicBezTo>
                <a:cubicBezTo>
                  <a:pt x="179" y="444"/>
                  <a:pt x="168" y="438"/>
                  <a:pt x="157" y="449"/>
                </a:cubicBezTo>
                <a:cubicBezTo>
                  <a:pt x="146" y="460"/>
                  <a:pt x="138" y="457"/>
                  <a:pt x="138" y="441"/>
                </a:cubicBezTo>
                <a:cubicBezTo>
                  <a:pt x="138" y="427"/>
                  <a:pt x="127" y="419"/>
                  <a:pt x="113" y="427"/>
                </a:cubicBezTo>
                <a:cubicBezTo>
                  <a:pt x="102" y="435"/>
                  <a:pt x="94" y="430"/>
                  <a:pt x="97" y="416"/>
                </a:cubicBezTo>
                <a:cubicBezTo>
                  <a:pt x="102" y="399"/>
                  <a:pt x="94" y="394"/>
                  <a:pt x="77" y="399"/>
                </a:cubicBezTo>
                <a:cubicBezTo>
                  <a:pt x="63" y="405"/>
                  <a:pt x="58" y="397"/>
                  <a:pt x="63" y="383"/>
                </a:cubicBezTo>
                <a:cubicBezTo>
                  <a:pt x="72" y="369"/>
                  <a:pt x="63" y="358"/>
                  <a:pt x="50" y="361"/>
                </a:cubicBezTo>
                <a:cubicBezTo>
                  <a:pt x="33" y="364"/>
                  <a:pt x="28" y="356"/>
                  <a:pt x="39" y="344"/>
                </a:cubicBezTo>
                <a:cubicBezTo>
                  <a:pt x="47" y="331"/>
                  <a:pt x="44" y="320"/>
                  <a:pt x="28" y="320"/>
                </a:cubicBezTo>
                <a:cubicBezTo>
                  <a:pt x="11" y="320"/>
                  <a:pt x="8" y="309"/>
                  <a:pt x="22" y="300"/>
                </a:cubicBezTo>
                <a:cubicBezTo>
                  <a:pt x="33" y="289"/>
                  <a:pt x="30" y="278"/>
                  <a:pt x="17" y="273"/>
                </a:cubicBezTo>
                <a:cubicBezTo>
                  <a:pt x="0" y="270"/>
                  <a:pt x="0" y="259"/>
                  <a:pt x="14" y="253"/>
                </a:cubicBezTo>
                <a:cubicBezTo>
                  <a:pt x="28" y="245"/>
                  <a:pt x="28" y="234"/>
                  <a:pt x="14" y="226"/>
                </a:cubicBezTo>
                <a:cubicBezTo>
                  <a:pt x="0" y="220"/>
                  <a:pt x="0" y="209"/>
                  <a:pt x="17" y="206"/>
                </a:cubicBezTo>
                <a:cubicBezTo>
                  <a:pt x="30" y="201"/>
                  <a:pt x="33" y="190"/>
                  <a:pt x="22" y="179"/>
                </a:cubicBezTo>
                <a:cubicBezTo>
                  <a:pt x="8" y="171"/>
                  <a:pt x="11" y="163"/>
                  <a:pt x="28" y="159"/>
                </a:cubicBezTo>
                <a:cubicBezTo>
                  <a:pt x="44" y="159"/>
                  <a:pt x="47" y="149"/>
                  <a:pt x="39" y="138"/>
                </a:cubicBezTo>
                <a:cubicBezTo>
                  <a:pt x="28" y="124"/>
                  <a:pt x="33" y="116"/>
                  <a:pt x="50" y="118"/>
                </a:cubicBezTo>
                <a:cubicBezTo>
                  <a:pt x="63" y="121"/>
                  <a:pt x="72" y="110"/>
                  <a:pt x="63" y="96"/>
                </a:cubicBezTo>
                <a:cubicBezTo>
                  <a:pt x="58" y="83"/>
                  <a:pt x="63" y="77"/>
                  <a:pt x="77" y="83"/>
                </a:cubicBezTo>
                <a:cubicBezTo>
                  <a:pt x="94" y="88"/>
                  <a:pt x="102" y="80"/>
                  <a:pt x="97" y="63"/>
                </a:cubicBezTo>
                <a:cubicBezTo>
                  <a:pt x="94" y="49"/>
                  <a:pt x="102" y="44"/>
                  <a:pt x="113" y="52"/>
                </a:cubicBezTo>
                <a:cubicBezTo>
                  <a:pt x="127" y="60"/>
                  <a:pt x="138" y="55"/>
                  <a:pt x="138" y="38"/>
                </a:cubicBezTo>
                <a:cubicBezTo>
                  <a:pt x="138" y="22"/>
                  <a:pt x="146" y="19"/>
                  <a:pt x="157" y="30"/>
                </a:cubicBezTo>
                <a:cubicBezTo>
                  <a:pt x="168" y="41"/>
                  <a:pt x="179" y="38"/>
                  <a:pt x="182" y="22"/>
                </a:cubicBezTo>
                <a:cubicBezTo>
                  <a:pt x="185" y="5"/>
                  <a:pt x="193" y="5"/>
                  <a:pt x="201" y="16"/>
                </a:cubicBezTo>
                <a:cubicBezTo>
                  <a:pt x="209" y="30"/>
                  <a:pt x="223" y="30"/>
                  <a:pt x="229" y="13"/>
                </a:cubicBezTo>
                <a:cubicBezTo>
                  <a:pt x="234" y="0"/>
                  <a:pt x="243" y="0"/>
                  <a:pt x="248" y="13"/>
                </a:cubicBezTo>
              </a:path>
            </a:pathLst>
          </a:custGeom>
          <a:solidFill>
            <a:schemeClr val="accent4"/>
          </a:solidFill>
          <a:ln>
            <a:noFill/>
          </a:ln>
          <a:effectLst/>
        </p:spPr>
        <p:txBody>
          <a:bodyPr wrap="none" anchor="ctr"/>
          <a:lstStyle/>
          <a:p>
            <a:endParaRPr lang="en-US" sz="7197"/>
          </a:p>
        </p:txBody>
      </p:sp>
      <p:sp>
        <p:nvSpPr>
          <p:cNvPr id="202" name="Freeform 74"/>
          <p:cNvSpPr>
            <a:spLocks noChangeArrowheads="1"/>
          </p:cNvSpPr>
          <p:nvPr/>
        </p:nvSpPr>
        <p:spPr bwMode="auto">
          <a:xfrm>
            <a:off x="15364340" y="7070804"/>
            <a:ext cx="392071" cy="397232"/>
          </a:xfrm>
          <a:custGeom>
            <a:avLst/>
            <a:gdLst>
              <a:gd name="T0" fmla="*/ 333 w 334"/>
              <a:gd name="T1" fmla="*/ 169 h 338"/>
              <a:gd name="T2" fmla="*/ 333 w 334"/>
              <a:gd name="T3" fmla="*/ 169 h 338"/>
              <a:gd name="T4" fmla="*/ 165 w 334"/>
              <a:gd name="T5" fmla="*/ 337 h 338"/>
              <a:gd name="T6" fmla="*/ 0 w 334"/>
              <a:gd name="T7" fmla="*/ 169 h 338"/>
              <a:gd name="T8" fmla="*/ 165 w 334"/>
              <a:gd name="T9" fmla="*/ 0 h 338"/>
              <a:gd name="T10" fmla="*/ 333 w 334"/>
              <a:gd name="T11" fmla="*/ 169 h 338"/>
            </a:gdLst>
            <a:ahLst/>
            <a:cxnLst>
              <a:cxn ang="0">
                <a:pos x="T0" y="T1"/>
              </a:cxn>
              <a:cxn ang="0">
                <a:pos x="T2" y="T3"/>
              </a:cxn>
              <a:cxn ang="0">
                <a:pos x="T4" y="T5"/>
              </a:cxn>
              <a:cxn ang="0">
                <a:pos x="T6" y="T7"/>
              </a:cxn>
              <a:cxn ang="0">
                <a:pos x="T8" y="T9"/>
              </a:cxn>
              <a:cxn ang="0">
                <a:pos x="T10" y="T11"/>
              </a:cxn>
            </a:cxnLst>
            <a:rect l="0" t="0" r="r" b="b"/>
            <a:pathLst>
              <a:path w="334" h="338">
                <a:moveTo>
                  <a:pt x="333" y="169"/>
                </a:moveTo>
                <a:lnTo>
                  <a:pt x="333" y="169"/>
                </a:lnTo>
                <a:cubicBezTo>
                  <a:pt x="333" y="262"/>
                  <a:pt x="259" y="337"/>
                  <a:pt x="165" y="337"/>
                </a:cubicBezTo>
                <a:cubicBezTo>
                  <a:pt x="74" y="337"/>
                  <a:pt x="0" y="262"/>
                  <a:pt x="0" y="169"/>
                </a:cubicBezTo>
                <a:cubicBezTo>
                  <a:pt x="0" y="78"/>
                  <a:pt x="74" y="0"/>
                  <a:pt x="165" y="0"/>
                </a:cubicBezTo>
                <a:cubicBezTo>
                  <a:pt x="259" y="0"/>
                  <a:pt x="333" y="78"/>
                  <a:pt x="333" y="169"/>
                </a:cubicBezTo>
              </a:path>
            </a:pathLst>
          </a:custGeom>
          <a:solidFill>
            <a:srgbClr val="FAFAF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nvGrpSpPr>
          <p:cNvPr id="15" name="Group 14"/>
          <p:cNvGrpSpPr/>
          <p:nvPr/>
        </p:nvGrpSpPr>
        <p:grpSpPr>
          <a:xfrm>
            <a:off x="17830262" y="7153345"/>
            <a:ext cx="546835" cy="675809"/>
            <a:chOff x="17473423" y="7472030"/>
            <a:chExt cx="546835" cy="675809"/>
          </a:xfrm>
          <a:solidFill>
            <a:schemeClr val="accent3"/>
          </a:solidFill>
        </p:grpSpPr>
        <p:sp>
          <p:nvSpPr>
            <p:cNvPr id="203" name="Freeform 75"/>
            <p:cNvSpPr>
              <a:spLocks noChangeArrowheads="1"/>
            </p:cNvSpPr>
            <p:nvPr/>
          </p:nvSpPr>
          <p:spPr bwMode="auto">
            <a:xfrm>
              <a:off x="17535329" y="7472030"/>
              <a:ext cx="484929" cy="557153"/>
            </a:xfrm>
            <a:custGeom>
              <a:avLst/>
              <a:gdLst>
                <a:gd name="T0" fmla="*/ 309 w 414"/>
                <a:gd name="T1" fmla="*/ 52 h 477"/>
                <a:gd name="T2" fmla="*/ 309 w 414"/>
                <a:gd name="T3" fmla="*/ 52 h 477"/>
                <a:gd name="T4" fmla="*/ 74 w 414"/>
                <a:gd name="T5" fmla="*/ 104 h 477"/>
                <a:gd name="T6" fmla="*/ 50 w 414"/>
                <a:gd name="T7" fmla="*/ 187 h 477"/>
                <a:gd name="T8" fmla="*/ 14 w 414"/>
                <a:gd name="T9" fmla="*/ 352 h 477"/>
                <a:gd name="T10" fmla="*/ 25 w 414"/>
                <a:gd name="T11" fmla="*/ 410 h 477"/>
                <a:gd name="T12" fmla="*/ 66 w 414"/>
                <a:gd name="T13" fmla="*/ 435 h 477"/>
                <a:gd name="T14" fmla="*/ 107 w 414"/>
                <a:gd name="T15" fmla="*/ 462 h 477"/>
                <a:gd name="T16" fmla="*/ 162 w 414"/>
                <a:gd name="T17" fmla="*/ 446 h 477"/>
                <a:gd name="T18" fmla="*/ 297 w 414"/>
                <a:gd name="T19" fmla="*/ 344 h 477"/>
                <a:gd name="T20" fmla="*/ 364 w 414"/>
                <a:gd name="T21" fmla="*/ 286 h 477"/>
                <a:gd name="T22" fmla="*/ 309 w 414"/>
                <a:gd name="T23" fmla="*/ 52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4" h="477">
                  <a:moveTo>
                    <a:pt x="309" y="52"/>
                  </a:moveTo>
                  <a:lnTo>
                    <a:pt x="309" y="52"/>
                  </a:lnTo>
                  <a:cubicBezTo>
                    <a:pt x="229" y="0"/>
                    <a:pt x="124" y="24"/>
                    <a:pt x="74" y="104"/>
                  </a:cubicBezTo>
                  <a:cubicBezTo>
                    <a:pt x="58" y="129"/>
                    <a:pt x="50" y="159"/>
                    <a:pt x="50" y="187"/>
                  </a:cubicBezTo>
                  <a:cubicBezTo>
                    <a:pt x="44" y="272"/>
                    <a:pt x="30" y="316"/>
                    <a:pt x="14" y="352"/>
                  </a:cubicBezTo>
                  <a:cubicBezTo>
                    <a:pt x="0" y="385"/>
                    <a:pt x="3" y="397"/>
                    <a:pt x="25" y="410"/>
                  </a:cubicBezTo>
                  <a:cubicBezTo>
                    <a:pt x="36" y="416"/>
                    <a:pt x="50" y="427"/>
                    <a:pt x="66" y="435"/>
                  </a:cubicBezTo>
                  <a:cubicBezTo>
                    <a:pt x="82" y="446"/>
                    <a:pt x="96" y="457"/>
                    <a:pt x="107" y="462"/>
                  </a:cubicBezTo>
                  <a:cubicBezTo>
                    <a:pt x="129" y="476"/>
                    <a:pt x="140" y="474"/>
                    <a:pt x="162" y="446"/>
                  </a:cubicBezTo>
                  <a:cubicBezTo>
                    <a:pt x="190" y="416"/>
                    <a:pt x="223" y="385"/>
                    <a:pt x="297" y="344"/>
                  </a:cubicBezTo>
                  <a:cubicBezTo>
                    <a:pt x="322" y="330"/>
                    <a:pt x="347" y="311"/>
                    <a:pt x="364" y="286"/>
                  </a:cubicBezTo>
                  <a:cubicBezTo>
                    <a:pt x="413" y="206"/>
                    <a:pt x="389" y="101"/>
                    <a:pt x="309" y="5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04" name="Freeform 76"/>
            <p:cNvSpPr>
              <a:spLocks noChangeArrowheads="1"/>
            </p:cNvSpPr>
            <p:nvPr/>
          </p:nvSpPr>
          <p:spPr bwMode="auto">
            <a:xfrm>
              <a:off x="17519850" y="7951804"/>
              <a:ext cx="149608" cy="108334"/>
            </a:xfrm>
            <a:custGeom>
              <a:avLst/>
              <a:gdLst>
                <a:gd name="T0" fmla="*/ 121 w 128"/>
                <a:gd name="T1" fmla="*/ 69 h 92"/>
                <a:gd name="T2" fmla="*/ 121 w 128"/>
                <a:gd name="T3" fmla="*/ 69 h 92"/>
                <a:gd name="T4" fmla="*/ 19 w 128"/>
                <a:gd name="T5" fmla="*/ 3 h 92"/>
                <a:gd name="T6" fmla="*/ 5 w 128"/>
                <a:gd name="T7" fmla="*/ 6 h 92"/>
                <a:gd name="T8" fmla="*/ 3 w 128"/>
                <a:gd name="T9" fmla="*/ 11 h 92"/>
                <a:gd name="T10" fmla="*/ 5 w 128"/>
                <a:gd name="T11" fmla="*/ 25 h 92"/>
                <a:gd name="T12" fmla="*/ 110 w 128"/>
                <a:gd name="T13" fmla="*/ 88 h 92"/>
                <a:gd name="T14" fmla="*/ 121 w 128"/>
                <a:gd name="T15" fmla="*/ 86 h 92"/>
                <a:gd name="T16" fmla="*/ 124 w 128"/>
                <a:gd name="T17" fmla="*/ 83 h 92"/>
                <a:gd name="T18" fmla="*/ 121 w 128"/>
                <a:gd name="T19"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92">
                  <a:moveTo>
                    <a:pt x="121" y="69"/>
                  </a:moveTo>
                  <a:lnTo>
                    <a:pt x="121" y="69"/>
                  </a:lnTo>
                  <a:cubicBezTo>
                    <a:pt x="19" y="3"/>
                    <a:pt x="19" y="3"/>
                    <a:pt x="19" y="3"/>
                  </a:cubicBezTo>
                  <a:cubicBezTo>
                    <a:pt x="14" y="0"/>
                    <a:pt x="8" y="3"/>
                    <a:pt x="5" y="6"/>
                  </a:cubicBezTo>
                  <a:cubicBezTo>
                    <a:pt x="3" y="11"/>
                    <a:pt x="3" y="11"/>
                    <a:pt x="3" y="11"/>
                  </a:cubicBezTo>
                  <a:cubicBezTo>
                    <a:pt x="0" y="17"/>
                    <a:pt x="3" y="22"/>
                    <a:pt x="5" y="25"/>
                  </a:cubicBezTo>
                  <a:cubicBezTo>
                    <a:pt x="110" y="88"/>
                    <a:pt x="110" y="88"/>
                    <a:pt x="110" y="88"/>
                  </a:cubicBezTo>
                  <a:cubicBezTo>
                    <a:pt x="113" y="91"/>
                    <a:pt x="118" y="91"/>
                    <a:pt x="121" y="86"/>
                  </a:cubicBezTo>
                  <a:cubicBezTo>
                    <a:pt x="124" y="83"/>
                    <a:pt x="124" y="83"/>
                    <a:pt x="124" y="83"/>
                  </a:cubicBezTo>
                  <a:cubicBezTo>
                    <a:pt x="127" y="77"/>
                    <a:pt x="127" y="72"/>
                    <a:pt x="121" y="6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05" name="Freeform 77"/>
            <p:cNvSpPr>
              <a:spLocks noChangeArrowheads="1"/>
            </p:cNvSpPr>
            <p:nvPr/>
          </p:nvSpPr>
          <p:spPr bwMode="auto">
            <a:xfrm>
              <a:off x="17499214" y="7987912"/>
              <a:ext cx="149608" cy="108337"/>
            </a:xfrm>
            <a:custGeom>
              <a:avLst/>
              <a:gdLst>
                <a:gd name="T0" fmla="*/ 121 w 127"/>
                <a:gd name="T1" fmla="*/ 66 h 92"/>
                <a:gd name="T2" fmla="*/ 121 w 127"/>
                <a:gd name="T3" fmla="*/ 66 h 92"/>
                <a:gd name="T4" fmla="*/ 19 w 127"/>
                <a:gd name="T5" fmla="*/ 3 h 92"/>
                <a:gd name="T6" fmla="*/ 5 w 127"/>
                <a:gd name="T7" fmla="*/ 6 h 92"/>
                <a:gd name="T8" fmla="*/ 2 w 127"/>
                <a:gd name="T9" fmla="*/ 11 h 92"/>
                <a:gd name="T10" fmla="*/ 5 w 127"/>
                <a:gd name="T11" fmla="*/ 22 h 92"/>
                <a:gd name="T12" fmla="*/ 107 w 127"/>
                <a:gd name="T13" fmla="*/ 88 h 92"/>
                <a:gd name="T14" fmla="*/ 121 w 127"/>
                <a:gd name="T15" fmla="*/ 86 h 92"/>
                <a:gd name="T16" fmla="*/ 123 w 127"/>
                <a:gd name="T17" fmla="*/ 80 h 92"/>
                <a:gd name="T18" fmla="*/ 121 w 127"/>
                <a:gd name="T19" fmla="*/ 6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92">
                  <a:moveTo>
                    <a:pt x="121" y="66"/>
                  </a:moveTo>
                  <a:lnTo>
                    <a:pt x="121" y="66"/>
                  </a:lnTo>
                  <a:cubicBezTo>
                    <a:pt x="19" y="3"/>
                    <a:pt x="19" y="3"/>
                    <a:pt x="19" y="3"/>
                  </a:cubicBezTo>
                  <a:cubicBezTo>
                    <a:pt x="13" y="0"/>
                    <a:pt x="8" y="0"/>
                    <a:pt x="5" y="6"/>
                  </a:cubicBezTo>
                  <a:cubicBezTo>
                    <a:pt x="2" y="11"/>
                    <a:pt x="2" y="11"/>
                    <a:pt x="2" y="11"/>
                  </a:cubicBezTo>
                  <a:cubicBezTo>
                    <a:pt x="0" y="14"/>
                    <a:pt x="2" y="19"/>
                    <a:pt x="5" y="22"/>
                  </a:cubicBezTo>
                  <a:cubicBezTo>
                    <a:pt x="107" y="88"/>
                    <a:pt x="107" y="88"/>
                    <a:pt x="107" y="88"/>
                  </a:cubicBezTo>
                  <a:cubicBezTo>
                    <a:pt x="112" y="91"/>
                    <a:pt x="118" y="88"/>
                    <a:pt x="121" y="86"/>
                  </a:cubicBezTo>
                  <a:cubicBezTo>
                    <a:pt x="123" y="80"/>
                    <a:pt x="123" y="80"/>
                    <a:pt x="123" y="80"/>
                  </a:cubicBezTo>
                  <a:cubicBezTo>
                    <a:pt x="126" y="75"/>
                    <a:pt x="126" y="69"/>
                    <a:pt x="121" y="6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06" name="Freeform 78"/>
            <p:cNvSpPr>
              <a:spLocks noChangeArrowheads="1"/>
            </p:cNvSpPr>
            <p:nvPr/>
          </p:nvSpPr>
          <p:spPr bwMode="auto">
            <a:xfrm>
              <a:off x="17473423" y="8024027"/>
              <a:ext cx="149604" cy="108334"/>
            </a:xfrm>
            <a:custGeom>
              <a:avLst/>
              <a:gdLst>
                <a:gd name="T0" fmla="*/ 121 w 128"/>
                <a:gd name="T1" fmla="*/ 66 h 92"/>
                <a:gd name="T2" fmla="*/ 121 w 128"/>
                <a:gd name="T3" fmla="*/ 66 h 92"/>
                <a:gd name="T4" fmla="*/ 20 w 128"/>
                <a:gd name="T5" fmla="*/ 2 h 92"/>
                <a:gd name="T6" fmla="*/ 6 w 128"/>
                <a:gd name="T7" fmla="*/ 5 h 92"/>
                <a:gd name="T8" fmla="*/ 3 w 128"/>
                <a:gd name="T9" fmla="*/ 11 h 92"/>
                <a:gd name="T10" fmla="*/ 6 w 128"/>
                <a:gd name="T11" fmla="*/ 22 h 92"/>
                <a:gd name="T12" fmla="*/ 108 w 128"/>
                <a:gd name="T13" fmla="*/ 88 h 92"/>
                <a:gd name="T14" fmla="*/ 121 w 128"/>
                <a:gd name="T15" fmla="*/ 85 h 92"/>
                <a:gd name="T16" fmla="*/ 124 w 128"/>
                <a:gd name="T17" fmla="*/ 80 h 92"/>
                <a:gd name="T18" fmla="*/ 121 w 128"/>
                <a:gd name="T19" fmla="*/ 6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92">
                  <a:moveTo>
                    <a:pt x="121" y="66"/>
                  </a:moveTo>
                  <a:lnTo>
                    <a:pt x="121" y="66"/>
                  </a:lnTo>
                  <a:cubicBezTo>
                    <a:pt x="20" y="2"/>
                    <a:pt x="20" y="2"/>
                    <a:pt x="20" y="2"/>
                  </a:cubicBezTo>
                  <a:cubicBezTo>
                    <a:pt x="14" y="0"/>
                    <a:pt x="8" y="0"/>
                    <a:pt x="6" y="5"/>
                  </a:cubicBezTo>
                  <a:cubicBezTo>
                    <a:pt x="3" y="11"/>
                    <a:pt x="3" y="11"/>
                    <a:pt x="3" y="11"/>
                  </a:cubicBezTo>
                  <a:cubicBezTo>
                    <a:pt x="0" y="13"/>
                    <a:pt x="3" y="19"/>
                    <a:pt x="6" y="22"/>
                  </a:cubicBezTo>
                  <a:cubicBezTo>
                    <a:pt x="108" y="88"/>
                    <a:pt x="108" y="88"/>
                    <a:pt x="108" y="88"/>
                  </a:cubicBezTo>
                  <a:cubicBezTo>
                    <a:pt x="113" y="91"/>
                    <a:pt x="119" y="88"/>
                    <a:pt x="121" y="85"/>
                  </a:cubicBezTo>
                  <a:cubicBezTo>
                    <a:pt x="124" y="80"/>
                    <a:pt x="124" y="80"/>
                    <a:pt x="124" y="80"/>
                  </a:cubicBezTo>
                  <a:cubicBezTo>
                    <a:pt x="127" y="74"/>
                    <a:pt x="127" y="69"/>
                    <a:pt x="121" y="6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07" name="Freeform 79"/>
            <p:cNvSpPr>
              <a:spLocks noChangeArrowheads="1"/>
            </p:cNvSpPr>
            <p:nvPr/>
          </p:nvSpPr>
          <p:spPr bwMode="auto">
            <a:xfrm>
              <a:off x="17478579" y="8070456"/>
              <a:ext cx="103176" cy="77383"/>
            </a:xfrm>
            <a:custGeom>
              <a:avLst/>
              <a:gdLst>
                <a:gd name="T0" fmla="*/ 8 w 87"/>
                <a:gd name="T1" fmla="*/ 0 h 64"/>
                <a:gd name="T2" fmla="*/ 8 w 87"/>
                <a:gd name="T3" fmla="*/ 0 h 64"/>
                <a:gd name="T4" fmla="*/ 86 w 87"/>
                <a:gd name="T5" fmla="*/ 50 h 64"/>
                <a:gd name="T6" fmla="*/ 33 w 87"/>
                <a:gd name="T7" fmla="*/ 50 h 64"/>
                <a:gd name="T8" fmla="*/ 8 w 87"/>
                <a:gd name="T9" fmla="*/ 0 h 64"/>
              </a:gdLst>
              <a:ahLst/>
              <a:cxnLst>
                <a:cxn ang="0">
                  <a:pos x="T0" y="T1"/>
                </a:cxn>
                <a:cxn ang="0">
                  <a:pos x="T2" y="T3"/>
                </a:cxn>
                <a:cxn ang="0">
                  <a:pos x="T4" y="T5"/>
                </a:cxn>
                <a:cxn ang="0">
                  <a:pos x="T6" y="T7"/>
                </a:cxn>
                <a:cxn ang="0">
                  <a:pos x="T8" y="T9"/>
                </a:cxn>
              </a:cxnLst>
              <a:rect l="0" t="0" r="r" b="b"/>
              <a:pathLst>
                <a:path w="87" h="64">
                  <a:moveTo>
                    <a:pt x="8" y="0"/>
                  </a:moveTo>
                  <a:lnTo>
                    <a:pt x="8" y="0"/>
                  </a:lnTo>
                  <a:cubicBezTo>
                    <a:pt x="86" y="50"/>
                    <a:pt x="86" y="50"/>
                    <a:pt x="86" y="50"/>
                  </a:cubicBezTo>
                  <a:cubicBezTo>
                    <a:pt x="77" y="63"/>
                    <a:pt x="50" y="61"/>
                    <a:pt x="33" y="50"/>
                  </a:cubicBezTo>
                  <a:cubicBezTo>
                    <a:pt x="14" y="39"/>
                    <a:pt x="0" y="16"/>
                    <a:pt x="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grpSp>
        <p:nvGrpSpPr>
          <p:cNvPr id="13" name="Group 12"/>
          <p:cNvGrpSpPr/>
          <p:nvPr/>
        </p:nvGrpSpPr>
        <p:grpSpPr>
          <a:xfrm>
            <a:off x="18949726" y="7045011"/>
            <a:ext cx="423023" cy="484929"/>
            <a:chOff x="18592887" y="7363696"/>
            <a:chExt cx="423023" cy="484929"/>
          </a:xfrm>
          <a:solidFill>
            <a:schemeClr val="accent1"/>
          </a:solidFill>
        </p:grpSpPr>
        <p:sp>
          <p:nvSpPr>
            <p:cNvPr id="208" name="Freeform 80"/>
            <p:cNvSpPr>
              <a:spLocks noChangeArrowheads="1"/>
            </p:cNvSpPr>
            <p:nvPr/>
          </p:nvSpPr>
          <p:spPr bwMode="auto">
            <a:xfrm>
              <a:off x="18665110" y="7363696"/>
              <a:ext cx="237306" cy="206352"/>
            </a:xfrm>
            <a:custGeom>
              <a:avLst/>
              <a:gdLst>
                <a:gd name="T0" fmla="*/ 135 w 202"/>
                <a:gd name="T1" fmla="*/ 0 h 175"/>
                <a:gd name="T2" fmla="*/ 135 w 202"/>
                <a:gd name="T3" fmla="*/ 0 h 175"/>
                <a:gd name="T4" fmla="*/ 91 w 202"/>
                <a:gd name="T5" fmla="*/ 121 h 175"/>
                <a:gd name="T6" fmla="*/ 63 w 202"/>
                <a:gd name="T7" fmla="*/ 102 h 175"/>
                <a:gd name="T8" fmla="*/ 44 w 202"/>
                <a:gd name="T9" fmla="*/ 100 h 175"/>
                <a:gd name="T10" fmla="*/ 5 w 202"/>
                <a:gd name="T11" fmla="*/ 121 h 175"/>
                <a:gd name="T12" fmla="*/ 39 w 202"/>
                <a:gd name="T13" fmla="*/ 171 h 175"/>
                <a:gd name="T14" fmla="*/ 58 w 202"/>
                <a:gd name="T15" fmla="*/ 174 h 175"/>
                <a:gd name="T16" fmla="*/ 94 w 202"/>
                <a:gd name="T17" fmla="*/ 152 h 175"/>
                <a:gd name="T18" fmla="*/ 94 w 202"/>
                <a:gd name="T19" fmla="*/ 152 h 175"/>
                <a:gd name="T20" fmla="*/ 96 w 202"/>
                <a:gd name="T21" fmla="*/ 149 h 175"/>
                <a:gd name="T22" fmla="*/ 135 w 202"/>
                <a:gd name="T23" fmla="*/ 47 h 175"/>
                <a:gd name="T24" fmla="*/ 171 w 202"/>
                <a:gd name="T25" fmla="*/ 61 h 175"/>
                <a:gd name="T26" fmla="*/ 201 w 202"/>
                <a:gd name="T27" fmla="*/ 55 h 175"/>
                <a:gd name="T28" fmla="*/ 135 w 202"/>
                <a:gd name="T29"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2" h="175">
                  <a:moveTo>
                    <a:pt x="135" y="0"/>
                  </a:moveTo>
                  <a:lnTo>
                    <a:pt x="135" y="0"/>
                  </a:lnTo>
                  <a:cubicBezTo>
                    <a:pt x="91" y="121"/>
                    <a:pt x="91" y="121"/>
                    <a:pt x="91" y="121"/>
                  </a:cubicBezTo>
                  <a:cubicBezTo>
                    <a:pt x="85" y="113"/>
                    <a:pt x="74" y="107"/>
                    <a:pt x="63" y="102"/>
                  </a:cubicBezTo>
                  <a:cubicBezTo>
                    <a:pt x="58" y="100"/>
                    <a:pt x="50" y="100"/>
                    <a:pt x="44" y="100"/>
                  </a:cubicBezTo>
                  <a:cubicBezTo>
                    <a:pt x="27" y="100"/>
                    <a:pt x="11" y="107"/>
                    <a:pt x="5" y="121"/>
                  </a:cubicBezTo>
                  <a:cubicBezTo>
                    <a:pt x="0" y="141"/>
                    <a:pt x="14" y="163"/>
                    <a:pt x="39" y="171"/>
                  </a:cubicBezTo>
                  <a:cubicBezTo>
                    <a:pt x="44" y="174"/>
                    <a:pt x="50" y="174"/>
                    <a:pt x="58" y="174"/>
                  </a:cubicBezTo>
                  <a:cubicBezTo>
                    <a:pt x="74" y="174"/>
                    <a:pt x="88" y="165"/>
                    <a:pt x="94" y="152"/>
                  </a:cubicBezTo>
                  <a:lnTo>
                    <a:pt x="94" y="152"/>
                  </a:lnTo>
                  <a:cubicBezTo>
                    <a:pt x="96" y="152"/>
                    <a:pt x="96" y="149"/>
                    <a:pt x="96" y="149"/>
                  </a:cubicBezTo>
                  <a:cubicBezTo>
                    <a:pt x="135" y="47"/>
                    <a:pt x="135" y="47"/>
                    <a:pt x="135" y="47"/>
                  </a:cubicBezTo>
                  <a:cubicBezTo>
                    <a:pt x="146" y="58"/>
                    <a:pt x="160" y="61"/>
                    <a:pt x="171" y="61"/>
                  </a:cubicBezTo>
                  <a:cubicBezTo>
                    <a:pt x="187" y="61"/>
                    <a:pt x="201" y="55"/>
                    <a:pt x="201" y="55"/>
                  </a:cubicBezTo>
                  <a:cubicBezTo>
                    <a:pt x="157" y="53"/>
                    <a:pt x="138" y="8"/>
                    <a:pt x="135"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09" name="Freeform 81"/>
            <p:cNvSpPr>
              <a:spLocks noChangeArrowheads="1"/>
            </p:cNvSpPr>
            <p:nvPr/>
          </p:nvSpPr>
          <p:spPr bwMode="auto">
            <a:xfrm>
              <a:off x="18592887" y="7472030"/>
              <a:ext cx="423023" cy="376595"/>
            </a:xfrm>
            <a:custGeom>
              <a:avLst/>
              <a:gdLst>
                <a:gd name="T0" fmla="*/ 246 w 362"/>
                <a:gd name="T1" fmla="*/ 0 h 323"/>
                <a:gd name="T2" fmla="*/ 246 w 362"/>
                <a:gd name="T3" fmla="*/ 0 h 323"/>
                <a:gd name="T4" fmla="*/ 163 w 362"/>
                <a:gd name="T5" fmla="*/ 217 h 323"/>
                <a:gd name="T6" fmla="*/ 116 w 362"/>
                <a:gd name="T7" fmla="*/ 181 h 323"/>
                <a:gd name="T8" fmla="*/ 14 w 362"/>
                <a:gd name="T9" fmla="*/ 217 h 323"/>
                <a:gd name="T10" fmla="*/ 69 w 362"/>
                <a:gd name="T11" fmla="*/ 308 h 323"/>
                <a:gd name="T12" fmla="*/ 171 w 362"/>
                <a:gd name="T13" fmla="*/ 272 h 323"/>
                <a:gd name="T14" fmla="*/ 171 w 362"/>
                <a:gd name="T15" fmla="*/ 269 h 323"/>
                <a:gd name="T16" fmla="*/ 174 w 362"/>
                <a:gd name="T17" fmla="*/ 267 h 323"/>
                <a:gd name="T18" fmla="*/ 243 w 362"/>
                <a:gd name="T19" fmla="*/ 85 h 323"/>
                <a:gd name="T20" fmla="*/ 361 w 362"/>
                <a:gd name="T21" fmla="*/ 99 h 323"/>
                <a:gd name="T22" fmla="*/ 246 w 362"/>
                <a:gd name="T23"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2" h="323">
                  <a:moveTo>
                    <a:pt x="246" y="0"/>
                  </a:moveTo>
                  <a:lnTo>
                    <a:pt x="246" y="0"/>
                  </a:lnTo>
                  <a:cubicBezTo>
                    <a:pt x="163" y="217"/>
                    <a:pt x="163" y="217"/>
                    <a:pt x="163" y="217"/>
                  </a:cubicBezTo>
                  <a:cubicBezTo>
                    <a:pt x="152" y="203"/>
                    <a:pt x="135" y="190"/>
                    <a:pt x="116" y="181"/>
                  </a:cubicBezTo>
                  <a:cubicBezTo>
                    <a:pt x="72" y="168"/>
                    <a:pt x="25" y="184"/>
                    <a:pt x="14" y="217"/>
                  </a:cubicBezTo>
                  <a:cubicBezTo>
                    <a:pt x="0" y="250"/>
                    <a:pt x="25" y="292"/>
                    <a:pt x="69" y="308"/>
                  </a:cubicBezTo>
                  <a:cubicBezTo>
                    <a:pt x="113" y="322"/>
                    <a:pt x="157" y="308"/>
                    <a:pt x="171" y="272"/>
                  </a:cubicBezTo>
                  <a:lnTo>
                    <a:pt x="171" y="269"/>
                  </a:lnTo>
                  <a:cubicBezTo>
                    <a:pt x="171" y="269"/>
                    <a:pt x="174" y="269"/>
                    <a:pt x="174" y="267"/>
                  </a:cubicBezTo>
                  <a:cubicBezTo>
                    <a:pt x="243" y="85"/>
                    <a:pt x="243" y="85"/>
                    <a:pt x="243" y="85"/>
                  </a:cubicBezTo>
                  <a:cubicBezTo>
                    <a:pt x="292" y="129"/>
                    <a:pt x="361" y="99"/>
                    <a:pt x="361" y="99"/>
                  </a:cubicBezTo>
                  <a:cubicBezTo>
                    <a:pt x="284" y="90"/>
                    <a:pt x="246" y="13"/>
                    <a:pt x="246"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grpSp>
        <p:nvGrpSpPr>
          <p:cNvPr id="11" name="Group 10"/>
          <p:cNvGrpSpPr/>
          <p:nvPr/>
        </p:nvGrpSpPr>
        <p:grpSpPr>
          <a:xfrm>
            <a:off x="19316005" y="8025190"/>
            <a:ext cx="345637" cy="490087"/>
            <a:chOff x="18959166" y="8343875"/>
            <a:chExt cx="345637" cy="490087"/>
          </a:xfrm>
          <a:solidFill>
            <a:schemeClr val="accent3"/>
          </a:solidFill>
        </p:grpSpPr>
        <p:sp>
          <p:nvSpPr>
            <p:cNvPr id="210" name="Freeform 82"/>
            <p:cNvSpPr>
              <a:spLocks noChangeArrowheads="1"/>
            </p:cNvSpPr>
            <p:nvPr/>
          </p:nvSpPr>
          <p:spPr bwMode="auto">
            <a:xfrm>
              <a:off x="18959166" y="8343875"/>
              <a:ext cx="170240" cy="232145"/>
            </a:xfrm>
            <a:custGeom>
              <a:avLst/>
              <a:gdLst>
                <a:gd name="T0" fmla="*/ 60 w 144"/>
                <a:gd name="T1" fmla="*/ 0 h 197"/>
                <a:gd name="T2" fmla="*/ 60 w 144"/>
                <a:gd name="T3" fmla="*/ 0 h 197"/>
                <a:gd name="T4" fmla="*/ 74 w 144"/>
                <a:gd name="T5" fmla="*/ 130 h 197"/>
                <a:gd name="T6" fmla="*/ 49 w 144"/>
                <a:gd name="T7" fmla="*/ 122 h 197"/>
                <a:gd name="T8" fmla="*/ 44 w 144"/>
                <a:gd name="T9" fmla="*/ 125 h 197"/>
                <a:gd name="T10" fmla="*/ 0 w 144"/>
                <a:gd name="T11" fmla="*/ 166 h 197"/>
                <a:gd name="T12" fmla="*/ 44 w 144"/>
                <a:gd name="T13" fmla="*/ 196 h 197"/>
                <a:gd name="T14" fmla="*/ 52 w 144"/>
                <a:gd name="T15" fmla="*/ 196 h 197"/>
                <a:gd name="T16" fmla="*/ 93 w 144"/>
                <a:gd name="T17" fmla="*/ 155 h 197"/>
                <a:gd name="T18" fmla="*/ 93 w 144"/>
                <a:gd name="T19" fmla="*/ 152 h 197"/>
                <a:gd name="T20" fmla="*/ 93 w 144"/>
                <a:gd name="T21" fmla="*/ 152 h 197"/>
                <a:gd name="T22" fmla="*/ 80 w 144"/>
                <a:gd name="T23" fmla="*/ 42 h 197"/>
                <a:gd name="T24" fmla="*/ 93 w 144"/>
                <a:gd name="T25" fmla="*/ 45 h 197"/>
                <a:gd name="T26" fmla="*/ 143 w 144"/>
                <a:gd name="T27" fmla="*/ 20 h 197"/>
                <a:gd name="T28" fmla="*/ 118 w 144"/>
                <a:gd name="T29" fmla="*/ 22 h 197"/>
                <a:gd name="T30" fmla="*/ 60 w 144"/>
                <a:gd name="T3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197">
                  <a:moveTo>
                    <a:pt x="60" y="0"/>
                  </a:moveTo>
                  <a:lnTo>
                    <a:pt x="60" y="0"/>
                  </a:lnTo>
                  <a:cubicBezTo>
                    <a:pt x="74" y="130"/>
                    <a:pt x="74" y="130"/>
                    <a:pt x="74" y="130"/>
                  </a:cubicBezTo>
                  <a:cubicBezTo>
                    <a:pt x="69" y="125"/>
                    <a:pt x="60" y="122"/>
                    <a:pt x="49" y="122"/>
                  </a:cubicBezTo>
                  <a:cubicBezTo>
                    <a:pt x="49" y="122"/>
                    <a:pt x="46" y="122"/>
                    <a:pt x="44" y="125"/>
                  </a:cubicBezTo>
                  <a:cubicBezTo>
                    <a:pt x="16" y="127"/>
                    <a:pt x="0" y="146"/>
                    <a:pt x="0" y="166"/>
                  </a:cubicBezTo>
                  <a:cubicBezTo>
                    <a:pt x="2" y="185"/>
                    <a:pt x="22" y="196"/>
                    <a:pt x="44" y="196"/>
                  </a:cubicBezTo>
                  <a:cubicBezTo>
                    <a:pt x="46" y="196"/>
                    <a:pt x="49" y="196"/>
                    <a:pt x="52" y="196"/>
                  </a:cubicBezTo>
                  <a:cubicBezTo>
                    <a:pt x="77" y="193"/>
                    <a:pt x="96" y="174"/>
                    <a:pt x="93" y="155"/>
                  </a:cubicBezTo>
                  <a:cubicBezTo>
                    <a:pt x="93" y="152"/>
                    <a:pt x="93" y="152"/>
                    <a:pt x="93" y="152"/>
                  </a:cubicBezTo>
                  <a:lnTo>
                    <a:pt x="93" y="152"/>
                  </a:lnTo>
                  <a:cubicBezTo>
                    <a:pt x="80" y="42"/>
                    <a:pt x="80" y="42"/>
                    <a:pt x="80" y="42"/>
                  </a:cubicBezTo>
                  <a:cubicBezTo>
                    <a:pt x="85" y="45"/>
                    <a:pt x="88" y="45"/>
                    <a:pt x="93" y="45"/>
                  </a:cubicBezTo>
                  <a:cubicBezTo>
                    <a:pt x="123" y="45"/>
                    <a:pt x="143" y="20"/>
                    <a:pt x="143" y="20"/>
                  </a:cubicBezTo>
                  <a:cubicBezTo>
                    <a:pt x="135" y="22"/>
                    <a:pt x="126" y="22"/>
                    <a:pt x="118" y="22"/>
                  </a:cubicBezTo>
                  <a:cubicBezTo>
                    <a:pt x="88" y="22"/>
                    <a:pt x="63" y="3"/>
                    <a:pt x="6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11" name="Freeform 83"/>
            <p:cNvSpPr>
              <a:spLocks noChangeArrowheads="1"/>
            </p:cNvSpPr>
            <p:nvPr/>
          </p:nvSpPr>
          <p:spPr bwMode="auto">
            <a:xfrm>
              <a:off x="19000434" y="8410939"/>
              <a:ext cx="304369" cy="423023"/>
            </a:xfrm>
            <a:custGeom>
              <a:avLst/>
              <a:gdLst>
                <a:gd name="T0" fmla="*/ 110 w 260"/>
                <a:gd name="T1" fmla="*/ 0 h 362"/>
                <a:gd name="T2" fmla="*/ 110 w 260"/>
                <a:gd name="T3" fmla="*/ 0 h 362"/>
                <a:gd name="T4" fmla="*/ 137 w 260"/>
                <a:gd name="T5" fmla="*/ 231 h 362"/>
                <a:gd name="T6" fmla="*/ 79 w 260"/>
                <a:gd name="T7" fmla="*/ 223 h 362"/>
                <a:gd name="T8" fmla="*/ 5 w 260"/>
                <a:gd name="T9" fmla="*/ 300 h 362"/>
                <a:gd name="T10" fmla="*/ 96 w 260"/>
                <a:gd name="T11" fmla="*/ 352 h 362"/>
                <a:gd name="T12" fmla="*/ 171 w 260"/>
                <a:gd name="T13" fmla="*/ 275 h 362"/>
                <a:gd name="T14" fmla="*/ 171 w 260"/>
                <a:gd name="T15" fmla="*/ 273 h 362"/>
                <a:gd name="T16" fmla="*/ 171 w 260"/>
                <a:gd name="T17" fmla="*/ 269 h 362"/>
                <a:gd name="T18" fmla="*/ 146 w 260"/>
                <a:gd name="T19" fmla="*/ 77 h 362"/>
                <a:gd name="T20" fmla="*/ 259 w 260"/>
                <a:gd name="T21" fmla="*/ 35 h 362"/>
                <a:gd name="T22" fmla="*/ 110 w 260"/>
                <a:gd name="T23"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0" h="362">
                  <a:moveTo>
                    <a:pt x="110" y="0"/>
                  </a:moveTo>
                  <a:lnTo>
                    <a:pt x="110" y="0"/>
                  </a:lnTo>
                  <a:cubicBezTo>
                    <a:pt x="137" y="231"/>
                    <a:pt x="137" y="231"/>
                    <a:pt x="137" y="231"/>
                  </a:cubicBezTo>
                  <a:cubicBezTo>
                    <a:pt x="121" y="223"/>
                    <a:pt x="102" y="217"/>
                    <a:pt x="79" y="223"/>
                  </a:cubicBezTo>
                  <a:cubicBezTo>
                    <a:pt x="33" y="228"/>
                    <a:pt x="0" y="262"/>
                    <a:pt x="5" y="300"/>
                  </a:cubicBezTo>
                  <a:cubicBezTo>
                    <a:pt x="8" y="336"/>
                    <a:pt x="49" y="361"/>
                    <a:pt x="96" y="352"/>
                  </a:cubicBezTo>
                  <a:cubicBezTo>
                    <a:pt x="140" y="347"/>
                    <a:pt x="173" y="311"/>
                    <a:pt x="171" y="275"/>
                  </a:cubicBezTo>
                  <a:cubicBezTo>
                    <a:pt x="171" y="275"/>
                    <a:pt x="171" y="275"/>
                    <a:pt x="171" y="273"/>
                  </a:cubicBezTo>
                  <a:cubicBezTo>
                    <a:pt x="171" y="273"/>
                    <a:pt x="171" y="273"/>
                    <a:pt x="171" y="269"/>
                  </a:cubicBezTo>
                  <a:cubicBezTo>
                    <a:pt x="146" y="77"/>
                    <a:pt x="146" y="77"/>
                    <a:pt x="146" y="77"/>
                  </a:cubicBezTo>
                  <a:cubicBezTo>
                    <a:pt x="212" y="93"/>
                    <a:pt x="259" y="35"/>
                    <a:pt x="259" y="35"/>
                  </a:cubicBezTo>
                  <a:cubicBezTo>
                    <a:pt x="187" y="63"/>
                    <a:pt x="118" y="11"/>
                    <a:pt x="1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sp>
        <p:nvSpPr>
          <p:cNvPr id="212" name="Freeform 84"/>
          <p:cNvSpPr>
            <a:spLocks noChangeArrowheads="1"/>
          </p:cNvSpPr>
          <p:nvPr/>
        </p:nvSpPr>
        <p:spPr bwMode="auto">
          <a:xfrm>
            <a:off x="17959228" y="6059673"/>
            <a:ext cx="784142" cy="686125"/>
          </a:xfrm>
          <a:custGeom>
            <a:avLst/>
            <a:gdLst>
              <a:gd name="T0" fmla="*/ 383 w 671"/>
              <a:gd name="T1" fmla="*/ 380 h 585"/>
              <a:gd name="T2" fmla="*/ 383 w 671"/>
              <a:gd name="T3" fmla="*/ 380 h 585"/>
              <a:gd name="T4" fmla="*/ 306 w 671"/>
              <a:gd name="T5" fmla="*/ 457 h 585"/>
              <a:gd name="T6" fmla="*/ 242 w 671"/>
              <a:gd name="T7" fmla="*/ 543 h 585"/>
              <a:gd name="T8" fmla="*/ 187 w 671"/>
              <a:gd name="T9" fmla="*/ 557 h 585"/>
              <a:gd name="T10" fmla="*/ 228 w 671"/>
              <a:gd name="T11" fmla="*/ 493 h 585"/>
              <a:gd name="T12" fmla="*/ 262 w 671"/>
              <a:gd name="T13" fmla="*/ 416 h 585"/>
              <a:gd name="T14" fmla="*/ 253 w 671"/>
              <a:gd name="T15" fmla="*/ 344 h 585"/>
              <a:gd name="T16" fmla="*/ 151 w 671"/>
              <a:gd name="T17" fmla="*/ 341 h 585"/>
              <a:gd name="T18" fmla="*/ 71 w 671"/>
              <a:gd name="T19" fmla="*/ 298 h 585"/>
              <a:gd name="T20" fmla="*/ 165 w 671"/>
              <a:gd name="T21" fmla="*/ 275 h 585"/>
              <a:gd name="T22" fmla="*/ 256 w 671"/>
              <a:gd name="T23" fmla="*/ 245 h 585"/>
              <a:gd name="T24" fmla="*/ 264 w 671"/>
              <a:gd name="T25" fmla="*/ 171 h 585"/>
              <a:gd name="T26" fmla="*/ 242 w 671"/>
              <a:gd name="T27" fmla="*/ 85 h 585"/>
              <a:gd name="T28" fmla="*/ 206 w 671"/>
              <a:gd name="T29" fmla="*/ 30 h 585"/>
              <a:gd name="T30" fmla="*/ 248 w 671"/>
              <a:gd name="T31" fmla="*/ 27 h 585"/>
              <a:gd name="T32" fmla="*/ 336 w 671"/>
              <a:gd name="T33" fmla="*/ 154 h 585"/>
              <a:gd name="T34" fmla="*/ 378 w 671"/>
              <a:gd name="T35" fmla="*/ 226 h 585"/>
              <a:gd name="T36" fmla="*/ 488 w 671"/>
              <a:gd name="T37" fmla="*/ 182 h 585"/>
              <a:gd name="T38" fmla="*/ 565 w 671"/>
              <a:gd name="T39" fmla="*/ 143 h 585"/>
              <a:gd name="T40" fmla="*/ 526 w 671"/>
              <a:gd name="T41" fmla="*/ 231 h 585"/>
              <a:gd name="T42" fmla="*/ 446 w 671"/>
              <a:gd name="T43" fmla="*/ 306 h 585"/>
              <a:gd name="T44" fmla="*/ 460 w 671"/>
              <a:gd name="T45" fmla="*/ 366 h 585"/>
              <a:gd name="T46" fmla="*/ 518 w 671"/>
              <a:gd name="T47" fmla="*/ 455 h 585"/>
              <a:gd name="T48" fmla="*/ 526 w 671"/>
              <a:gd name="T49" fmla="*/ 518 h 585"/>
              <a:gd name="T50" fmla="*/ 485 w 671"/>
              <a:gd name="T51" fmla="*/ 507 h 585"/>
              <a:gd name="T52" fmla="*/ 446 w 671"/>
              <a:gd name="T53" fmla="*/ 441 h 585"/>
              <a:gd name="T54" fmla="*/ 419 w 671"/>
              <a:gd name="T55" fmla="*/ 408 h 585"/>
              <a:gd name="T56" fmla="*/ 383 w 671"/>
              <a:gd name="T57" fmla="*/ 380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1" h="585">
                <a:moveTo>
                  <a:pt x="383" y="380"/>
                </a:moveTo>
                <a:lnTo>
                  <a:pt x="383" y="380"/>
                </a:lnTo>
                <a:cubicBezTo>
                  <a:pt x="333" y="350"/>
                  <a:pt x="320" y="419"/>
                  <a:pt x="306" y="457"/>
                </a:cubicBezTo>
                <a:cubicBezTo>
                  <a:pt x="292" y="491"/>
                  <a:pt x="262" y="526"/>
                  <a:pt x="242" y="543"/>
                </a:cubicBezTo>
                <a:cubicBezTo>
                  <a:pt x="226" y="559"/>
                  <a:pt x="182" y="584"/>
                  <a:pt x="187" y="557"/>
                </a:cubicBezTo>
                <a:cubicBezTo>
                  <a:pt x="192" y="534"/>
                  <a:pt x="217" y="515"/>
                  <a:pt x="228" y="493"/>
                </a:cubicBezTo>
                <a:cubicBezTo>
                  <a:pt x="245" y="468"/>
                  <a:pt x="253" y="444"/>
                  <a:pt x="262" y="416"/>
                </a:cubicBezTo>
                <a:cubicBezTo>
                  <a:pt x="264" y="402"/>
                  <a:pt x="278" y="350"/>
                  <a:pt x="253" y="344"/>
                </a:cubicBezTo>
                <a:cubicBezTo>
                  <a:pt x="220" y="336"/>
                  <a:pt x="187" y="341"/>
                  <a:pt x="151" y="341"/>
                </a:cubicBezTo>
                <a:cubicBezTo>
                  <a:pt x="124" y="341"/>
                  <a:pt x="0" y="336"/>
                  <a:pt x="71" y="298"/>
                </a:cubicBezTo>
                <a:cubicBezTo>
                  <a:pt x="99" y="284"/>
                  <a:pt x="135" y="281"/>
                  <a:pt x="165" y="275"/>
                </a:cubicBezTo>
                <a:cubicBezTo>
                  <a:pt x="187" y="273"/>
                  <a:pt x="245" y="267"/>
                  <a:pt x="256" y="245"/>
                </a:cubicBezTo>
                <a:cubicBezTo>
                  <a:pt x="267" y="223"/>
                  <a:pt x="267" y="193"/>
                  <a:pt x="264" y="171"/>
                </a:cubicBezTo>
                <a:cubicBezTo>
                  <a:pt x="259" y="143"/>
                  <a:pt x="253" y="113"/>
                  <a:pt x="242" y="85"/>
                </a:cubicBezTo>
                <a:cubicBezTo>
                  <a:pt x="234" y="69"/>
                  <a:pt x="220" y="47"/>
                  <a:pt x="206" y="30"/>
                </a:cubicBezTo>
                <a:cubicBezTo>
                  <a:pt x="182" y="0"/>
                  <a:pt x="231" y="16"/>
                  <a:pt x="248" y="27"/>
                </a:cubicBezTo>
                <a:cubicBezTo>
                  <a:pt x="303" y="63"/>
                  <a:pt x="322" y="105"/>
                  <a:pt x="336" y="154"/>
                </a:cubicBezTo>
                <a:cubicBezTo>
                  <a:pt x="342" y="176"/>
                  <a:pt x="358" y="217"/>
                  <a:pt x="378" y="226"/>
                </a:cubicBezTo>
                <a:cubicBezTo>
                  <a:pt x="405" y="240"/>
                  <a:pt x="463" y="198"/>
                  <a:pt x="488" y="182"/>
                </a:cubicBezTo>
                <a:cubicBezTo>
                  <a:pt x="513" y="165"/>
                  <a:pt x="537" y="154"/>
                  <a:pt x="565" y="143"/>
                </a:cubicBezTo>
                <a:cubicBezTo>
                  <a:pt x="670" y="107"/>
                  <a:pt x="573" y="195"/>
                  <a:pt x="526" y="231"/>
                </a:cubicBezTo>
                <a:cubicBezTo>
                  <a:pt x="490" y="256"/>
                  <a:pt x="457" y="270"/>
                  <a:pt x="446" y="306"/>
                </a:cubicBezTo>
                <a:cubicBezTo>
                  <a:pt x="438" y="330"/>
                  <a:pt x="446" y="350"/>
                  <a:pt x="460" y="366"/>
                </a:cubicBezTo>
                <a:cubicBezTo>
                  <a:pt x="482" y="391"/>
                  <a:pt x="510" y="424"/>
                  <a:pt x="518" y="455"/>
                </a:cubicBezTo>
                <a:cubicBezTo>
                  <a:pt x="524" y="468"/>
                  <a:pt x="532" y="510"/>
                  <a:pt x="526" y="518"/>
                </a:cubicBezTo>
                <a:cubicBezTo>
                  <a:pt x="518" y="540"/>
                  <a:pt x="493" y="526"/>
                  <a:pt x="485" y="507"/>
                </a:cubicBezTo>
                <a:cubicBezTo>
                  <a:pt x="474" y="482"/>
                  <a:pt x="466" y="460"/>
                  <a:pt x="446" y="441"/>
                </a:cubicBezTo>
                <a:cubicBezTo>
                  <a:pt x="438" y="430"/>
                  <a:pt x="430" y="419"/>
                  <a:pt x="419" y="408"/>
                </a:cubicBezTo>
                <a:cubicBezTo>
                  <a:pt x="411" y="397"/>
                  <a:pt x="397" y="388"/>
                  <a:pt x="383" y="380"/>
                </a:cubicBezTo>
              </a:path>
            </a:pathLst>
          </a:custGeom>
          <a:solidFill>
            <a:srgbClr val="0A3E5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13" name="Freeform 85"/>
          <p:cNvSpPr>
            <a:spLocks noChangeArrowheads="1"/>
          </p:cNvSpPr>
          <p:nvPr/>
        </p:nvSpPr>
        <p:spPr bwMode="auto">
          <a:xfrm>
            <a:off x="17959228" y="6059673"/>
            <a:ext cx="784142" cy="686125"/>
          </a:xfrm>
          <a:custGeom>
            <a:avLst/>
            <a:gdLst>
              <a:gd name="T0" fmla="*/ 383 w 671"/>
              <a:gd name="T1" fmla="*/ 380 h 585"/>
              <a:gd name="T2" fmla="*/ 383 w 671"/>
              <a:gd name="T3" fmla="*/ 380 h 585"/>
              <a:gd name="T4" fmla="*/ 306 w 671"/>
              <a:gd name="T5" fmla="*/ 457 h 585"/>
              <a:gd name="T6" fmla="*/ 242 w 671"/>
              <a:gd name="T7" fmla="*/ 543 h 585"/>
              <a:gd name="T8" fmla="*/ 187 w 671"/>
              <a:gd name="T9" fmla="*/ 557 h 585"/>
              <a:gd name="T10" fmla="*/ 228 w 671"/>
              <a:gd name="T11" fmla="*/ 493 h 585"/>
              <a:gd name="T12" fmla="*/ 262 w 671"/>
              <a:gd name="T13" fmla="*/ 416 h 585"/>
              <a:gd name="T14" fmla="*/ 253 w 671"/>
              <a:gd name="T15" fmla="*/ 344 h 585"/>
              <a:gd name="T16" fmla="*/ 151 w 671"/>
              <a:gd name="T17" fmla="*/ 341 h 585"/>
              <a:gd name="T18" fmla="*/ 71 w 671"/>
              <a:gd name="T19" fmla="*/ 298 h 585"/>
              <a:gd name="T20" fmla="*/ 165 w 671"/>
              <a:gd name="T21" fmla="*/ 275 h 585"/>
              <a:gd name="T22" fmla="*/ 256 w 671"/>
              <a:gd name="T23" fmla="*/ 245 h 585"/>
              <a:gd name="T24" fmla="*/ 264 w 671"/>
              <a:gd name="T25" fmla="*/ 171 h 585"/>
              <a:gd name="T26" fmla="*/ 242 w 671"/>
              <a:gd name="T27" fmla="*/ 85 h 585"/>
              <a:gd name="T28" fmla="*/ 206 w 671"/>
              <a:gd name="T29" fmla="*/ 30 h 585"/>
              <a:gd name="T30" fmla="*/ 248 w 671"/>
              <a:gd name="T31" fmla="*/ 27 h 585"/>
              <a:gd name="T32" fmla="*/ 336 w 671"/>
              <a:gd name="T33" fmla="*/ 154 h 585"/>
              <a:gd name="T34" fmla="*/ 378 w 671"/>
              <a:gd name="T35" fmla="*/ 226 h 585"/>
              <a:gd name="T36" fmla="*/ 488 w 671"/>
              <a:gd name="T37" fmla="*/ 182 h 585"/>
              <a:gd name="T38" fmla="*/ 565 w 671"/>
              <a:gd name="T39" fmla="*/ 143 h 585"/>
              <a:gd name="T40" fmla="*/ 526 w 671"/>
              <a:gd name="T41" fmla="*/ 231 h 585"/>
              <a:gd name="T42" fmla="*/ 446 w 671"/>
              <a:gd name="T43" fmla="*/ 306 h 585"/>
              <a:gd name="T44" fmla="*/ 460 w 671"/>
              <a:gd name="T45" fmla="*/ 366 h 585"/>
              <a:gd name="T46" fmla="*/ 518 w 671"/>
              <a:gd name="T47" fmla="*/ 455 h 585"/>
              <a:gd name="T48" fmla="*/ 526 w 671"/>
              <a:gd name="T49" fmla="*/ 518 h 585"/>
              <a:gd name="T50" fmla="*/ 485 w 671"/>
              <a:gd name="T51" fmla="*/ 507 h 585"/>
              <a:gd name="T52" fmla="*/ 446 w 671"/>
              <a:gd name="T53" fmla="*/ 441 h 585"/>
              <a:gd name="T54" fmla="*/ 419 w 671"/>
              <a:gd name="T55" fmla="*/ 408 h 585"/>
              <a:gd name="T56" fmla="*/ 383 w 671"/>
              <a:gd name="T57" fmla="*/ 380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1" h="585">
                <a:moveTo>
                  <a:pt x="383" y="380"/>
                </a:moveTo>
                <a:lnTo>
                  <a:pt x="383" y="380"/>
                </a:lnTo>
                <a:cubicBezTo>
                  <a:pt x="333" y="350"/>
                  <a:pt x="320" y="419"/>
                  <a:pt x="306" y="457"/>
                </a:cubicBezTo>
                <a:cubicBezTo>
                  <a:pt x="292" y="491"/>
                  <a:pt x="262" y="526"/>
                  <a:pt x="242" y="543"/>
                </a:cubicBezTo>
                <a:cubicBezTo>
                  <a:pt x="226" y="559"/>
                  <a:pt x="182" y="584"/>
                  <a:pt x="187" y="557"/>
                </a:cubicBezTo>
                <a:cubicBezTo>
                  <a:pt x="192" y="534"/>
                  <a:pt x="217" y="515"/>
                  <a:pt x="228" y="493"/>
                </a:cubicBezTo>
                <a:cubicBezTo>
                  <a:pt x="245" y="468"/>
                  <a:pt x="253" y="444"/>
                  <a:pt x="262" y="416"/>
                </a:cubicBezTo>
                <a:cubicBezTo>
                  <a:pt x="264" y="402"/>
                  <a:pt x="278" y="350"/>
                  <a:pt x="253" y="344"/>
                </a:cubicBezTo>
                <a:cubicBezTo>
                  <a:pt x="220" y="336"/>
                  <a:pt x="187" y="341"/>
                  <a:pt x="151" y="341"/>
                </a:cubicBezTo>
                <a:cubicBezTo>
                  <a:pt x="124" y="341"/>
                  <a:pt x="0" y="336"/>
                  <a:pt x="71" y="298"/>
                </a:cubicBezTo>
                <a:cubicBezTo>
                  <a:pt x="99" y="284"/>
                  <a:pt x="135" y="281"/>
                  <a:pt x="165" y="275"/>
                </a:cubicBezTo>
                <a:cubicBezTo>
                  <a:pt x="187" y="273"/>
                  <a:pt x="245" y="267"/>
                  <a:pt x="256" y="245"/>
                </a:cubicBezTo>
                <a:cubicBezTo>
                  <a:pt x="267" y="223"/>
                  <a:pt x="267" y="193"/>
                  <a:pt x="264" y="171"/>
                </a:cubicBezTo>
                <a:cubicBezTo>
                  <a:pt x="259" y="143"/>
                  <a:pt x="253" y="113"/>
                  <a:pt x="242" y="85"/>
                </a:cubicBezTo>
                <a:cubicBezTo>
                  <a:pt x="234" y="69"/>
                  <a:pt x="220" y="47"/>
                  <a:pt x="206" y="30"/>
                </a:cubicBezTo>
                <a:cubicBezTo>
                  <a:pt x="182" y="0"/>
                  <a:pt x="231" y="16"/>
                  <a:pt x="248" y="27"/>
                </a:cubicBezTo>
                <a:cubicBezTo>
                  <a:pt x="303" y="63"/>
                  <a:pt x="322" y="105"/>
                  <a:pt x="336" y="154"/>
                </a:cubicBezTo>
                <a:cubicBezTo>
                  <a:pt x="342" y="176"/>
                  <a:pt x="358" y="217"/>
                  <a:pt x="378" y="226"/>
                </a:cubicBezTo>
                <a:cubicBezTo>
                  <a:pt x="405" y="240"/>
                  <a:pt x="463" y="198"/>
                  <a:pt x="488" y="182"/>
                </a:cubicBezTo>
                <a:cubicBezTo>
                  <a:pt x="513" y="165"/>
                  <a:pt x="537" y="154"/>
                  <a:pt x="565" y="143"/>
                </a:cubicBezTo>
                <a:cubicBezTo>
                  <a:pt x="670" y="107"/>
                  <a:pt x="573" y="195"/>
                  <a:pt x="526" y="231"/>
                </a:cubicBezTo>
                <a:cubicBezTo>
                  <a:pt x="490" y="256"/>
                  <a:pt x="457" y="270"/>
                  <a:pt x="446" y="306"/>
                </a:cubicBezTo>
                <a:cubicBezTo>
                  <a:pt x="438" y="330"/>
                  <a:pt x="446" y="350"/>
                  <a:pt x="460" y="366"/>
                </a:cubicBezTo>
                <a:cubicBezTo>
                  <a:pt x="482" y="391"/>
                  <a:pt x="510" y="424"/>
                  <a:pt x="518" y="455"/>
                </a:cubicBezTo>
                <a:cubicBezTo>
                  <a:pt x="524" y="468"/>
                  <a:pt x="532" y="510"/>
                  <a:pt x="526" y="518"/>
                </a:cubicBezTo>
                <a:cubicBezTo>
                  <a:pt x="518" y="540"/>
                  <a:pt x="493" y="526"/>
                  <a:pt x="485" y="507"/>
                </a:cubicBezTo>
                <a:cubicBezTo>
                  <a:pt x="474" y="482"/>
                  <a:pt x="466" y="460"/>
                  <a:pt x="446" y="441"/>
                </a:cubicBezTo>
                <a:cubicBezTo>
                  <a:pt x="438" y="430"/>
                  <a:pt x="430" y="419"/>
                  <a:pt x="419" y="408"/>
                </a:cubicBezTo>
                <a:cubicBezTo>
                  <a:pt x="411" y="397"/>
                  <a:pt x="397" y="388"/>
                  <a:pt x="383" y="380"/>
                </a:cubicBezTo>
              </a:path>
            </a:pathLst>
          </a:custGeom>
          <a:solidFill>
            <a:schemeClr val="accent5"/>
          </a:solidFill>
          <a:ln>
            <a:noFill/>
          </a:ln>
          <a:effectLst/>
        </p:spPr>
        <p:txBody>
          <a:bodyPr wrap="none" anchor="ctr"/>
          <a:lstStyle/>
          <a:p>
            <a:endParaRPr lang="en-US" sz="7197"/>
          </a:p>
        </p:txBody>
      </p:sp>
      <p:sp>
        <p:nvSpPr>
          <p:cNvPr id="218" name="Freeform 90"/>
          <p:cNvSpPr>
            <a:spLocks noChangeArrowheads="1"/>
          </p:cNvSpPr>
          <p:nvPr/>
        </p:nvSpPr>
        <p:spPr bwMode="auto">
          <a:xfrm>
            <a:off x="16654047" y="8597818"/>
            <a:ext cx="371436" cy="423023"/>
          </a:xfrm>
          <a:custGeom>
            <a:avLst/>
            <a:gdLst>
              <a:gd name="T0" fmla="*/ 160 w 318"/>
              <a:gd name="T1" fmla="*/ 100 h 363"/>
              <a:gd name="T2" fmla="*/ 160 w 318"/>
              <a:gd name="T3" fmla="*/ 100 h 363"/>
              <a:gd name="T4" fmla="*/ 66 w 318"/>
              <a:gd name="T5" fmla="*/ 144 h 363"/>
              <a:gd name="T6" fmla="*/ 14 w 318"/>
              <a:gd name="T7" fmla="*/ 55 h 363"/>
              <a:gd name="T8" fmla="*/ 107 w 318"/>
              <a:gd name="T9" fmla="*/ 11 h 363"/>
              <a:gd name="T10" fmla="*/ 160 w 318"/>
              <a:gd name="T11" fmla="*/ 100 h 363"/>
              <a:gd name="T12" fmla="*/ 297 w 318"/>
              <a:gd name="T13" fmla="*/ 75 h 363"/>
              <a:gd name="T14" fmla="*/ 297 w 318"/>
              <a:gd name="T15" fmla="*/ 75 h 363"/>
              <a:gd name="T16" fmla="*/ 55 w 318"/>
              <a:gd name="T17" fmla="*/ 295 h 363"/>
              <a:gd name="T18" fmla="*/ 22 w 318"/>
              <a:gd name="T19" fmla="*/ 284 h 363"/>
              <a:gd name="T20" fmla="*/ 262 w 318"/>
              <a:gd name="T21" fmla="*/ 64 h 363"/>
              <a:gd name="T22" fmla="*/ 297 w 318"/>
              <a:gd name="T23" fmla="*/ 75 h 363"/>
              <a:gd name="T24" fmla="*/ 57 w 318"/>
              <a:gd name="T25" fmla="*/ 69 h 363"/>
              <a:gd name="T26" fmla="*/ 57 w 318"/>
              <a:gd name="T27" fmla="*/ 69 h 363"/>
              <a:gd name="T28" fmla="*/ 77 w 318"/>
              <a:gd name="T29" fmla="*/ 108 h 363"/>
              <a:gd name="T30" fmla="*/ 118 w 318"/>
              <a:gd name="T31" fmla="*/ 88 h 363"/>
              <a:gd name="T32" fmla="*/ 96 w 318"/>
              <a:gd name="T33" fmla="*/ 47 h 363"/>
              <a:gd name="T34" fmla="*/ 57 w 318"/>
              <a:gd name="T35" fmla="*/ 69 h 363"/>
              <a:gd name="T36" fmla="*/ 303 w 318"/>
              <a:gd name="T37" fmla="*/ 304 h 363"/>
              <a:gd name="T38" fmla="*/ 303 w 318"/>
              <a:gd name="T39" fmla="*/ 304 h 363"/>
              <a:gd name="T40" fmla="*/ 209 w 318"/>
              <a:gd name="T41" fmla="*/ 348 h 363"/>
              <a:gd name="T42" fmla="*/ 157 w 318"/>
              <a:gd name="T43" fmla="*/ 260 h 363"/>
              <a:gd name="T44" fmla="*/ 250 w 318"/>
              <a:gd name="T45" fmla="*/ 216 h 363"/>
              <a:gd name="T46" fmla="*/ 303 w 318"/>
              <a:gd name="T47" fmla="*/ 304 h 363"/>
              <a:gd name="T48" fmla="*/ 198 w 318"/>
              <a:gd name="T49" fmla="*/ 274 h 363"/>
              <a:gd name="T50" fmla="*/ 198 w 318"/>
              <a:gd name="T51" fmla="*/ 274 h 363"/>
              <a:gd name="T52" fmla="*/ 220 w 318"/>
              <a:gd name="T53" fmla="*/ 312 h 363"/>
              <a:gd name="T54" fmla="*/ 262 w 318"/>
              <a:gd name="T55" fmla="*/ 293 h 363"/>
              <a:gd name="T56" fmla="*/ 240 w 318"/>
              <a:gd name="T57" fmla="*/ 251 h 363"/>
              <a:gd name="T58" fmla="*/ 198 w 318"/>
              <a:gd name="T59" fmla="*/ 27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8" h="363">
                <a:moveTo>
                  <a:pt x="160" y="100"/>
                </a:moveTo>
                <a:lnTo>
                  <a:pt x="160" y="100"/>
                </a:lnTo>
                <a:cubicBezTo>
                  <a:pt x="149" y="144"/>
                  <a:pt x="107" y="158"/>
                  <a:pt x="66" y="144"/>
                </a:cubicBezTo>
                <a:cubicBezTo>
                  <a:pt x="25" y="133"/>
                  <a:pt x="0" y="100"/>
                  <a:pt x="14" y="55"/>
                </a:cubicBezTo>
                <a:cubicBezTo>
                  <a:pt x="27" y="11"/>
                  <a:pt x="68" y="0"/>
                  <a:pt x="107" y="11"/>
                </a:cubicBezTo>
                <a:cubicBezTo>
                  <a:pt x="149" y="25"/>
                  <a:pt x="173" y="58"/>
                  <a:pt x="160" y="100"/>
                </a:cubicBezTo>
                <a:close/>
                <a:moveTo>
                  <a:pt x="297" y="75"/>
                </a:moveTo>
                <a:lnTo>
                  <a:pt x="297" y="75"/>
                </a:lnTo>
                <a:cubicBezTo>
                  <a:pt x="55" y="295"/>
                  <a:pt x="55" y="295"/>
                  <a:pt x="55" y="295"/>
                </a:cubicBezTo>
                <a:cubicBezTo>
                  <a:pt x="22" y="284"/>
                  <a:pt x="22" y="284"/>
                  <a:pt x="22" y="284"/>
                </a:cubicBezTo>
                <a:cubicBezTo>
                  <a:pt x="262" y="64"/>
                  <a:pt x="262" y="64"/>
                  <a:pt x="262" y="64"/>
                </a:cubicBezTo>
                <a:lnTo>
                  <a:pt x="297" y="75"/>
                </a:lnTo>
                <a:close/>
                <a:moveTo>
                  <a:pt x="57" y="69"/>
                </a:moveTo>
                <a:lnTo>
                  <a:pt x="57" y="69"/>
                </a:lnTo>
                <a:cubicBezTo>
                  <a:pt x="52" y="86"/>
                  <a:pt x="60" y="102"/>
                  <a:pt x="77" y="108"/>
                </a:cubicBezTo>
                <a:cubicBezTo>
                  <a:pt x="93" y="113"/>
                  <a:pt x="113" y="105"/>
                  <a:pt x="118" y="88"/>
                </a:cubicBezTo>
                <a:cubicBezTo>
                  <a:pt x="124" y="72"/>
                  <a:pt x="113" y="53"/>
                  <a:pt x="96" y="47"/>
                </a:cubicBezTo>
                <a:cubicBezTo>
                  <a:pt x="80" y="42"/>
                  <a:pt x="63" y="53"/>
                  <a:pt x="57" y="69"/>
                </a:cubicBezTo>
                <a:close/>
                <a:moveTo>
                  <a:pt x="303" y="304"/>
                </a:moveTo>
                <a:lnTo>
                  <a:pt x="303" y="304"/>
                </a:lnTo>
                <a:cubicBezTo>
                  <a:pt x="289" y="348"/>
                  <a:pt x="250" y="362"/>
                  <a:pt x="209" y="348"/>
                </a:cubicBezTo>
                <a:cubicBezTo>
                  <a:pt x="168" y="334"/>
                  <a:pt x="143" y="301"/>
                  <a:pt x="157" y="260"/>
                </a:cubicBezTo>
                <a:cubicBezTo>
                  <a:pt x="171" y="216"/>
                  <a:pt x="209" y="205"/>
                  <a:pt x="250" y="216"/>
                </a:cubicBezTo>
                <a:cubicBezTo>
                  <a:pt x="289" y="229"/>
                  <a:pt x="317" y="262"/>
                  <a:pt x="303" y="304"/>
                </a:cubicBezTo>
                <a:close/>
                <a:moveTo>
                  <a:pt x="198" y="274"/>
                </a:moveTo>
                <a:lnTo>
                  <a:pt x="198" y="274"/>
                </a:lnTo>
                <a:cubicBezTo>
                  <a:pt x="196" y="290"/>
                  <a:pt x="204" y="306"/>
                  <a:pt x="220" y="312"/>
                </a:cubicBezTo>
                <a:cubicBezTo>
                  <a:pt x="237" y="317"/>
                  <a:pt x="256" y="309"/>
                  <a:pt x="262" y="293"/>
                </a:cubicBezTo>
                <a:cubicBezTo>
                  <a:pt x="264" y="274"/>
                  <a:pt x="256" y="257"/>
                  <a:pt x="240" y="251"/>
                </a:cubicBezTo>
                <a:cubicBezTo>
                  <a:pt x="223" y="246"/>
                  <a:pt x="204" y="257"/>
                  <a:pt x="198" y="274"/>
                </a:cubicBezTo>
                <a:close/>
              </a:path>
            </a:pathLst>
          </a:custGeom>
          <a:solidFill>
            <a:schemeClr val="accent3"/>
          </a:solidFill>
          <a:ln>
            <a:noFill/>
          </a:ln>
          <a:effectLst/>
        </p:spPr>
        <p:txBody>
          <a:bodyPr wrap="none" anchor="ctr"/>
          <a:lstStyle/>
          <a:p>
            <a:endParaRPr lang="en-US" sz="7197"/>
          </a:p>
        </p:txBody>
      </p:sp>
      <p:sp>
        <p:nvSpPr>
          <p:cNvPr id="219" name="Freeform 91"/>
          <p:cNvSpPr>
            <a:spLocks noChangeArrowheads="1"/>
          </p:cNvSpPr>
          <p:nvPr/>
        </p:nvSpPr>
        <p:spPr bwMode="auto">
          <a:xfrm>
            <a:off x="16824290" y="5151719"/>
            <a:ext cx="428184" cy="314689"/>
          </a:xfrm>
          <a:custGeom>
            <a:avLst/>
            <a:gdLst>
              <a:gd name="T0" fmla="*/ 88 w 368"/>
              <a:gd name="T1" fmla="*/ 138 h 271"/>
              <a:gd name="T2" fmla="*/ 165 w 368"/>
              <a:gd name="T3" fmla="*/ 52 h 271"/>
              <a:gd name="T4" fmla="*/ 204 w 368"/>
              <a:gd name="T5" fmla="*/ 63 h 271"/>
              <a:gd name="T6" fmla="*/ 218 w 368"/>
              <a:gd name="T7" fmla="*/ 179 h 271"/>
              <a:gd name="T8" fmla="*/ 295 w 368"/>
              <a:gd name="T9" fmla="*/ 93 h 271"/>
              <a:gd name="T10" fmla="*/ 367 w 368"/>
              <a:gd name="T11" fmla="*/ 116 h 271"/>
              <a:gd name="T12" fmla="*/ 215 w 368"/>
              <a:gd name="T13" fmla="*/ 270 h 271"/>
              <a:gd name="T14" fmla="*/ 171 w 368"/>
              <a:gd name="T15" fmla="*/ 256 h 271"/>
              <a:gd name="T16" fmla="*/ 157 w 368"/>
              <a:gd name="T17" fmla="*/ 141 h 271"/>
              <a:gd name="T18" fmla="*/ 80 w 368"/>
              <a:gd name="T19" fmla="*/ 229 h 271"/>
              <a:gd name="T20" fmla="*/ 39 w 368"/>
              <a:gd name="T21" fmla="*/ 215 h 271"/>
              <a:gd name="T22" fmla="*/ 0 w 368"/>
              <a:gd name="T23" fmla="*/ 0 h 271"/>
              <a:gd name="T24" fmla="*/ 72 w 368"/>
              <a:gd name="T25" fmla="*/ 25 h 271"/>
              <a:gd name="T26" fmla="*/ 88 w 368"/>
              <a:gd name="T27" fmla="*/ 13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8" h="271">
                <a:moveTo>
                  <a:pt x="88" y="138"/>
                </a:moveTo>
                <a:lnTo>
                  <a:pt x="165" y="52"/>
                </a:lnTo>
                <a:lnTo>
                  <a:pt x="204" y="63"/>
                </a:lnTo>
                <a:lnTo>
                  <a:pt x="218" y="179"/>
                </a:lnTo>
                <a:lnTo>
                  <a:pt x="295" y="93"/>
                </a:lnTo>
                <a:lnTo>
                  <a:pt x="367" y="116"/>
                </a:lnTo>
                <a:lnTo>
                  <a:pt x="215" y="270"/>
                </a:lnTo>
                <a:lnTo>
                  <a:pt x="171" y="256"/>
                </a:lnTo>
                <a:lnTo>
                  <a:pt x="157" y="141"/>
                </a:lnTo>
                <a:lnTo>
                  <a:pt x="80" y="229"/>
                </a:lnTo>
                <a:lnTo>
                  <a:pt x="39" y="215"/>
                </a:lnTo>
                <a:lnTo>
                  <a:pt x="0" y="0"/>
                </a:lnTo>
                <a:lnTo>
                  <a:pt x="72" y="25"/>
                </a:lnTo>
                <a:lnTo>
                  <a:pt x="88" y="138"/>
                </a:lnTo>
              </a:path>
            </a:pathLst>
          </a:custGeom>
          <a:solidFill>
            <a:schemeClr val="accent4"/>
          </a:solidFill>
          <a:ln>
            <a:noFill/>
          </a:ln>
          <a:effectLst/>
        </p:spPr>
        <p:txBody>
          <a:bodyPr wrap="none" anchor="ctr"/>
          <a:lstStyle/>
          <a:p>
            <a:endParaRPr lang="en-US" sz="7197"/>
          </a:p>
        </p:txBody>
      </p:sp>
      <p:grpSp>
        <p:nvGrpSpPr>
          <p:cNvPr id="14" name="Group 13"/>
          <p:cNvGrpSpPr/>
          <p:nvPr/>
        </p:nvGrpSpPr>
        <p:grpSpPr>
          <a:xfrm>
            <a:off x="16385790" y="6033881"/>
            <a:ext cx="732552" cy="448817"/>
            <a:chOff x="16028951" y="6352566"/>
            <a:chExt cx="732552" cy="448817"/>
          </a:xfrm>
          <a:solidFill>
            <a:schemeClr val="accent1"/>
          </a:solidFill>
        </p:grpSpPr>
        <p:sp>
          <p:nvSpPr>
            <p:cNvPr id="220" name="Freeform 92"/>
            <p:cNvSpPr>
              <a:spLocks noChangeArrowheads="1"/>
            </p:cNvSpPr>
            <p:nvPr/>
          </p:nvSpPr>
          <p:spPr bwMode="auto">
            <a:xfrm>
              <a:off x="16028951" y="6352566"/>
              <a:ext cx="134130" cy="366275"/>
            </a:xfrm>
            <a:custGeom>
              <a:avLst/>
              <a:gdLst>
                <a:gd name="T0" fmla="*/ 69 w 114"/>
                <a:gd name="T1" fmla="*/ 311 h 312"/>
                <a:gd name="T2" fmla="*/ 69 w 114"/>
                <a:gd name="T3" fmla="*/ 311 h 312"/>
                <a:gd name="T4" fmla="*/ 0 w 114"/>
                <a:gd name="T5" fmla="*/ 300 h 312"/>
                <a:gd name="T6" fmla="*/ 28 w 114"/>
                <a:gd name="T7" fmla="*/ 110 h 312"/>
                <a:gd name="T8" fmla="*/ 97 w 114"/>
                <a:gd name="T9" fmla="*/ 121 h 312"/>
                <a:gd name="T10" fmla="*/ 69 w 114"/>
                <a:gd name="T11" fmla="*/ 311 h 312"/>
                <a:gd name="T12" fmla="*/ 110 w 114"/>
                <a:gd name="T13" fmla="*/ 46 h 312"/>
                <a:gd name="T14" fmla="*/ 110 w 114"/>
                <a:gd name="T15" fmla="*/ 46 h 312"/>
                <a:gd name="T16" fmla="*/ 66 w 114"/>
                <a:gd name="T17" fmla="*/ 80 h 312"/>
                <a:gd name="T18" fmla="*/ 33 w 114"/>
                <a:gd name="T19" fmla="*/ 35 h 312"/>
                <a:gd name="T20" fmla="*/ 77 w 114"/>
                <a:gd name="T21" fmla="*/ 5 h 312"/>
                <a:gd name="T22" fmla="*/ 110 w 114"/>
                <a:gd name="T23" fmla="*/ 4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312">
                  <a:moveTo>
                    <a:pt x="69" y="311"/>
                  </a:moveTo>
                  <a:lnTo>
                    <a:pt x="69" y="311"/>
                  </a:lnTo>
                  <a:cubicBezTo>
                    <a:pt x="0" y="300"/>
                    <a:pt x="0" y="300"/>
                    <a:pt x="0" y="300"/>
                  </a:cubicBezTo>
                  <a:cubicBezTo>
                    <a:pt x="28" y="110"/>
                    <a:pt x="28" y="110"/>
                    <a:pt x="28" y="110"/>
                  </a:cubicBezTo>
                  <a:cubicBezTo>
                    <a:pt x="97" y="121"/>
                    <a:pt x="97" y="121"/>
                    <a:pt x="97" y="121"/>
                  </a:cubicBezTo>
                  <a:lnTo>
                    <a:pt x="69" y="311"/>
                  </a:lnTo>
                  <a:close/>
                  <a:moveTo>
                    <a:pt x="110" y="46"/>
                  </a:moveTo>
                  <a:lnTo>
                    <a:pt x="110" y="46"/>
                  </a:lnTo>
                  <a:cubicBezTo>
                    <a:pt x="108" y="69"/>
                    <a:pt x="88" y="82"/>
                    <a:pt x="66" y="80"/>
                  </a:cubicBezTo>
                  <a:cubicBezTo>
                    <a:pt x="47" y="77"/>
                    <a:pt x="31" y="58"/>
                    <a:pt x="33" y="35"/>
                  </a:cubicBezTo>
                  <a:cubicBezTo>
                    <a:pt x="36" y="16"/>
                    <a:pt x="58" y="0"/>
                    <a:pt x="77" y="5"/>
                  </a:cubicBezTo>
                  <a:cubicBezTo>
                    <a:pt x="99" y="8"/>
                    <a:pt x="113" y="27"/>
                    <a:pt x="110" y="4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21" name="Freeform 93"/>
            <p:cNvSpPr>
              <a:spLocks noChangeArrowheads="1"/>
            </p:cNvSpPr>
            <p:nvPr/>
          </p:nvSpPr>
          <p:spPr bwMode="auto">
            <a:xfrm>
              <a:off x="16183716" y="6512488"/>
              <a:ext cx="232145" cy="232149"/>
            </a:xfrm>
            <a:custGeom>
              <a:avLst/>
              <a:gdLst>
                <a:gd name="T0" fmla="*/ 86 w 200"/>
                <a:gd name="T1" fmla="*/ 0 h 199"/>
                <a:gd name="T2" fmla="*/ 141 w 200"/>
                <a:gd name="T3" fmla="*/ 8 h 199"/>
                <a:gd name="T4" fmla="*/ 133 w 200"/>
                <a:gd name="T5" fmla="*/ 74 h 199"/>
                <a:gd name="T6" fmla="*/ 199 w 200"/>
                <a:gd name="T7" fmla="*/ 82 h 199"/>
                <a:gd name="T8" fmla="*/ 191 w 200"/>
                <a:gd name="T9" fmla="*/ 140 h 199"/>
                <a:gd name="T10" fmla="*/ 125 w 200"/>
                <a:gd name="T11" fmla="*/ 129 h 199"/>
                <a:gd name="T12" fmla="*/ 114 w 200"/>
                <a:gd name="T13" fmla="*/ 198 h 199"/>
                <a:gd name="T14" fmla="*/ 58 w 200"/>
                <a:gd name="T15" fmla="*/ 190 h 199"/>
                <a:gd name="T16" fmla="*/ 69 w 200"/>
                <a:gd name="T17" fmla="*/ 121 h 199"/>
                <a:gd name="T18" fmla="*/ 0 w 200"/>
                <a:gd name="T19" fmla="*/ 113 h 199"/>
                <a:gd name="T20" fmla="*/ 9 w 200"/>
                <a:gd name="T21" fmla="*/ 57 h 199"/>
                <a:gd name="T22" fmla="*/ 75 w 200"/>
                <a:gd name="T23" fmla="*/ 66 h 199"/>
                <a:gd name="T24" fmla="*/ 86 w 200"/>
                <a:gd name="T25"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99">
                  <a:moveTo>
                    <a:pt x="86" y="0"/>
                  </a:moveTo>
                  <a:lnTo>
                    <a:pt x="141" y="8"/>
                  </a:lnTo>
                  <a:lnTo>
                    <a:pt x="133" y="74"/>
                  </a:lnTo>
                  <a:lnTo>
                    <a:pt x="199" y="82"/>
                  </a:lnTo>
                  <a:lnTo>
                    <a:pt x="191" y="140"/>
                  </a:lnTo>
                  <a:lnTo>
                    <a:pt x="125" y="129"/>
                  </a:lnTo>
                  <a:lnTo>
                    <a:pt x="114" y="198"/>
                  </a:lnTo>
                  <a:lnTo>
                    <a:pt x="58" y="190"/>
                  </a:lnTo>
                  <a:lnTo>
                    <a:pt x="69" y="121"/>
                  </a:lnTo>
                  <a:lnTo>
                    <a:pt x="0" y="113"/>
                  </a:lnTo>
                  <a:lnTo>
                    <a:pt x="9" y="57"/>
                  </a:lnTo>
                  <a:lnTo>
                    <a:pt x="75" y="66"/>
                  </a:lnTo>
                  <a:lnTo>
                    <a:pt x="86"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22" name="Freeform 94"/>
            <p:cNvSpPr>
              <a:spLocks noChangeArrowheads="1"/>
            </p:cNvSpPr>
            <p:nvPr/>
          </p:nvSpPr>
          <p:spPr bwMode="auto">
            <a:xfrm>
              <a:off x="16451973" y="6429947"/>
              <a:ext cx="309530" cy="371436"/>
            </a:xfrm>
            <a:custGeom>
              <a:avLst/>
              <a:gdLst>
                <a:gd name="T0" fmla="*/ 152 w 263"/>
                <a:gd name="T1" fmla="*/ 286 h 318"/>
                <a:gd name="T2" fmla="*/ 152 w 263"/>
                <a:gd name="T3" fmla="*/ 286 h 318"/>
                <a:gd name="T4" fmla="*/ 152 w 263"/>
                <a:gd name="T5" fmla="*/ 286 h 318"/>
                <a:gd name="T6" fmla="*/ 91 w 263"/>
                <a:gd name="T7" fmla="*/ 306 h 318"/>
                <a:gd name="T8" fmla="*/ 9 w 263"/>
                <a:gd name="T9" fmla="*/ 190 h 318"/>
                <a:gd name="T10" fmla="*/ 119 w 263"/>
                <a:gd name="T11" fmla="*/ 102 h 318"/>
                <a:gd name="T12" fmla="*/ 174 w 263"/>
                <a:gd name="T13" fmla="*/ 135 h 318"/>
                <a:gd name="T14" fmla="*/ 193 w 263"/>
                <a:gd name="T15" fmla="*/ 0 h 318"/>
                <a:gd name="T16" fmla="*/ 262 w 263"/>
                <a:gd name="T17" fmla="*/ 8 h 318"/>
                <a:gd name="T18" fmla="*/ 218 w 263"/>
                <a:gd name="T19" fmla="*/ 317 h 318"/>
                <a:gd name="T20" fmla="*/ 149 w 263"/>
                <a:gd name="T21" fmla="*/ 306 h 318"/>
                <a:gd name="T22" fmla="*/ 152 w 263"/>
                <a:gd name="T23" fmla="*/ 286 h 318"/>
                <a:gd name="T24" fmla="*/ 80 w 263"/>
                <a:gd name="T25" fmla="*/ 201 h 318"/>
                <a:gd name="T26" fmla="*/ 80 w 263"/>
                <a:gd name="T27" fmla="*/ 201 h 318"/>
                <a:gd name="T28" fmla="*/ 116 w 263"/>
                <a:gd name="T29" fmla="*/ 248 h 318"/>
                <a:gd name="T30" fmla="*/ 166 w 263"/>
                <a:gd name="T31" fmla="*/ 212 h 318"/>
                <a:gd name="T32" fmla="*/ 127 w 263"/>
                <a:gd name="T33" fmla="*/ 162 h 318"/>
                <a:gd name="T34" fmla="*/ 80 w 263"/>
                <a:gd name="T35" fmla="*/ 20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318">
                  <a:moveTo>
                    <a:pt x="152" y="286"/>
                  </a:moveTo>
                  <a:lnTo>
                    <a:pt x="152" y="286"/>
                  </a:lnTo>
                  <a:lnTo>
                    <a:pt x="152" y="286"/>
                  </a:lnTo>
                  <a:cubicBezTo>
                    <a:pt x="138" y="303"/>
                    <a:pt x="114" y="308"/>
                    <a:pt x="91" y="306"/>
                  </a:cubicBezTo>
                  <a:cubicBezTo>
                    <a:pt x="33" y="297"/>
                    <a:pt x="0" y="245"/>
                    <a:pt x="9" y="190"/>
                  </a:cubicBezTo>
                  <a:cubicBezTo>
                    <a:pt x="17" y="135"/>
                    <a:pt x="64" y="93"/>
                    <a:pt x="119" y="102"/>
                  </a:cubicBezTo>
                  <a:cubicBezTo>
                    <a:pt x="141" y="104"/>
                    <a:pt x="163" y="116"/>
                    <a:pt x="174" y="135"/>
                  </a:cubicBezTo>
                  <a:cubicBezTo>
                    <a:pt x="193" y="0"/>
                    <a:pt x="193" y="0"/>
                    <a:pt x="193" y="0"/>
                  </a:cubicBezTo>
                  <a:cubicBezTo>
                    <a:pt x="262" y="8"/>
                    <a:pt x="262" y="8"/>
                    <a:pt x="262" y="8"/>
                  </a:cubicBezTo>
                  <a:cubicBezTo>
                    <a:pt x="218" y="317"/>
                    <a:pt x="218" y="317"/>
                    <a:pt x="218" y="317"/>
                  </a:cubicBezTo>
                  <a:cubicBezTo>
                    <a:pt x="149" y="306"/>
                    <a:pt x="149" y="306"/>
                    <a:pt x="149" y="306"/>
                  </a:cubicBezTo>
                  <a:lnTo>
                    <a:pt x="152" y="286"/>
                  </a:lnTo>
                  <a:close/>
                  <a:moveTo>
                    <a:pt x="80" y="201"/>
                  </a:moveTo>
                  <a:lnTo>
                    <a:pt x="80" y="201"/>
                  </a:lnTo>
                  <a:cubicBezTo>
                    <a:pt x="75" y="223"/>
                    <a:pt x="89" y="245"/>
                    <a:pt x="116" y="248"/>
                  </a:cubicBezTo>
                  <a:cubicBezTo>
                    <a:pt x="144" y="254"/>
                    <a:pt x="163" y="237"/>
                    <a:pt x="166" y="212"/>
                  </a:cubicBezTo>
                  <a:cubicBezTo>
                    <a:pt x="168" y="187"/>
                    <a:pt x="155" y="168"/>
                    <a:pt x="127" y="162"/>
                  </a:cubicBezTo>
                  <a:cubicBezTo>
                    <a:pt x="102" y="160"/>
                    <a:pt x="83" y="176"/>
                    <a:pt x="80" y="2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sp>
        <p:nvSpPr>
          <p:cNvPr id="223" name="Freeform 95"/>
          <p:cNvSpPr>
            <a:spLocks noChangeArrowheads="1"/>
          </p:cNvSpPr>
          <p:nvPr/>
        </p:nvSpPr>
        <p:spPr bwMode="auto">
          <a:xfrm>
            <a:off x="15746095" y="5791417"/>
            <a:ext cx="371436" cy="443659"/>
          </a:xfrm>
          <a:custGeom>
            <a:avLst/>
            <a:gdLst>
              <a:gd name="T0" fmla="*/ 64 w 318"/>
              <a:gd name="T1" fmla="*/ 278 h 381"/>
              <a:gd name="T2" fmla="*/ 44 w 318"/>
              <a:gd name="T3" fmla="*/ 369 h 381"/>
              <a:gd name="T4" fmla="*/ 0 w 318"/>
              <a:gd name="T5" fmla="*/ 380 h 381"/>
              <a:gd name="T6" fmla="*/ 77 w 318"/>
              <a:gd name="T7" fmla="*/ 0 h 381"/>
              <a:gd name="T8" fmla="*/ 317 w 318"/>
              <a:gd name="T9" fmla="*/ 306 h 381"/>
              <a:gd name="T10" fmla="*/ 273 w 318"/>
              <a:gd name="T11" fmla="*/ 317 h 381"/>
              <a:gd name="T12" fmla="*/ 215 w 318"/>
              <a:gd name="T13" fmla="*/ 242 h 381"/>
              <a:gd name="T14" fmla="*/ 64 w 318"/>
              <a:gd name="T15" fmla="*/ 278 h 381"/>
              <a:gd name="T16" fmla="*/ 99 w 318"/>
              <a:gd name="T17" fmla="*/ 88 h 381"/>
              <a:gd name="T18" fmla="*/ 72 w 318"/>
              <a:gd name="T19" fmla="*/ 237 h 381"/>
              <a:gd name="T20" fmla="*/ 191 w 318"/>
              <a:gd name="T21" fmla="*/ 209 h 381"/>
              <a:gd name="T22" fmla="*/ 99 w 318"/>
              <a:gd name="T23" fmla="*/ 88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381">
                <a:moveTo>
                  <a:pt x="64" y="278"/>
                </a:moveTo>
                <a:lnTo>
                  <a:pt x="44" y="369"/>
                </a:lnTo>
                <a:lnTo>
                  <a:pt x="0" y="380"/>
                </a:lnTo>
                <a:lnTo>
                  <a:pt x="77" y="0"/>
                </a:lnTo>
                <a:lnTo>
                  <a:pt x="317" y="306"/>
                </a:lnTo>
                <a:lnTo>
                  <a:pt x="273" y="317"/>
                </a:lnTo>
                <a:lnTo>
                  <a:pt x="215" y="242"/>
                </a:lnTo>
                <a:lnTo>
                  <a:pt x="64" y="278"/>
                </a:lnTo>
                <a:close/>
                <a:moveTo>
                  <a:pt x="99" y="88"/>
                </a:moveTo>
                <a:lnTo>
                  <a:pt x="72" y="237"/>
                </a:lnTo>
                <a:lnTo>
                  <a:pt x="191" y="209"/>
                </a:lnTo>
                <a:lnTo>
                  <a:pt x="99" y="88"/>
                </a:lnTo>
                <a:close/>
              </a:path>
            </a:pathLst>
          </a:custGeom>
          <a:solidFill>
            <a:schemeClr val="accent2"/>
          </a:solidFill>
          <a:ln>
            <a:noFill/>
          </a:ln>
          <a:effectLst/>
        </p:spPr>
        <p:txBody>
          <a:bodyPr wrap="none" anchor="ctr"/>
          <a:lstStyle/>
          <a:p>
            <a:endParaRPr lang="en-US" sz="7197"/>
          </a:p>
        </p:txBody>
      </p:sp>
      <p:sp>
        <p:nvSpPr>
          <p:cNvPr id="224" name="Freeform 96"/>
          <p:cNvSpPr>
            <a:spLocks noChangeArrowheads="1"/>
          </p:cNvSpPr>
          <p:nvPr/>
        </p:nvSpPr>
        <p:spPr bwMode="auto">
          <a:xfrm>
            <a:off x="16911990" y="7189457"/>
            <a:ext cx="299212" cy="433342"/>
          </a:xfrm>
          <a:custGeom>
            <a:avLst/>
            <a:gdLst>
              <a:gd name="T0" fmla="*/ 107 w 257"/>
              <a:gd name="T1" fmla="*/ 160 h 371"/>
              <a:gd name="T2" fmla="*/ 107 w 257"/>
              <a:gd name="T3" fmla="*/ 160 h 371"/>
              <a:gd name="T4" fmla="*/ 159 w 257"/>
              <a:gd name="T5" fmla="*/ 91 h 371"/>
              <a:gd name="T6" fmla="*/ 90 w 257"/>
              <a:gd name="T7" fmla="*/ 50 h 371"/>
              <a:gd name="T8" fmla="*/ 46 w 257"/>
              <a:gd name="T9" fmla="*/ 108 h 371"/>
              <a:gd name="T10" fmla="*/ 5 w 257"/>
              <a:gd name="T11" fmla="*/ 119 h 371"/>
              <a:gd name="T12" fmla="*/ 82 w 257"/>
              <a:gd name="T13" fmla="*/ 11 h 371"/>
              <a:gd name="T14" fmla="*/ 198 w 257"/>
              <a:gd name="T15" fmla="*/ 80 h 371"/>
              <a:gd name="T16" fmla="*/ 173 w 257"/>
              <a:gd name="T17" fmla="*/ 163 h 371"/>
              <a:gd name="T18" fmla="*/ 240 w 257"/>
              <a:gd name="T19" fmla="*/ 235 h 371"/>
              <a:gd name="T20" fmla="*/ 159 w 257"/>
              <a:gd name="T21" fmla="*/ 359 h 371"/>
              <a:gd name="T22" fmla="*/ 36 w 257"/>
              <a:gd name="T23" fmla="*/ 293 h 371"/>
              <a:gd name="T24" fmla="*/ 77 w 257"/>
              <a:gd name="T25" fmla="*/ 284 h 371"/>
              <a:gd name="T26" fmla="*/ 154 w 257"/>
              <a:gd name="T27" fmla="*/ 323 h 371"/>
              <a:gd name="T28" fmla="*/ 201 w 257"/>
              <a:gd name="T29" fmla="*/ 243 h 371"/>
              <a:gd name="T30" fmla="*/ 115 w 257"/>
              <a:gd name="T31" fmla="*/ 194 h 371"/>
              <a:gd name="T32" fmla="*/ 107 w 257"/>
              <a:gd name="T33" fmla="*/ 16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371">
                <a:moveTo>
                  <a:pt x="107" y="160"/>
                </a:moveTo>
                <a:lnTo>
                  <a:pt x="107" y="160"/>
                </a:lnTo>
                <a:cubicBezTo>
                  <a:pt x="143" y="152"/>
                  <a:pt x="171" y="133"/>
                  <a:pt x="159" y="91"/>
                </a:cubicBezTo>
                <a:cubicBezTo>
                  <a:pt x="151" y="58"/>
                  <a:pt x="124" y="42"/>
                  <a:pt x="90" y="50"/>
                </a:cubicBezTo>
                <a:cubicBezTo>
                  <a:pt x="60" y="56"/>
                  <a:pt x="44" y="80"/>
                  <a:pt x="46" y="108"/>
                </a:cubicBezTo>
                <a:cubicBezTo>
                  <a:pt x="5" y="119"/>
                  <a:pt x="5" y="119"/>
                  <a:pt x="5" y="119"/>
                </a:cubicBezTo>
                <a:cubicBezTo>
                  <a:pt x="0" y="64"/>
                  <a:pt x="27" y="25"/>
                  <a:pt x="82" y="11"/>
                </a:cubicBezTo>
                <a:cubicBezTo>
                  <a:pt x="135" y="0"/>
                  <a:pt x="187" y="25"/>
                  <a:pt x="198" y="80"/>
                </a:cubicBezTo>
                <a:cubicBezTo>
                  <a:pt x="206" y="111"/>
                  <a:pt x="198" y="141"/>
                  <a:pt x="173" y="163"/>
                </a:cubicBezTo>
                <a:cubicBezTo>
                  <a:pt x="209" y="171"/>
                  <a:pt x="231" y="199"/>
                  <a:pt x="240" y="235"/>
                </a:cubicBezTo>
                <a:cubicBezTo>
                  <a:pt x="256" y="295"/>
                  <a:pt x="217" y="345"/>
                  <a:pt x="159" y="359"/>
                </a:cubicBezTo>
                <a:cubicBezTo>
                  <a:pt x="107" y="370"/>
                  <a:pt x="52" y="348"/>
                  <a:pt x="36" y="293"/>
                </a:cubicBezTo>
                <a:cubicBezTo>
                  <a:pt x="77" y="284"/>
                  <a:pt x="77" y="284"/>
                  <a:pt x="77" y="284"/>
                </a:cubicBezTo>
                <a:cubicBezTo>
                  <a:pt x="88" y="315"/>
                  <a:pt x="121" y="329"/>
                  <a:pt x="154" y="323"/>
                </a:cubicBezTo>
                <a:cubicBezTo>
                  <a:pt x="190" y="312"/>
                  <a:pt x="209" y="279"/>
                  <a:pt x="201" y="243"/>
                </a:cubicBezTo>
                <a:cubicBezTo>
                  <a:pt x="190" y="199"/>
                  <a:pt x="157" y="183"/>
                  <a:pt x="115" y="194"/>
                </a:cubicBezTo>
                <a:lnTo>
                  <a:pt x="107" y="160"/>
                </a:lnTo>
              </a:path>
            </a:pathLst>
          </a:custGeom>
          <a:solidFill>
            <a:schemeClr val="accent2"/>
          </a:solidFill>
          <a:ln>
            <a:noFill/>
          </a:ln>
          <a:effectLst/>
        </p:spPr>
        <p:txBody>
          <a:bodyPr wrap="none" anchor="ctr"/>
          <a:lstStyle/>
          <a:p>
            <a:endParaRPr lang="en-US" sz="7197"/>
          </a:p>
        </p:txBody>
      </p:sp>
      <p:grpSp>
        <p:nvGrpSpPr>
          <p:cNvPr id="16" name="Group 15"/>
          <p:cNvGrpSpPr/>
          <p:nvPr/>
        </p:nvGrpSpPr>
        <p:grpSpPr>
          <a:xfrm>
            <a:off x="16241344" y="7942648"/>
            <a:ext cx="1067873" cy="582944"/>
            <a:chOff x="15884505" y="8261333"/>
            <a:chExt cx="1067873" cy="582944"/>
          </a:xfrm>
          <a:solidFill>
            <a:schemeClr val="accent1"/>
          </a:solidFill>
        </p:grpSpPr>
        <p:sp>
          <p:nvSpPr>
            <p:cNvPr id="214" name="Freeform 86"/>
            <p:cNvSpPr>
              <a:spLocks noChangeArrowheads="1"/>
            </p:cNvSpPr>
            <p:nvPr/>
          </p:nvSpPr>
          <p:spPr bwMode="auto">
            <a:xfrm>
              <a:off x="15884505" y="8539908"/>
              <a:ext cx="216671" cy="304369"/>
            </a:xfrm>
            <a:custGeom>
              <a:avLst/>
              <a:gdLst>
                <a:gd name="T0" fmla="*/ 72 w 186"/>
                <a:gd name="T1" fmla="*/ 66 h 260"/>
                <a:gd name="T2" fmla="*/ 80 w 186"/>
                <a:gd name="T3" fmla="*/ 105 h 260"/>
                <a:gd name="T4" fmla="*/ 149 w 186"/>
                <a:gd name="T5" fmla="*/ 91 h 260"/>
                <a:gd name="T6" fmla="*/ 160 w 186"/>
                <a:gd name="T7" fmla="*/ 141 h 260"/>
                <a:gd name="T8" fmla="*/ 91 w 186"/>
                <a:gd name="T9" fmla="*/ 157 h 260"/>
                <a:gd name="T10" fmla="*/ 102 w 186"/>
                <a:gd name="T11" fmla="*/ 195 h 260"/>
                <a:gd name="T12" fmla="*/ 173 w 186"/>
                <a:gd name="T13" fmla="*/ 179 h 260"/>
                <a:gd name="T14" fmla="*/ 185 w 186"/>
                <a:gd name="T15" fmla="*/ 231 h 260"/>
                <a:gd name="T16" fmla="*/ 52 w 186"/>
                <a:gd name="T17" fmla="*/ 259 h 260"/>
                <a:gd name="T18" fmla="*/ 0 w 186"/>
                <a:gd name="T19" fmla="*/ 27 h 260"/>
                <a:gd name="T20" fmla="*/ 132 w 186"/>
                <a:gd name="T21" fmla="*/ 0 h 260"/>
                <a:gd name="T22" fmla="*/ 143 w 186"/>
                <a:gd name="T23" fmla="*/ 49 h 260"/>
                <a:gd name="T24" fmla="*/ 72 w 186"/>
                <a:gd name="T25" fmla="*/ 6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 h="260">
                  <a:moveTo>
                    <a:pt x="72" y="66"/>
                  </a:moveTo>
                  <a:lnTo>
                    <a:pt x="80" y="105"/>
                  </a:lnTo>
                  <a:lnTo>
                    <a:pt x="149" y="91"/>
                  </a:lnTo>
                  <a:lnTo>
                    <a:pt x="160" y="141"/>
                  </a:lnTo>
                  <a:lnTo>
                    <a:pt x="91" y="157"/>
                  </a:lnTo>
                  <a:lnTo>
                    <a:pt x="102" y="195"/>
                  </a:lnTo>
                  <a:lnTo>
                    <a:pt x="173" y="179"/>
                  </a:lnTo>
                  <a:lnTo>
                    <a:pt x="185" y="231"/>
                  </a:lnTo>
                  <a:lnTo>
                    <a:pt x="52" y="259"/>
                  </a:lnTo>
                  <a:lnTo>
                    <a:pt x="0" y="27"/>
                  </a:lnTo>
                  <a:lnTo>
                    <a:pt x="132" y="0"/>
                  </a:lnTo>
                  <a:lnTo>
                    <a:pt x="143" y="49"/>
                  </a:lnTo>
                  <a:lnTo>
                    <a:pt x="72" y="6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15" name="Freeform 87"/>
            <p:cNvSpPr>
              <a:spLocks noChangeArrowheads="1"/>
            </p:cNvSpPr>
            <p:nvPr/>
          </p:nvSpPr>
          <p:spPr bwMode="auto">
            <a:xfrm>
              <a:off x="16116650" y="8596656"/>
              <a:ext cx="216671" cy="180561"/>
            </a:xfrm>
            <a:custGeom>
              <a:avLst/>
              <a:gdLst>
                <a:gd name="T0" fmla="*/ 158 w 184"/>
                <a:gd name="T1" fmla="*/ 0 h 153"/>
                <a:gd name="T2" fmla="*/ 166 w 184"/>
                <a:gd name="T3" fmla="*/ 45 h 153"/>
                <a:gd name="T4" fmla="*/ 9 w 184"/>
                <a:gd name="T5" fmla="*/ 81 h 153"/>
                <a:gd name="T6" fmla="*/ 0 w 184"/>
                <a:gd name="T7" fmla="*/ 34 h 153"/>
                <a:gd name="T8" fmla="*/ 158 w 184"/>
                <a:gd name="T9" fmla="*/ 0 h 153"/>
                <a:gd name="T10" fmla="*/ 174 w 184"/>
                <a:gd name="T11" fmla="*/ 72 h 153"/>
                <a:gd name="T12" fmla="*/ 183 w 184"/>
                <a:gd name="T13" fmla="*/ 119 h 153"/>
                <a:gd name="T14" fmla="*/ 25 w 184"/>
                <a:gd name="T15" fmla="*/ 152 h 153"/>
                <a:gd name="T16" fmla="*/ 14 w 184"/>
                <a:gd name="T17" fmla="*/ 108 h 153"/>
                <a:gd name="T18" fmla="*/ 174 w 184"/>
                <a:gd name="T19" fmla="*/ 7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53">
                  <a:moveTo>
                    <a:pt x="158" y="0"/>
                  </a:moveTo>
                  <a:lnTo>
                    <a:pt x="166" y="45"/>
                  </a:lnTo>
                  <a:lnTo>
                    <a:pt x="9" y="81"/>
                  </a:lnTo>
                  <a:lnTo>
                    <a:pt x="0" y="34"/>
                  </a:lnTo>
                  <a:lnTo>
                    <a:pt x="158" y="0"/>
                  </a:lnTo>
                  <a:close/>
                  <a:moveTo>
                    <a:pt x="174" y="72"/>
                  </a:moveTo>
                  <a:lnTo>
                    <a:pt x="183" y="119"/>
                  </a:lnTo>
                  <a:lnTo>
                    <a:pt x="25" y="152"/>
                  </a:lnTo>
                  <a:lnTo>
                    <a:pt x="14" y="108"/>
                  </a:lnTo>
                  <a:lnTo>
                    <a:pt x="174" y="7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16" name="Freeform 88"/>
            <p:cNvSpPr>
              <a:spLocks noChangeArrowheads="1"/>
            </p:cNvSpPr>
            <p:nvPr/>
          </p:nvSpPr>
          <p:spPr bwMode="auto">
            <a:xfrm>
              <a:off x="16348797" y="8493478"/>
              <a:ext cx="350801" cy="252784"/>
            </a:xfrm>
            <a:custGeom>
              <a:avLst/>
              <a:gdLst>
                <a:gd name="T0" fmla="*/ 58 w 302"/>
                <a:gd name="T1" fmla="*/ 68 h 218"/>
                <a:gd name="T2" fmla="*/ 58 w 302"/>
                <a:gd name="T3" fmla="*/ 68 h 218"/>
                <a:gd name="T4" fmla="*/ 61 w 302"/>
                <a:gd name="T5" fmla="*/ 68 h 218"/>
                <a:gd name="T6" fmla="*/ 105 w 302"/>
                <a:gd name="T7" fmla="*/ 32 h 218"/>
                <a:gd name="T8" fmla="*/ 166 w 302"/>
                <a:gd name="T9" fmla="*/ 49 h 218"/>
                <a:gd name="T10" fmla="*/ 213 w 302"/>
                <a:gd name="T11" fmla="*/ 8 h 218"/>
                <a:gd name="T12" fmla="*/ 279 w 302"/>
                <a:gd name="T13" fmla="*/ 60 h 218"/>
                <a:gd name="T14" fmla="*/ 301 w 302"/>
                <a:gd name="T15" fmla="*/ 159 h 218"/>
                <a:gd name="T16" fmla="*/ 245 w 302"/>
                <a:gd name="T17" fmla="*/ 173 h 218"/>
                <a:gd name="T18" fmla="*/ 229 w 302"/>
                <a:gd name="T19" fmla="*/ 96 h 218"/>
                <a:gd name="T20" fmla="*/ 196 w 302"/>
                <a:gd name="T21" fmla="*/ 57 h 218"/>
                <a:gd name="T22" fmla="*/ 179 w 302"/>
                <a:gd name="T23" fmla="*/ 107 h 218"/>
                <a:gd name="T24" fmla="*/ 196 w 302"/>
                <a:gd name="T25" fmla="*/ 184 h 218"/>
                <a:gd name="T26" fmla="*/ 138 w 302"/>
                <a:gd name="T27" fmla="*/ 195 h 218"/>
                <a:gd name="T28" fmla="*/ 121 w 302"/>
                <a:gd name="T29" fmla="*/ 121 h 218"/>
                <a:gd name="T30" fmla="*/ 88 w 302"/>
                <a:gd name="T31" fmla="*/ 82 h 218"/>
                <a:gd name="T32" fmla="*/ 72 w 302"/>
                <a:gd name="T33" fmla="*/ 132 h 218"/>
                <a:gd name="T34" fmla="*/ 88 w 302"/>
                <a:gd name="T35" fmla="*/ 206 h 218"/>
                <a:gd name="T36" fmla="*/ 33 w 302"/>
                <a:gd name="T37" fmla="*/ 217 h 218"/>
                <a:gd name="T38" fmla="*/ 0 w 302"/>
                <a:gd name="T39" fmla="*/ 60 h 218"/>
                <a:gd name="T40" fmla="*/ 55 w 302"/>
                <a:gd name="T41" fmla="*/ 49 h 218"/>
                <a:gd name="T42" fmla="*/ 58 w 302"/>
                <a:gd name="T43" fmla="*/ 6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2" h="218">
                  <a:moveTo>
                    <a:pt x="58" y="68"/>
                  </a:moveTo>
                  <a:lnTo>
                    <a:pt x="58" y="68"/>
                  </a:lnTo>
                  <a:cubicBezTo>
                    <a:pt x="61" y="68"/>
                    <a:pt x="61" y="68"/>
                    <a:pt x="61" y="68"/>
                  </a:cubicBezTo>
                  <a:cubicBezTo>
                    <a:pt x="69" y="46"/>
                    <a:pt x="83" y="35"/>
                    <a:pt x="105" y="32"/>
                  </a:cubicBezTo>
                  <a:cubicBezTo>
                    <a:pt x="127" y="27"/>
                    <a:pt x="149" y="32"/>
                    <a:pt x="166" y="49"/>
                  </a:cubicBezTo>
                  <a:cubicBezTo>
                    <a:pt x="171" y="27"/>
                    <a:pt x="190" y="13"/>
                    <a:pt x="213" y="8"/>
                  </a:cubicBezTo>
                  <a:cubicBezTo>
                    <a:pt x="251" y="0"/>
                    <a:pt x="270" y="24"/>
                    <a:pt x="279" y="60"/>
                  </a:cubicBezTo>
                  <a:cubicBezTo>
                    <a:pt x="301" y="159"/>
                    <a:pt x="301" y="159"/>
                    <a:pt x="301" y="159"/>
                  </a:cubicBezTo>
                  <a:cubicBezTo>
                    <a:pt x="245" y="173"/>
                    <a:pt x="245" y="173"/>
                    <a:pt x="245" y="173"/>
                  </a:cubicBezTo>
                  <a:cubicBezTo>
                    <a:pt x="229" y="96"/>
                    <a:pt x="229" y="96"/>
                    <a:pt x="229" y="96"/>
                  </a:cubicBezTo>
                  <a:cubicBezTo>
                    <a:pt x="226" y="79"/>
                    <a:pt x="221" y="54"/>
                    <a:pt x="196" y="57"/>
                  </a:cubicBezTo>
                  <a:cubicBezTo>
                    <a:pt x="171" y="66"/>
                    <a:pt x="174" y="88"/>
                    <a:pt x="179" y="107"/>
                  </a:cubicBezTo>
                  <a:cubicBezTo>
                    <a:pt x="196" y="184"/>
                    <a:pt x="196" y="184"/>
                    <a:pt x="196" y="184"/>
                  </a:cubicBezTo>
                  <a:cubicBezTo>
                    <a:pt x="138" y="195"/>
                    <a:pt x="138" y="195"/>
                    <a:pt x="138" y="195"/>
                  </a:cubicBezTo>
                  <a:cubicBezTo>
                    <a:pt x="121" y="121"/>
                    <a:pt x="121" y="121"/>
                    <a:pt x="121" y="121"/>
                  </a:cubicBezTo>
                  <a:cubicBezTo>
                    <a:pt x="119" y="101"/>
                    <a:pt x="113" y="77"/>
                    <a:pt x="88" y="82"/>
                  </a:cubicBezTo>
                  <a:cubicBezTo>
                    <a:pt x="63" y="88"/>
                    <a:pt x="69" y="112"/>
                    <a:pt x="72" y="132"/>
                  </a:cubicBezTo>
                  <a:cubicBezTo>
                    <a:pt x="88" y="206"/>
                    <a:pt x="88" y="206"/>
                    <a:pt x="88" y="206"/>
                  </a:cubicBezTo>
                  <a:cubicBezTo>
                    <a:pt x="33" y="217"/>
                    <a:pt x="33" y="217"/>
                    <a:pt x="33" y="217"/>
                  </a:cubicBezTo>
                  <a:cubicBezTo>
                    <a:pt x="0" y="60"/>
                    <a:pt x="0" y="60"/>
                    <a:pt x="0" y="60"/>
                  </a:cubicBezTo>
                  <a:cubicBezTo>
                    <a:pt x="55" y="49"/>
                    <a:pt x="55" y="49"/>
                    <a:pt x="55" y="49"/>
                  </a:cubicBezTo>
                  <a:lnTo>
                    <a:pt x="58" y="6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17" name="Freeform 89"/>
            <p:cNvSpPr>
              <a:spLocks noChangeArrowheads="1"/>
            </p:cNvSpPr>
            <p:nvPr/>
          </p:nvSpPr>
          <p:spPr bwMode="auto">
            <a:xfrm>
              <a:off x="16694438" y="8457368"/>
              <a:ext cx="175400" cy="211510"/>
            </a:xfrm>
            <a:custGeom>
              <a:avLst/>
              <a:gdLst>
                <a:gd name="T0" fmla="*/ 130 w 152"/>
                <a:gd name="T1" fmla="*/ 52 h 183"/>
                <a:gd name="T2" fmla="*/ 130 w 152"/>
                <a:gd name="T3" fmla="*/ 52 h 183"/>
                <a:gd name="T4" fmla="*/ 99 w 152"/>
                <a:gd name="T5" fmla="*/ 47 h 183"/>
                <a:gd name="T6" fmla="*/ 69 w 152"/>
                <a:gd name="T7" fmla="*/ 94 h 183"/>
                <a:gd name="T8" fmla="*/ 115 w 152"/>
                <a:gd name="T9" fmla="*/ 124 h 183"/>
                <a:gd name="T10" fmla="*/ 143 w 152"/>
                <a:gd name="T11" fmla="*/ 108 h 183"/>
                <a:gd name="T12" fmla="*/ 151 w 152"/>
                <a:gd name="T13" fmla="*/ 155 h 183"/>
                <a:gd name="T14" fmla="*/ 115 w 152"/>
                <a:gd name="T15" fmla="*/ 171 h 183"/>
                <a:gd name="T16" fmla="*/ 11 w 152"/>
                <a:gd name="T17" fmla="*/ 108 h 183"/>
                <a:gd name="T18" fmla="*/ 80 w 152"/>
                <a:gd name="T19" fmla="*/ 3 h 183"/>
                <a:gd name="T20" fmla="*/ 119 w 152"/>
                <a:gd name="T21" fmla="*/ 3 h 183"/>
                <a:gd name="T22" fmla="*/ 130 w 152"/>
                <a:gd name="T23" fmla="*/ 5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183">
                  <a:moveTo>
                    <a:pt x="130" y="52"/>
                  </a:moveTo>
                  <a:lnTo>
                    <a:pt x="130" y="52"/>
                  </a:lnTo>
                  <a:cubicBezTo>
                    <a:pt x="121" y="47"/>
                    <a:pt x="110" y="44"/>
                    <a:pt x="99" y="47"/>
                  </a:cubicBezTo>
                  <a:cubicBezTo>
                    <a:pt x="77" y="52"/>
                    <a:pt x="63" y="72"/>
                    <a:pt x="69" y="94"/>
                  </a:cubicBezTo>
                  <a:cubicBezTo>
                    <a:pt x="74" y="116"/>
                    <a:pt x="94" y="130"/>
                    <a:pt x="115" y="124"/>
                  </a:cubicBezTo>
                  <a:cubicBezTo>
                    <a:pt x="127" y="121"/>
                    <a:pt x="135" y="116"/>
                    <a:pt x="143" y="108"/>
                  </a:cubicBezTo>
                  <a:cubicBezTo>
                    <a:pt x="151" y="155"/>
                    <a:pt x="151" y="155"/>
                    <a:pt x="151" y="155"/>
                  </a:cubicBezTo>
                  <a:cubicBezTo>
                    <a:pt x="140" y="163"/>
                    <a:pt x="130" y="168"/>
                    <a:pt x="115" y="171"/>
                  </a:cubicBezTo>
                  <a:cubicBezTo>
                    <a:pt x="69" y="182"/>
                    <a:pt x="22" y="155"/>
                    <a:pt x="11" y="108"/>
                  </a:cubicBezTo>
                  <a:cubicBezTo>
                    <a:pt x="0" y="58"/>
                    <a:pt x="30" y="14"/>
                    <a:pt x="80" y="3"/>
                  </a:cubicBezTo>
                  <a:cubicBezTo>
                    <a:pt x="94" y="0"/>
                    <a:pt x="108" y="0"/>
                    <a:pt x="119" y="3"/>
                  </a:cubicBezTo>
                  <a:lnTo>
                    <a:pt x="130" y="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25" name="Freeform 97"/>
            <p:cNvSpPr>
              <a:spLocks noChangeArrowheads="1"/>
            </p:cNvSpPr>
            <p:nvPr/>
          </p:nvSpPr>
          <p:spPr bwMode="auto">
            <a:xfrm>
              <a:off x="16807931" y="8261333"/>
              <a:ext cx="144447" cy="170240"/>
            </a:xfrm>
            <a:custGeom>
              <a:avLst/>
              <a:gdLst>
                <a:gd name="T0" fmla="*/ 116 w 123"/>
                <a:gd name="T1" fmla="*/ 96 h 147"/>
                <a:gd name="T2" fmla="*/ 116 w 123"/>
                <a:gd name="T3" fmla="*/ 96 h 147"/>
                <a:gd name="T4" fmla="*/ 122 w 123"/>
                <a:gd name="T5" fmla="*/ 124 h 147"/>
                <a:gd name="T6" fmla="*/ 23 w 123"/>
                <a:gd name="T7" fmla="*/ 146 h 147"/>
                <a:gd name="T8" fmla="*/ 61 w 123"/>
                <a:gd name="T9" fmla="*/ 80 h 147"/>
                <a:gd name="T10" fmla="*/ 69 w 123"/>
                <a:gd name="T11" fmla="*/ 44 h 147"/>
                <a:gd name="T12" fmla="*/ 50 w 123"/>
                <a:gd name="T13" fmla="*/ 33 h 147"/>
                <a:gd name="T14" fmla="*/ 42 w 123"/>
                <a:gd name="T15" fmla="*/ 49 h 147"/>
                <a:gd name="T16" fmla="*/ 42 w 123"/>
                <a:gd name="T17" fmla="*/ 55 h 147"/>
                <a:gd name="T18" fmla="*/ 6 w 123"/>
                <a:gd name="T19" fmla="*/ 63 h 147"/>
                <a:gd name="T20" fmla="*/ 44 w 123"/>
                <a:gd name="T21" fmla="*/ 5 h 147"/>
                <a:gd name="T22" fmla="*/ 102 w 123"/>
                <a:gd name="T23" fmla="*/ 38 h 147"/>
                <a:gd name="T24" fmla="*/ 91 w 123"/>
                <a:gd name="T25" fmla="*/ 83 h 147"/>
                <a:gd name="T26" fmla="*/ 75 w 123"/>
                <a:gd name="T27" fmla="*/ 105 h 147"/>
                <a:gd name="T28" fmla="*/ 116 w 123"/>
                <a:gd name="T29" fmla="*/ 9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 h="147">
                  <a:moveTo>
                    <a:pt x="116" y="96"/>
                  </a:moveTo>
                  <a:lnTo>
                    <a:pt x="116" y="96"/>
                  </a:lnTo>
                  <a:cubicBezTo>
                    <a:pt x="122" y="124"/>
                    <a:pt x="122" y="124"/>
                    <a:pt x="122" y="124"/>
                  </a:cubicBezTo>
                  <a:cubicBezTo>
                    <a:pt x="23" y="146"/>
                    <a:pt x="23" y="146"/>
                    <a:pt x="23" y="146"/>
                  </a:cubicBezTo>
                  <a:cubicBezTo>
                    <a:pt x="61" y="80"/>
                    <a:pt x="61" y="80"/>
                    <a:pt x="61" y="80"/>
                  </a:cubicBezTo>
                  <a:cubicBezTo>
                    <a:pt x="66" y="69"/>
                    <a:pt x="72" y="58"/>
                    <a:pt x="69" y="44"/>
                  </a:cubicBezTo>
                  <a:cubicBezTo>
                    <a:pt x="66" y="38"/>
                    <a:pt x="58" y="30"/>
                    <a:pt x="50" y="33"/>
                  </a:cubicBezTo>
                  <a:cubicBezTo>
                    <a:pt x="42" y="33"/>
                    <a:pt x="39" y="41"/>
                    <a:pt x="42" y="49"/>
                  </a:cubicBezTo>
                  <a:cubicBezTo>
                    <a:pt x="42" y="52"/>
                    <a:pt x="42" y="55"/>
                    <a:pt x="42" y="55"/>
                  </a:cubicBezTo>
                  <a:cubicBezTo>
                    <a:pt x="6" y="63"/>
                    <a:pt x="6" y="63"/>
                    <a:pt x="6" y="63"/>
                  </a:cubicBezTo>
                  <a:cubicBezTo>
                    <a:pt x="0" y="36"/>
                    <a:pt x="14" y="11"/>
                    <a:pt x="44" y="5"/>
                  </a:cubicBezTo>
                  <a:cubicBezTo>
                    <a:pt x="69" y="0"/>
                    <a:pt x="97" y="11"/>
                    <a:pt x="102" y="38"/>
                  </a:cubicBezTo>
                  <a:cubicBezTo>
                    <a:pt x="105" y="55"/>
                    <a:pt x="100" y="69"/>
                    <a:pt x="91" y="83"/>
                  </a:cubicBezTo>
                  <a:cubicBezTo>
                    <a:pt x="75" y="105"/>
                    <a:pt x="75" y="105"/>
                    <a:pt x="75" y="105"/>
                  </a:cubicBezTo>
                  <a:lnTo>
                    <a:pt x="116" y="9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sp>
        <p:nvSpPr>
          <p:cNvPr id="244" name="Subtitle 2"/>
          <p:cNvSpPr txBox="1">
            <a:spLocks/>
          </p:cNvSpPr>
          <p:nvPr/>
        </p:nvSpPr>
        <p:spPr>
          <a:xfrm>
            <a:off x="3564625" y="3432197"/>
            <a:ext cx="7631812" cy="169995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Understand your market realities on ground, the technology ripples that are about to impact your Offerings and how to leverage</a:t>
            </a:r>
          </a:p>
        </p:txBody>
      </p:sp>
      <p:sp>
        <p:nvSpPr>
          <p:cNvPr id="245" name="TextBox 244"/>
          <p:cNvSpPr txBox="1"/>
          <p:nvPr/>
        </p:nvSpPr>
        <p:spPr>
          <a:xfrm>
            <a:off x="3682196" y="2858462"/>
            <a:ext cx="7347076"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MARKET, TECHNOLOGY &amp; OFFERINGS RESEARCH</a:t>
            </a:r>
          </a:p>
        </p:txBody>
      </p:sp>
      <p:sp>
        <p:nvSpPr>
          <p:cNvPr id="246" name="Subtitle 2"/>
          <p:cNvSpPr txBox="1">
            <a:spLocks/>
          </p:cNvSpPr>
          <p:nvPr/>
        </p:nvSpPr>
        <p:spPr>
          <a:xfrm>
            <a:off x="3627546" y="5870511"/>
            <a:ext cx="7631812" cy="221291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Nothing works if you don’t understand who you Target Audience is. Work with Medigy to get a real, clear and precise understanding of your target audience’s preferences, habits, experience and more. </a:t>
            </a:r>
          </a:p>
        </p:txBody>
      </p:sp>
      <p:sp>
        <p:nvSpPr>
          <p:cNvPr id="247" name="TextBox 246"/>
          <p:cNvSpPr txBox="1"/>
          <p:nvPr/>
        </p:nvSpPr>
        <p:spPr>
          <a:xfrm>
            <a:off x="3745117" y="5543975"/>
            <a:ext cx="4105611"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IDENTIFY BUYER PERSONA</a:t>
            </a:r>
          </a:p>
        </p:txBody>
      </p:sp>
      <p:sp>
        <p:nvSpPr>
          <p:cNvPr id="248" name="Subtitle 2"/>
          <p:cNvSpPr txBox="1">
            <a:spLocks/>
          </p:cNvSpPr>
          <p:nvPr/>
        </p:nvSpPr>
        <p:spPr>
          <a:xfrm>
            <a:off x="3667346" y="8769233"/>
            <a:ext cx="7631812"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Frequently, your initial font choice is taken out of your awesome hands also we are companies</a:t>
            </a:r>
          </a:p>
        </p:txBody>
      </p:sp>
      <p:sp>
        <p:nvSpPr>
          <p:cNvPr id="249" name="TextBox 248"/>
          <p:cNvSpPr txBox="1"/>
          <p:nvPr/>
        </p:nvSpPr>
        <p:spPr>
          <a:xfrm>
            <a:off x="3784917" y="8195498"/>
            <a:ext cx="5869877"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LEARN CURRENT CUSTOMER JOURNEY</a:t>
            </a:r>
          </a:p>
        </p:txBody>
      </p:sp>
      <p:sp>
        <p:nvSpPr>
          <p:cNvPr id="250" name="TextBox 249"/>
          <p:cNvSpPr txBox="1"/>
          <p:nvPr/>
        </p:nvSpPr>
        <p:spPr>
          <a:xfrm>
            <a:off x="1860768" y="2626314"/>
            <a:ext cx="1435009" cy="1384995"/>
          </a:xfrm>
          <a:prstGeom prst="rect">
            <a:avLst/>
          </a:prstGeom>
          <a:noFill/>
        </p:spPr>
        <p:txBody>
          <a:bodyPr wrap="none" rtlCol="0">
            <a:spAutoFit/>
          </a:bodyPr>
          <a:lstStyle/>
          <a:p>
            <a:pPr algn="ctr"/>
            <a:r>
              <a:rPr lang="en-US" sz="8400" dirty="0">
                <a:solidFill>
                  <a:schemeClr val="accent1"/>
                </a:solidFill>
                <a:latin typeface="Lato Black" charset="0"/>
                <a:ea typeface="Lato Black" charset="0"/>
                <a:cs typeface="Lato Black" charset="0"/>
              </a:rPr>
              <a:t>01</a:t>
            </a:r>
          </a:p>
        </p:txBody>
      </p:sp>
      <p:sp>
        <p:nvSpPr>
          <p:cNvPr id="251" name="TextBox 250"/>
          <p:cNvSpPr txBox="1"/>
          <p:nvPr/>
        </p:nvSpPr>
        <p:spPr>
          <a:xfrm>
            <a:off x="1860768" y="7972156"/>
            <a:ext cx="1435009" cy="1384995"/>
          </a:xfrm>
          <a:prstGeom prst="rect">
            <a:avLst/>
          </a:prstGeom>
          <a:noFill/>
        </p:spPr>
        <p:txBody>
          <a:bodyPr wrap="none" rtlCol="0">
            <a:spAutoFit/>
          </a:bodyPr>
          <a:lstStyle/>
          <a:p>
            <a:pPr algn="ctr"/>
            <a:r>
              <a:rPr lang="en-US" sz="8400" dirty="0">
                <a:solidFill>
                  <a:schemeClr val="accent3"/>
                </a:solidFill>
                <a:latin typeface="Lato Black" charset="0"/>
                <a:ea typeface="Lato Black" charset="0"/>
                <a:cs typeface="Lato Black" charset="0"/>
              </a:rPr>
              <a:t>03</a:t>
            </a:r>
          </a:p>
        </p:txBody>
      </p:sp>
      <p:sp>
        <p:nvSpPr>
          <p:cNvPr id="252" name="TextBox 251"/>
          <p:cNvSpPr txBox="1"/>
          <p:nvPr/>
        </p:nvSpPr>
        <p:spPr>
          <a:xfrm>
            <a:off x="1860768" y="5246195"/>
            <a:ext cx="1435009" cy="1384995"/>
          </a:xfrm>
          <a:prstGeom prst="rect">
            <a:avLst/>
          </a:prstGeom>
          <a:noFill/>
        </p:spPr>
        <p:txBody>
          <a:bodyPr wrap="none" rtlCol="0">
            <a:spAutoFit/>
          </a:bodyPr>
          <a:lstStyle/>
          <a:p>
            <a:pPr algn="ctr"/>
            <a:r>
              <a:rPr lang="en-US" sz="8400" dirty="0">
                <a:solidFill>
                  <a:schemeClr val="accent2"/>
                </a:solidFill>
                <a:latin typeface="Lato Black" charset="0"/>
                <a:ea typeface="Lato Black" charset="0"/>
                <a:cs typeface="Lato Black" charset="0"/>
              </a:rPr>
              <a:t>02</a:t>
            </a:r>
          </a:p>
        </p:txBody>
      </p:sp>
      <p:sp>
        <p:nvSpPr>
          <p:cNvPr id="74" name="Subtitle 2">
            <a:extLst>
              <a:ext uri="{FF2B5EF4-FFF2-40B4-BE49-F238E27FC236}">
                <a16:creationId xmlns:a16="http://schemas.microsoft.com/office/drawing/2014/main" id="{559A4C78-164A-42FE-B9E1-5B93D305F8DA}"/>
              </a:ext>
            </a:extLst>
          </p:cNvPr>
          <p:cNvSpPr txBox="1">
            <a:spLocks/>
          </p:cNvSpPr>
          <p:nvPr/>
        </p:nvSpPr>
        <p:spPr>
          <a:xfrm>
            <a:off x="3627546" y="11039708"/>
            <a:ext cx="7631812"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Frequently, your initial font choice is taken out of your awesome hands also we are companies</a:t>
            </a:r>
          </a:p>
        </p:txBody>
      </p:sp>
      <p:sp>
        <p:nvSpPr>
          <p:cNvPr id="75" name="TextBox 74">
            <a:extLst>
              <a:ext uri="{FF2B5EF4-FFF2-40B4-BE49-F238E27FC236}">
                <a16:creationId xmlns:a16="http://schemas.microsoft.com/office/drawing/2014/main" id="{8B0E56B7-4CCF-4B04-B820-BDD0BDEAF0B9}"/>
              </a:ext>
            </a:extLst>
          </p:cNvPr>
          <p:cNvSpPr txBox="1"/>
          <p:nvPr/>
        </p:nvSpPr>
        <p:spPr>
          <a:xfrm>
            <a:off x="3745117" y="10718193"/>
            <a:ext cx="2117311"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PAIN POINTS</a:t>
            </a:r>
          </a:p>
        </p:txBody>
      </p:sp>
      <p:sp>
        <p:nvSpPr>
          <p:cNvPr id="76" name="TextBox 75">
            <a:extLst>
              <a:ext uri="{FF2B5EF4-FFF2-40B4-BE49-F238E27FC236}">
                <a16:creationId xmlns:a16="http://schemas.microsoft.com/office/drawing/2014/main" id="{46E1BF0B-6D83-4423-8B56-29F922176625}"/>
              </a:ext>
            </a:extLst>
          </p:cNvPr>
          <p:cNvSpPr txBox="1"/>
          <p:nvPr/>
        </p:nvSpPr>
        <p:spPr>
          <a:xfrm>
            <a:off x="1905651" y="10418885"/>
            <a:ext cx="1345241" cy="1384995"/>
          </a:xfrm>
          <a:prstGeom prst="rect">
            <a:avLst/>
          </a:prstGeom>
          <a:noFill/>
        </p:spPr>
        <p:txBody>
          <a:bodyPr wrap="none" rtlCol="0">
            <a:spAutoFit/>
          </a:bodyPr>
          <a:lstStyle/>
          <a:p>
            <a:pPr algn="ctr"/>
            <a:r>
              <a:rPr lang="en-US" sz="8400" dirty="0">
                <a:solidFill>
                  <a:schemeClr val="accent3"/>
                </a:solidFill>
                <a:latin typeface="Lato Black" charset="0"/>
                <a:ea typeface="Lato Black" charset="0"/>
                <a:cs typeface="Lato Black" charset="0"/>
              </a:rPr>
              <a:t>04</a:t>
            </a:r>
          </a:p>
        </p:txBody>
      </p:sp>
    </p:spTree>
    <p:extLst>
      <p:ext uri="{BB962C8B-B14F-4D97-AF65-F5344CB8AC3E}">
        <p14:creationId xmlns:p14="http://schemas.microsoft.com/office/powerpoint/2010/main" val="18001745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4" name="Group 98"/>
          <p:cNvGrpSpPr>
            <a:grpSpLocks/>
          </p:cNvGrpSpPr>
          <p:nvPr/>
        </p:nvGrpSpPr>
        <p:grpSpPr bwMode="auto">
          <a:xfrm>
            <a:off x="6551521" y="5815597"/>
            <a:ext cx="10196972" cy="9471323"/>
            <a:chOff x="4971" y="461"/>
            <a:chExt cx="1883" cy="1749"/>
          </a:xfrm>
          <a:solidFill>
            <a:schemeClr val="bg1">
              <a:lumMod val="95000"/>
            </a:schemeClr>
          </a:solidFill>
        </p:grpSpPr>
        <p:sp>
          <p:nvSpPr>
            <p:cNvPr id="4195" name="Freeform 99"/>
            <p:cNvSpPr>
              <a:spLocks noChangeArrowheads="1"/>
            </p:cNvSpPr>
            <p:nvPr/>
          </p:nvSpPr>
          <p:spPr bwMode="auto">
            <a:xfrm>
              <a:off x="5794" y="686"/>
              <a:ext cx="504" cy="324"/>
            </a:xfrm>
            <a:custGeom>
              <a:avLst/>
              <a:gdLst>
                <a:gd name="T0" fmla="*/ 1145 w 2227"/>
                <a:gd name="T1" fmla="*/ 1357 h 1432"/>
                <a:gd name="T2" fmla="*/ 1145 w 2227"/>
                <a:gd name="T3" fmla="*/ 1357 h 1432"/>
                <a:gd name="T4" fmla="*/ 987 w 2227"/>
                <a:gd name="T5" fmla="*/ 1199 h 1432"/>
                <a:gd name="T6" fmla="*/ 1145 w 2227"/>
                <a:gd name="T7" fmla="*/ 1041 h 1432"/>
                <a:gd name="T8" fmla="*/ 1304 w 2227"/>
                <a:gd name="T9" fmla="*/ 1199 h 1432"/>
                <a:gd name="T10" fmla="*/ 1145 w 2227"/>
                <a:gd name="T11" fmla="*/ 1357 h 1432"/>
                <a:gd name="T12" fmla="*/ 882 w 2227"/>
                <a:gd name="T13" fmla="*/ 1109 h 1432"/>
                <a:gd name="T14" fmla="*/ 882 w 2227"/>
                <a:gd name="T15" fmla="*/ 1109 h 1432"/>
                <a:gd name="T16" fmla="*/ 738 w 2227"/>
                <a:gd name="T17" fmla="*/ 961 h 1432"/>
                <a:gd name="T18" fmla="*/ 882 w 2227"/>
                <a:gd name="T19" fmla="*/ 812 h 1432"/>
                <a:gd name="T20" fmla="*/ 1029 w 2227"/>
                <a:gd name="T21" fmla="*/ 961 h 1432"/>
                <a:gd name="T22" fmla="*/ 882 w 2227"/>
                <a:gd name="T23" fmla="*/ 1109 h 1432"/>
                <a:gd name="T24" fmla="*/ 792 w 2227"/>
                <a:gd name="T25" fmla="*/ 772 h 1432"/>
                <a:gd name="T26" fmla="*/ 792 w 2227"/>
                <a:gd name="T27" fmla="*/ 772 h 1432"/>
                <a:gd name="T28" fmla="*/ 665 w 2227"/>
                <a:gd name="T29" fmla="*/ 642 h 1432"/>
                <a:gd name="T30" fmla="*/ 792 w 2227"/>
                <a:gd name="T31" fmla="*/ 515 h 1432"/>
                <a:gd name="T32" fmla="*/ 922 w 2227"/>
                <a:gd name="T33" fmla="*/ 642 h 1432"/>
                <a:gd name="T34" fmla="*/ 792 w 2227"/>
                <a:gd name="T35" fmla="*/ 772 h 1432"/>
                <a:gd name="T36" fmla="*/ 888 w 2227"/>
                <a:gd name="T37" fmla="*/ 453 h 1432"/>
                <a:gd name="T38" fmla="*/ 888 w 2227"/>
                <a:gd name="T39" fmla="*/ 453 h 1432"/>
                <a:gd name="T40" fmla="*/ 792 w 2227"/>
                <a:gd name="T41" fmla="*/ 356 h 1432"/>
                <a:gd name="T42" fmla="*/ 888 w 2227"/>
                <a:gd name="T43" fmla="*/ 258 h 1432"/>
                <a:gd name="T44" fmla="*/ 984 w 2227"/>
                <a:gd name="T45" fmla="*/ 356 h 1432"/>
                <a:gd name="T46" fmla="*/ 888 w 2227"/>
                <a:gd name="T47" fmla="*/ 453 h 1432"/>
                <a:gd name="T48" fmla="*/ 1793 w 2227"/>
                <a:gd name="T49" fmla="*/ 622 h 1432"/>
                <a:gd name="T50" fmla="*/ 1793 w 2227"/>
                <a:gd name="T51" fmla="*/ 622 h 1432"/>
                <a:gd name="T52" fmla="*/ 1603 w 2227"/>
                <a:gd name="T53" fmla="*/ 430 h 1432"/>
                <a:gd name="T54" fmla="*/ 1793 w 2227"/>
                <a:gd name="T55" fmla="*/ 238 h 1432"/>
                <a:gd name="T56" fmla="*/ 1985 w 2227"/>
                <a:gd name="T57" fmla="*/ 430 h 1432"/>
                <a:gd name="T58" fmla="*/ 1793 w 2227"/>
                <a:gd name="T59" fmla="*/ 622 h 1432"/>
                <a:gd name="T60" fmla="*/ 1652 w 2227"/>
                <a:gd name="T61" fmla="*/ 0 h 1432"/>
                <a:gd name="T62" fmla="*/ 1652 w 2227"/>
                <a:gd name="T63" fmla="*/ 0 h 1432"/>
                <a:gd name="T64" fmla="*/ 1080 w 2227"/>
                <a:gd name="T65" fmla="*/ 1431 h 1432"/>
                <a:gd name="T66" fmla="*/ 1117 w 2227"/>
                <a:gd name="T67" fmla="*/ 1431 h 1432"/>
                <a:gd name="T68" fmla="*/ 1713 w 2227"/>
                <a:gd name="T69" fmla="*/ 846 h 1432"/>
                <a:gd name="T70" fmla="*/ 2121 w 2227"/>
                <a:gd name="T71" fmla="*/ 323 h 1432"/>
                <a:gd name="T72" fmla="*/ 1652 w 2227"/>
                <a:gd name="T73" fmla="*/ 0 h 1432"/>
                <a:gd name="T74" fmla="*/ 1145 w 2227"/>
                <a:gd name="T75" fmla="*/ 1357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27" h="1432">
                  <a:moveTo>
                    <a:pt x="1145" y="1357"/>
                  </a:moveTo>
                  <a:lnTo>
                    <a:pt x="1145" y="1357"/>
                  </a:lnTo>
                  <a:cubicBezTo>
                    <a:pt x="1058" y="1357"/>
                    <a:pt x="987" y="1287"/>
                    <a:pt x="987" y="1199"/>
                  </a:cubicBezTo>
                  <a:cubicBezTo>
                    <a:pt x="987" y="1112"/>
                    <a:pt x="1058" y="1041"/>
                    <a:pt x="1145" y="1041"/>
                  </a:cubicBezTo>
                  <a:cubicBezTo>
                    <a:pt x="1233" y="1041"/>
                    <a:pt x="1304" y="1112"/>
                    <a:pt x="1304" y="1199"/>
                  </a:cubicBezTo>
                  <a:cubicBezTo>
                    <a:pt x="1304" y="1287"/>
                    <a:pt x="1233" y="1357"/>
                    <a:pt x="1145" y="1357"/>
                  </a:cubicBezTo>
                  <a:lnTo>
                    <a:pt x="882" y="1109"/>
                  </a:lnTo>
                  <a:lnTo>
                    <a:pt x="882" y="1109"/>
                  </a:lnTo>
                  <a:cubicBezTo>
                    <a:pt x="803" y="1109"/>
                    <a:pt x="738" y="1041"/>
                    <a:pt x="738" y="961"/>
                  </a:cubicBezTo>
                  <a:cubicBezTo>
                    <a:pt x="738" y="880"/>
                    <a:pt x="803" y="812"/>
                    <a:pt x="882" y="812"/>
                  </a:cubicBezTo>
                  <a:cubicBezTo>
                    <a:pt x="964" y="812"/>
                    <a:pt x="1029" y="880"/>
                    <a:pt x="1029" y="961"/>
                  </a:cubicBezTo>
                  <a:cubicBezTo>
                    <a:pt x="1029" y="1041"/>
                    <a:pt x="964" y="1109"/>
                    <a:pt x="882" y="1109"/>
                  </a:cubicBezTo>
                  <a:lnTo>
                    <a:pt x="792" y="772"/>
                  </a:lnTo>
                  <a:lnTo>
                    <a:pt x="792" y="772"/>
                  </a:lnTo>
                  <a:cubicBezTo>
                    <a:pt x="721" y="772"/>
                    <a:pt x="665" y="716"/>
                    <a:pt x="665" y="642"/>
                  </a:cubicBezTo>
                  <a:cubicBezTo>
                    <a:pt x="665" y="571"/>
                    <a:pt x="721" y="515"/>
                    <a:pt x="792" y="515"/>
                  </a:cubicBezTo>
                  <a:cubicBezTo>
                    <a:pt x="865" y="515"/>
                    <a:pt x="922" y="571"/>
                    <a:pt x="922" y="642"/>
                  </a:cubicBezTo>
                  <a:cubicBezTo>
                    <a:pt x="922" y="716"/>
                    <a:pt x="865" y="772"/>
                    <a:pt x="792" y="772"/>
                  </a:cubicBezTo>
                  <a:lnTo>
                    <a:pt x="888" y="453"/>
                  </a:lnTo>
                  <a:lnTo>
                    <a:pt x="888" y="453"/>
                  </a:lnTo>
                  <a:cubicBezTo>
                    <a:pt x="837" y="453"/>
                    <a:pt x="792" y="410"/>
                    <a:pt x="792" y="356"/>
                  </a:cubicBezTo>
                  <a:cubicBezTo>
                    <a:pt x="792" y="303"/>
                    <a:pt x="837" y="258"/>
                    <a:pt x="888" y="258"/>
                  </a:cubicBezTo>
                  <a:cubicBezTo>
                    <a:pt x="941" y="258"/>
                    <a:pt x="984" y="303"/>
                    <a:pt x="984" y="356"/>
                  </a:cubicBezTo>
                  <a:cubicBezTo>
                    <a:pt x="984" y="410"/>
                    <a:pt x="941" y="453"/>
                    <a:pt x="888" y="453"/>
                  </a:cubicBezTo>
                  <a:lnTo>
                    <a:pt x="1793" y="622"/>
                  </a:lnTo>
                  <a:lnTo>
                    <a:pt x="1793" y="622"/>
                  </a:lnTo>
                  <a:cubicBezTo>
                    <a:pt x="1688" y="622"/>
                    <a:pt x="1603" y="535"/>
                    <a:pt x="1603" y="430"/>
                  </a:cubicBezTo>
                  <a:cubicBezTo>
                    <a:pt x="1603" y="326"/>
                    <a:pt x="1688" y="238"/>
                    <a:pt x="1793" y="238"/>
                  </a:cubicBezTo>
                  <a:cubicBezTo>
                    <a:pt x="1900" y="238"/>
                    <a:pt x="1985" y="326"/>
                    <a:pt x="1985" y="430"/>
                  </a:cubicBezTo>
                  <a:cubicBezTo>
                    <a:pt x="1985" y="535"/>
                    <a:pt x="1900" y="622"/>
                    <a:pt x="1793" y="622"/>
                  </a:cubicBezTo>
                  <a:lnTo>
                    <a:pt x="1652" y="0"/>
                  </a:lnTo>
                  <a:lnTo>
                    <a:pt x="1652" y="0"/>
                  </a:lnTo>
                  <a:cubicBezTo>
                    <a:pt x="0" y="23"/>
                    <a:pt x="653" y="1400"/>
                    <a:pt x="1080" y="1431"/>
                  </a:cubicBezTo>
                  <a:cubicBezTo>
                    <a:pt x="1092" y="1431"/>
                    <a:pt x="1106" y="1431"/>
                    <a:pt x="1117" y="1431"/>
                  </a:cubicBezTo>
                  <a:cubicBezTo>
                    <a:pt x="1504" y="1431"/>
                    <a:pt x="1451" y="950"/>
                    <a:pt x="1713" y="846"/>
                  </a:cubicBezTo>
                  <a:cubicBezTo>
                    <a:pt x="1985" y="738"/>
                    <a:pt x="2226" y="608"/>
                    <a:pt x="2121" y="323"/>
                  </a:cubicBezTo>
                  <a:cubicBezTo>
                    <a:pt x="2016" y="34"/>
                    <a:pt x="1652" y="0"/>
                    <a:pt x="1652" y="0"/>
                  </a:cubicBezTo>
                  <a:lnTo>
                    <a:pt x="1145" y="135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196" name="Freeform 100"/>
            <p:cNvSpPr>
              <a:spLocks noChangeArrowheads="1"/>
            </p:cNvSpPr>
            <p:nvPr/>
          </p:nvSpPr>
          <p:spPr bwMode="auto">
            <a:xfrm>
              <a:off x="5763" y="461"/>
              <a:ext cx="225" cy="101"/>
            </a:xfrm>
            <a:custGeom>
              <a:avLst/>
              <a:gdLst>
                <a:gd name="T0" fmla="*/ 986 w 996"/>
                <a:gd name="T1" fmla="*/ 215 h 448"/>
                <a:gd name="T2" fmla="*/ 986 w 996"/>
                <a:gd name="T3" fmla="*/ 223 h 448"/>
                <a:gd name="T4" fmla="*/ 995 w 996"/>
                <a:gd name="T5" fmla="*/ 218 h 448"/>
                <a:gd name="T6" fmla="*/ 986 w 996"/>
                <a:gd name="T7" fmla="*/ 215 h 448"/>
                <a:gd name="T8" fmla="*/ 505 w 996"/>
                <a:gd name="T9" fmla="*/ 0 h 448"/>
                <a:gd name="T10" fmla="*/ 0 w 996"/>
                <a:gd name="T11" fmla="*/ 223 h 448"/>
                <a:gd name="T12" fmla="*/ 491 w 996"/>
                <a:gd name="T13" fmla="*/ 447 h 448"/>
                <a:gd name="T14" fmla="*/ 952 w 996"/>
                <a:gd name="T15" fmla="*/ 237 h 448"/>
                <a:gd name="T16" fmla="*/ 952 w 996"/>
                <a:gd name="T17" fmla="*/ 212 h 448"/>
                <a:gd name="T18" fmla="*/ 978 w 996"/>
                <a:gd name="T19" fmla="*/ 212 h 448"/>
                <a:gd name="T20" fmla="*/ 505 w 996"/>
                <a:gd name="T21"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6" h="448">
                  <a:moveTo>
                    <a:pt x="986" y="215"/>
                  </a:moveTo>
                  <a:lnTo>
                    <a:pt x="986" y="223"/>
                  </a:lnTo>
                  <a:lnTo>
                    <a:pt x="995" y="218"/>
                  </a:lnTo>
                  <a:lnTo>
                    <a:pt x="986" y="215"/>
                  </a:lnTo>
                  <a:close/>
                  <a:moveTo>
                    <a:pt x="505" y="0"/>
                  </a:moveTo>
                  <a:lnTo>
                    <a:pt x="0" y="223"/>
                  </a:lnTo>
                  <a:lnTo>
                    <a:pt x="491" y="447"/>
                  </a:lnTo>
                  <a:lnTo>
                    <a:pt x="952" y="237"/>
                  </a:lnTo>
                  <a:lnTo>
                    <a:pt x="952" y="212"/>
                  </a:lnTo>
                  <a:lnTo>
                    <a:pt x="978" y="212"/>
                  </a:lnTo>
                  <a:lnTo>
                    <a:pt x="505"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197" name="Freeform 101"/>
            <p:cNvSpPr>
              <a:spLocks noChangeArrowheads="1"/>
            </p:cNvSpPr>
            <p:nvPr/>
          </p:nvSpPr>
          <p:spPr bwMode="auto">
            <a:xfrm>
              <a:off x="5987" y="510"/>
              <a:ext cx="1" cy="1"/>
            </a:xfrm>
            <a:custGeom>
              <a:avLst/>
              <a:gdLst>
                <a:gd name="T0" fmla="*/ 0 w 10"/>
                <a:gd name="T1" fmla="*/ 0 h 9"/>
                <a:gd name="T2" fmla="*/ 0 w 10"/>
                <a:gd name="T3" fmla="*/ 8 h 9"/>
                <a:gd name="T4" fmla="*/ 9 w 10"/>
                <a:gd name="T5" fmla="*/ 3 h 9"/>
                <a:gd name="T6" fmla="*/ 0 w 10"/>
                <a:gd name="T7" fmla="*/ 0 h 9"/>
              </a:gdLst>
              <a:ahLst/>
              <a:cxnLst>
                <a:cxn ang="0">
                  <a:pos x="T0" y="T1"/>
                </a:cxn>
                <a:cxn ang="0">
                  <a:pos x="T2" y="T3"/>
                </a:cxn>
                <a:cxn ang="0">
                  <a:pos x="T4" y="T5"/>
                </a:cxn>
                <a:cxn ang="0">
                  <a:pos x="T6" y="T7"/>
                </a:cxn>
              </a:cxnLst>
              <a:rect l="0" t="0" r="r" b="b"/>
              <a:pathLst>
                <a:path w="10" h="9">
                  <a:moveTo>
                    <a:pt x="0" y="0"/>
                  </a:moveTo>
                  <a:lnTo>
                    <a:pt x="0" y="8"/>
                  </a:lnTo>
                  <a:lnTo>
                    <a:pt x="9" y="3"/>
                  </a:ln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198" name="Freeform 102"/>
            <p:cNvSpPr>
              <a:spLocks noChangeArrowheads="1"/>
            </p:cNvSpPr>
            <p:nvPr/>
          </p:nvSpPr>
          <p:spPr bwMode="auto">
            <a:xfrm>
              <a:off x="5763" y="461"/>
              <a:ext cx="221" cy="101"/>
            </a:xfrm>
            <a:custGeom>
              <a:avLst/>
              <a:gdLst>
                <a:gd name="T0" fmla="*/ 505 w 979"/>
                <a:gd name="T1" fmla="*/ 0 h 448"/>
                <a:gd name="T2" fmla="*/ 0 w 979"/>
                <a:gd name="T3" fmla="*/ 223 h 448"/>
                <a:gd name="T4" fmla="*/ 491 w 979"/>
                <a:gd name="T5" fmla="*/ 447 h 448"/>
                <a:gd name="T6" fmla="*/ 952 w 979"/>
                <a:gd name="T7" fmla="*/ 237 h 448"/>
                <a:gd name="T8" fmla="*/ 952 w 979"/>
                <a:gd name="T9" fmla="*/ 212 h 448"/>
                <a:gd name="T10" fmla="*/ 978 w 979"/>
                <a:gd name="T11" fmla="*/ 212 h 448"/>
                <a:gd name="T12" fmla="*/ 505 w 979"/>
                <a:gd name="T13" fmla="*/ 0 h 448"/>
              </a:gdLst>
              <a:ahLst/>
              <a:cxnLst>
                <a:cxn ang="0">
                  <a:pos x="T0" y="T1"/>
                </a:cxn>
                <a:cxn ang="0">
                  <a:pos x="T2" y="T3"/>
                </a:cxn>
                <a:cxn ang="0">
                  <a:pos x="T4" y="T5"/>
                </a:cxn>
                <a:cxn ang="0">
                  <a:pos x="T6" y="T7"/>
                </a:cxn>
                <a:cxn ang="0">
                  <a:pos x="T8" y="T9"/>
                </a:cxn>
                <a:cxn ang="0">
                  <a:pos x="T10" y="T11"/>
                </a:cxn>
                <a:cxn ang="0">
                  <a:pos x="T12" y="T13"/>
                </a:cxn>
              </a:cxnLst>
              <a:rect l="0" t="0" r="r" b="b"/>
              <a:pathLst>
                <a:path w="979" h="448">
                  <a:moveTo>
                    <a:pt x="505" y="0"/>
                  </a:moveTo>
                  <a:lnTo>
                    <a:pt x="0" y="223"/>
                  </a:lnTo>
                  <a:lnTo>
                    <a:pt x="491" y="447"/>
                  </a:lnTo>
                  <a:lnTo>
                    <a:pt x="952" y="237"/>
                  </a:lnTo>
                  <a:lnTo>
                    <a:pt x="952" y="212"/>
                  </a:lnTo>
                  <a:lnTo>
                    <a:pt x="978" y="212"/>
                  </a:lnTo>
                  <a:lnTo>
                    <a:pt x="505"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199" name="Freeform 103"/>
            <p:cNvSpPr>
              <a:spLocks noChangeArrowheads="1"/>
            </p:cNvSpPr>
            <p:nvPr/>
          </p:nvSpPr>
          <p:spPr bwMode="auto">
            <a:xfrm>
              <a:off x="5979" y="509"/>
              <a:ext cx="7" cy="65"/>
            </a:xfrm>
            <a:custGeom>
              <a:avLst/>
              <a:gdLst>
                <a:gd name="T0" fmla="*/ 34 w 35"/>
                <a:gd name="T1" fmla="*/ 0 h 292"/>
                <a:gd name="T2" fmla="*/ 34 w 35"/>
                <a:gd name="T3" fmla="*/ 0 h 292"/>
                <a:gd name="T4" fmla="*/ 26 w 35"/>
                <a:gd name="T5" fmla="*/ 0 h 292"/>
                <a:gd name="T6" fmla="*/ 0 w 35"/>
                <a:gd name="T7" fmla="*/ 0 h 292"/>
                <a:gd name="T8" fmla="*/ 0 w 35"/>
                <a:gd name="T9" fmla="*/ 25 h 292"/>
                <a:gd name="T10" fmla="*/ 0 w 35"/>
                <a:gd name="T11" fmla="*/ 291 h 292"/>
                <a:gd name="T12" fmla="*/ 17 w 35"/>
                <a:gd name="T13" fmla="*/ 288 h 292"/>
                <a:gd name="T14" fmla="*/ 34 w 35"/>
                <a:gd name="T15" fmla="*/ 291 h 292"/>
                <a:gd name="T16" fmla="*/ 34 w 35"/>
                <a:gd name="T17" fmla="*/ 11 h 292"/>
                <a:gd name="T18" fmla="*/ 34 w 35"/>
                <a:gd name="T19" fmla="*/ 3 h 292"/>
                <a:gd name="T20" fmla="*/ 34 w 35"/>
                <a:gd name="T2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92">
                  <a:moveTo>
                    <a:pt x="34" y="0"/>
                  </a:moveTo>
                  <a:lnTo>
                    <a:pt x="34" y="0"/>
                  </a:lnTo>
                  <a:cubicBezTo>
                    <a:pt x="26" y="0"/>
                    <a:pt x="26" y="0"/>
                    <a:pt x="26" y="0"/>
                  </a:cubicBezTo>
                  <a:cubicBezTo>
                    <a:pt x="0" y="0"/>
                    <a:pt x="0" y="0"/>
                    <a:pt x="0" y="0"/>
                  </a:cubicBezTo>
                  <a:cubicBezTo>
                    <a:pt x="0" y="25"/>
                    <a:pt x="0" y="25"/>
                    <a:pt x="0" y="25"/>
                  </a:cubicBezTo>
                  <a:cubicBezTo>
                    <a:pt x="0" y="291"/>
                    <a:pt x="0" y="291"/>
                    <a:pt x="0" y="291"/>
                  </a:cubicBezTo>
                  <a:cubicBezTo>
                    <a:pt x="6" y="291"/>
                    <a:pt x="12" y="288"/>
                    <a:pt x="17" y="288"/>
                  </a:cubicBezTo>
                  <a:cubicBezTo>
                    <a:pt x="23" y="288"/>
                    <a:pt x="29" y="291"/>
                    <a:pt x="34" y="291"/>
                  </a:cubicBezTo>
                  <a:cubicBezTo>
                    <a:pt x="34" y="11"/>
                    <a:pt x="34" y="11"/>
                    <a:pt x="34" y="11"/>
                  </a:cubicBezTo>
                  <a:cubicBezTo>
                    <a:pt x="34" y="3"/>
                    <a:pt x="34" y="3"/>
                    <a:pt x="34" y="3"/>
                  </a:cubicBezTo>
                  <a:cubicBezTo>
                    <a:pt x="34" y="0"/>
                    <a:pt x="34" y="0"/>
                    <a:pt x="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00" name="Freeform 104"/>
            <p:cNvSpPr>
              <a:spLocks noChangeArrowheads="1"/>
            </p:cNvSpPr>
            <p:nvPr/>
          </p:nvSpPr>
          <p:spPr bwMode="auto">
            <a:xfrm>
              <a:off x="5972" y="574"/>
              <a:ext cx="21" cy="19"/>
            </a:xfrm>
            <a:custGeom>
              <a:avLst/>
              <a:gdLst>
                <a:gd name="T0" fmla="*/ 48 w 98"/>
                <a:gd name="T1" fmla="*/ 0 h 89"/>
                <a:gd name="T2" fmla="*/ 48 w 98"/>
                <a:gd name="T3" fmla="*/ 0 h 89"/>
                <a:gd name="T4" fmla="*/ 31 w 98"/>
                <a:gd name="T5" fmla="*/ 3 h 89"/>
                <a:gd name="T6" fmla="*/ 0 w 98"/>
                <a:gd name="T7" fmla="*/ 52 h 89"/>
                <a:gd name="T8" fmla="*/ 17 w 98"/>
                <a:gd name="T9" fmla="*/ 88 h 89"/>
                <a:gd name="T10" fmla="*/ 26 w 98"/>
                <a:gd name="T11" fmla="*/ 66 h 89"/>
                <a:gd name="T12" fmla="*/ 29 w 98"/>
                <a:gd name="T13" fmla="*/ 68 h 89"/>
                <a:gd name="T14" fmla="*/ 43 w 98"/>
                <a:gd name="T15" fmla="*/ 63 h 89"/>
                <a:gd name="T16" fmla="*/ 43 w 98"/>
                <a:gd name="T17" fmla="*/ 54 h 89"/>
                <a:gd name="T18" fmla="*/ 51 w 98"/>
                <a:gd name="T19" fmla="*/ 60 h 89"/>
                <a:gd name="T20" fmla="*/ 60 w 98"/>
                <a:gd name="T21" fmla="*/ 54 h 89"/>
                <a:gd name="T22" fmla="*/ 60 w 98"/>
                <a:gd name="T23" fmla="*/ 63 h 89"/>
                <a:gd name="T24" fmla="*/ 74 w 98"/>
                <a:gd name="T25" fmla="*/ 68 h 89"/>
                <a:gd name="T26" fmla="*/ 77 w 98"/>
                <a:gd name="T27" fmla="*/ 66 h 89"/>
                <a:gd name="T28" fmla="*/ 82 w 98"/>
                <a:gd name="T29" fmla="*/ 85 h 89"/>
                <a:gd name="T30" fmla="*/ 97 w 98"/>
                <a:gd name="T31" fmla="*/ 52 h 89"/>
                <a:gd name="T32" fmla="*/ 65 w 98"/>
                <a:gd name="T33" fmla="*/ 3 h 89"/>
                <a:gd name="T34" fmla="*/ 48 w 98"/>
                <a:gd name="T3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89">
                  <a:moveTo>
                    <a:pt x="48" y="0"/>
                  </a:moveTo>
                  <a:lnTo>
                    <a:pt x="48" y="0"/>
                  </a:lnTo>
                  <a:cubicBezTo>
                    <a:pt x="43" y="0"/>
                    <a:pt x="37" y="3"/>
                    <a:pt x="31" y="3"/>
                  </a:cubicBezTo>
                  <a:cubicBezTo>
                    <a:pt x="14" y="9"/>
                    <a:pt x="0" y="29"/>
                    <a:pt x="0" y="52"/>
                  </a:cubicBezTo>
                  <a:cubicBezTo>
                    <a:pt x="0" y="66"/>
                    <a:pt x="6" y="80"/>
                    <a:pt x="17" y="88"/>
                  </a:cubicBezTo>
                  <a:cubicBezTo>
                    <a:pt x="23" y="74"/>
                    <a:pt x="26" y="66"/>
                    <a:pt x="26" y="66"/>
                  </a:cubicBezTo>
                  <a:cubicBezTo>
                    <a:pt x="26" y="68"/>
                    <a:pt x="26" y="68"/>
                    <a:pt x="29" y="68"/>
                  </a:cubicBezTo>
                  <a:cubicBezTo>
                    <a:pt x="31" y="68"/>
                    <a:pt x="37" y="66"/>
                    <a:pt x="43" y="63"/>
                  </a:cubicBezTo>
                  <a:cubicBezTo>
                    <a:pt x="43" y="54"/>
                    <a:pt x="43" y="54"/>
                    <a:pt x="43" y="54"/>
                  </a:cubicBezTo>
                  <a:cubicBezTo>
                    <a:pt x="43" y="54"/>
                    <a:pt x="46" y="57"/>
                    <a:pt x="51" y="60"/>
                  </a:cubicBezTo>
                  <a:cubicBezTo>
                    <a:pt x="54" y="57"/>
                    <a:pt x="60" y="54"/>
                    <a:pt x="60" y="54"/>
                  </a:cubicBezTo>
                  <a:cubicBezTo>
                    <a:pt x="60" y="63"/>
                    <a:pt x="60" y="63"/>
                    <a:pt x="60" y="63"/>
                  </a:cubicBezTo>
                  <a:cubicBezTo>
                    <a:pt x="65" y="66"/>
                    <a:pt x="71" y="68"/>
                    <a:pt x="74" y="68"/>
                  </a:cubicBezTo>
                  <a:cubicBezTo>
                    <a:pt x="74" y="68"/>
                    <a:pt x="77" y="68"/>
                    <a:pt x="77" y="66"/>
                  </a:cubicBezTo>
                  <a:cubicBezTo>
                    <a:pt x="77" y="66"/>
                    <a:pt x="80" y="74"/>
                    <a:pt x="82" y="85"/>
                  </a:cubicBezTo>
                  <a:cubicBezTo>
                    <a:pt x="91" y="77"/>
                    <a:pt x="97" y="66"/>
                    <a:pt x="97" y="52"/>
                  </a:cubicBezTo>
                  <a:cubicBezTo>
                    <a:pt x="97" y="29"/>
                    <a:pt x="82" y="9"/>
                    <a:pt x="65" y="3"/>
                  </a:cubicBezTo>
                  <a:cubicBezTo>
                    <a:pt x="60" y="3"/>
                    <a:pt x="54" y="0"/>
                    <a:pt x="4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01" name="Freeform 105"/>
            <p:cNvSpPr>
              <a:spLocks noChangeArrowheads="1"/>
            </p:cNvSpPr>
            <p:nvPr/>
          </p:nvSpPr>
          <p:spPr bwMode="auto">
            <a:xfrm>
              <a:off x="5970" y="586"/>
              <a:ext cx="15" cy="49"/>
            </a:xfrm>
            <a:custGeom>
              <a:avLst/>
              <a:gdLst>
                <a:gd name="T0" fmla="*/ 51 w 69"/>
                <a:gd name="T1" fmla="*/ 9 h 219"/>
                <a:gd name="T2" fmla="*/ 51 w 69"/>
                <a:gd name="T3" fmla="*/ 9 h 219"/>
                <a:gd name="T4" fmla="*/ 37 w 69"/>
                <a:gd name="T5" fmla="*/ 14 h 219"/>
                <a:gd name="T6" fmla="*/ 34 w 69"/>
                <a:gd name="T7" fmla="*/ 12 h 219"/>
                <a:gd name="T8" fmla="*/ 25 w 69"/>
                <a:gd name="T9" fmla="*/ 34 h 219"/>
                <a:gd name="T10" fmla="*/ 11 w 69"/>
                <a:gd name="T11" fmla="*/ 218 h 219"/>
                <a:gd name="T12" fmla="*/ 68 w 69"/>
                <a:gd name="T13" fmla="*/ 218 h 219"/>
                <a:gd name="T14" fmla="*/ 51 w 69"/>
                <a:gd name="T15" fmla="*/ 218 h 219"/>
                <a:gd name="T16" fmla="*/ 51 w 69"/>
                <a:gd name="T17" fmla="*/ 9 h 219"/>
                <a:gd name="T18" fmla="*/ 68 w 69"/>
                <a:gd name="T19" fmla="*/ 0 h 219"/>
                <a:gd name="T20" fmla="*/ 68 w 69"/>
                <a:gd name="T21" fmla="*/ 0 h 219"/>
                <a:gd name="T22" fmla="*/ 59 w 69"/>
                <a:gd name="T23" fmla="*/ 6 h 219"/>
                <a:gd name="T24" fmla="*/ 68 w 69"/>
                <a:gd name="T25" fmla="*/ 9 h 219"/>
                <a:gd name="T26" fmla="*/ 68 w 69"/>
                <a:gd name="T27" fmla="*/ 0 h 219"/>
                <a:gd name="T28" fmla="*/ 51 w 69"/>
                <a:gd name="T29" fmla="*/ 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219">
                  <a:moveTo>
                    <a:pt x="51" y="9"/>
                  </a:moveTo>
                  <a:lnTo>
                    <a:pt x="51" y="9"/>
                  </a:lnTo>
                  <a:cubicBezTo>
                    <a:pt x="45" y="12"/>
                    <a:pt x="39" y="14"/>
                    <a:pt x="37" y="14"/>
                  </a:cubicBezTo>
                  <a:cubicBezTo>
                    <a:pt x="34" y="14"/>
                    <a:pt x="34" y="14"/>
                    <a:pt x="34" y="12"/>
                  </a:cubicBezTo>
                  <a:cubicBezTo>
                    <a:pt x="34" y="12"/>
                    <a:pt x="31" y="20"/>
                    <a:pt x="25" y="34"/>
                  </a:cubicBezTo>
                  <a:cubicBezTo>
                    <a:pt x="14" y="68"/>
                    <a:pt x="0" y="133"/>
                    <a:pt x="11" y="218"/>
                  </a:cubicBezTo>
                  <a:cubicBezTo>
                    <a:pt x="68" y="218"/>
                    <a:pt x="68" y="218"/>
                    <a:pt x="68" y="218"/>
                  </a:cubicBezTo>
                  <a:cubicBezTo>
                    <a:pt x="51" y="218"/>
                    <a:pt x="51" y="218"/>
                    <a:pt x="51" y="218"/>
                  </a:cubicBezTo>
                  <a:cubicBezTo>
                    <a:pt x="51" y="9"/>
                    <a:pt x="51" y="9"/>
                    <a:pt x="51" y="9"/>
                  </a:cubicBezTo>
                  <a:lnTo>
                    <a:pt x="68" y="0"/>
                  </a:lnTo>
                  <a:lnTo>
                    <a:pt x="68" y="0"/>
                  </a:lnTo>
                  <a:cubicBezTo>
                    <a:pt x="68" y="0"/>
                    <a:pt x="62" y="3"/>
                    <a:pt x="59" y="6"/>
                  </a:cubicBezTo>
                  <a:cubicBezTo>
                    <a:pt x="62" y="6"/>
                    <a:pt x="65" y="6"/>
                    <a:pt x="68" y="9"/>
                  </a:cubicBezTo>
                  <a:cubicBezTo>
                    <a:pt x="68" y="0"/>
                    <a:pt x="68" y="0"/>
                    <a:pt x="68" y="0"/>
                  </a:cubicBezTo>
                  <a:lnTo>
                    <a:pt x="51" y="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02" name="Freeform 106"/>
            <p:cNvSpPr>
              <a:spLocks noChangeArrowheads="1"/>
            </p:cNvSpPr>
            <p:nvPr/>
          </p:nvSpPr>
          <p:spPr bwMode="auto">
            <a:xfrm>
              <a:off x="5982" y="586"/>
              <a:ext cx="15" cy="49"/>
            </a:xfrm>
            <a:custGeom>
              <a:avLst/>
              <a:gdLst>
                <a:gd name="T0" fmla="*/ 0 w 69"/>
                <a:gd name="T1" fmla="*/ 0 h 219"/>
                <a:gd name="T2" fmla="*/ 0 w 69"/>
                <a:gd name="T3" fmla="*/ 0 h 219"/>
                <a:gd name="T4" fmla="*/ 0 w 69"/>
                <a:gd name="T5" fmla="*/ 9 h 219"/>
                <a:gd name="T6" fmla="*/ 0 w 69"/>
                <a:gd name="T7" fmla="*/ 218 h 219"/>
                <a:gd name="T8" fmla="*/ 17 w 69"/>
                <a:gd name="T9" fmla="*/ 218 h 219"/>
                <a:gd name="T10" fmla="*/ 56 w 69"/>
                <a:gd name="T11" fmla="*/ 218 h 219"/>
                <a:gd name="T12" fmla="*/ 39 w 69"/>
                <a:gd name="T13" fmla="*/ 31 h 219"/>
                <a:gd name="T14" fmla="*/ 34 w 69"/>
                <a:gd name="T15" fmla="*/ 12 h 219"/>
                <a:gd name="T16" fmla="*/ 31 w 69"/>
                <a:gd name="T17" fmla="*/ 14 h 219"/>
                <a:gd name="T18" fmla="*/ 17 w 69"/>
                <a:gd name="T19" fmla="*/ 9 h 219"/>
                <a:gd name="T20" fmla="*/ 8 w 69"/>
                <a:gd name="T21" fmla="*/ 6 h 219"/>
                <a:gd name="T22" fmla="*/ 0 w 69"/>
                <a:gd name="T23"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19">
                  <a:moveTo>
                    <a:pt x="0" y="0"/>
                  </a:moveTo>
                  <a:lnTo>
                    <a:pt x="0" y="0"/>
                  </a:lnTo>
                  <a:cubicBezTo>
                    <a:pt x="0" y="9"/>
                    <a:pt x="0" y="9"/>
                    <a:pt x="0" y="9"/>
                  </a:cubicBezTo>
                  <a:cubicBezTo>
                    <a:pt x="0" y="218"/>
                    <a:pt x="0" y="218"/>
                    <a:pt x="0" y="218"/>
                  </a:cubicBezTo>
                  <a:cubicBezTo>
                    <a:pt x="17" y="218"/>
                    <a:pt x="17" y="218"/>
                    <a:pt x="17" y="218"/>
                  </a:cubicBezTo>
                  <a:cubicBezTo>
                    <a:pt x="56" y="218"/>
                    <a:pt x="56" y="218"/>
                    <a:pt x="56" y="218"/>
                  </a:cubicBezTo>
                  <a:cubicBezTo>
                    <a:pt x="68" y="130"/>
                    <a:pt x="51" y="62"/>
                    <a:pt x="39" y="31"/>
                  </a:cubicBezTo>
                  <a:cubicBezTo>
                    <a:pt x="37" y="20"/>
                    <a:pt x="34" y="12"/>
                    <a:pt x="34" y="12"/>
                  </a:cubicBezTo>
                  <a:cubicBezTo>
                    <a:pt x="34" y="14"/>
                    <a:pt x="31" y="14"/>
                    <a:pt x="31" y="14"/>
                  </a:cubicBezTo>
                  <a:cubicBezTo>
                    <a:pt x="28" y="14"/>
                    <a:pt x="22" y="12"/>
                    <a:pt x="17" y="9"/>
                  </a:cubicBezTo>
                  <a:cubicBezTo>
                    <a:pt x="14" y="6"/>
                    <a:pt x="11" y="6"/>
                    <a:pt x="8" y="6"/>
                  </a:cubicBezTo>
                  <a:cubicBezTo>
                    <a:pt x="3" y="3"/>
                    <a:pt x="0" y="0"/>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03" name="Freeform 107"/>
            <p:cNvSpPr>
              <a:spLocks noChangeArrowheads="1"/>
            </p:cNvSpPr>
            <p:nvPr/>
          </p:nvSpPr>
          <p:spPr bwMode="auto">
            <a:xfrm>
              <a:off x="5807" y="542"/>
              <a:ext cx="131" cy="97"/>
            </a:xfrm>
            <a:custGeom>
              <a:avLst/>
              <a:gdLst>
                <a:gd name="T0" fmla="*/ 579 w 580"/>
                <a:gd name="T1" fmla="*/ 0 h 434"/>
                <a:gd name="T2" fmla="*/ 579 w 580"/>
                <a:gd name="T3" fmla="*/ 0 h 434"/>
                <a:gd name="T4" fmla="*/ 291 w 580"/>
                <a:gd name="T5" fmla="*/ 139 h 434"/>
                <a:gd name="T6" fmla="*/ 0 w 580"/>
                <a:gd name="T7" fmla="*/ 0 h 434"/>
                <a:gd name="T8" fmla="*/ 0 w 580"/>
                <a:gd name="T9" fmla="*/ 334 h 434"/>
                <a:gd name="T10" fmla="*/ 282 w 580"/>
                <a:gd name="T11" fmla="*/ 433 h 434"/>
                <a:gd name="T12" fmla="*/ 282 w 580"/>
                <a:gd name="T13" fmla="*/ 433 h 434"/>
                <a:gd name="T14" fmla="*/ 291 w 580"/>
                <a:gd name="T15" fmla="*/ 433 h 434"/>
                <a:gd name="T16" fmla="*/ 296 w 580"/>
                <a:gd name="T17" fmla="*/ 433 h 434"/>
                <a:gd name="T18" fmla="*/ 296 w 580"/>
                <a:gd name="T19" fmla="*/ 433 h 434"/>
                <a:gd name="T20" fmla="*/ 579 w 580"/>
                <a:gd name="T21" fmla="*/ 334 h 434"/>
                <a:gd name="T22" fmla="*/ 579 w 580"/>
                <a:gd name="T2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0" h="434">
                  <a:moveTo>
                    <a:pt x="579" y="0"/>
                  </a:moveTo>
                  <a:lnTo>
                    <a:pt x="579" y="0"/>
                  </a:lnTo>
                  <a:cubicBezTo>
                    <a:pt x="579" y="3"/>
                    <a:pt x="336" y="116"/>
                    <a:pt x="291" y="139"/>
                  </a:cubicBezTo>
                  <a:cubicBezTo>
                    <a:pt x="243" y="116"/>
                    <a:pt x="0" y="3"/>
                    <a:pt x="0" y="0"/>
                  </a:cubicBezTo>
                  <a:cubicBezTo>
                    <a:pt x="0" y="334"/>
                    <a:pt x="0" y="334"/>
                    <a:pt x="0" y="334"/>
                  </a:cubicBezTo>
                  <a:cubicBezTo>
                    <a:pt x="79" y="416"/>
                    <a:pt x="232" y="430"/>
                    <a:pt x="282" y="433"/>
                  </a:cubicBezTo>
                  <a:lnTo>
                    <a:pt x="282" y="433"/>
                  </a:lnTo>
                  <a:cubicBezTo>
                    <a:pt x="282" y="433"/>
                    <a:pt x="285" y="433"/>
                    <a:pt x="291" y="433"/>
                  </a:cubicBezTo>
                  <a:cubicBezTo>
                    <a:pt x="294" y="433"/>
                    <a:pt x="296" y="433"/>
                    <a:pt x="296" y="433"/>
                  </a:cubicBezTo>
                  <a:lnTo>
                    <a:pt x="296" y="433"/>
                  </a:lnTo>
                  <a:cubicBezTo>
                    <a:pt x="347" y="430"/>
                    <a:pt x="500" y="416"/>
                    <a:pt x="579" y="334"/>
                  </a:cubicBezTo>
                  <a:cubicBezTo>
                    <a:pt x="579" y="0"/>
                    <a:pt x="579" y="0"/>
                    <a:pt x="579"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04" name="Freeform 108"/>
            <p:cNvSpPr>
              <a:spLocks noChangeArrowheads="1"/>
            </p:cNvSpPr>
            <p:nvPr/>
          </p:nvSpPr>
          <p:spPr bwMode="auto">
            <a:xfrm>
              <a:off x="5363" y="912"/>
              <a:ext cx="225" cy="101"/>
            </a:xfrm>
            <a:custGeom>
              <a:avLst/>
              <a:gdLst>
                <a:gd name="T0" fmla="*/ 987 w 996"/>
                <a:gd name="T1" fmla="*/ 215 h 450"/>
                <a:gd name="T2" fmla="*/ 987 w 996"/>
                <a:gd name="T3" fmla="*/ 223 h 450"/>
                <a:gd name="T4" fmla="*/ 995 w 996"/>
                <a:gd name="T5" fmla="*/ 220 h 450"/>
                <a:gd name="T6" fmla="*/ 987 w 996"/>
                <a:gd name="T7" fmla="*/ 215 h 450"/>
                <a:gd name="T8" fmla="*/ 506 w 996"/>
                <a:gd name="T9" fmla="*/ 0 h 450"/>
                <a:gd name="T10" fmla="*/ 0 w 996"/>
                <a:gd name="T11" fmla="*/ 226 h 450"/>
                <a:gd name="T12" fmla="*/ 495 w 996"/>
                <a:gd name="T13" fmla="*/ 449 h 450"/>
                <a:gd name="T14" fmla="*/ 956 w 996"/>
                <a:gd name="T15" fmla="*/ 237 h 450"/>
                <a:gd name="T16" fmla="*/ 956 w 996"/>
                <a:gd name="T17" fmla="*/ 212 h 450"/>
                <a:gd name="T18" fmla="*/ 978 w 996"/>
                <a:gd name="T19" fmla="*/ 212 h 450"/>
                <a:gd name="T20" fmla="*/ 506 w 996"/>
                <a:gd name="T21"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6" h="450">
                  <a:moveTo>
                    <a:pt x="987" y="215"/>
                  </a:moveTo>
                  <a:lnTo>
                    <a:pt x="987" y="223"/>
                  </a:lnTo>
                  <a:lnTo>
                    <a:pt x="995" y="220"/>
                  </a:lnTo>
                  <a:lnTo>
                    <a:pt x="987" y="215"/>
                  </a:lnTo>
                  <a:close/>
                  <a:moveTo>
                    <a:pt x="506" y="0"/>
                  </a:moveTo>
                  <a:lnTo>
                    <a:pt x="0" y="226"/>
                  </a:lnTo>
                  <a:lnTo>
                    <a:pt x="495" y="449"/>
                  </a:lnTo>
                  <a:lnTo>
                    <a:pt x="956" y="237"/>
                  </a:lnTo>
                  <a:lnTo>
                    <a:pt x="956" y="212"/>
                  </a:lnTo>
                  <a:lnTo>
                    <a:pt x="978" y="212"/>
                  </a:lnTo>
                  <a:lnTo>
                    <a:pt x="506"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05" name="Freeform 109"/>
            <p:cNvSpPr>
              <a:spLocks noChangeArrowheads="1"/>
            </p:cNvSpPr>
            <p:nvPr/>
          </p:nvSpPr>
          <p:spPr bwMode="auto">
            <a:xfrm>
              <a:off x="5587" y="960"/>
              <a:ext cx="1" cy="1"/>
            </a:xfrm>
            <a:custGeom>
              <a:avLst/>
              <a:gdLst>
                <a:gd name="T0" fmla="*/ 0 w 9"/>
                <a:gd name="T1" fmla="*/ 0 h 9"/>
                <a:gd name="T2" fmla="*/ 0 w 9"/>
                <a:gd name="T3" fmla="*/ 8 h 9"/>
                <a:gd name="T4" fmla="*/ 8 w 9"/>
                <a:gd name="T5" fmla="*/ 5 h 9"/>
                <a:gd name="T6" fmla="*/ 0 w 9"/>
                <a:gd name="T7" fmla="*/ 0 h 9"/>
              </a:gdLst>
              <a:ahLst/>
              <a:cxnLst>
                <a:cxn ang="0">
                  <a:pos x="T0" y="T1"/>
                </a:cxn>
                <a:cxn ang="0">
                  <a:pos x="T2" y="T3"/>
                </a:cxn>
                <a:cxn ang="0">
                  <a:pos x="T4" y="T5"/>
                </a:cxn>
                <a:cxn ang="0">
                  <a:pos x="T6" y="T7"/>
                </a:cxn>
              </a:cxnLst>
              <a:rect l="0" t="0" r="r" b="b"/>
              <a:pathLst>
                <a:path w="9" h="9">
                  <a:moveTo>
                    <a:pt x="0" y="0"/>
                  </a:moveTo>
                  <a:lnTo>
                    <a:pt x="0" y="8"/>
                  </a:lnTo>
                  <a:lnTo>
                    <a:pt x="8" y="5"/>
                  </a:ln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06" name="Freeform 110"/>
            <p:cNvSpPr>
              <a:spLocks noChangeArrowheads="1"/>
            </p:cNvSpPr>
            <p:nvPr/>
          </p:nvSpPr>
          <p:spPr bwMode="auto">
            <a:xfrm>
              <a:off x="5363" y="912"/>
              <a:ext cx="221" cy="101"/>
            </a:xfrm>
            <a:custGeom>
              <a:avLst/>
              <a:gdLst>
                <a:gd name="T0" fmla="*/ 506 w 979"/>
                <a:gd name="T1" fmla="*/ 0 h 450"/>
                <a:gd name="T2" fmla="*/ 0 w 979"/>
                <a:gd name="T3" fmla="*/ 226 h 450"/>
                <a:gd name="T4" fmla="*/ 495 w 979"/>
                <a:gd name="T5" fmla="*/ 449 h 450"/>
                <a:gd name="T6" fmla="*/ 956 w 979"/>
                <a:gd name="T7" fmla="*/ 237 h 450"/>
                <a:gd name="T8" fmla="*/ 956 w 979"/>
                <a:gd name="T9" fmla="*/ 212 h 450"/>
                <a:gd name="T10" fmla="*/ 978 w 979"/>
                <a:gd name="T11" fmla="*/ 212 h 450"/>
                <a:gd name="T12" fmla="*/ 506 w 979"/>
                <a:gd name="T13" fmla="*/ 0 h 450"/>
              </a:gdLst>
              <a:ahLst/>
              <a:cxnLst>
                <a:cxn ang="0">
                  <a:pos x="T0" y="T1"/>
                </a:cxn>
                <a:cxn ang="0">
                  <a:pos x="T2" y="T3"/>
                </a:cxn>
                <a:cxn ang="0">
                  <a:pos x="T4" y="T5"/>
                </a:cxn>
                <a:cxn ang="0">
                  <a:pos x="T6" y="T7"/>
                </a:cxn>
                <a:cxn ang="0">
                  <a:pos x="T8" y="T9"/>
                </a:cxn>
                <a:cxn ang="0">
                  <a:pos x="T10" y="T11"/>
                </a:cxn>
                <a:cxn ang="0">
                  <a:pos x="T12" y="T13"/>
                </a:cxn>
              </a:cxnLst>
              <a:rect l="0" t="0" r="r" b="b"/>
              <a:pathLst>
                <a:path w="979" h="450">
                  <a:moveTo>
                    <a:pt x="506" y="0"/>
                  </a:moveTo>
                  <a:lnTo>
                    <a:pt x="0" y="226"/>
                  </a:lnTo>
                  <a:lnTo>
                    <a:pt x="495" y="449"/>
                  </a:lnTo>
                  <a:lnTo>
                    <a:pt x="956" y="237"/>
                  </a:lnTo>
                  <a:lnTo>
                    <a:pt x="956" y="212"/>
                  </a:lnTo>
                  <a:lnTo>
                    <a:pt x="978" y="212"/>
                  </a:lnTo>
                  <a:lnTo>
                    <a:pt x="506"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07" name="Freeform 111"/>
            <p:cNvSpPr>
              <a:spLocks noChangeArrowheads="1"/>
            </p:cNvSpPr>
            <p:nvPr/>
          </p:nvSpPr>
          <p:spPr bwMode="auto">
            <a:xfrm>
              <a:off x="5579" y="960"/>
              <a:ext cx="6" cy="65"/>
            </a:xfrm>
            <a:custGeom>
              <a:avLst/>
              <a:gdLst>
                <a:gd name="T0" fmla="*/ 31 w 32"/>
                <a:gd name="T1" fmla="*/ 0 h 292"/>
                <a:gd name="T2" fmla="*/ 31 w 32"/>
                <a:gd name="T3" fmla="*/ 0 h 292"/>
                <a:gd name="T4" fmla="*/ 22 w 32"/>
                <a:gd name="T5" fmla="*/ 0 h 292"/>
                <a:gd name="T6" fmla="*/ 0 w 32"/>
                <a:gd name="T7" fmla="*/ 0 h 292"/>
                <a:gd name="T8" fmla="*/ 0 w 32"/>
                <a:gd name="T9" fmla="*/ 25 h 292"/>
                <a:gd name="T10" fmla="*/ 0 w 32"/>
                <a:gd name="T11" fmla="*/ 291 h 292"/>
                <a:gd name="T12" fmla="*/ 14 w 32"/>
                <a:gd name="T13" fmla="*/ 291 h 292"/>
                <a:gd name="T14" fmla="*/ 31 w 32"/>
                <a:gd name="T15" fmla="*/ 291 h 292"/>
                <a:gd name="T16" fmla="*/ 31 w 32"/>
                <a:gd name="T17" fmla="*/ 11 h 292"/>
                <a:gd name="T18" fmla="*/ 31 w 32"/>
                <a:gd name="T19" fmla="*/ 3 h 292"/>
                <a:gd name="T20" fmla="*/ 31 w 32"/>
                <a:gd name="T2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92">
                  <a:moveTo>
                    <a:pt x="31" y="0"/>
                  </a:moveTo>
                  <a:lnTo>
                    <a:pt x="31" y="0"/>
                  </a:lnTo>
                  <a:cubicBezTo>
                    <a:pt x="22" y="0"/>
                    <a:pt x="22" y="0"/>
                    <a:pt x="22" y="0"/>
                  </a:cubicBezTo>
                  <a:cubicBezTo>
                    <a:pt x="0" y="0"/>
                    <a:pt x="0" y="0"/>
                    <a:pt x="0" y="0"/>
                  </a:cubicBezTo>
                  <a:cubicBezTo>
                    <a:pt x="0" y="25"/>
                    <a:pt x="0" y="25"/>
                    <a:pt x="0" y="25"/>
                  </a:cubicBezTo>
                  <a:cubicBezTo>
                    <a:pt x="0" y="291"/>
                    <a:pt x="0" y="291"/>
                    <a:pt x="0" y="291"/>
                  </a:cubicBezTo>
                  <a:cubicBezTo>
                    <a:pt x="2" y="291"/>
                    <a:pt x="8" y="291"/>
                    <a:pt x="14" y="291"/>
                  </a:cubicBezTo>
                  <a:cubicBezTo>
                    <a:pt x="20" y="291"/>
                    <a:pt x="25" y="291"/>
                    <a:pt x="31" y="291"/>
                  </a:cubicBezTo>
                  <a:cubicBezTo>
                    <a:pt x="31" y="11"/>
                    <a:pt x="31" y="11"/>
                    <a:pt x="31" y="11"/>
                  </a:cubicBezTo>
                  <a:cubicBezTo>
                    <a:pt x="31" y="3"/>
                    <a:pt x="31" y="3"/>
                    <a:pt x="31" y="3"/>
                  </a:cubicBezTo>
                  <a:cubicBezTo>
                    <a:pt x="31" y="0"/>
                    <a:pt x="31" y="0"/>
                    <a:pt x="3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08" name="Freeform 112"/>
            <p:cNvSpPr>
              <a:spLocks noChangeArrowheads="1"/>
            </p:cNvSpPr>
            <p:nvPr/>
          </p:nvSpPr>
          <p:spPr bwMode="auto">
            <a:xfrm>
              <a:off x="5572" y="1026"/>
              <a:ext cx="22" cy="19"/>
            </a:xfrm>
            <a:custGeom>
              <a:avLst/>
              <a:gdLst>
                <a:gd name="T0" fmla="*/ 48 w 100"/>
                <a:gd name="T1" fmla="*/ 0 h 89"/>
                <a:gd name="T2" fmla="*/ 48 w 100"/>
                <a:gd name="T3" fmla="*/ 0 h 89"/>
                <a:gd name="T4" fmla="*/ 34 w 100"/>
                <a:gd name="T5" fmla="*/ 0 h 89"/>
                <a:gd name="T6" fmla="*/ 0 w 100"/>
                <a:gd name="T7" fmla="*/ 48 h 89"/>
                <a:gd name="T8" fmla="*/ 17 w 100"/>
                <a:gd name="T9" fmla="*/ 88 h 89"/>
                <a:gd name="T10" fmla="*/ 25 w 100"/>
                <a:gd name="T11" fmla="*/ 65 h 89"/>
                <a:gd name="T12" fmla="*/ 28 w 100"/>
                <a:gd name="T13" fmla="*/ 65 h 89"/>
                <a:gd name="T14" fmla="*/ 42 w 100"/>
                <a:gd name="T15" fmla="*/ 59 h 89"/>
                <a:gd name="T16" fmla="*/ 42 w 100"/>
                <a:gd name="T17" fmla="*/ 51 h 89"/>
                <a:gd name="T18" fmla="*/ 51 w 100"/>
                <a:gd name="T19" fmla="*/ 56 h 89"/>
                <a:gd name="T20" fmla="*/ 59 w 100"/>
                <a:gd name="T21" fmla="*/ 51 h 89"/>
                <a:gd name="T22" fmla="*/ 59 w 100"/>
                <a:gd name="T23" fmla="*/ 59 h 89"/>
                <a:gd name="T24" fmla="*/ 73 w 100"/>
                <a:gd name="T25" fmla="*/ 65 h 89"/>
                <a:gd name="T26" fmla="*/ 76 w 100"/>
                <a:gd name="T27" fmla="*/ 65 h 89"/>
                <a:gd name="T28" fmla="*/ 82 w 100"/>
                <a:gd name="T29" fmla="*/ 82 h 89"/>
                <a:gd name="T30" fmla="*/ 99 w 100"/>
                <a:gd name="T31" fmla="*/ 48 h 89"/>
                <a:gd name="T32" fmla="*/ 65 w 100"/>
                <a:gd name="T33" fmla="*/ 0 h 89"/>
                <a:gd name="T34" fmla="*/ 48 w 100"/>
                <a:gd name="T3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89">
                  <a:moveTo>
                    <a:pt x="48" y="0"/>
                  </a:moveTo>
                  <a:lnTo>
                    <a:pt x="48" y="0"/>
                  </a:lnTo>
                  <a:cubicBezTo>
                    <a:pt x="42" y="0"/>
                    <a:pt x="36" y="0"/>
                    <a:pt x="34" y="0"/>
                  </a:cubicBezTo>
                  <a:cubicBezTo>
                    <a:pt x="14" y="9"/>
                    <a:pt x="0" y="25"/>
                    <a:pt x="0" y="48"/>
                  </a:cubicBezTo>
                  <a:cubicBezTo>
                    <a:pt x="0" y="65"/>
                    <a:pt x="5" y="76"/>
                    <a:pt x="17" y="88"/>
                  </a:cubicBezTo>
                  <a:cubicBezTo>
                    <a:pt x="22" y="71"/>
                    <a:pt x="25" y="65"/>
                    <a:pt x="25" y="65"/>
                  </a:cubicBezTo>
                  <a:lnTo>
                    <a:pt x="28" y="65"/>
                  </a:lnTo>
                  <a:cubicBezTo>
                    <a:pt x="31" y="65"/>
                    <a:pt x="36" y="62"/>
                    <a:pt x="42" y="59"/>
                  </a:cubicBezTo>
                  <a:cubicBezTo>
                    <a:pt x="42" y="51"/>
                    <a:pt x="42" y="51"/>
                    <a:pt x="42" y="51"/>
                  </a:cubicBezTo>
                  <a:cubicBezTo>
                    <a:pt x="42" y="51"/>
                    <a:pt x="48" y="54"/>
                    <a:pt x="51" y="56"/>
                  </a:cubicBezTo>
                  <a:cubicBezTo>
                    <a:pt x="56" y="54"/>
                    <a:pt x="59" y="51"/>
                    <a:pt x="59" y="51"/>
                  </a:cubicBezTo>
                  <a:cubicBezTo>
                    <a:pt x="59" y="59"/>
                    <a:pt x="59" y="59"/>
                    <a:pt x="59" y="59"/>
                  </a:cubicBezTo>
                  <a:cubicBezTo>
                    <a:pt x="65" y="62"/>
                    <a:pt x="70" y="65"/>
                    <a:pt x="73" y="65"/>
                  </a:cubicBezTo>
                  <a:cubicBezTo>
                    <a:pt x="76" y="65"/>
                    <a:pt x="76" y="65"/>
                    <a:pt x="76" y="65"/>
                  </a:cubicBezTo>
                  <a:cubicBezTo>
                    <a:pt x="76" y="65"/>
                    <a:pt x="79" y="71"/>
                    <a:pt x="82" y="82"/>
                  </a:cubicBezTo>
                  <a:cubicBezTo>
                    <a:pt x="93" y="74"/>
                    <a:pt x="99" y="62"/>
                    <a:pt x="99" y="48"/>
                  </a:cubicBezTo>
                  <a:cubicBezTo>
                    <a:pt x="99" y="25"/>
                    <a:pt x="85" y="9"/>
                    <a:pt x="65" y="0"/>
                  </a:cubicBezTo>
                  <a:cubicBezTo>
                    <a:pt x="59" y="0"/>
                    <a:pt x="54" y="0"/>
                    <a:pt x="4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09" name="Freeform 113"/>
            <p:cNvSpPr>
              <a:spLocks noChangeArrowheads="1"/>
            </p:cNvSpPr>
            <p:nvPr/>
          </p:nvSpPr>
          <p:spPr bwMode="auto">
            <a:xfrm>
              <a:off x="5570" y="1037"/>
              <a:ext cx="15" cy="49"/>
            </a:xfrm>
            <a:custGeom>
              <a:avLst/>
              <a:gdLst>
                <a:gd name="T0" fmla="*/ 51 w 69"/>
                <a:gd name="T1" fmla="*/ 8 h 221"/>
                <a:gd name="T2" fmla="*/ 51 w 69"/>
                <a:gd name="T3" fmla="*/ 8 h 221"/>
                <a:gd name="T4" fmla="*/ 37 w 69"/>
                <a:gd name="T5" fmla="*/ 14 h 221"/>
                <a:gd name="T6" fmla="*/ 34 w 69"/>
                <a:gd name="T7" fmla="*/ 14 h 221"/>
                <a:gd name="T8" fmla="*/ 26 w 69"/>
                <a:gd name="T9" fmla="*/ 37 h 221"/>
                <a:gd name="T10" fmla="*/ 11 w 69"/>
                <a:gd name="T11" fmla="*/ 220 h 221"/>
                <a:gd name="T12" fmla="*/ 68 w 69"/>
                <a:gd name="T13" fmla="*/ 220 h 221"/>
                <a:gd name="T14" fmla="*/ 51 w 69"/>
                <a:gd name="T15" fmla="*/ 220 h 221"/>
                <a:gd name="T16" fmla="*/ 51 w 69"/>
                <a:gd name="T17" fmla="*/ 8 h 221"/>
                <a:gd name="T18" fmla="*/ 68 w 69"/>
                <a:gd name="T19" fmla="*/ 0 h 221"/>
                <a:gd name="T20" fmla="*/ 68 w 69"/>
                <a:gd name="T21" fmla="*/ 0 h 221"/>
                <a:gd name="T22" fmla="*/ 60 w 69"/>
                <a:gd name="T23" fmla="*/ 5 h 221"/>
                <a:gd name="T24" fmla="*/ 68 w 69"/>
                <a:gd name="T25" fmla="*/ 8 h 221"/>
                <a:gd name="T26" fmla="*/ 68 w 69"/>
                <a:gd name="T27" fmla="*/ 0 h 221"/>
                <a:gd name="T28" fmla="*/ 51 w 69"/>
                <a:gd name="T29" fmla="*/ 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221">
                  <a:moveTo>
                    <a:pt x="51" y="8"/>
                  </a:moveTo>
                  <a:lnTo>
                    <a:pt x="51" y="8"/>
                  </a:lnTo>
                  <a:cubicBezTo>
                    <a:pt x="45" y="11"/>
                    <a:pt x="40" y="14"/>
                    <a:pt x="37" y="14"/>
                  </a:cubicBezTo>
                  <a:lnTo>
                    <a:pt x="34" y="14"/>
                  </a:lnTo>
                  <a:cubicBezTo>
                    <a:pt x="34" y="14"/>
                    <a:pt x="31" y="20"/>
                    <a:pt x="26" y="37"/>
                  </a:cubicBezTo>
                  <a:cubicBezTo>
                    <a:pt x="17" y="68"/>
                    <a:pt x="0" y="133"/>
                    <a:pt x="11" y="220"/>
                  </a:cubicBezTo>
                  <a:cubicBezTo>
                    <a:pt x="68" y="220"/>
                    <a:pt x="68" y="220"/>
                    <a:pt x="68" y="220"/>
                  </a:cubicBezTo>
                  <a:cubicBezTo>
                    <a:pt x="51" y="220"/>
                    <a:pt x="51" y="220"/>
                    <a:pt x="51" y="220"/>
                  </a:cubicBezTo>
                  <a:cubicBezTo>
                    <a:pt x="51" y="8"/>
                    <a:pt x="51" y="8"/>
                    <a:pt x="51" y="8"/>
                  </a:cubicBezTo>
                  <a:lnTo>
                    <a:pt x="68" y="0"/>
                  </a:lnTo>
                  <a:lnTo>
                    <a:pt x="68" y="0"/>
                  </a:lnTo>
                  <a:cubicBezTo>
                    <a:pt x="68" y="0"/>
                    <a:pt x="65" y="3"/>
                    <a:pt x="60" y="5"/>
                  </a:cubicBezTo>
                  <a:cubicBezTo>
                    <a:pt x="63" y="5"/>
                    <a:pt x="65" y="8"/>
                    <a:pt x="68" y="8"/>
                  </a:cubicBezTo>
                  <a:cubicBezTo>
                    <a:pt x="68" y="0"/>
                    <a:pt x="68" y="0"/>
                    <a:pt x="68" y="0"/>
                  </a:cubicBezTo>
                  <a:lnTo>
                    <a:pt x="51" y="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10" name="Freeform 114"/>
            <p:cNvSpPr>
              <a:spLocks noChangeArrowheads="1"/>
            </p:cNvSpPr>
            <p:nvPr/>
          </p:nvSpPr>
          <p:spPr bwMode="auto">
            <a:xfrm>
              <a:off x="5581" y="1037"/>
              <a:ext cx="15" cy="49"/>
            </a:xfrm>
            <a:custGeom>
              <a:avLst/>
              <a:gdLst>
                <a:gd name="T0" fmla="*/ 0 w 69"/>
                <a:gd name="T1" fmla="*/ 0 h 221"/>
                <a:gd name="T2" fmla="*/ 0 w 69"/>
                <a:gd name="T3" fmla="*/ 0 h 221"/>
                <a:gd name="T4" fmla="*/ 0 w 69"/>
                <a:gd name="T5" fmla="*/ 8 h 221"/>
                <a:gd name="T6" fmla="*/ 0 w 69"/>
                <a:gd name="T7" fmla="*/ 220 h 221"/>
                <a:gd name="T8" fmla="*/ 17 w 69"/>
                <a:gd name="T9" fmla="*/ 220 h 221"/>
                <a:gd name="T10" fmla="*/ 57 w 69"/>
                <a:gd name="T11" fmla="*/ 220 h 221"/>
                <a:gd name="T12" fmla="*/ 40 w 69"/>
                <a:gd name="T13" fmla="*/ 31 h 221"/>
                <a:gd name="T14" fmla="*/ 34 w 69"/>
                <a:gd name="T15" fmla="*/ 14 h 221"/>
                <a:gd name="T16" fmla="*/ 31 w 69"/>
                <a:gd name="T17" fmla="*/ 14 h 221"/>
                <a:gd name="T18" fmla="*/ 17 w 69"/>
                <a:gd name="T19" fmla="*/ 8 h 221"/>
                <a:gd name="T20" fmla="*/ 9 w 69"/>
                <a:gd name="T21" fmla="*/ 5 h 221"/>
                <a:gd name="T22" fmla="*/ 0 w 69"/>
                <a:gd name="T23"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21">
                  <a:moveTo>
                    <a:pt x="0" y="0"/>
                  </a:moveTo>
                  <a:lnTo>
                    <a:pt x="0" y="0"/>
                  </a:lnTo>
                  <a:cubicBezTo>
                    <a:pt x="0" y="8"/>
                    <a:pt x="0" y="8"/>
                    <a:pt x="0" y="8"/>
                  </a:cubicBezTo>
                  <a:cubicBezTo>
                    <a:pt x="0" y="220"/>
                    <a:pt x="0" y="220"/>
                    <a:pt x="0" y="220"/>
                  </a:cubicBezTo>
                  <a:cubicBezTo>
                    <a:pt x="17" y="220"/>
                    <a:pt x="17" y="220"/>
                    <a:pt x="17" y="220"/>
                  </a:cubicBezTo>
                  <a:cubicBezTo>
                    <a:pt x="57" y="220"/>
                    <a:pt x="57" y="220"/>
                    <a:pt x="57" y="220"/>
                  </a:cubicBezTo>
                  <a:cubicBezTo>
                    <a:pt x="68" y="130"/>
                    <a:pt x="51" y="65"/>
                    <a:pt x="40" y="31"/>
                  </a:cubicBezTo>
                  <a:cubicBezTo>
                    <a:pt x="37" y="20"/>
                    <a:pt x="34" y="14"/>
                    <a:pt x="34" y="14"/>
                  </a:cubicBezTo>
                  <a:cubicBezTo>
                    <a:pt x="34" y="14"/>
                    <a:pt x="34" y="14"/>
                    <a:pt x="31" y="14"/>
                  </a:cubicBezTo>
                  <a:cubicBezTo>
                    <a:pt x="28" y="14"/>
                    <a:pt x="23" y="11"/>
                    <a:pt x="17" y="8"/>
                  </a:cubicBezTo>
                  <a:cubicBezTo>
                    <a:pt x="14" y="8"/>
                    <a:pt x="12" y="5"/>
                    <a:pt x="9" y="5"/>
                  </a:cubicBezTo>
                  <a:cubicBezTo>
                    <a:pt x="6" y="3"/>
                    <a:pt x="0" y="0"/>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11" name="Freeform 115"/>
            <p:cNvSpPr>
              <a:spLocks noChangeArrowheads="1"/>
            </p:cNvSpPr>
            <p:nvPr/>
          </p:nvSpPr>
          <p:spPr bwMode="auto">
            <a:xfrm>
              <a:off x="5408" y="993"/>
              <a:ext cx="130" cy="97"/>
            </a:xfrm>
            <a:custGeom>
              <a:avLst/>
              <a:gdLst>
                <a:gd name="T0" fmla="*/ 577 w 578"/>
                <a:gd name="T1" fmla="*/ 0 h 431"/>
                <a:gd name="T2" fmla="*/ 577 w 578"/>
                <a:gd name="T3" fmla="*/ 0 h 431"/>
                <a:gd name="T4" fmla="*/ 289 w 578"/>
                <a:gd name="T5" fmla="*/ 136 h 431"/>
                <a:gd name="T6" fmla="*/ 0 w 578"/>
                <a:gd name="T7" fmla="*/ 0 h 431"/>
                <a:gd name="T8" fmla="*/ 0 w 578"/>
                <a:gd name="T9" fmla="*/ 331 h 431"/>
                <a:gd name="T10" fmla="*/ 280 w 578"/>
                <a:gd name="T11" fmla="*/ 430 h 431"/>
                <a:gd name="T12" fmla="*/ 280 w 578"/>
                <a:gd name="T13" fmla="*/ 430 h 431"/>
                <a:gd name="T14" fmla="*/ 289 w 578"/>
                <a:gd name="T15" fmla="*/ 430 h 431"/>
                <a:gd name="T16" fmla="*/ 297 w 578"/>
                <a:gd name="T17" fmla="*/ 430 h 431"/>
                <a:gd name="T18" fmla="*/ 297 w 578"/>
                <a:gd name="T19" fmla="*/ 430 h 431"/>
                <a:gd name="T20" fmla="*/ 577 w 578"/>
                <a:gd name="T21" fmla="*/ 331 h 431"/>
                <a:gd name="T22" fmla="*/ 577 w 578"/>
                <a:gd name="T23"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431">
                  <a:moveTo>
                    <a:pt x="577" y="0"/>
                  </a:moveTo>
                  <a:lnTo>
                    <a:pt x="577" y="0"/>
                  </a:lnTo>
                  <a:cubicBezTo>
                    <a:pt x="577" y="2"/>
                    <a:pt x="333" y="113"/>
                    <a:pt x="289" y="136"/>
                  </a:cubicBezTo>
                  <a:cubicBezTo>
                    <a:pt x="240" y="113"/>
                    <a:pt x="0" y="2"/>
                    <a:pt x="0" y="0"/>
                  </a:cubicBezTo>
                  <a:cubicBezTo>
                    <a:pt x="0" y="331"/>
                    <a:pt x="0" y="331"/>
                    <a:pt x="0" y="331"/>
                  </a:cubicBezTo>
                  <a:cubicBezTo>
                    <a:pt x="76" y="415"/>
                    <a:pt x="232" y="427"/>
                    <a:pt x="280" y="430"/>
                  </a:cubicBezTo>
                  <a:lnTo>
                    <a:pt x="280" y="430"/>
                  </a:lnTo>
                  <a:cubicBezTo>
                    <a:pt x="280" y="430"/>
                    <a:pt x="283" y="430"/>
                    <a:pt x="289" y="430"/>
                  </a:cubicBezTo>
                  <a:cubicBezTo>
                    <a:pt x="294" y="430"/>
                    <a:pt x="297" y="430"/>
                    <a:pt x="297" y="430"/>
                  </a:cubicBezTo>
                  <a:lnTo>
                    <a:pt x="297" y="430"/>
                  </a:lnTo>
                  <a:cubicBezTo>
                    <a:pt x="345" y="427"/>
                    <a:pt x="498" y="415"/>
                    <a:pt x="577" y="331"/>
                  </a:cubicBezTo>
                  <a:cubicBezTo>
                    <a:pt x="577" y="0"/>
                    <a:pt x="577" y="0"/>
                    <a:pt x="57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12" name="Freeform 116"/>
            <p:cNvSpPr>
              <a:spLocks noChangeArrowheads="1"/>
            </p:cNvSpPr>
            <p:nvPr/>
          </p:nvSpPr>
          <p:spPr bwMode="auto">
            <a:xfrm>
              <a:off x="5329" y="1398"/>
              <a:ext cx="162" cy="163"/>
            </a:xfrm>
            <a:custGeom>
              <a:avLst/>
              <a:gdLst>
                <a:gd name="T0" fmla="*/ 455 w 719"/>
                <a:gd name="T1" fmla="*/ 670 h 725"/>
                <a:gd name="T2" fmla="*/ 455 w 719"/>
                <a:gd name="T3" fmla="*/ 670 h 725"/>
                <a:gd name="T4" fmla="*/ 571 w 719"/>
                <a:gd name="T5" fmla="*/ 591 h 725"/>
                <a:gd name="T6" fmla="*/ 472 w 719"/>
                <a:gd name="T7" fmla="*/ 421 h 725"/>
                <a:gd name="T8" fmla="*/ 608 w 719"/>
                <a:gd name="T9" fmla="*/ 596 h 725"/>
                <a:gd name="T10" fmla="*/ 455 w 719"/>
                <a:gd name="T11" fmla="*/ 670 h 725"/>
                <a:gd name="T12" fmla="*/ 359 w 719"/>
                <a:gd name="T13" fmla="*/ 0 h 725"/>
                <a:gd name="T14" fmla="*/ 359 w 719"/>
                <a:gd name="T15" fmla="*/ 0 h 725"/>
                <a:gd name="T16" fmla="*/ 255 w 719"/>
                <a:gd name="T17" fmla="*/ 40 h 725"/>
                <a:gd name="T18" fmla="*/ 255 w 719"/>
                <a:gd name="T19" fmla="*/ 42 h 725"/>
                <a:gd name="T20" fmla="*/ 252 w 719"/>
                <a:gd name="T21" fmla="*/ 42 h 725"/>
                <a:gd name="T22" fmla="*/ 252 w 719"/>
                <a:gd name="T23" fmla="*/ 118 h 725"/>
                <a:gd name="T24" fmla="*/ 255 w 719"/>
                <a:gd name="T25" fmla="*/ 118 h 725"/>
                <a:gd name="T26" fmla="*/ 286 w 719"/>
                <a:gd name="T27" fmla="*/ 141 h 725"/>
                <a:gd name="T28" fmla="*/ 286 w 719"/>
                <a:gd name="T29" fmla="*/ 311 h 725"/>
                <a:gd name="T30" fmla="*/ 263 w 719"/>
                <a:gd name="T31" fmla="*/ 350 h 725"/>
                <a:gd name="T32" fmla="*/ 96 w 719"/>
                <a:gd name="T33" fmla="*/ 667 h 725"/>
                <a:gd name="T34" fmla="*/ 339 w 719"/>
                <a:gd name="T35" fmla="*/ 724 h 725"/>
                <a:gd name="T36" fmla="*/ 359 w 719"/>
                <a:gd name="T37" fmla="*/ 724 h 725"/>
                <a:gd name="T38" fmla="*/ 382 w 719"/>
                <a:gd name="T39" fmla="*/ 724 h 725"/>
                <a:gd name="T40" fmla="*/ 622 w 719"/>
                <a:gd name="T41" fmla="*/ 667 h 725"/>
                <a:gd name="T42" fmla="*/ 461 w 719"/>
                <a:gd name="T43" fmla="*/ 350 h 725"/>
                <a:gd name="T44" fmla="*/ 444 w 719"/>
                <a:gd name="T45" fmla="*/ 311 h 725"/>
                <a:gd name="T46" fmla="*/ 444 w 719"/>
                <a:gd name="T47" fmla="*/ 138 h 725"/>
                <a:gd name="T48" fmla="*/ 461 w 719"/>
                <a:gd name="T49" fmla="*/ 118 h 725"/>
                <a:gd name="T50" fmla="*/ 467 w 719"/>
                <a:gd name="T51" fmla="*/ 118 h 725"/>
                <a:gd name="T52" fmla="*/ 467 w 719"/>
                <a:gd name="T53" fmla="*/ 42 h 725"/>
                <a:gd name="T54" fmla="*/ 461 w 719"/>
                <a:gd name="T55" fmla="*/ 42 h 725"/>
                <a:gd name="T56" fmla="*/ 461 w 719"/>
                <a:gd name="T57" fmla="*/ 40 h 725"/>
                <a:gd name="T58" fmla="*/ 359 w 719"/>
                <a:gd name="T59" fmla="*/ 0 h 725"/>
                <a:gd name="T60" fmla="*/ 455 w 719"/>
                <a:gd name="T61" fmla="*/ 670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9" h="725">
                  <a:moveTo>
                    <a:pt x="455" y="670"/>
                  </a:moveTo>
                  <a:lnTo>
                    <a:pt x="455" y="670"/>
                  </a:lnTo>
                  <a:cubicBezTo>
                    <a:pt x="455" y="670"/>
                    <a:pt x="566" y="648"/>
                    <a:pt x="571" y="591"/>
                  </a:cubicBezTo>
                  <a:cubicBezTo>
                    <a:pt x="577" y="531"/>
                    <a:pt x="472" y="421"/>
                    <a:pt x="472" y="421"/>
                  </a:cubicBezTo>
                  <a:cubicBezTo>
                    <a:pt x="472" y="421"/>
                    <a:pt x="608" y="526"/>
                    <a:pt x="608" y="596"/>
                  </a:cubicBezTo>
                  <a:cubicBezTo>
                    <a:pt x="605" y="670"/>
                    <a:pt x="455" y="670"/>
                    <a:pt x="455" y="670"/>
                  </a:cubicBezTo>
                  <a:lnTo>
                    <a:pt x="359" y="0"/>
                  </a:lnTo>
                  <a:lnTo>
                    <a:pt x="359" y="0"/>
                  </a:lnTo>
                  <a:cubicBezTo>
                    <a:pt x="302" y="0"/>
                    <a:pt x="255" y="20"/>
                    <a:pt x="255" y="40"/>
                  </a:cubicBezTo>
                  <a:cubicBezTo>
                    <a:pt x="255" y="42"/>
                    <a:pt x="255" y="42"/>
                    <a:pt x="255" y="42"/>
                  </a:cubicBezTo>
                  <a:cubicBezTo>
                    <a:pt x="252" y="42"/>
                    <a:pt x="252" y="42"/>
                    <a:pt x="252" y="42"/>
                  </a:cubicBezTo>
                  <a:cubicBezTo>
                    <a:pt x="252" y="118"/>
                    <a:pt x="252" y="118"/>
                    <a:pt x="252" y="118"/>
                  </a:cubicBezTo>
                  <a:cubicBezTo>
                    <a:pt x="255" y="118"/>
                    <a:pt x="255" y="118"/>
                    <a:pt x="255" y="118"/>
                  </a:cubicBezTo>
                  <a:cubicBezTo>
                    <a:pt x="257" y="127"/>
                    <a:pt x="263" y="135"/>
                    <a:pt x="286" y="141"/>
                  </a:cubicBezTo>
                  <a:cubicBezTo>
                    <a:pt x="286" y="178"/>
                    <a:pt x="286" y="283"/>
                    <a:pt x="286" y="311"/>
                  </a:cubicBezTo>
                  <a:cubicBezTo>
                    <a:pt x="286" y="342"/>
                    <a:pt x="263" y="350"/>
                    <a:pt x="263" y="350"/>
                  </a:cubicBezTo>
                  <a:cubicBezTo>
                    <a:pt x="223" y="373"/>
                    <a:pt x="0" y="599"/>
                    <a:pt x="96" y="667"/>
                  </a:cubicBezTo>
                  <a:cubicBezTo>
                    <a:pt x="172" y="718"/>
                    <a:pt x="288" y="724"/>
                    <a:pt x="339" y="724"/>
                  </a:cubicBezTo>
                  <a:cubicBezTo>
                    <a:pt x="348" y="724"/>
                    <a:pt x="356" y="724"/>
                    <a:pt x="359" y="724"/>
                  </a:cubicBezTo>
                  <a:cubicBezTo>
                    <a:pt x="365" y="724"/>
                    <a:pt x="370" y="724"/>
                    <a:pt x="382" y="724"/>
                  </a:cubicBezTo>
                  <a:cubicBezTo>
                    <a:pt x="433" y="724"/>
                    <a:pt x="548" y="718"/>
                    <a:pt x="622" y="667"/>
                  </a:cubicBezTo>
                  <a:cubicBezTo>
                    <a:pt x="718" y="599"/>
                    <a:pt x="500" y="373"/>
                    <a:pt x="461" y="350"/>
                  </a:cubicBezTo>
                  <a:cubicBezTo>
                    <a:pt x="461" y="350"/>
                    <a:pt x="444" y="342"/>
                    <a:pt x="444" y="311"/>
                  </a:cubicBezTo>
                  <a:cubicBezTo>
                    <a:pt x="444" y="283"/>
                    <a:pt x="444" y="175"/>
                    <a:pt x="444" y="138"/>
                  </a:cubicBezTo>
                  <a:cubicBezTo>
                    <a:pt x="455" y="133"/>
                    <a:pt x="461" y="127"/>
                    <a:pt x="461" y="118"/>
                  </a:cubicBezTo>
                  <a:cubicBezTo>
                    <a:pt x="467" y="118"/>
                    <a:pt x="467" y="118"/>
                    <a:pt x="467" y="118"/>
                  </a:cubicBezTo>
                  <a:cubicBezTo>
                    <a:pt x="467" y="42"/>
                    <a:pt x="467" y="42"/>
                    <a:pt x="467" y="42"/>
                  </a:cubicBezTo>
                  <a:cubicBezTo>
                    <a:pt x="461" y="42"/>
                    <a:pt x="461" y="42"/>
                    <a:pt x="461" y="42"/>
                  </a:cubicBezTo>
                  <a:cubicBezTo>
                    <a:pt x="461" y="42"/>
                    <a:pt x="461" y="42"/>
                    <a:pt x="461" y="40"/>
                  </a:cubicBezTo>
                  <a:cubicBezTo>
                    <a:pt x="461" y="20"/>
                    <a:pt x="416" y="0"/>
                    <a:pt x="359" y="0"/>
                  </a:cubicBezTo>
                  <a:lnTo>
                    <a:pt x="455" y="67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13" name="Freeform 117"/>
            <p:cNvSpPr>
              <a:spLocks noChangeArrowheads="1"/>
            </p:cNvSpPr>
            <p:nvPr/>
          </p:nvSpPr>
          <p:spPr bwMode="auto">
            <a:xfrm>
              <a:off x="5011" y="949"/>
              <a:ext cx="203" cy="203"/>
            </a:xfrm>
            <a:custGeom>
              <a:avLst/>
              <a:gdLst>
                <a:gd name="T0" fmla="*/ 473 w 901"/>
                <a:gd name="T1" fmla="*/ 0 h 900"/>
                <a:gd name="T2" fmla="*/ 473 w 901"/>
                <a:gd name="T3" fmla="*/ 0 h 900"/>
                <a:gd name="T4" fmla="*/ 23 w 901"/>
                <a:gd name="T5" fmla="*/ 449 h 900"/>
                <a:gd name="T6" fmla="*/ 473 w 901"/>
                <a:gd name="T7" fmla="*/ 899 h 900"/>
                <a:gd name="T8" fmla="*/ 691 w 901"/>
                <a:gd name="T9" fmla="*/ 842 h 900"/>
                <a:gd name="T10" fmla="*/ 507 w 901"/>
                <a:gd name="T11" fmla="*/ 888 h 900"/>
                <a:gd name="T12" fmla="*/ 501 w 901"/>
                <a:gd name="T13" fmla="*/ 888 h 900"/>
                <a:gd name="T14" fmla="*/ 657 w 901"/>
                <a:gd name="T15" fmla="*/ 840 h 900"/>
                <a:gd name="T16" fmla="*/ 648 w 901"/>
                <a:gd name="T17" fmla="*/ 840 h 900"/>
                <a:gd name="T18" fmla="*/ 473 w 901"/>
                <a:gd name="T19" fmla="*/ 876 h 900"/>
                <a:gd name="T20" fmla="*/ 329 w 901"/>
                <a:gd name="T21" fmla="*/ 851 h 900"/>
                <a:gd name="T22" fmla="*/ 433 w 901"/>
                <a:gd name="T23" fmla="*/ 888 h 900"/>
                <a:gd name="T24" fmla="*/ 43 w 901"/>
                <a:gd name="T25" fmla="*/ 390 h 900"/>
                <a:gd name="T26" fmla="*/ 49 w 901"/>
                <a:gd name="T27" fmla="*/ 387 h 900"/>
                <a:gd name="T28" fmla="*/ 49 w 901"/>
                <a:gd name="T29" fmla="*/ 393 h 900"/>
                <a:gd name="T30" fmla="*/ 69 w 901"/>
                <a:gd name="T31" fmla="*/ 308 h 900"/>
                <a:gd name="T32" fmla="*/ 69 w 901"/>
                <a:gd name="T33" fmla="*/ 308 h 900"/>
                <a:gd name="T34" fmla="*/ 86 w 901"/>
                <a:gd name="T35" fmla="*/ 263 h 900"/>
                <a:gd name="T36" fmla="*/ 86 w 901"/>
                <a:gd name="T37" fmla="*/ 268 h 900"/>
                <a:gd name="T38" fmla="*/ 241 w 901"/>
                <a:gd name="T39" fmla="*/ 90 h 900"/>
                <a:gd name="T40" fmla="*/ 156 w 901"/>
                <a:gd name="T41" fmla="*/ 158 h 900"/>
                <a:gd name="T42" fmla="*/ 411 w 901"/>
                <a:gd name="T43" fmla="*/ 19 h 900"/>
                <a:gd name="T44" fmla="*/ 481 w 901"/>
                <a:gd name="T45" fmla="*/ 17 h 900"/>
                <a:gd name="T46" fmla="*/ 487 w 901"/>
                <a:gd name="T47" fmla="*/ 22 h 900"/>
                <a:gd name="T48" fmla="*/ 877 w 901"/>
                <a:gd name="T49" fmla="*/ 308 h 900"/>
                <a:gd name="T50" fmla="*/ 880 w 901"/>
                <a:gd name="T51" fmla="*/ 311 h 900"/>
                <a:gd name="T52" fmla="*/ 886 w 901"/>
                <a:gd name="T53" fmla="*/ 325 h 900"/>
                <a:gd name="T54" fmla="*/ 897 w 901"/>
                <a:gd name="T55" fmla="*/ 339 h 900"/>
                <a:gd name="T56" fmla="*/ 900 w 901"/>
                <a:gd name="T57" fmla="*/ 336 h 900"/>
                <a:gd name="T58" fmla="*/ 609 w 901"/>
                <a:gd name="T59" fmla="*/ 31 h 900"/>
                <a:gd name="T60" fmla="*/ 809 w 901"/>
                <a:gd name="T61" fmla="*/ 152 h 900"/>
                <a:gd name="T62" fmla="*/ 473 w 901"/>
                <a:gd name="T63"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1" h="900">
                  <a:moveTo>
                    <a:pt x="473" y="0"/>
                  </a:moveTo>
                  <a:lnTo>
                    <a:pt x="473" y="0"/>
                  </a:lnTo>
                  <a:cubicBezTo>
                    <a:pt x="227" y="0"/>
                    <a:pt x="23" y="200"/>
                    <a:pt x="23" y="449"/>
                  </a:cubicBezTo>
                  <a:cubicBezTo>
                    <a:pt x="23" y="698"/>
                    <a:pt x="227" y="899"/>
                    <a:pt x="473" y="899"/>
                  </a:cubicBezTo>
                  <a:cubicBezTo>
                    <a:pt x="552" y="899"/>
                    <a:pt x="626" y="879"/>
                    <a:pt x="691" y="842"/>
                  </a:cubicBezTo>
                  <a:cubicBezTo>
                    <a:pt x="603" y="885"/>
                    <a:pt x="527" y="888"/>
                    <a:pt x="507" y="888"/>
                  </a:cubicBezTo>
                  <a:cubicBezTo>
                    <a:pt x="501" y="888"/>
                    <a:pt x="501" y="888"/>
                    <a:pt x="501" y="888"/>
                  </a:cubicBezTo>
                  <a:cubicBezTo>
                    <a:pt x="609" y="888"/>
                    <a:pt x="657" y="840"/>
                    <a:pt x="657" y="840"/>
                  </a:cubicBezTo>
                  <a:cubicBezTo>
                    <a:pt x="657" y="840"/>
                    <a:pt x="654" y="840"/>
                    <a:pt x="648" y="840"/>
                  </a:cubicBezTo>
                  <a:cubicBezTo>
                    <a:pt x="594" y="865"/>
                    <a:pt x="535" y="876"/>
                    <a:pt x="473" y="876"/>
                  </a:cubicBezTo>
                  <a:cubicBezTo>
                    <a:pt x="422" y="876"/>
                    <a:pt x="374" y="868"/>
                    <a:pt x="329" y="851"/>
                  </a:cubicBezTo>
                  <a:cubicBezTo>
                    <a:pt x="348" y="871"/>
                    <a:pt x="433" y="888"/>
                    <a:pt x="433" y="888"/>
                  </a:cubicBezTo>
                  <a:cubicBezTo>
                    <a:pt x="0" y="825"/>
                    <a:pt x="43" y="390"/>
                    <a:pt x="43" y="390"/>
                  </a:cubicBezTo>
                  <a:cubicBezTo>
                    <a:pt x="49" y="387"/>
                    <a:pt x="49" y="387"/>
                    <a:pt x="49" y="387"/>
                  </a:cubicBezTo>
                  <a:cubicBezTo>
                    <a:pt x="49" y="387"/>
                    <a:pt x="49" y="390"/>
                    <a:pt x="49" y="393"/>
                  </a:cubicBezTo>
                  <a:cubicBezTo>
                    <a:pt x="54" y="364"/>
                    <a:pt x="60" y="336"/>
                    <a:pt x="69" y="308"/>
                  </a:cubicBezTo>
                  <a:lnTo>
                    <a:pt x="69" y="308"/>
                  </a:lnTo>
                  <a:cubicBezTo>
                    <a:pt x="74" y="288"/>
                    <a:pt x="86" y="263"/>
                    <a:pt x="86" y="263"/>
                  </a:cubicBezTo>
                  <a:cubicBezTo>
                    <a:pt x="86" y="263"/>
                    <a:pt x="86" y="266"/>
                    <a:pt x="86" y="268"/>
                  </a:cubicBezTo>
                  <a:cubicBezTo>
                    <a:pt x="120" y="195"/>
                    <a:pt x="173" y="133"/>
                    <a:pt x="241" y="90"/>
                  </a:cubicBezTo>
                  <a:cubicBezTo>
                    <a:pt x="198" y="113"/>
                    <a:pt x="156" y="158"/>
                    <a:pt x="156" y="158"/>
                  </a:cubicBezTo>
                  <a:cubicBezTo>
                    <a:pt x="258" y="39"/>
                    <a:pt x="411" y="19"/>
                    <a:pt x="411" y="19"/>
                  </a:cubicBezTo>
                  <a:cubicBezTo>
                    <a:pt x="425" y="17"/>
                    <a:pt x="481" y="17"/>
                    <a:pt x="481" y="17"/>
                  </a:cubicBezTo>
                  <a:cubicBezTo>
                    <a:pt x="487" y="22"/>
                    <a:pt x="487" y="22"/>
                    <a:pt x="487" y="22"/>
                  </a:cubicBezTo>
                  <a:cubicBezTo>
                    <a:pt x="668" y="25"/>
                    <a:pt x="821" y="144"/>
                    <a:pt x="877" y="308"/>
                  </a:cubicBezTo>
                  <a:cubicBezTo>
                    <a:pt x="877" y="308"/>
                    <a:pt x="880" y="308"/>
                    <a:pt x="880" y="311"/>
                  </a:cubicBezTo>
                  <a:cubicBezTo>
                    <a:pt x="886" y="317"/>
                    <a:pt x="880" y="317"/>
                    <a:pt x="886" y="325"/>
                  </a:cubicBezTo>
                  <a:cubicBezTo>
                    <a:pt x="892" y="336"/>
                    <a:pt x="892" y="334"/>
                    <a:pt x="897" y="339"/>
                  </a:cubicBezTo>
                  <a:cubicBezTo>
                    <a:pt x="900" y="336"/>
                    <a:pt x="900" y="336"/>
                    <a:pt x="900" y="336"/>
                  </a:cubicBezTo>
                  <a:cubicBezTo>
                    <a:pt x="838" y="116"/>
                    <a:pt x="609" y="31"/>
                    <a:pt x="609" y="31"/>
                  </a:cubicBezTo>
                  <a:cubicBezTo>
                    <a:pt x="691" y="59"/>
                    <a:pt x="758" y="102"/>
                    <a:pt x="809" y="152"/>
                  </a:cubicBezTo>
                  <a:cubicBezTo>
                    <a:pt x="727" y="59"/>
                    <a:pt x="609" y="0"/>
                    <a:pt x="47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14" name="Freeform 118"/>
            <p:cNvSpPr>
              <a:spLocks noChangeArrowheads="1"/>
            </p:cNvSpPr>
            <p:nvPr/>
          </p:nvSpPr>
          <p:spPr bwMode="auto">
            <a:xfrm>
              <a:off x="5011" y="953"/>
              <a:ext cx="220" cy="197"/>
            </a:xfrm>
            <a:custGeom>
              <a:avLst/>
              <a:gdLst>
                <a:gd name="T0" fmla="*/ 295 w 974"/>
                <a:gd name="T1" fmla="*/ 62 h 872"/>
                <a:gd name="T2" fmla="*/ 275 w 974"/>
                <a:gd name="T3" fmla="*/ 113 h 872"/>
                <a:gd name="T4" fmla="*/ 258 w 974"/>
                <a:gd name="T5" fmla="*/ 116 h 872"/>
                <a:gd name="T6" fmla="*/ 235 w 974"/>
                <a:gd name="T7" fmla="*/ 133 h 872"/>
                <a:gd name="T8" fmla="*/ 204 w 974"/>
                <a:gd name="T9" fmla="*/ 141 h 872"/>
                <a:gd name="T10" fmla="*/ 159 w 974"/>
                <a:gd name="T11" fmla="*/ 183 h 872"/>
                <a:gd name="T12" fmla="*/ 108 w 974"/>
                <a:gd name="T13" fmla="*/ 254 h 872"/>
                <a:gd name="T14" fmla="*/ 111 w 974"/>
                <a:gd name="T15" fmla="*/ 294 h 872"/>
                <a:gd name="T16" fmla="*/ 122 w 974"/>
                <a:gd name="T17" fmla="*/ 311 h 872"/>
                <a:gd name="T18" fmla="*/ 100 w 974"/>
                <a:gd name="T19" fmla="*/ 302 h 872"/>
                <a:gd name="T20" fmla="*/ 91 w 974"/>
                <a:gd name="T21" fmla="*/ 285 h 872"/>
                <a:gd name="T22" fmla="*/ 86 w 974"/>
                <a:gd name="T23" fmla="*/ 251 h 872"/>
                <a:gd name="T24" fmla="*/ 74 w 974"/>
                <a:gd name="T25" fmla="*/ 319 h 872"/>
                <a:gd name="T26" fmla="*/ 88 w 974"/>
                <a:gd name="T27" fmla="*/ 359 h 872"/>
                <a:gd name="T28" fmla="*/ 117 w 974"/>
                <a:gd name="T29" fmla="*/ 362 h 872"/>
                <a:gd name="T30" fmla="*/ 170 w 974"/>
                <a:gd name="T31" fmla="*/ 401 h 872"/>
                <a:gd name="T32" fmla="*/ 218 w 974"/>
                <a:gd name="T33" fmla="*/ 461 h 872"/>
                <a:gd name="T34" fmla="*/ 278 w 974"/>
                <a:gd name="T35" fmla="*/ 503 h 872"/>
                <a:gd name="T36" fmla="*/ 258 w 974"/>
                <a:gd name="T37" fmla="*/ 608 h 872"/>
                <a:gd name="T38" fmla="*/ 213 w 974"/>
                <a:gd name="T39" fmla="*/ 723 h 872"/>
                <a:gd name="T40" fmla="*/ 232 w 974"/>
                <a:gd name="T41" fmla="*/ 772 h 872"/>
                <a:gd name="T42" fmla="*/ 164 w 974"/>
                <a:gd name="T43" fmla="*/ 690 h 872"/>
                <a:gd name="T44" fmla="*/ 125 w 974"/>
                <a:gd name="T45" fmla="*/ 593 h 872"/>
                <a:gd name="T46" fmla="*/ 60 w 974"/>
                <a:gd name="T47" fmla="*/ 398 h 872"/>
                <a:gd name="T48" fmla="*/ 326 w 974"/>
                <a:gd name="T49" fmla="*/ 831 h 872"/>
                <a:gd name="T50" fmla="*/ 371 w 974"/>
                <a:gd name="T51" fmla="*/ 806 h 872"/>
                <a:gd name="T52" fmla="*/ 467 w 974"/>
                <a:gd name="T53" fmla="*/ 800 h 872"/>
                <a:gd name="T54" fmla="*/ 464 w 974"/>
                <a:gd name="T55" fmla="*/ 825 h 872"/>
                <a:gd name="T56" fmla="*/ 535 w 974"/>
                <a:gd name="T57" fmla="*/ 825 h 872"/>
                <a:gd name="T58" fmla="*/ 614 w 974"/>
                <a:gd name="T59" fmla="*/ 814 h 872"/>
                <a:gd name="T60" fmla="*/ 507 w 974"/>
                <a:gd name="T61" fmla="*/ 871 h 872"/>
                <a:gd name="T62" fmla="*/ 886 w 974"/>
                <a:gd name="T63" fmla="*/ 308 h 872"/>
                <a:gd name="T64" fmla="*/ 832 w 974"/>
                <a:gd name="T65" fmla="*/ 243 h 872"/>
                <a:gd name="T66" fmla="*/ 804 w 974"/>
                <a:gd name="T67" fmla="*/ 331 h 872"/>
                <a:gd name="T68" fmla="*/ 741 w 974"/>
                <a:gd name="T69" fmla="*/ 268 h 872"/>
                <a:gd name="T70" fmla="*/ 773 w 974"/>
                <a:gd name="T71" fmla="*/ 331 h 872"/>
                <a:gd name="T72" fmla="*/ 804 w 974"/>
                <a:gd name="T73" fmla="*/ 356 h 872"/>
                <a:gd name="T74" fmla="*/ 804 w 974"/>
                <a:gd name="T75" fmla="*/ 444 h 872"/>
                <a:gd name="T76" fmla="*/ 767 w 974"/>
                <a:gd name="T77" fmla="*/ 576 h 872"/>
                <a:gd name="T78" fmla="*/ 677 w 974"/>
                <a:gd name="T79" fmla="*/ 673 h 872"/>
                <a:gd name="T80" fmla="*/ 628 w 974"/>
                <a:gd name="T81" fmla="*/ 616 h 872"/>
                <a:gd name="T82" fmla="*/ 617 w 974"/>
                <a:gd name="T83" fmla="*/ 503 h 872"/>
                <a:gd name="T84" fmla="*/ 597 w 974"/>
                <a:gd name="T85" fmla="*/ 441 h 872"/>
                <a:gd name="T86" fmla="*/ 549 w 974"/>
                <a:gd name="T87" fmla="*/ 396 h 872"/>
                <a:gd name="T88" fmla="*/ 439 w 974"/>
                <a:gd name="T89" fmla="*/ 401 h 872"/>
                <a:gd name="T90" fmla="*/ 408 w 974"/>
                <a:gd name="T91" fmla="*/ 353 h 872"/>
                <a:gd name="T92" fmla="*/ 408 w 974"/>
                <a:gd name="T93" fmla="*/ 266 h 872"/>
                <a:gd name="T94" fmla="*/ 498 w 974"/>
                <a:gd name="T95" fmla="*/ 189 h 872"/>
                <a:gd name="T96" fmla="*/ 538 w 974"/>
                <a:gd name="T97" fmla="*/ 183 h 872"/>
                <a:gd name="T98" fmla="*/ 577 w 974"/>
                <a:gd name="T99" fmla="*/ 206 h 872"/>
                <a:gd name="T100" fmla="*/ 648 w 974"/>
                <a:gd name="T101" fmla="*/ 206 h 872"/>
                <a:gd name="T102" fmla="*/ 705 w 974"/>
                <a:gd name="T103" fmla="*/ 203 h 872"/>
                <a:gd name="T104" fmla="*/ 705 w 974"/>
                <a:gd name="T105" fmla="*/ 192 h 872"/>
                <a:gd name="T106" fmla="*/ 657 w 974"/>
                <a:gd name="T107" fmla="*/ 175 h 872"/>
                <a:gd name="T108" fmla="*/ 685 w 974"/>
                <a:gd name="T109" fmla="*/ 155 h 872"/>
                <a:gd name="T110" fmla="*/ 648 w 974"/>
                <a:gd name="T111" fmla="*/ 144 h 872"/>
                <a:gd name="T112" fmla="*/ 575 w 974"/>
                <a:gd name="T113" fmla="*/ 141 h 872"/>
                <a:gd name="T114" fmla="*/ 518 w 974"/>
                <a:gd name="T115" fmla="*/ 158 h 872"/>
                <a:gd name="T116" fmla="*/ 507 w 974"/>
                <a:gd name="T117" fmla="*/ 107 h 872"/>
                <a:gd name="T118" fmla="*/ 436 w 974"/>
                <a:gd name="T119" fmla="*/ 79 h 872"/>
                <a:gd name="T120" fmla="*/ 425 w 974"/>
                <a:gd name="T121" fmla="*/ 48 h 872"/>
                <a:gd name="T122" fmla="*/ 481 w 974"/>
                <a:gd name="T123" fmla="*/ 17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4" h="872">
                  <a:moveTo>
                    <a:pt x="481" y="0"/>
                  </a:moveTo>
                  <a:lnTo>
                    <a:pt x="481" y="0"/>
                  </a:lnTo>
                  <a:cubicBezTo>
                    <a:pt x="481" y="0"/>
                    <a:pt x="425" y="0"/>
                    <a:pt x="411" y="2"/>
                  </a:cubicBezTo>
                  <a:cubicBezTo>
                    <a:pt x="411" y="2"/>
                    <a:pt x="258" y="22"/>
                    <a:pt x="156" y="141"/>
                  </a:cubicBezTo>
                  <a:cubicBezTo>
                    <a:pt x="156" y="141"/>
                    <a:pt x="198" y="96"/>
                    <a:pt x="241" y="73"/>
                  </a:cubicBezTo>
                  <a:cubicBezTo>
                    <a:pt x="255" y="65"/>
                    <a:pt x="269" y="59"/>
                    <a:pt x="283" y="59"/>
                  </a:cubicBezTo>
                  <a:cubicBezTo>
                    <a:pt x="295" y="62"/>
                    <a:pt x="295" y="62"/>
                    <a:pt x="295" y="62"/>
                  </a:cubicBezTo>
                  <a:lnTo>
                    <a:pt x="292" y="68"/>
                  </a:lnTo>
                  <a:cubicBezTo>
                    <a:pt x="289" y="70"/>
                    <a:pt x="283" y="79"/>
                    <a:pt x="283" y="82"/>
                  </a:cubicBezTo>
                  <a:lnTo>
                    <a:pt x="283" y="90"/>
                  </a:lnTo>
                  <a:cubicBezTo>
                    <a:pt x="281" y="96"/>
                    <a:pt x="281" y="96"/>
                    <a:pt x="281" y="96"/>
                  </a:cubicBezTo>
                  <a:cubicBezTo>
                    <a:pt x="281" y="96"/>
                    <a:pt x="278" y="96"/>
                    <a:pt x="275" y="99"/>
                  </a:cubicBezTo>
                  <a:cubicBezTo>
                    <a:pt x="275" y="99"/>
                    <a:pt x="272" y="99"/>
                    <a:pt x="272" y="105"/>
                  </a:cubicBezTo>
                  <a:cubicBezTo>
                    <a:pt x="272" y="107"/>
                    <a:pt x="275" y="113"/>
                    <a:pt x="275" y="113"/>
                  </a:cubicBezTo>
                  <a:cubicBezTo>
                    <a:pt x="275" y="121"/>
                    <a:pt x="275" y="121"/>
                    <a:pt x="275" y="121"/>
                  </a:cubicBezTo>
                  <a:cubicBezTo>
                    <a:pt x="272" y="124"/>
                    <a:pt x="272" y="124"/>
                    <a:pt x="272" y="124"/>
                  </a:cubicBezTo>
                  <a:cubicBezTo>
                    <a:pt x="264" y="130"/>
                    <a:pt x="264" y="130"/>
                    <a:pt x="264" y="130"/>
                  </a:cubicBezTo>
                  <a:cubicBezTo>
                    <a:pt x="264" y="130"/>
                    <a:pt x="261" y="130"/>
                    <a:pt x="258" y="130"/>
                  </a:cubicBezTo>
                  <a:cubicBezTo>
                    <a:pt x="255" y="130"/>
                    <a:pt x="255" y="130"/>
                    <a:pt x="255" y="130"/>
                  </a:cubicBezTo>
                  <a:cubicBezTo>
                    <a:pt x="249" y="127"/>
                    <a:pt x="249" y="121"/>
                    <a:pt x="249" y="121"/>
                  </a:cubicBezTo>
                  <a:cubicBezTo>
                    <a:pt x="258" y="116"/>
                    <a:pt x="258" y="116"/>
                    <a:pt x="258" y="116"/>
                  </a:cubicBezTo>
                  <a:cubicBezTo>
                    <a:pt x="258" y="116"/>
                    <a:pt x="261" y="116"/>
                    <a:pt x="258" y="113"/>
                  </a:cubicBezTo>
                  <a:cubicBezTo>
                    <a:pt x="255" y="113"/>
                    <a:pt x="255" y="107"/>
                    <a:pt x="252" y="107"/>
                  </a:cubicBezTo>
                  <a:lnTo>
                    <a:pt x="249" y="107"/>
                  </a:lnTo>
                  <a:cubicBezTo>
                    <a:pt x="247" y="107"/>
                    <a:pt x="238" y="116"/>
                    <a:pt x="238" y="116"/>
                  </a:cubicBezTo>
                  <a:cubicBezTo>
                    <a:pt x="230" y="119"/>
                    <a:pt x="230" y="119"/>
                    <a:pt x="230" y="119"/>
                  </a:cubicBezTo>
                  <a:cubicBezTo>
                    <a:pt x="230" y="119"/>
                    <a:pt x="227" y="130"/>
                    <a:pt x="230" y="130"/>
                  </a:cubicBezTo>
                  <a:lnTo>
                    <a:pt x="235" y="133"/>
                  </a:lnTo>
                  <a:lnTo>
                    <a:pt x="235" y="135"/>
                  </a:lnTo>
                  <a:cubicBezTo>
                    <a:pt x="235" y="138"/>
                    <a:pt x="232" y="144"/>
                    <a:pt x="232" y="144"/>
                  </a:cubicBezTo>
                  <a:cubicBezTo>
                    <a:pt x="232" y="144"/>
                    <a:pt x="232" y="147"/>
                    <a:pt x="230" y="147"/>
                  </a:cubicBezTo>
                  <a:cubicBezTo>
                    <a:pt x="227" y="147"/>
                    <a:pt x="227" y="147"/>
                    <a:pt x="227" y="147"/>
                  </a:cubicBezTo>
                  <a:cubicBezTo>
                    <a:pt x="221" y="144"/>
                    <a:pt x="215" y="144"/>
                    <a:pt x="213" y="144"/>
                  </a:cubicBezTo>
                  <a:cubicBezTo>
                    <a:pt x="210" y="141"/>
                    <a:pt x="210" y="141"/>
                    <a:pt x="207" y="141"/>
                  </a:cubicBezTo>
                  <a:cubicBezTo>
                    <a:pt x="204" y="141"/>
                    <a:pt x="204" y="141"/>
                    <a:pt x="204" y="141"/>
                  </a:cubicBezTo>
                  <a:cubicBezTo>
                    <a:pt x="201" y="141"/>
                    <a:pt x="198" y="144"/>
                    <a:pt x="198" y="144"/>
                  </a:cubicBezTo>
                  <a:cubicBezTo>
                    <a:pt x="198" y="147"/>
                    <a:pt x="187" y="152"/>
                    <a:pt x="187" y="152"/>
                  </a:cubicBezTo>
                  <a:lnTo>
                    <a:pt x="184" y="155"/>
                  </a:lnTo>
                  <a:cubicBezTo>
                    <a:pt x="184" y="158"/>
                    <a:pt x="181" y="166"/>
                    <a:pt x="181" y="166"/>
                  </a:cubicBezTo>
                  <a:cubicBezTo>
                    <a:pt x="181" y="166"/>
                    <a:pt x="179" y="169"/>
                    <a:pt x="170" y="172"/>
                  </a:cubicBezTo>
                  <a:cubicBezTo>
                    <a:pt x="164" y="172"/>
                    <a:pt x="162" y="175"/>
                    <a:pt x="162" y="175"/>
                  </a:cubicBezTo>
                  <a:cubicBezTo>
                    <a:pt x="159" y="183"/>
                    <a:pt x="159" y="183"/>
                    <a:pt x="159" y="183"/>
                  </a:cubicBezTo>
                  <a:cubicBezTo>
                    <a:pt x="159" y="183"/>
                    <a:pt x="153" y="186"/>
                    <a:pt x="151" y="192"/>
                  </a:cubicBezTo>
                  <a:cubicBezTo>
                    <a:pt x="148" y="195"/>
                    <a:pt x="137" y="203"/>
                    <a:pt x="134" y="203"/>
                  </a:cubicBezTo>
                  <a:cubicBezTo>
                    <a:pt x="134" y="203"/>
                    <a:pt x="128" y="209"/>
                    <a:pt x="128" y="212"/>
                  </a:cubicBezTo>
                  <a:cubicBezTo>
                    <a:pt x="125" y="217"/>
                    <a:pt x="125" y="223"/>
                    <a:pt x="125" y="226"/>
                  </a:cubicBezTo>
                  <a:cubicBezTo>
                    <a:pt x="122" y="229"/>
                    <a:pt x="122" y="234"/>
                    <a:pt x="120" y="237"/>
                  </a:cubicBezTo>
                  <a:cubicBezTo>
                    <a:pt x="120" y="240"/>
                    <a:pt x="117" y="246"/>
                    <a:pt x="117" y="249"/>
                  </a:cubicBezTo>
                  <a:cubicBezTo>
                    <a:pt x="114" y="249"/>
                    <a:pt x="111" y="251"/>
                    <a:pt x="108" y="254"/>
                  </a:cubicBezTo>
                  <a:cubicBezTo>
                    <a:pt x="108" y="254"/>
                    <a:pt x="97" y="257"/>
                    <a:pt x="94" y="260"/>
                  </a:cubicBezTo>
                  <a:cubicBezTo>
                    <a:pt x="91" y="260"/>
                    <a:pt x="91" y="266"/>
                    <a:pt x="91" y="268"/>
                  </a:cubicBezTo>
                  <a:cubicBezTo>
                    <a:pt x="91" y="268"/>
                    <a:pt x="94" y="274"/>
                    <a:pt x="97" y="274"/>
                  </a:cubicBezTo>
                  <a:lnTo>
                    <a:pt x="103" y="274"/>
                  </a:lnTo>
                  <a:cubicBezTo>
                    <a:pt x="103" y="274"/>
                    <a:pt x="103" y="283"/>
                    <a:pt x="103" y="285"/>
                  </a:cubicBezTo>
                  <a:cubicBezTo>
                    <a:pt x="103" y="285"/>
                    <a:pt x="100" y="294"/>
                    <a:pt x="103" y="294"/>
                  </a:cubicBezTo>
                  <a:cubicBezTo>
                    <a:pt x="105" y="294"/>
                    <a:pt x="111" y="294"/>
                    <a:pt x="111" y="294"/>
                  </a:cubicBezTo>
                  <a:cubicBezTo>
                    <a:pt x="120" y="297"/>
                    <a:pt x="120" y="297"/>
                    <a:pt x="120" y="297"/>
                  </a:cubicBezTo>
                  <a:cubicBezTo>
                    <a:pt x="125" y="302"/>
                    <a:pt x="125" y="302"/>
                    <a:pt x="125" y="302"/>
                  </a:cubicBezTo>
                  <a:cubicBezTo>
                    <a:pt x="131" y="305"/>
                    <a:pt x="131" y="305"/>
                    <a:pt x="131" y="305"/>
                  </a:cubicBezTo>
                  <a:cubicBezTo>
                    <a:pt x="131" y="305"/>
                    <a:pt x="131" y="308"/>
                    <a:pt x="128" y="311"/>
                  </a:cubicBezTo>
                  <a:lnTo>
                    <a:pt x="125" y="314"/>
                  </a:lnTo>
                  <a:lnTo>
                    <a:pt x="125" y="314"/>
                  </a:lnTo>
                  <a:cubicBezTo>
                    <a:pt x="122" y="314"/>
                    <a:pt x="122" y="314"/>
                    <a:pt x="122" y="311"/>
                  </a:cubicBezTo>
                  <a:cubicBezTo>
                    <a:pt x="120" y="308"/>
                    <a:pt x="120" y="305"/>
                    <a:pt x="117" y="305"/>
                  </a:cubicBezTo>
                  <a:lnTo>
                    <a:pt x="117" y="305"/>
                  </a:lnTo>
                  <a:cubicBezTo>
                    <a:pt x="114" y="305"/>
                    <a:pt x="114" y="305"/>
                    <a:pt x="111" y="305"/>
                  </a:cubicBezTo>
                  <a:lnTo>
                    <a:pt x="108" y="305"/>
                  </a:lnTo>
                  <a:lnTo>
                    <a:pt x="108" y="305"/>
                  </a:lnTo>
                  <a:cubicBezTo>
                    <a:pt x="105" y="305"/>
                    <a:pt x="103" y="305"/>
                    <a:pt x="103" y="302"/>
                  </a:cubicBezTo>
                  <a:cubicBezTo>
                    <a:pt x="100" y="302"/>
                    <a:pt x="100" y="302"/>
                    <a:pt x="100" y="302"/>
                  </a:cubicBezTo>
                  <a:lnTo>
                    <a:pt x="100" y="302"/>
                  </a:lnTo>
                  <a:lnTo>
                    <a:pt x="100" y="302"/>
                  </a:lnTo>
                  <a:cubicBezTo>
                    <a:pt x="100" y="302"/>
                    <a:pt x="100" y="302"/>
                    <a:pt x="100" y="300"/>
                  </a:cubicBezTo>
                  <a:cubicBezTo>
                    <a:pt x="100" y="297"/>
                    <a:pt x="103" y="294"/>
                    <a:pt x="100" y="291"/>
                  </a:cubicBezTo>
                  <a:cubicBezTo>
                    <a:pt x="100" y="288"/>
                    <a:pt x="97" y="285"/>
                    <a:pt x="94" y="285"/>
                  </a:cubicBezTo>
                  <a:lnTo>
                    <a:pt x="94" y="285"/>
                  </a:lnTo>
                  <a:cubicBezTo>
                    <a:pt x="94" y="285"/>
                    <a:pt x="94" y="285"/>
                    <a:pt x="91" y="285"/>
                  </a:cubicBezTo>
                  <a:cubicBezTo>
                    <a:pt x="88" y="280"/>
                    <a:pt x="88" y="280"/>
                    <a:pt x="86" y="280"/>
                  </a:cubicBezTo>
                  <a:lnTo>
                    <a:pt x="86" y="280"/>
                  </a:lnTo>
                  <a:lnTo>
                    <a:pt x="83" y="280"/>
                  </a:lnTo>
                  <a:cubicBezTo>
                    <a:pt x="83" y="280"/>
                    <a:pt x="83" y="280"/>
                    <a:pt x="83" y="277"/>
                  </a:cubicBezTo>
                  <a:cubicBezTo>
                    <a:pt x="83" y="274"/>
                    <a:pt x="83" y="271"/>
                    <a:pt x="83" y="268"/>
                  </a:cubicBezTo>
                  <a:cubicBezTo>
                    <a:pt x="83" y="266"/>
                    <a:pt x="86" y="260"/>
                    <a:pt x="86" y="260"/>
                  </a:cubicBezTo>
                  <a:cubicBezTo>
                    <a:pt x="86" y="257"/>
                    <a:pt x="86" y="254"/>
                    <a:pt x="86" y="251"/>
                  </a:cubicBezTo>
                  <a:cubicBezTo>
                    <a:pt x="86" y="249"/>
                    <a:pt x="86" y="246"/>
                    <a:pt x="86" y="246"/>
                  </a:cubicBezTo>
                  <a:cubicBezTo>
                    <a:pt x="86" y="246"/>
                    <a:pt x="74" y="271"/>
                    <a:pt x="69" y="291"/>
                  </a:cubicBezTo>
                  <a:lnTo>
                    <a:pt x="69" y="291"/>
                  </a:lnTo>
                  <a:lnTo>
                    <a:pt x="69" y="291"/>
                  </a:lnTo>
                  <a:cubicBezTo>
                    <a:pt x="71" y="291"/>
                    <a:pt x="74" y="291"/>
                    <a:pt x="74" y="294"/>
                  </a:cubicBezTo>
                  <a:cubicBezTo>
                    <a:pt x="74" y="300"/>
                    <a:pt x="74" y="302"/>
                    <a:pt x="74" y="305"/>
                  </a:cubicBezTo>
                  <a:cubicBezTo>
                    <a:pt x="74" y="308"/>
                    <a:pt x="74" y="308"/>
                    <a:pt x="74" y="319"/>
                  </a:cubicBezTo>
                  <a:cubicBezTo>
                    <a:pt x="74" y="331"/>
                    <a:pt x="77" y="333"/>
                    <a:pt x="74" y="336"/>
                  </a:cubicBezTo>
                  <a:cubicBezTo>
                    <a:pt x="74" y="339"/>
                    <a:pt x="71" y="344"/>
                    <a:pt x="71" y="347"/>
                  </a:cubicBezTo>
                  <a:cubicBezTo>
                    <a:pt x="71" y="353"/>
                    <a:pt x="74" y="362"/>
                    <a:pt x="74" y="364"/>
                  </a:cubicBezTo>
                  <a:cubicBezTo>
                    <a:pt x="77" y="367"/>
                    <a:pt x="77" y="367"/>
                    <a:pt x="80" y="370"/>
                  </a:cubicBezTo>
                  <a:lnTo>
                    <a:pt x="77" y="376"/>
                  </a:lnTo>
                  <a:cubicBezTo>
                    <a:pt x="77" y="376"/>
                    <a:pt x="80" y="373"/>
                    <a:pt x="80" y="370"/>
                  </a:cubicBezTo>
                  <a:cubicBezTo>
                    <a:pt x="86" y="364"/>
                    <a:pt x="88" y="359"/>
                    <a:pt x="88" y="359"/>
                  </a:cubicBezTo>
                  <a:cubicBezTo>
                    <a:pt x="91" y="356"/>
                    <a:pt x="91" y="356"/>
                    <a:pt x="91" y="356"/>
                  </a:cubicBezTo>
                  <a:cubicBezTo>
                    <a:pt x="91" y="356"/>
                    <a:pt x="91" y="350"/>
                    <a:pt x="97" y="350"/>
                  </a:cubicBezTo>
                  <a:cubicBezTo>
                    <a:pt x="97" y="350"/>
                    <a:pt x="97" y="350"/>
                    <a:pt x="100" y="350"/>
                  </a:cubicBezTo>
                  <a:cubicBezTo>
                    <a:pt x="105" y="353"/>
                    <a:pt x="105" y="350"/>
                    <a:pt x="108" y="353"/>
                  </a:cubicBezTo>
                  <a:cubicBezTo>
                    <a:pt x="111" y="356"/>
                    <a:pt x="105" y="364"/>
                    <a:pt x="108" y="364"/>
                  </a:cubicBezTo>
                  <a:lnTo>
                    <a:pt x="108" y="364"/>
                  </a:lnTo>
                  <a:cubicBezTo>
                    <a:pt x="111" y="364"/>
                    <a:pt x="114" y="364"/>
                    <a:pt x="117" y="362"/>
                  </a:cubicBezTo>
                  <a:cubicBezTo>
                    <a:pt x="120" y="362"/>
                    <a:pt x="122" y="362"/>
                    <a:pt x="125" y="362"/>
                  </a:cubicBezTo>
                  <a:lnTo>
                    <a:pt x="125" y="362"/>
                  </a:lnTo>
                  <a:cubicBezTo>
                    <a:pt x="128" y="362"/>
                    <a:pt x="131" y="362"/>
                    <a:pt x="134" y="367"/>
                  </a:cubicBezTo>
                  <a:cubicBezTo>
                    <a:pt x="134" y="373"/>
                    <a:pt x="137" y="378"/>
                    <a:pt x="139" y="381"/>
                  </a:cubicBezTo>
                  <a:cubicBezTo>
                    <a:pt x="142" y="381"/>
                    <a:pt x="142" y="387"/>
                    <a:pt x="142" y="393"/>
                  </a:cubicBezTo>
                  <a:cubicBezTo>
                    <a:pt x="145" y="396"/>
                    <a:pt x="153" y="398"/>
                    <a:pt x="156" y="398"/>
                  </a:cubicBezTo>
                  <a:cubicBezTo>
                    <a:pt x="156" y="398"/>
                    <a:pt x="167" y="401"/>
                    <a:pt x="170" y="401"/>
                  </a:cubicBezTo>
                  <a:cubicBezTo>
                    <a:pt x="173" y="404"/>
                    <a:pt x="170" y="407"/>
                    <a:pt x="176" y="410"/>
                  </a:cubicBezTo>
                  <a:cubicBezTo>
                    <a:pt x="181" y="410"/>
                    <a:pt x="181" y="421"/>
                    <a:pt x="181" y="421"/>
                  </a:cubicBezTo>
                  <a:cubicBezTo>
                    <a:pt x="181" y="421"/>
                    <a:pt x="184" y="432"/>
                    <a:pt x="181" y="435"/>
                  </a:cubicBezTo>
                  <a:cubicBezTo>
                    <a:pt x="181" y="438"/>
                    <a:pt x="181" y="441"/>
                    <a:pt x="184" y="441"/>
                  </a:cubicBezTo>
                  <a:cubicBezTo>
                    <a:pt x="190" y="444"/>
                    <a:pt x="198" y="444"/>
                    <a:pt x="198" y="444"/>
                  </a:cubicBezTo>
                  <a:cubicBezTo>
                    <a:pt x="198" y="444"/>
                    <a:pt x="193" y="452"/>
                    <a:pt x="201" y="455"/>
                  </a:cubicBezTo>
                  <a:cubicBezTo>
                    <a:pt x="207" y="458"/>
                    <a:pt x="215" y="461"/>
                    <a:pt x="218" y="461"/>
                  </a:cubicBezTo>
                  <a:cubicBezTo>
                    <a:pt x="218" y="461"/>
                    <a:pt x="213" y="466"/>
                    <a:pt x="221" y="466"/>
                  </a:cubicBezTo>
                  <a:lnTo>
                    <a:pt x="221" y="466"/>
                  </a:lnTo>
                  <a:cubicBezTo>
                    <a:pt x="227" y="466"/>
                    <a:pt x="230" y="466"/>
                    <a:pt x="235" y="466"/>
                  </a:cubicBezTo>
                  <a:cubicBezTo>
                    <a:pt x="238" y="466"/>
                    <a:pt x="241" y="466"/>
                    <a:pt x="244" y="469"/>
                  </a:cubicBezTo>
                  <a:cubicBezTo>
                    <a:pt x="247" y="472"/>
                    <a:pt x="244" y="478"/>
                    <a:pt x="255" y="483"/>
                  </a:cubicBezTo>
                  <a:cubicBezTo>
                    <a:pt x="267" y="489"/>
                    <a:pt x="269" y="492"/>
                    <a:pt x="272" y="492"/>
                  </a:cubicBezTo>
                  <a:cubicBezTo>
                    <a:pt x="275" y="495"/>
                    <a:pt x="281" y="495"/>
                    <a:pt x="278" y="503"/>
                  </a:cubicBezTo>
                  <a:cubicBezTo>
                    <a:pt x="278" y="512"/>
                    <a:pt x="275" y="514"/>
                    <a:pt x="272" y="520"/>
                  </a:cubicBezTo>
                  <a:cubicBezTo>
                    <a:pt x="269" y="523"/>
                    <a:pt x="264" y="534"/>
                    <a:pt x="261" y="537"/>
                  </a:cubicBezTo>
                  <a:cubicBezTo>
                    <a:pt x="258" y="540"/>
                    <a:pt x="255" y="545"/>
                    <a:pt x="258" y="551"/>
                  </a:cubicBezTo>
                  <a:cubicBezTo>
                    <a:pt x="261" y="557"/>
                    <a:pt x="264" y="562"/>
                    <a:pt x="264" y="568"/>
                  </a:cubicBezTo>
                  <a:cubicBezTo>
                    <a:pt x="264" y="571"/>
                    <a:pt x="264" y="579"/>
                    <a:pt x="264" y="585"/>
                  </a:cubicBezTo>
                  <a:cubicBezTo>
                    <a:pt x="261" y="588"/>
                    <a:pt x="255" y="596"/>
                    <a:pt x="255" y="596"/>
                  </a:cubicBezTo>
                  <a:cubicBezTo>
                    <a:pt x="255" y="596"/>
                    <a:pt x="264" y="602"/>
                    <a:pt x="258" y="608"/>
                  </a:cubicBezTo>
                  <a:cubicBezTo>
                    <a:pt x="252" y="613"/>
                    <a:pt x="244" y="619"/>
                    <a:pt x="241" y="622"/>
                  </a:cubicBezTo>
                  <a:cubicBezTo>
                    <a:pt x="235" y="622"/>
                    <a:pt x="227" y="630"/>
                    <a:pt x="227" y="630"/>
                  </a:cubicBezTo>
                  <a:cubicBezTo>
                    <a:pt x="227" y="630"/>
                    <a:pt x="230" y="647"/>
                    <a:pt x="227" y="650"/>
                  </a:cubicBezTo>
                  <a:cubicBezTo>
                    <a:pt x="227" y="653"/>
                    <a:pt x="213" y="681"/>
                    <a:pt x="218" y="687"/>
                  </a:cubicBezTo>
                  <a:cubicBezTo>
                    <a:pt x="221" y="695"/>
                    <a:pt x="224" y="701"/>
                    <a:pt x="221" y="704"/>
                  </a:cubicBezTo>
                  <a:cubicBezTo>
                    <a:pt x="221" y="710"/>
                    <a:pt x="218" y="710"/>
                    <a:pt x="218" y="712"/>
                  </a:cubicBezTo>
                  <a:cubicBezTo>
                    <a:pt x="215" y="715"/>
                    <a:pt x="204" y="712"/>
                    <a:pt x="213" y="723"/>
                  </a:cubicBezTo>
                  <a:cubicBezTo>
                    <a:pt x="218" y="732"/>
                    <a:pt x="221" y="735"/>
                    <a:pt x="224" y="740"/>
                  </a:cubicBezTo>
                  <a:cubicBezTo>
                    <a:pt x="227" y="743"/>
                    <a:pt x="227" y="746"/>
                    <a:pt x="230" y="752"/>
                  </a:cubicBezTo>
                  <a:cubicBezTo>
                    <a:pt x="235" y="757"/>
                    <a:pt x="235" y="763"/>
                    <a:pt x="241" y="769"/>
                  </a:cubicBezTo>
                  <a:cubicBezTo>
                    <a:pt x="247" y="772"/>
                    <a:pt x="252" y="774"/>
                    <a:pt x="252" y="780"/>
                  </a:cubicBezTo>
                  <a:cubicBezTo>
                    <a:pt x="252" y="783"/>
                    <a:pt x="258" y="788"/>
                    <a:pt x="255" y="788"/>
                  </a:cubicBezTo>
                  <a:cubicBezTo>
                    <a:pt x="255" y="788"/>
                    <a:pt x="252" y="788"/>
                    <a:pt x="249" y="786"/>
                  </a:cubicBezTo>
                  <a:cubicBezTo>
                    <a:pt x="238" y="777"/>
                    <a:pt x="247" y="786"/>
                    <a:pt x="232" y="772"/>
                  </a:cubicBezTo>
                  <a:cubicBezTo>
                    <a:pt x="215" y="760"/>
                    <a:pt x="213" y="766"/>
                    <a:pt x="204" y="757"/>
                  </a:cubicBezTo>
                  <a:cubicBezTo>
                    <a:pt x="204" y="754"/>
                    <a:pt x="204" y="754"/>
                    <a:pt x="204" y="754"/>
                  </a:cubicBezTo>
                  <a:cubicBezTo>
                    <a:pt x="201" y="754"/>
                    <a:pt x="201" y="757"/>
                    <a:pt x="201" y="757"/>
                  </a:cubicBezTo>
                  <a:cubicBezTo>
                    <a:pt x="204" y="760"/>
                    <a:pt x="204" y="760"/>
                    <a:pt x="204" y="760"/>
                  </a:cubicBezTo>
                  <a:cubicBezTo>
                    <a:pt x="201" y="760"/>
                    <a:pt x="201" y="757"/>
                    <a:pt x="196" y="743"/>
                  </a:cubicBezTo>
                  <a:cubicBezTo>
                    <a:pt x="181" y="710"/>
                    <a:pt x="179" y="712"/>
                    <a:pt x="176" y="707"/>
                  </a:cubicBezTo>
                  <a:cubicBezTo>
                    <a:pt x="173" y="698"/>
                    <a:pt x="176" y="707"/>
                    <a:pt x="164" y="690"/>
                  </a:cubicBezTo>
                  <a:cubicBezTo>
                    <a:pt x="156" y="673"/>
                    <a:pt x="164" y="684"/>
                    <a:pt x="156" y="673"/>
                  </a:cubicBezTo>
                  <a:cubicBezTo>
                    <a:pt x="153" y="667"/>
                    <a:pt x="151" y="667"/>
                    <a:pt x="151" y="667"/>
                  </a:cubicBezTo>
                  <a:lnTo>
                    <a:pt x="148" y="667"/>
                  </a:lnTo>
                  <a:lnTo>
                    <a:pt x="148" y="667"/>
                  </a:lnTo>
                  <a:cubicBezTo>
                    <a:pt x="148" y="667"/>
                    <a:pt x="145" y="667"/>
                    <a:pt x="142" y="656"/>
                  </a:cubicBezTo>
                  <a:cubicBezTo>
                    <a:pt x="139" y="636"/>
                    <a:pt x="139" y="650"/>
                    <a:pt x="134" y="627"/>
                  </a:cubicBezTo>
                  <a:cubicBezTo>
                    <a:pt x="128" y="605"/>
                    <a:pt x="137" y="605"/>
                    <a:pt x="125" y="593"/>
                  </a:cubicBezTo>
                  <a:cubicBezTo>
                    <a:pt x="111" y="582"/>
                    <a:pt x="114" y="588"/>
                    <a:pt x="108" y="579"/>
                  </a:cubicBezTo>
                  <a:cubicBezTo>
                    <a:pt x="105" y="571"/>
                    <a:pt x="111" y="579"/>
                    <a:pt x="100" y="559"/>
                  </a:cubicBezTo>
                  <a:cubicBezTo>
                    <a:pt x="88" y="540"/>
                    <a:pt x="74" y="534"/>
                    <a:pt x="74" y="500"/>
                  </a:cubicBezTo>
                  <a:cubicBezTo>
                    <a:pt x="74" y="466"/>
                    <a:pt x="74" y="461"/>
                    <a:pt x="74" y="461"/>
                  </a:cubicBezTo>
                  <a:cubicBezTo>
                    <a:pt x="74" y="461"/>
                    <a:pt x="57" y="449"/>
                    <a:pt x="63" y="430"/>
                  </a:cubicBezTo>
                  <a:cubicBezTo>
                    <a:pt x="69" y="410"/>
                    <a:pt x="71" y="415"/>
                    <a:pt x="69" y="410"/>
                  </a:cubicBezTo>
                  <a:cubicBezTo>
                    <a:pt x="66" y="404"/>
                    <a:pt x="66" y="404"/>
                    <a:pt x="60" y="398"/>
                  </a:cubicBezTo>
                  <a:cubicBezTo>
                    <a:pt x="54" y="390"/>
                    <a:pt x="54" y="390"/>
                    <a:pt x="52" y="387"/>
                  </a:cubicBezTo>
                  <a:cubicBezTo>
                    <a:pt x="52" y="384"/>
                    <a:pt x="49" y="378"/>
                    <a:pt x="49" y="376"/>
                  </a:cubicBezTo>
                  <a:cubicBezTo>
                    <a:pt x="49" y="373"/>
                    <a:pt x="49" y="370"/>
                    <a:pt x="49" y="370"/>
                  </a:cubicBezTo>
                  <a:cubicBezTo>
                    <a:pt x="43" y="373"/>
                    <a:pt x="43" y="373"/>
                    <a:pt x="43" y="373"/>
                  </a:cubicBezTo>
                  <a:cubicBezTo>
                    <a:pt x="43" y="373"/>
                    <a:pt x="0" y="808"/>
                    <a:pt x="433" y="871"/>
                  </a:cubicBezTo>
                  <a:cubicBezTo>
                    <a:pt x="433" y="871"/>
                    <a:pt x="348" y="854"/>
                    <a:pt x="329" y="834"/>
                  </a:cubicBezTo>
                  <a:cubicBezTo>
                    <a:pt x="326" y="834"/>
                    <a:pt x="326" y="831"/>
                    <a:pt x="326" y="831"/>
                  </a:cubicBezTo>
                  <a:cubicBezTo>
                    <a:pt x="326" y="831"/>
                    <a:pt x="323" y="811"/>
                    <a:pt x="326" y="811"/>
                  </a:cubicBezTo>
                  <a:cubicBezTo>
                    <a:pt x="329" y="811"/>
                    <a:pt x="332" y="814"/>
                    <a:pt x="334" y="814"/>
                  </a:cubicBezTo>
                  <a:cubicBezTo>
                    <a:pt x="337" y="814"/>
                    <a:pt x="340" y="811"/>
                    <a:pt x="343" y="811"/>
                  </a:cubicBezTo>
                  <a:cubicBezTo>
                    <a:pt x="348" y="806"/>
                    <a:pt x="357" y="800"/>
                    <a:pt x="357" y="800"/>
                  </a:cubicBezTo>
                  <a:cubicBezTo>
                    <a:pt x="357" y="806"/>
                    <a:pt x="357" y="806"/>
                    <a:pt x="357" y="806"/>
                  </a:cubicBezTo>
                  <a:lnTo>
                    <a:pt x="357" y="808"/>
                  </a:lnTo>
                  <a:cubicBezTo>
                    <a:pt x="357" y="808"/>
                    <a:pt x="360" y="806"/>
                    <a:pt x="371" y="806"/>
                  </a:cubicBezTo>
                  <a:cubicBezTo>
                    <a:pt x="391" y="803"/>
                    <a:pt x="391" y="803"/>
                    <a:pt x="396" y="800"/>
                  </a:cubicBezTo>
                  <a:cubicBezTo>
                    <a:pt x="402" y="797"/>
                    <a:pt x="411" y="788"/>
                    <a:pt x="413" y="788"/>
                  </a:cubicBezTo>
                  <a:cubicBezTo>
                    <a:pt x="416" y="788"/>
                    <a:pt x="416" y="788"/>
                    <a:pt x="416" y="791"/>
                  </a:cubicBezTo>
                  <a:cubicBezTo>
                    <a:pt x="422" y="800"/>
                    <a:pt x="411" y="797"/>
                    <a:pt x="422" y="800"/>
                  </a:cubicBezTo>
                  <a:cubicBezTo>
                    <a:pt x="425" y="803"/>
                    <a:pt x="428" y="803"/>
                    <a:pt x="430" y="803"/>
                  </a:cubicBezTo>
                  <a:cubicBezTo>
                    <a:pt x="439" y="803"/>
                    <a:pt x="447" y="800"/>
                    <a:pt x="447" y="800"/>
                  </a:cubicBezTo>
                  <a:cubicBezTo>
                    <a:pt x="447" y="800"/>
                    <a:pt x="459" y="800"/>
                    <a:pt x="467" y="800"/>
                  </a:cubicBezTo>
                  <a:cubicBezTo>
                    <a:pt x="473" y="800"/>
                    <a:pt x="479" y="800"/>
                    <a:pt x="481" y="797"/>
                  </a:cubicBezTo>
                  <a:cubicBezTo>
                    <a:pt x="484" y="794"/>
                    <a:pt x="484" y="791"/>
                    <a:pt x="487" y="791"/>
                  </a:cubicBezTo>
                  <a:lnTo>
                    <a:pt x="490" y="791"/>
                  </a:lnTo>
                  <a:cubicBezTo>
                    <a:pt x="496" y="791"/>
                    <a:pt x="498" y="800"/>
                    <a:pt x="498" y="800"/>
                  </a:cubicBezTo>
                  <a:cubicBezTo>
                    <a:pt x="481" y="808"/>
                    <a:pt x="481" y="808"/>
                    <a:pt x="481" y="808"/>
                  </a:cubicBezTo>
                  <a:cubicBezTo>
                    <a:pt x="464" y="820"/>
                    <a:pt x="464" y="820"/>
                    <a:pt x="464" y="820"/>
                  </a:cubicBezTo>
                  <a:cubicBezTo>
                    <a:pt x="464" y="820"/>
                    <a:pt x="459" y="823"/>
                    <a:pt x="464" y="825"/>
                  </a:cubicBezTo>
                  <a:cubicBezTo>
                    <a:pt x="470" y="828"/>
                    <a:pt x="473" y="828"/>
                    <a:pt x="481" y="828"/>
                  </a:cubicBezTo>
                  <a:cubicBezTo>
                    <a:pt x="487" y="828"/>
                    <a:pt x="498" y="837"/>
                    <a:pt x="504" y="837"/>
                  </a:cubicBezTo>
                  <a:cubicBezTo>
                    <a:pt x="507" y="837"/>
                    <a:pt x="510" y="837"/>
                    <a:pt x="510" y="834"/>
                  </a:cubicBezTo>
                  <a:cubicBezTo>
                    <a:pt x="515" y="825"/>
                    <a:pt x="515" y="825"/>
                    <a:pt x="518" y="820"/>
                  </a:cubicBezTo>
                  <a:cubicBezTo>
                    <a:pt x="521" y="814"/>
                    <a:pt x="521" y="808"/>
                    <a:pt x="527" y="808"/>
                  </a:cubicBezTo>
                  <a:cubicBezTo>
                    <a:pt x="535" y="808"/>
                    <a:pt x="541" y="811"/>
                    <a:pt x="541" y="811"/>
                  </a:cubicBezTo>
                  <a:cubicBezTo>
                    <a:pt x="535" y="825"/>
                    <a:pt x="535" y="825"/>
                    <a:pt x="535" y="825"/>
                  </a:cubicBezTo>
                  <a:cubicBezTo>
                    <a:pt x="535" y="825"/>
                    <a:pt x="549" y="823"/>
                    <a:pt x="552" y="823"/>
                  </a:cubicBezTo>
                  <a:cubicBezTo>
                    <a:pt x="558" y="823"/>
                    <a:pt x="558" y="828"/>
                    <a:pt x="560" y="828"/>
                  </a:cubicBezTo>
                  <a:cubicBezTo>
                    <a:pt x="563" y="828"/>
                    <a:pt x="563" y="825"/>
                    <a:pt x="566" y="825"/>
                  </a:cubicBezTo>
                  <a:cubicBezTo>
                    <a:pt x="575" y="817"/>
                    <a:pt x="575" y="817"/>
                    <a:pt x="583" y="817"/>
                  </a:cubicBezTo>
                  <a:cubicBezTo>
                    <a:pt x="589" y="814"/>
                    <a:pt x="597" y="814"/>
                    <a:pt x="600" y="814"/>
                  </a:cubicBezTo>
                  <a:lnTo>
                    <a:pt x="603" y="814"/>
                  </a:lnTo>
                  <a:cubicBezTo>
                    <a:pt x="606" y="814"/>
                    <a:pt x="611" y="814"/>
                    <a:pt x="614" y="814"/>
                  </a:cubicBezTo>
                  <a:cubicBezTo>
                    <a:pt x="617" y="814"/>
                    <a:pt x="631" y="825"/>
                    <a:pt x="634" y="825"/>
                  </a:cubicBezTo>
                  <a:cubicBezTo>
                    <a:pt x="637" y="825"/>
                    <a:pt x="637" y="825"/>
                    <a:pt x="637" y="825"/>
                  </a:cubicBezTo>
                  <a:cubicBezTo>
                    <a:pt x="637" y="823"/>
                    <a:pt x="643" y="823"/>
                    <a:pt x="648" y="823"/>
                  </a:cubicBezTo>
                  <a:lnTo>
                    <a:pt x="648" y="823"/>
                  </a:lnTo>
                  <a:cubicBezTo>
                    <a:pt x="654" y="823"/>
                    <a:pt x="657" y="823"/>
                    <a:pt x="657" y="823"/>
                  </a:cubicBezTo>
                  <a:cubicBezTo>
                    <a:pt x="657" y="823"/>
                    <a:pt x="609" y="871"/>
                    <a:pt x="501" y="871"/>
                  </a:cubicBezTo>
                  <a:cubicBezTo>
                    <a:pt x="501" y="871"/>
                    <a:pt x="501" y="871"/>
                    <a:pt x="507" y="871"/>
                  </a:cubicBezTo>
                  <a:cubicBezTo>
                    <a:pt x="527" y="871"/>
                    <a:pt x="603" y="868"/>
                    <a:pt x="691" y="825"/>
                  </a:cubicBezTo>
                  <a:cubicBezTo>
                    <a:pt x="753" y="794"/>
                    <a:pt x="821" y="740"/>
                    <a:pt x="874" y="650"/>
                  </a:cubicBezTo>
                  <a:cubicBezTo>
                    <a:pt x="973" y="481"/>
                    <a:pt x="951" y="274"/>
                    <a:pt x="809" y="135"/>
                  </a:cubicBezTo>
                  <a:cubicBezTo>
                    <a:pt x="758" y="85"/>
                    <a:pt x="691" y="42"/>
                    <a:pt x="609" y="14"/>
                  </a:cubicBezTo>
                  <a:cubicBezTo>
                    <a:pt x="609" y="14"/>
                    <a:pt x="838" y="99"/>
                    <a:pt x="900" y="319"/>
                  </a:cubicBezTo>
                  <a:cubicBezTo>
                    <a:pt x="897" y="322"/>
                    <a:pt x="897" y="322"/>
                    <a:pt x="897" y="322"/>
                  </a:cubicBezTo>
                  <a:cubicBezTo>
                    <a:pt x="892" y="317"/>
                    <a:pt x="892" y="319"/>
                    <a:pt x="886" y="308"/>
                  </a:cubicBezTo>
                  <a:cubicBezTo>
                    <a:pt x="880" y="300"/>
                    <a:pt x="886" y="300"/>
                    <a:pt x="880" y="294"/>
                  </a:cubicBezTo>
                  <a:cubicBezTo>
                    <a:pt x="880" y="291"/>
                    <a:pt x="877" y="291"/>
                    <a:pt x="877" y="291"/>
                  </a:cubicBezTo>
                  <a:cubicBezTo>
                    <a:pt x="877" y="288"/>
                    <a:pt x="877" y="288"/>
                    <a:pt x="872" y="285"/>
                  </a:cubicBezTo>
                  <a:cubicBezTo>
                    <a:pt x="866" y="277"/>
                    <a:pt x="866" y="277"/>
                    <a:pt x="863" y="274"/>
                  </a:cubicBezTo>
                  <a:cubicBezTo>
                    <a:pt x="858" y="268"/>
                    <a:pt x="855" y="257"/>
                    <a:pt x="852" y="251"/>
                  </a:cubicBezTo>
                  <a:cubicBezTo>
                    <a:pt x="846" y="249"/>
                    <a:pt x="838" y="246"/>
                    <a:pt x="835" y="246"/>
                  </a:cubicBezTo>
                  <a:cubicBezTo>
                    <a:pt x="832" y="246"/>
                    <a:pt x="832" y="243"/>
                    <a:pt x="832" y="243"/>
                  </a:cubicBezTo>
                  <a:cubicBezTo>
                    <a:pt x="832" y="243"/>
                    <a:pt x="829" y="243"/>
                    <a:pt x="829" y="246"/>
                  </a:cubicBezTo>
                  <a:cubicBezTo>
                    <a:pt x="829" y="251"/>
                    <a:pt x="835" y="257"/>
                    <a:pt x="835" y="257"/>
                  </a:cubicBezTo>
                  <a:cubicBezTo>
                    <a:pt x="835" y="274"/>
                    <a:pt x="835" y="274"/>
                    <a:pt x="835" y="274"/>
                  </a:cubicBezTo>
                  <a:cubicBezTo>
                    <a:pt x="835" y="274"/>
                    <a:pt x="843" y="291"/>
                    <a:pt x="843" y="294"/>
                  </a:cubicBezTo>
                  <a:cubicBezTo>
                    <a:pt x="843" y="300"/>
                    <a:pt x="838" y="311"/>
                    <a:pt x="838" y="311"/>
                  </a:cubicBezTo>
                  <a:cubicBezTo>
                    <a:pt x="838" y="311"/>
                    <a:pt x="835" y="322"/>
                    <a:pt x="832" y="325"/>
                  </a:cubicBezTo>
                  <a:cubicBezTo>
                    <a:pt x="826" y="325"/>
                    <a:pt x="804" y="331"/>
                    <a:pt x="804" y="331"/>
                  </a:cubicBezTo>
                  <a:cubicBezTo>
                    <a:pt x="804" y="331"/>
                    <a:pt x="795" y="322"/>
                    <a:pt x="792" y="314"/>
                  </a:cubicBezTo>
                  <a:cubicBezTo>
                    <a:pt x="787" y="308"/>
                    <a:pt x="775" y="305"/>
                    <a:pt x="773" y="302"/>
                  </a:cubicBezTo>
                  <a:cubicBezTo>
                    <a:pt x="770" y="300"/>
                    <a:pt x="775" y="294"/>
                    <a:pt x="770" y="285"/>
                  </a:cubicBezTo>
                  <a:cubicBezTo>
                    <a:pt x="764" y="277"/>
                    <a:pt x="770" y="280"/>
                    <a:pt x="761" y="271"/>
                  </a:cubicBezTo>
                  <a:cubicBezTo>
                    <a:pt x="753" y="266"/>
                    <a:pt x="753" y="266"/>
                    <a:pt x="753" y="266"/>
                  </a:cubicBezTo>
                  <a:cubicBezTo>
                    <a:pt x="753" y="266"/>
                    <a:pt x="747" y="263"/>
                    <a:pt x="744" y="263"/>
                  </a:cubicBezTo>
                  <a:cubicBezTo>
                    <a:pt x="739" y="263"/>
                    <a:pt x="739" y="263"/>
                    <a:pt x="741" y="268"/>
                  </a:cubicBezTo>
                  <a:cubicBezTo>
                    <a:pt x="747" y="280"/>
                    <a:pt x="739" y="291"/>
                    <a:pt x="744" y="291"/>
                  </a:cubicBezTo>
                  <a:lnTo>
                    <a:pt x="747" y="291"/>
                  </a:lnTo>
                  <a:lnTo>
                    <a:pt x="747" y="291"/>
                  </a:lnTo>
                  <a:cubicBezTo>
                    <a:pt x="750" y="291"/>
                    <a:pt x="750" y="291"/>
                    <a:pt x="750" y="291"/>
                  </a:cubicBezTo>
                  <a:cubicBezTo>
                    <a:pt x="753" y="291"/>
                    <a:pt x="755" y="291"/>
                    <a:pt x="755" y="297"/>
                  </a:cubicBezTo>
                  <a:cubicBezTo>
                    <a:pt x="761" y="308"/>
                    <a:pt x="761" y="311"/>
                    <a:pt x="764" y="314"/>
                  </a:cubicBezTo>
                  <a:cubicBezTo>
                    <a:pt x="767" y="317"/>
                    <a:pt x="770" y="331"/>
                    <a:pt x="773" y="331"/>
                  </a:cubicBezTo>
                  <a:cubicBezTo>
                    <a:pt x="778" y="333"/>
                    <a:pt x="789" y="331"/>
                    <a:pt x="787" y="336"/>
                  </a:cubicBezTo>
                  <a:cubicBezTo>
                    <a:pt x="787" y="342"/>
                    <a:pt x="781" y="347"/>
                    <a:pt x="787" y="350"/>
                  </a:cubicBezTo>
                  <a:cubicBezTo>
                    <a:pt x="795" y="353"/>
                    <a:pt x="795" y="356"/>
                    <a:pt x="798" y="356"/>
                  </a:cubicBezTo>
                  <a:lnTo>
                    <a:pt x="801" y="356"/>
                  </a:lnTo>
                  <a:lnTo>
                    <a:pt x="801" y="356"/>
                  </a:lnTo>
                  <a:cubicBezTo>
                    <a:pt x="804" y="356"/>
                    <a:pt x="804" y="356"/>
                    <a:pt x="804" y="356"/>
                  </a:cubicBezTo>
                  <a:lnTo>
                    <a:pt x="804" y="356"/>
                  </a:lnTo>
                  <a:cubicBezTo>
                    <a:pt x="804" y="356"/>
                    <a:pt x="807" y="353"/>
                    <a:pt x="809" y="353"/>
                  </a:cubicBezTo>
                  <a:cubicBezTo>
                    <a:pt x="818" y="350"/>
                    <a:pt x="823" y="350"/>
                    <a:pt x="823" y="350"/>
                  </a:cubicBezTo>
                  <a:cubicBezTo>
                    <a:pt x="823" y="350"/>
                    <a:pt x="835" y="356"/>
                    <a:pt x="835" y="359"/>
                  </a:cubicBezTo>
                  <a:cubicBezTo>
                    <a:pt x="835" y="364"/>
                    <a:pt x="832" y="381"/>
                    <a:pt x="832" y="381"/>
                  </a:cubicBezTo>
                  <a:cubicBezTo>
                    <a:pt x="821" y="398"/>
                    <a:pt x="821" y="398"/>
                    <a:pt x="821" y="398"/>
                  </a:cubicBezTo>
                  <a:cubicBezTo>
                    <a:pt x="821" y="398"/>
                    <a:pt x="823" y="430"/>
                    <a:pt x="818" y="430"/>
                  </a:cubicBezTo>
                  <a:cubicBezTo>
                    <a:pt x="812" y="430"/>
                    <a:pt x="807" y="444"/>
                    <a:pt x="804" y="444"/>
                  </a:cubicBezTo>
                  <a:cubicBezTo>
                    <a:pt x="801" y="446"/>
                    <a:pt x="798" y="466"/>
                    <a:pt x="798" y="466"/>
                  </a:cubicBezTo>
                  <a:cubicBezTo>
                    <a:pt x="789" y="478"/>
                    <a:pt x="789" y="478"/>
                    <a:pt x="789" y="478"/>
                  </a:cubicBezTo>
                  <a:cubicBezTo>
                    <a:pt x="789" y="478"/>
                    <a:pt x="789" y="495"/>
                    <a:pt x="789" y="498"/>
                  </a:cubicBezTo>
                  <a:cubicBezTo>
                    <a:pt x="789" y="503"/>
                    <a:pt x="792" y="520"/>
                    <a:pt x="789" y="526"/>
                  </a:cubicBezTo>
                  <a:cubicBezTo>
                    <a:pt x="789" y="534"/>
                    <a:pt x="778" y="542"/>
                    <a:pt x="778" y="542"/>
                  </a:cubicBezTo>
                  <a:cubicBezTo>
                    <a:pt x="778" y="542"/>
                    <a:pt x="792" y="557"/>
                    <a:pt x="784" y="559"/>
                  </a:cubicBezTo>
                  <a:cubicBezTo>
                    <a:pt x="775" y="562"/>
                    <a:pt x="767" y="574"/>
                    <a:pt x="767" y="576"/>
                  </a:cubicBezTo>
                  <a:cubicBezTo>
                    <a:pt x="764" y="579"/>
                    <a:pt x="764" y="588"/>
                    <a:pt x="761" y="588"/>
                  </a:cubicBezTo>
                  <a:cubicBezTo>
                    <a:pt x="755" y="588"/>
                    <a:pt x="744" y="591"/>
                    <a:pt x="744" y="593"/>
                  </a:cubicBezTo>
                  <a:cubicBezTo>
                    <a:pt x="744" y="596"/>
                    <a:pt x="744" y="608"/>
                    <a:pt x="744" y="608"/>
                  </a:cubicBezTo>
                  <a:cubicBezTo>
                    <a:pt x="730" y="633"/>
                    <a:pt x="730" y="633"/>
                    <a:pt x="730" y="633"/>
                  </a:cubicBezTo>
                  <a:cubicBezTo>
                    <a:pt x="711" y="647"/>
                    <a:pt x="711" y="647"/>
                    <a:pt x="711" y="647"/>
                  </a:cubicBezTo>
                  <a:cubicBezTo>
                    <a:pt x="711" y="647"/>
                    <a:pt x="711" y="659"/>
                    <a:pt x="705" y="661"/>
                  </a:cubicBezTo>
                  <a:cubicBezTo>
                    <a:pt x="699" y="661"/>
                    <a:pt x="679" y="670"/>
                    <a:pt x="677" y="673"/>
                  </a:cubicBezTo>
                  <a:cubicBezTo>
                    <a:pt x="674" y="676"/>
                    <a:pt x="657" y="684"/>
                    <a:pt x="651" y="684"/>
                  </a:cubicBezTo>
                  <a:cubicBezTo>
                    <a:pt x="648" y="684"/>
                    <a:pt x="651" y="690"/>
                    <a:pt x="651" y="690"/>
                  </a:cubicBezTo>
                  <a:cubicBezTo>
                    <a:pt x="651" y="690"/>
                    <a:pt x="648" y="687"/>
                    <a:pt x="645" y="684"/>
                  </a:cubicBezTo>
                  <a:cubicBezTo>
                    <a:pt x="640" y="670"/>
                    <a:pt x="645" y="679"/>
                    <a:pt x="637" y="661"/>
                  </a:cubicBezTo>
                  <a:cubicBezTo>
                    <a:pt x="631" y="644"/>
                    <a:pt x="631" y="659"/>
                    <a:pt x="631" y="644"/>
                  </a:cubicBezTo>
                  <a:cubicBezTo>
                    <a:pt x="631" y="633"/>
                    <a:pt x="631" y="644"/>
                    <a:pt x="631" y="633"/>
                  </a:cubicBezTo>
                  <a:cubicBezTo>
                    <a:pt x="628" y="622"/>
                    <a:pt x="634" y="630"/>
                    <a:pt x="628" y="616"/>
                  </a:cubicBezTo>
                  <a:cubicBezTo>
                    <a:pt x="620" y="602"/>
                    <a:pt x="623" y="608"/>
                    <a:pt x="614" y="599"/>
                  </a:cubicBezTo>
                  <a:cubicBezTo>
                    <a:pt x="606" y="591"/>
                    <a:pt x="600" y="599"/>
                    <a:pt x="606" y="585"/>
                  </a:cubicBezTo>
                  <a:cubicBezTo>
                    <a:pt x="609" y="571"/>
                    <a:pt x="606" y="585"/>
                    <a:pt x="609" y="571"/>
                  </a:cubicBezTo>
                  <a:cubicBezTo>
                    <a:pt x="611" y="559"/>
                    <a:pt x="609" y="557"/>
                    <a:pt x="617" y="551"/>
                  </a:cubicBezTo>
                  <a:cubicBezTo>
                    <a:pt x="626" y="545"/>
                    <a:pt x="631" y="542"/>
                    <a:pt x="631" y="534"/>
                  </a:cubicBezTo>
                  <a:cubicBezTo>
                    <a:pt x="631" y="526"/>
                    <a:pt x="631" y="523"/>
                    <a:pt x="628" y="520"/>
                  </a:cubicBezTo>
                  <a:cubicBezTo>
                    <a:pt x="626" y="514"/>
                    <a:pt x="617" y="506"/>
                    <a:pt x="617" y="503"/>
                  </a:cubicBezTo>
                  <a:cubicBezTo>
                    <a:pt x="617" y="500"/>
                    <a:pt x="617" y="500"/>
                    <a:pt x="609" y="492"/>
                  </a:cubicBezTo>
                  <a:cubicBezTo>
                    <a:pt x="603" y="483"/>
                    <a:pt x="600" y="478"/>
                    <a:pt x="600" y="478"/>
                  </a:cubicBezTo>
                  <a:cubicBezTo>
                    <a:pt x="600" y="478"/>
                    <a:pt x="597" y="455"/>
                    <a:pt x="597" y="446"/>
                  </a:cubicBezTo>
                  <a:lnTo>
                    <a:pt x="597" y="444"/>
                  </a:lnTo>
                  <a:cubicBezTo>
                    <a:pt x="597" y="444"/>
                    <a:pt x="597" y="444"/>
                    <a:pt x="597" y="446"/>
                  </a:cubicBezTo>
                  <a:cubicBezTo>
                    <a:pt x="597" y="446"/>
                    <a:pt x="597" y="446"/>
                    <a:pt x="594" y="446"/>
                  </a:cubicBezTo>
                  <a:cubicBezTo>
                    <a:pt x="594" y="446"/>
                    <a:pt x="597" y="444"/>
                    <a:pt x="597" y="441"/>
                  </a:cubicBezTo>
                  <a:cubicBezTo>
                    <a:pt x="600" y="427"/>
                    <a:pt x="600" y="418"/>
                    <a:pt x="600" y="418"/>
                  </a:cubicBezTo>
                  <a:cubicBezTo>
                    <a:pt x="600" y="418"/>
                    <a:pt x="586" y="410"/>
                    <a:pt x="580" y="410"/>
                  </a:cubicBezTo>
                  <a:lnTo>
                    <a:pt x="580" y="410"/>
                  </a:lnTo>
                  <a:cubicBezTo>
                    <a:pt x="575" y="410"/>
                    <a:pt x="575" y="415"/>
                    <a:pt x="572" y="415"/>
                  </a:cubicBezTo>
                  <a:cubicBezTo>
                    <a:pt x="569" y="415"/>
                    <a:pt x="569" y="412"/>
                    <a:pt x="566" y="412"/>
                  </a:cubicBezTo>
                  <a:cubicBezTo>
                    <a:pt x="555" y="404"/>
                    <a:pt x="558" y="398"/>
                    <a:pt x="555" y="398"/>
                  </a:cubicBezTo>
                  <a:cubicBezTo>
                    <a:pt x="555" y="396"/>
                    <a:pt x="552" y="396"/>
                    <a:pt x="549" y="396"/>
                  </a:cubicBezTo>
                  <a:cubicBezTo>
                    <a:pt x="546" y="396"/>
                    <a:pt x="543" y="396"/>
                    <a:pt x="541" y="398"/>
                  </a:cubicBezTo>
                  <a:cubicBezTo>
                    <a:pt x="535" y="401"/>
                    <a:pt x="524" y="401"/>
                    <a:pt x="515" y="407"/>
                  </a:cubicBezTo>
                  <a:cubicBezTo>
                    <a:pt x="510" y="410"/>
                    <a:pt x="504" y="410"/>
                    <a:pt x="501" y="410"/>
                  </a:cubicBezTo>
                  <a:cubicBezTo>
                    <a:pt x="498" y="410"/>
                    <a:pt x="496" y="410"/>
                    <a:pt x="490" y="410"/>
                  </a:cubicBezTo>
                  <a:cubicBezTo>
                    <a:pt x="481" y="410"/>
                    <a:pt x="473" y="412"/>
                    <a:pt x="467" y="412"/>
                  </a:cubicBezTo>
                  <a:cubicBezTo>
                    <a:pt x="462" y="412"/>
                    <a:pt x="459" y="410"/>
                    <a:pt x="453" y="410"/>
                  </a:cubicBezTo>
                  <a:cubicBezTo>
                    <a:pt x="445" y="404"/>
                    <a:pt x="445" y="410"/>
                    <a:pt x="439" y="401"/>
                  </a:cubicBezTo>
                  <a:cubicBezTo>
                    <a:pt x="436" y="390"/>
                    <a:pt x="439" y="390"/>
                    <a:pt x="430" y="387"/>
                  </a:cubicBezTo>
                  <a:cubicBezTo>
                    <a:pt x="422" y="381"/>
                    <a:pt x="419" y="384"/>
                    <a:pt x="419" y="376"/>
                  </a:cubicBezTo>
                  <a:cubicBezTo>
                    <a:pt x="416" y="367"/>
                    <a:pt x="422" y="367"/>
                    <a:pt x="416" y="359"/>
                  </a:cubicBezTo>
                  <a:cubicBezTo>
                    <a:pt x="413" y="359"/>
                    <a:pt x="413" y="356"/>
                    <a:pt x="413" y="356"/>
                  </a:cubicBezTo>
                  <a:cubicBezTo>
                    <a:pt x="413" y="356"/>
                    <a:pt x="413" y="356"/>
                    <a:pt x="413" y="359"/>
                  </a:cubicBezTo>
                  <a:lnTo>
                    <a:pt x="413" y="359"/>
                  </a:lnTo>
                  <a:cubicBezTo>
                    <a:pt x="413" y="359"/>
                    <a:pt x="413" y="356"/>
                    <a:pt x="408" y="353"/>
                  </a:cubicBezTo>
                  <a:cubicBezTo>
                    <a:pt x="396" y="339"/>
                    <a:pt x="394" y="350"/>
                    <a:pt x="396" y="339"/>
                  </a:cubicBezTo>
                  <a:cubicBezTo>
                    <a:pt x="399" y="331"/>
                    <a:pt x="405" y="336"/>
                    <a:pt x="405" y="322"/>
                  </a:cubicBezTo>
                  <a:cubicBezTo>
                    <a:pt x="405" y="319"/>
                    <a:pt x="408" y="319"/>
                    <a:pt x="411" y="319"/>
                  </a:cubicBezTo>
                  <a:lnTo>
                    <a:pt x="411" y="319"/>
                  </a:lnTo>
                  <a:lnTo>
                    <a:pt x="411" y="319"/>
                  </a:lnTo>
                  <a:cubicBezTo>
                    <a:pt x="413" y="319"/>
                    <a:pt x="416" y="317"/>
                    <a:pt x="411" y="302"/>
                  </a:cubicBezTo>
                  <a:cubicBezTo>
                    <a:pt x="399" y="280"/>
                    <a:pt x="396" y="285"/>
                    <a:pt x="408" y="266"/>
                  </a:cubicBezTo>
                  <a:cubicBezTo>
                    <a:pt x="419" y="246"/>
                    <a:pt x="430" y="240"/>
                    <a:pt x="433" y="237"/>
                  </a:cubicBezTo>
                  <a:cubicBezTo>
                    <a:pt x="436" y="232"/>
                    <a:pt x="439" y="223"/>
                    <a:pt x="445" y="220"/>
                  </a:cubicBezTo>
                  <a:cubicBezTo>
                    <a:pt x="447" y="217"/>
                    <a:pt x="445" y="215"/>
                    <a:pt x="450" y="215"/>
                  </a:cubicBezTo>
                  <a:cubicBezTo>
                    <a:pt x="453" y="215"/>
                    <a:pt x="453" y="215"/>
                    <a:pt x="453" y="215"/>
                  </a:cubicBezTo>
                  <a:cubicBezTo>
                    <a:pt x="456" y="215"/>
                    <a:pt x="456" y="215"/>
                    <a:pt x="456" y="215"/>
                  </a:cubicBezTo>
                  <a:cubicBezTo>
                    <a:pt x="464" y="215"/>
                    <a:pt x="476" y="209"/>
                    <a:pt x="479" y="203"/>
                  </a:cubicBezTo>
                  <a:cubicBezTo>
                    <a:pt x="487" y="198"/>
                    <a:pt x="496" y="189"/>
                    <a:pt x="498" y="189"/>
                  </a:cubicBezTo>
                  <a:lnTo>
                    <a:pt x="501" y="189"/>
                  </a:lnTo>
                  <a:lnTo>
                    <a:pt x="501" y="189"/>
                  </a:lnTo>
                  <a:lnTo>
                    <a:pt x="504" y="189"/>
                  </a:lnTo>
                  <a:cubicBezTo>
                    <a:pt x="504" y="189"/>
                    <a:pt x="507" y="189"/>
                    <a:pt x="510" y="186"/>
                  </a:cubicBezTo>
                  <a:cubicBezTo>
                    <a:pt x="518" y="186"/>
                    <a:pt x="521" y="183"/>
                    <a:pt x="527" y="183"/>
                  </a:cubicBezTo>
                  <a:cubicBezTo>
                    <a:pt x="530" y="183"/>
                    <a:pt x="530" y="183"/>
                    <a:pt x="530" y="183"/>
                  </a:cubicBezTo>
                  <a:cubicBezTo>
                    <a:pt x="530" y="183"/>
                    <a:pt x="532" y="183"/>
                    <a:pt x="538" y="183"/>
                  </a:cubicBezTo>
                  <a:cubicBezTo>
                    <a:pt x="555" y="180"/>
                    <a:pt x="552" y="180"/>
                    <a:pt x="555" y="180"/>
                  </a:cubicBezTo>
                  <a:cubicBezTo>
                    <a:pt x="560" y="180"/>
                    <a:pt x="558" y="180"/>
                    <a:pt x="566" y="183"/>
                  </a:cubicBezTo>
                  <a:lnTo>
                    <a:pt x="566" y="183"/>
                  </a:lnTo>
                  <a:cubicBezTo>
                    <a:pt x="569" y="183"/>
                    <a:pt x="569" y="180"/>
                    <a:pt x="569" y="178"/>
                  </a:cubicBezTo>
                  <a:cubicBezTo>
                    <a:pt x="572" y="178"/>
                    <a:pt x="572" y="175"/>
                    <a:pt x="572" y="175"/>
                  </a:cubicBezTo>
                  <a:cubicBezTo>
                    <a:pt x="572" y="175"/>
                    <a:pt x="572" y="178"/>
                    <a:pt x="572" y="183"/>
                  </a:cubicBezTo>
                  <a:cubicBezTo>
                    <a:pt x="575" y="198"/>
                    <a:pt x="566" y="206"/>
                    <a:pt x="577" y="206"/>
                  </a:cubicBezTo>
                  <a:cubicBezTo>
                    <a:pt x="592" y="209"/>
                    <a:pt x="577" y="209"/>
                    <a:pt x="592" y="209"/>
                  </a:cubicBezTo>
                  <a:cubicBezTo>
                    <a:pt x="603" y="209"/>
                    <a:pt x="600" y="209"/>
                    <a:pt x="606" y="212"/>
                  </a:cubicBezTo>
                  <a:cubicBezTo>
                    <a:pt x="611" y="217"/>
                    <a:pt x="617" y="220"/>
                    <a:pt x="626" y="220"/>
                  </a:cubicBezTo>
                  <a:cubicBezTo>
                    <a:pt x="631" y="220"/>
                    <a:pt x="628" y="226"/>
                    <a:pt x="628" y="226"/>
                  </a:cubicBezTo>
                  <a:cubicBezTo>
                    <a:pt x="628" y="226"/>
                    <a:pt x="631" y="226"/>
                    <a:pt x="634" y="220"/>
                  </a:cubicBezTo>
                  <a:cubicBezTo>
                    <a:pt x="645" y="209"/>
                    <a:pt x="631" y="206"/>
                    <a:pt x="637" y="206"/>
                  </a:cubicBezTo>
                  <a:cubicBezTo>
                    <a:pt x="640" y="206"/>
                    <a:pt x="643" y="206"/>
                    <a:pt x="648" y="206"/>
                  </a:cubicBezTo>
                  <a:cubicBezTo>
                    <a:pt x="668" y="209"/>
                    <a:pt x="674" y="212"/>
                    <a:pt x="677" y="212"/>
                  </a:cubicBezTo>
                  <a:lnTo>
                    <a:pt x="679" y="212"/>
                  </a:lnTo>
                  <a:cubicBezTo>
                    <a:pt x="679" y="212"/>
                    <a:pt x="679" y="212"/>
                    <a:pt x="682" y="212"/>
                  </a:cubicBezTo>
                  <a:lnTo>
                    <a:pt x="682" y="212"/>
                  </a:lnTo>
                  <a:lnTo>
                    <a:pt x="685" y="212"/>
                  </a:lnTo>
                  <a:cubicBezTo>
                    <a:pt x="688" y="212"/>
                    <a:pt x="691" y="212"/>
                    <a:pt x="694" y="209"/>
                  </a:cubicBezTo>
                  <a:cubicBezTo>
                    <a:pt x="699" y="206"/>
                    <a:pt x="702" y="203"/>
                    <a:pt x="705" y="203"/>
                  </a:cubicBezTo>
                  <a:cubicBezTo>
                    <a:pt x="708" y="203"/>
                    <a:pt x="708" y="206"/>
                    <a:pt x="711" y="206"/>
                  </a:cubicBezTo>
                  <a:cubicBezTo>
                    <a:pt x="713" y="206"/>
                    <a:pt x="713" y="212"/>
                    <a:pt x="716" y="212"/>
                  </a:cubicBezTo>
                  <a:cubicBezTo>
                    <a:pt x="716" y="212"/>
                    <a:pt x="716" y="212"/>
                    <a:pt x="719" y="209"/>
                  </a:cubicBezTo>
                  <a:cubicBezTo>
                    <a:pt x="722" y="198"/>
                    <a:pt x="730" y="200"/>
                    <a:pt x="719" y="195"/>
                  </a:cubicBezTo>
                  <a:cubicBezTo>
                    <a:pt x="713" y="192"/>
                    <a:pt x="708" y="192"/>
                    <a:pt x="705" y="192"/>
                  </a:cubicBezTo>
                  <a:lnTo>
                    <a:pt x="705" y="192"/>
                  </a:lnTo>
                  <a:lnTo>
                    <a:pt x="705" y="192"/>
                  </a:lnTo>
                  <a:cubicBezTo>
                    <a:pt x="702" y="192"/>
                    <a:pt x="699" y="192"/>
                    <a:pt x="699" y="189"/>
                  </a:cubicBezTo>
                  <a:cubicBezTo>
                    <a:pt x="696" y="180"/>
                    <a:pt x="711" y="183"/>
                    <a:pt x="696" y="180"/>
                  </a:cubicBezTo>
                  <a:cubicBezTo>
                    <a:pt x="685" y="178"/>
                    <a:pt x="688" y="178"/>
                    <a:pt x="677" y="175"/>
                  </a:cubicBezTo>
                  <a:cubicBezTo>
                    <a:pt x="677" y="175"/>
                    <a:pt x="677" y="175"/>
                    <a:pt x="674" y="175"/>
                  </a:cubicBezTo>
                  <a:cubicBezTo>
                    <a:pt x="671" y="175"/>
                    <a:pt x="668" y="175"/>
                    <a:pt x="665" y="175"/>
                  </a:cubicBezTo>
                  <a:cubicBezTo>
                    <a:pt x="665" y="178"/>
                    <a:pt x="662" y="178"/>
                    <a:pt x="659" y="178"/>
                  </a:cubicBezTo>
                  <a:cubicBezTo>
                    <a:pt x="659" y="178"/>
                    <a:pt x="657" y="178"/>
                    <a:pt x="657" y="175"/>
                  </a:cubicBezTo>
                  <a:cubicBezTo>
                    <a:pt x="654" y="172"/>
                    <a:pt x="654" y="172"/>
                    <a:pt x="651" y="172"/>
                  </a:cubicBezTo>
                  <a:lnTo>
                    <a:pt x="648" y="172"/>
                  </a:lnTo>
                  <a:cubicBezTo>
                    <a:pt x="645" y="172"/>
                    <a:pt x="645" y="172"/>
                    <a:pt x="645" y="172"/>
                  </a:cubicBezTo>
                  <a:cubicBezTo>
                    <a:pt x="645" y="172"/>
                    <a:pt x="645" y="172"/>
                    <a:pt x="654" y="166"/>
                  </a:cubicBezTo>
                  <a:cubicBezTo>
                    <a:pt x="668" y="152"/>
                    <a:pt x="665" y="147"/>
                    <a:pt x="671" y="147"/>
                  </a:cubicBezTo>
                  <a:lnTo>
                    <a:pt x="674" y="147"/>
                  </a:lnTo>
                  <a:cubicBezTo>
                    <a:pt x="682" y="149"/>
                    <a:pt x="682" y="155"/>
                    <a:pt x="685" y="155"/>
                  </a:cubicBezTo>
                  <a:cubicBezTo>
                    <a:pt x="688" y="155"/>
                    <a:pt x="688" y="155"/>
                    <a:pt x="691" y="155"/>
                  </a:cubicBezTo>
                  <a:cubicBezTo>
                    <a:pt x="696" y="147"/>
                    <a:pt x="711" y="144"/>
                    <a:pt x="696" y="135"/>
                  </a:cubicBezTo>
                  <a:cubicBezTo>
                    <a:pt x="685" y="124"/>
                    <a:pt x="694" y="130"/>
                    <a:pt x="679" y="124"/>
                  </a:cubicBezTo>
                  <a:lnTo>
                    <a:pt x="677" y="121"/>
                  </a:lnTo>
                  <a:cubicBezTo>
                    <a:pt x="671" y="121"/>
                    <a:pt x="665" y="127"/>
                    <a:pt x="659" y="133"/>
                  </a:cubicBezTo>
                  <a:cubicBezTo>
                    <a:pt x="657" y="138"/>
                    <a:pt x="651" y="144"/>
                    <a:pt x="648" y="144"/>
                  </a:cubicBezTo>
                  <a:lnTo>
                    <a:pt x="648" y="144"/>
                  </a:lnTo>
                  <a:cubicBezTo>
                    <a:pt x="643" y="141"/>
                    <a:pt x="640" y="138"/>
                    <a:pt x="637" y="138"/>
                  </a:cubicBezTo>
                  <a:lnTo>
                    <a:pt x="634" y="138"/>
                  </a:lnTo>
                  <a:cubicBezTo>
                    <a:pt x="631" y="141"/>
                    <a:pt x="631" y="152"/>
                    <a:pt x="628" y="158"/>
                  </a:cubicBezTo>
                  <a:cubicBezTo>
                    <a:pt x="628" y="164"/>
                    <a:pt x="631" y="166"/>
                    <a:pt x="631" y="166"/>
                  </a:cubicBezTo>
                  <a:cubicBezTo>
                    <a:pt x="631" y="166"/>
                    <a:pt x="628" y="166"/>
                    <a:pt x="623" y="164"/>
                  </a:cubicBezTo>
                  <a:cubicBezTo>
                    <a:pt x="609" y="158"/>
                    <a:pt x="637" y="161"/>
                    <a:pt x="609" y="149"/>
                  </a:cubicBezTo>
                  <a:cubicBezTo>
                    <a:pt x="592" y="144"/>
                    <a:pt x="583" y="141"/>
                    <a:pt x="575" y="141"/>
                  </a:cubicBezTo>
                  <a:cubicBezTo>
                    <a:pt x="569" y="141"/>
                    <a:pt x="566" y="144"/>
                    <a:pt x="563" y="144"/>
                  </a:cubicBezTo>
                  <a:cubicBezTo>
                    <a:pt x="560" y="149"/>
                    <a:pt x="552" y="147"/>
                    <a:pt x="549" y="152"/>
                  </a:cubicBezTo>
                  <a:cubicBezTo>
                    <a:pt x="546" y="152"/>
                    <a:pt x="552" y="158"/>
                    <a:pt x="552" y="158"/>
                  </a:cubicBezTo>
                  <a:cubicBezTo>
                    <a:pt x="552" y="158"/>
                    <a:pt x="552" y="155"/>
                    <a:pt x="546" y="155"/>
                  </a:cubicBezTo>
                  <a:cubicBezTo>
                    <a:pt x="543" y="152"/>
                    <a:pt x="541" y="152"/>
                    <a:pt x="538" y="152"/>
                  </a:cubicBezTo>
                  <a:cubicBezTo>
                    <a:pt x="530" y="152"/>
                    <a:pt x="521" y="158"/>
                    <a:pt x="521" y="158"/>
                  </a:cubicBezTo>
                  <a:cubicBezTo>
                    <a:pt x="521" y="158"/>
                    <a:pt x="521" y="158"/>
                    <a:pt x="518" y="158"/>
                  </a:cubicBezTo>
                  <a:cubicBezTo>
                    <a:pt x="518" y="158"/>
                    <a:pt x="515" y="158"/>
                    <a:pt x="513" y="161"/>
                  </a:cubicBezTo>
                  <a:cubicBezTo>
                    <a:pt x="510" y="164"/>
                    <a:pt x="501" y="166"/>
                    <a:pt x="496" y="166"/>
                  </a:cubicBezTo>
                  <a:cubicBezTo>
                    <a:pt x="496" y="166"/>
                    <a:pt x="493" y="166"/>
                    <a:pt x="490" y="166"/>
                  </a:cubicBezTo>
                  <a:cubicBezTo>
                    <a:pt x="484" y="164"/>
                    <a:pt x="473" y="166"/>
                    <a:pt x="484" y="152"/>
                  </a:cubicBezTo>
                  <a:cubicBezTo>
                    <a:pt x="496" y="138"/>
                    <a:pt x="487" y="147"/>
                    <a:pt x="504" y="141"/>
                  </a:cubicBezTo>
                  <a:cubicBezTo>
                    <a:pt x="521" y="133"/>
                    <a:pt x="546" y="133"/>
                    <a:pt x="524" y="127"/>
                  </a:cubicBezTo>
                  <a:cubicBezTo>
                    <a:pt x="501" y="121"/>
                    <a:pt x="538" y="121"/>
                    <a:pt x="507" y="107"/>
                  </a:cubicBezTo>
                  <a:cubicBezTo>
                    <a:pt x="498" y="102"/>
                    <a:pt x="490" y="102"/>
                    <a:pt x="487" y="102"/>
                  </a:cubicBezTo>
                  <a:cubicBezTo>
                    <a:pt x="484" y="102"/>
                    <a:pt x="481" y="102"/>
                    <a:pt x="481" y="102"/>
                  </a:cubicBezTo>
                  <a:cubicBezTo>
                    <a:pt x="479" y="102"/>
                    <a:pt x="479" y="102"/>
                    <a:pt x="479" y="102"/>
                  </a:cubicBezTo>
                  <a:cubicBezTo>
                    <a:pt x="476" y="102"/>
                    <a:pt x="476" y="102"/>
                    <a:pt x="476" y="93"/>
                  </a:cubicBezTo>
                  <a:cubicBezTo>
                    <a:pt x="479" y="76"/>
                    <a:pt x="476" y="73"/>
                    <a:pt x="470" y="73"/>
                  </a:cubicBezTo>
                  <a:cubicBezTo>
                    <a:pt x="470" y="73"/>
                    <a:pt x="470" y="73"/>
                    <a:pt x="467" y="73"/>
                  </a:cubicBezTo>
                  <a:cubicBezTo>
                    <a:pt x="462" y="73"/>
                    <a:pt x="445" y="79"/>
                    <a:pt x="436" y="79"/>
                  </a:cubicBezTo>
                  <a:cubicBezTo>
                    <a:pt x="433" y="79"/>
                    <a:pt x="433" y="82"/>
                    <a:pt x="433" y="82"/>
                  </a:cubicBezTo>
                  <a:cubicBezTo>
                    <a:pt x="430" y="82"/>
                    <a:pt x="430" y="82"/>
                    <a:pt x="425" y="79"/>
                  </a:cubicBezTo>
                  <a:cubicBezTo>
                    <a:pt x="419" y="76"/>
                    <a:pt x="416" y="76"/>
                    <a:pt x="413" y="76"/>
                  </a:cubicBezTo>
                  <a:cubicBezTo>
                    <a:pt x="413" y="76"/>
                    <a:pt x="413" y="76"/>
                    <a:pt x="411" y="76"/>
                  </a:cubicBezTo>
                  <a:lnTo>
                    <a:pt x="411" y="76"/>
                  </a:lnTo>
                  <a:cubicBezTo>
                    <a:pt x="408" y="76"/>
                    <a:pt x="408" y="76"/>
                    <a:pt x="411" y="70"/>
                  </a:cubicBezTo>
                  <a:cubicBezTo>
                    <a:pt x="416" y="56"/>
                    <a:pt x="416" y="56"/>
                    <a:pt x="425" y="48"/>
                  </a:cubicBezTo>
                  <a:cubicBezTo>
                    <a:pt x="433" y="42"/>
                    <a:pt x="433" y="22"/>
                    <a:pt x="445" y="22"/>
                  </a:cubicBezTo>
                  <a:cubicBezTo>
                    <a:pt x="447" y="22"/>
                    <a:pt x="450" y="22"/>
                    <a:pt x="453" y="25"/>
                  </a:cubicBezTo>
                  <a:cubicBezTo>
                    <a:pt x="473" y="34"/>
                    <a:pt x="464" y="31"/>
                    <a:pt x="481" y="34"/>
                  </a:cubicBezTo>
                  <a:cubicBezTo>
                    <a:pt x="484" y="34"/>
                    <a:pt x="484" y="34"/>
                    <a:pt x="487" y="34"/>
                  </a:cubicBezTo>
                  <a:cubicBezTo>
                    <a:pt x="498" y="34"/>
                    <a:pt x="504" y="31"/>
                    <a:pt x="504" y="28"/>
                  </a:cubicBezTo>
                  <a:cubicBezTo>
                    <a:pt x="504" y="25"/>
                    <a:pt x="487" y="17"/>
                    <a:pt x="487" y="17"/>
                  </a:cubicBezTo>
                  <a:cubicBezTo>
                    <a:pt x="487" y="17"/>
                    <a:pt x="484" y="17"/>
                    <a:pt x="481" y="17"/>
                  </a:cubicBezTo>
                  <a:cubicBezTo>
                    <a:pt x="481" y="17"/>
                    <a:pt x="481" y="17"/>
                    <a:pt x="481" y="14"/>
                  </a:cubicBezTo>
                  <a:cubicBezTo>
                    <a:pt x="484" y="11"/>
                    <a:pt x="487" y="5"/>
                    <a:pt x="487" y="5"/>
                  </a:cubicBezTo>
                  <a:lnTo>
                    <a:pt x="487" y="5"/>
                  </a:lnTo>
                  <a:cubicBezTo>
                    <a:pt x="481" y="0"/>
                    <a:pt x="481" y="0"/>
                    <a:pt x="48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15" name="Freeform 119"/>
            <p:cNvSpPr>
              <a:spLocks noChangeArrowheads="1"/>
            </p:cNvSpPr>
            <p:nvPr/>
          </p:nvSpPr>
          <p:spPr bwMode="auto">
            <a:xfrm>
              <a:off x="6580" y="1551"/>
              <a:ext cx="202" cy="203"/>
            </a:xfrm>
            <a:custGeom>
              <a:avLst/>
              <a:gdLst>
                <a:gd name="T0" fmla="*/ 472 w 897"/>
                <a:gd name="T1" fmla="*/ 0 h 900"/>
                <a:gd name="T2" fmla="*/ 472 w 897"/>
                <a:gd name="T3" fmla="*/ 0 h 900"/>
                <a:gd name="T4" fmla="*/ 22 w 897"/>
                <a:gd name="T5" fmla="*/ 449 h 900"/>
                <a:gd name="T6" fmla="*/ 472 w 897"/>
                <a:gd name="T7" fmla="*/ 899 h 900"/>
                <a:gd name="T8" fmla="*/ 687 w 897"/>
                <a:gd name="T9" fmla="*/ 845 h 900"/>
                <a:gd name="T10" fmla="*/ 503 w 897"/>
                <a:gd name="T11" fmla="*/ 891 h 900"/>
                <a:gd name="T12" fmla="*/ 501 w 897"/>
                <a:gd name="T13" fmla="*/ 891 h 900"/>
                <a:gd name="T14" fmla="*/ 656 w 897"/>
                <a:gd name="T15" fmla="*/ 840 h 900"/>
                <a:gd name="T16" fmla="*/ 647 w 897"/>
                <a:gd name="T17" fmla="*/ 840 h 900"/>
                <a:gd name="T18" fmla="*/ 472 w 897"/>
                <a:gd name="T19" fmla="*/ 879 h 900"/>
                <a:gd name="T20" fmla="*/ 325 w 897"/>
                <a:gd name="T21" fmla="*/ 854 h 900"/>
                <a:gd name="T22" fmla="*/ 432 w 897"/>
                <a:gd name="T23" fmla="*/ 891 h 900"/>
                <a:gd name="T24" fmla="*/ 42 w 897"/>
                <a:gd name="T25" fmla="*/ 393 h 900"/>
                <a:gd name="T26" fmla="*/ 48 w 897"/>
                <a:gd name="T27" fmla="*/ 387 h 900"/>
                <a:gd name="T28" fmla="*/ 48 w 897"/>
                <a:gd name="T29" fmla="*/ 393 h 900"/>
                <a:gd name="T30" fmla="*/ 68 w 897"/>
                <a:gd name="T31" fmla="*/ 311 h 900"/>
                <a:gd name="T32" fmla="*/ 68 w 897"/>
                <a:gd name="T33" fmla="*/ 311 h 900"/>
                <a:gd name="T34" fmla="*/ 85 w 897"/>
                <a:gd name="T35" fmla="*/ 263 h 900"/>
                <a:gd name="T36" fmla="*/ 85 w 897"/>
                <a:gd name="T37" fmla="*/ 268 h 900"/>
                <a:gd name="T38" fmla="*/ 240 w 897"/>
                <a:gd name="T39" fmla="*/ 90 h 900"/>
                <a:gd name="T40" fmla="*/ 155 w 897"/>
                <a:gd name="T41" fmla="*/ 158 h 900"/>
                <a:gd name="T42" fmla="*/ 410 w 897"/>
                <a:gd name="T43" fmla="*/ 19 h 900"/>
                <a:gd name="T44" fmla="*/ 481 w 897"/>
                <a:gd name="T45" fmla="*/ 17 h 900"/>
                <a:gd name="T46" fmla="*/ 486 w 897"/>
                <a:gd name="T47" fmla="*/ 22 h 900"/>
                <a:gd name="T48" fmla="*/ 877 w 897"/>
                <a:gd name="T49" fmla="*/ 308 h 900"/>
                <a:gd name="T50" fmla="*/ 879 w 897"/>
                <a:gd name="T51" fmla="*/ 311 h 900"/>
                <a:gd name="T52" fmla="*/ 885 w 897"/>
                <a:gd name="T53" fmla="*/ 325 h 900"/>
                <a:gd name="T54" fmla="*/ 896 w 897"/>
                <a:gd name="T55" fmla="*/ 339 h 900"/>
                <a:gd name="T56" fmla="*/ 896 w 897"/>
                <a:gd name="T57" fmla="*/ 336 h 900"/>
                <a:gd name="T58" fmla="*/ 608 w 897"/>
                <a:gd name="T59" fmla="*/ 31 h 900"/>
                <a:gd name="T60" fmla="*/ 809 w 897"/>
                <a:gd name="T61" fmla="*/ 153 h 900"/>
                <a:gd name="T62" fmla="*/ 472 w 897"/>
                <a:gd name="T63"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7" h="900">
                  <a:moveTo>
                    <a:pt x="472" y="0"/>
                  </a:moveTo>
                  <a:lnTo>
                    <a:pt x="472" y="0"/>
                  </a:lnTo>
                  <a:cubicBezTo>
                    <a:pt x="223" y="0"/>
                    <a:pt x="22" y="200"/>
                    <a:pt x="22" y="449"/>
                  </a:cubicBezTo>
                  <a:cubicBezTo>
                    <a:pt x="22" y="698"/>
                    <a:pt x="223" y="899"/>
                    <a:pt x="472" y="899"/>
                  </a:cubicBezTo>
                  <a:cubicBezTo>
                    <a:pt x="551" y="899"/>
                    <a:pt x="625" y="879"/>
                    <a:pt x="687" y="845"/>
                  </a:cubicBezTo>
                  <a:cubicBezTo>
                    <a:pt x="602" y="888"/>
                    <a:pt x="526" y="891"/>
                    <a:pt x="503" y="891"/>
                  </a:cubicBezTo>
                  <a:cubicBezTo>
                    <a:pt x="501" y="891"/>
                    <a:pt x="501" y="891"/>
                    <a:pt x="501" y="891"/>
                  </a:cubicBezTo>
                  <a:cubicBezTo>
                    <a:pt x="605" y="888"/>
                    <a:pt x="656" y="840"/>
                    <a:pt x="656" y="840"/>
                  </a:cubicBezTo>
                  <a:cubicBezTo>
                    <a:pt x="656" y="840"/>
                    <a:pt x="653" y="840"/>
                    <a:pt x="647" y="840"/>
                  </a:cubicBezTo>
                  <a:cubicBezTo>
                    <a:pt x="594" y="865"/>
                    <a:pt x="534" y="879"/>
                    <a:pt x="472" y="879"/>
                  </a:cubicBezTo>
                  <a:cubicBezTo>
                    <a:pt x="421" y="879"/>
                    <a:pt x="373" y="868"/>
                    <a:pt x="325" y="854"/>
                  </a:cubicBezTo>
                  <a:cubicBezTo>
                    <a:pt x="345" y="871"/>
                    <a:pt x="432" y="891"/>
                    <a:pt x="432" y="891"/>
                  </a:cubicBezTo>
                  <a:cubicBezTo>
                    <a:pt x="0" y="825"/>
                    <a:pt x="42" y="393"/>
                    <a:pt x="42" y="393"/>
                  </a:cubicBezTo>
                  <a:cubicBezTo>
                    <a:pt x="48" y="387"/>
                    <a:pt x="48" y="387"/>
                    <a:pt x="48" y="387"/>
                  </a:cubicBezTo>
                  <a:cubicBezTo>
                    <a:pt x="48" y="387"/>
                    <a:pt x="48" y="390"/>
                    <a:pt x="48" y="393"/>
                  </a:cubicBezTo>
                  <a:cubicBezTo>
                    <a:pt x="51" y="365"/>
                    <a:pt x="59" y="336"/>
                    <a:pt x="68" y="311"/>
                  </a:cubicBezTo>
                  <a:lnTo>
                    <a:pt x="68" y="311"/>
                  </a:lnTo>
                  <a:cubicBezTo>
                    <a:pt x="71" y="288"/>
                    <a:pt x="85" y="263"/>
                    <a:pt x="85" y="263"/>
                  </a:cubicBezTo>
                  <a:cubicBezTo>
                    <a:pt x="85" y="263"/>
                    <a:pt x="85" y="265"/>
                    <a:pt x="85" y="268"/>
                  </a:cubicBezTo>
                  <a:cubicBezTo>
                    <a:pt x="119" y="195"/>
                    <a:pt x="172" y="133"/>
                    <a:pt x="240" y="90"/>
                  </a:cubicBezTo>
                  <a:cubicBezTo>
                    <a:pt x="198" y="113"/>
                    <a:pt x="155" y="158"/>
                    <a:pt x="155" y="158"/>
                  </a:cubicBezTo>
                  <a:cubicBezTo>
                    <a:pt x="257" y="39"/>
                    <a:pt x="410" y="19"/>
                    <a:pt x="410" y="19"/>
                  </a:cubicBezTo>
                  <a:cubicBezTo>
                    <a:pt x="424" y="17"/>
                    <a:pt x="481" y="17"/>
                    <a:pt x="481" y="17"/>
                  </a:cubicBezTo>
                  <a:cubicBezTo>
                    <a:pt x="486" y="22"/>
                    <a:pt x="486" y="22"/>
                    <a:pt x="486" y="22"/>
                  </a:cubicBezTo>
                  <a:cubicBezTo>
                    <a:pt x="667" y="28"/>
                    <a:pt x="820" y="144"/>
                    <a:pt x="877" y="308"/>
                  </a:cubicBezTo>
                  <a:cubicBezTo>
                    <a:pt x="877" y="308"/>
                    <a:pt x="877" y="308"/>
                    <a:pt x="879" y="311"/>
                  </a:cubicBezTo>
                  <a:cubicBezTo>
                    <a:pt x="882" y="319"/>
                    <a:pt x="879" y="317"/>
                    <a:pt x="885" y="325"/>
                  </a:cubicBezTo>
                  <a:cubicBezTo>
                    <a:pt x="891" y="336"/>
                    <a:pt x="891" y="334"/>
                    <a:pt x="896" y="339"/>
                  </a:cubicBezTo>
                  <a:cubicBezTo>
                    <a:pt x="896" y="336"/>
                    <a:pt x="896" y="336"/>
                    <a:pt x="896" y="336"/>
                  </a:cubicBezTo>
                  <a:cubicBezTo>
                    <a:pt x="837" y="116"/>
                    <a:pt x="608" y="31"/>
                    <a:pt x="608" y="31"/>
                  </a:cubicBezTo>
                  <a:cubicBezTo>
                    <a:pt x="690" y="59"/>
                    <a:pt x="758" y="102"/>
                    <a:pt x="809" y="153"/>
                  </a:cubicBezTo>
                  <a:cubicBezTo>
                    <a:pt x="727" y="59"/>
                    <a:pt x="605" y="0"/>
                    <a:pt x="4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16" name="Freeform 120"/>
            <p:cNvSpPr>
              <a:spLocks noChangeArrowheads="1"/>
            </p:cNvSpPr>
            <p:nvPr/>
          </p:nvSpPr>
          <p:spPr bwMode="auto">
            <a:xfrm>
              <a:off x="6580" y="1555"/>
              <a:ext cx="220" cy="197"/>
            </a:xfrm>
            <a:custGeom>
              <a:avLst/>
              <a:gdLst>
                <a:gd name="T0" fmla="*/ 294 w 974"/>
                <a:gd name="T1" fmla="*/ 65 h 875"/>
                <a:gd name="T2" fmla="*/ 271 w 974"/>
                <a:gd name="T3" fmla="*/ 113 h 875"/>
                <a:gd name="T4" fmla="*/ 257 w 974"/>
                <a:gd name="T5" fmla="*/ 116 h 875"/>
                <a:gd name="T6" fmla="*/ 232 w 974"/>
                <a:gd name="T7" fmla="*/ 133 h 875"/>
                <a:gd name="T8" fmla="*/ 203 w 974"/>
                <a:gd name="T9" fmla="*/ 141 h 875"/>
                <a:gd name="T10" fmla="*/ 158 w 974"/>
                <a:gd name="T11" fmla="*/ 183 h 875"/>
                <a:gd name="T12" fmla="*/ 108 w 974"/>
                <a:gd name="T13" fmla="*/ 254 h 875"/>
                <a:gd name="T14" fmla="*/ 110 w 974"/>
                <a:gd name="T15" fmla="*/ 294 h 875"/>
                <a:gd name="T16" fmla="*/ 119 w 974"/>
                <a:gd name="T17" fmla="*/ 311 h 875"/>
                <a:gd name="T18" fmla="*/ 99 w 974"/>
                <a:gd name="T19" fmla="*/ 302 h 875"/>
                <a:gd name="T20" fmla="*/ 90 w 974"/>
                <a:gd name="T21" fmla="*/ 285 h 875"/>
                <a:gd name="T22" fmla="*/ 85 w 974"/>
                <a:gd name="T23" fmla="*/ 251 h 875"/>
                <a:gd name="T24" fmla="*/ 74 w 974"/>
                <a:gd name="T25" fmla="*/ 319 h 875"/>
                <a:gd name="T26" fmla="*/ 88 w 974"/>
                <a:gd name="T27" fmla="*/ 362 h 875"/>
                <a:gd name="T28" fmla="*/ 116 w 974"/>
                <a:gd name="T29" fmla="*/ 365 h 875"/>
                <a:gd name="T30" fmla="*/ 169 w 974"/>
                <a:gd name="T31" fmla="*/ 401 h 875"/>
                <a:gd name="T32" fmla="*/ 218 w 974"/>
                <a:gd name="T33" fmla="*/ 461 h 875"/>
                <a:gd name="T34" fmla="*/ 277 w 974"/>
                <a:gd name="T35" fmla="*/ 503 h 875"/>
                <a:gd name="T36" fmla="*/ 257 w 974"/>
                <a:gd name="T37" fmla="*/ 608 h 875"/>
                <a:gd name="T38" fmla="*/ 209 w 974"/>
                <a:gd name="T39" fmla="*/ 724 h 875"/>
                <a:gd name="T40" fmla="*/ 232 w 974"/>
                <a:gd name="T41" fmla="*/ 774 h 875"/>
                <a:gd name="T42" fmla="*/ 164 w 974"/>
                <a:gd name="T43" fmla="*/ 690 h 875"/>
                <a:gd name="T44" fmla="*/ 125 w 974"/>
                <a:gd name="T45" fmla="*/ 593 h 875"/>
                <a:gd name="T46" fmla="*/ 59 w 974"/>
                <a:gd name="T47" fmla="*/ 398 h 875"/>
                <a:gd name="T48" fmla="*/ 323 w 974"/>
                <a:gd name="T49" fmla="*/ 831 h 875"/>
                <a:gd name="T50" fmla="*/ 370 w 974"/>
                <a:gd name="T51" fmla="*/ 806 h 875"/>
                <a:gd name="T52" fmla="*/ 467 w 974"/>
                <a:gd name="T53" fmla="*/ 800 h 875"/>
                <a:gd name="T54" fmla="*/ 464 w 974"/>
                <a:gd name="T55" fmla="*/ 825 h 875"/>
                <a:gd name="T56" fmla="*/ 534 w 974"/>
                <a:gd name="T57" fmla="*/ 825 h 875"/>
                <a:gd name="T58" fmla="*/ 613 w 974"/>
                <a:gd name="T59" fmla="*/ 817 h 875"/>
                <a:gd name="T60" fmla="*/ 503 w 974"/>
                <a:gd name="T61" fmla="*/ 874 h 875"/>
                <a:gd name="T62" fmla="*/ 885 w 974"/>
                <a:gd name="T63" fmla="*/ 308 h 875"/>
                <a:gd name="T64" fmla="*/ 828 w 974"/>
                <a:gd name="T65" fmla="*/ 243 h 875"/>
                <a:gd name="T66" fmla="*/ 803 w 974"/>
                <a:gd name="T67" fmla="*/ 331 h 875"/>
                <a:gd name="T68" fmla="*/ 738 w 974"/>
                <a:gd name="T69" fmla="*/ 268 h 875"/>
                <a:gd name="T70" fmla="*/ 772 w 974"/>
                <a:gd name="T71" fmla="*/ 331 h 875"/>
                <a:gd name="T72" fmla="*/ 803 w 974"/>
                <a:gd name="T73" fmla="*/ 356 h 875"/>
                <a:gd name="T74" fmla="*/ 803 w 974"/>
                <a:gd name="T75" fmla="*/ 446 h 875"/>
                <a:gd name="T76" fmla="*/ 763 w 974"/>
                <a:gd name="T77" fmla="*/ 576 h 875"/>
                <a:gd name="T78" fmla="*/ 673 w 974"/>
                <a:gd name="T79" fmla="*/ 673 h 875"/>
                <a:gd name="T80" fmla="*/ 625 w 974"/>
                <a:gd name="T81" fmla="*/ 616 h 875"/>
                <a:gd name="T82" fmla="*/ 616 w 974"/>
                <a:gd name="T83" fmla="*/ 503 h 875"/>
                <a:gd name="T84" fmla="*/ 596 w 974"/>
                <a:gd name="T85" fmla="*/ 441 h 875"/>
                <a:gd name="T86" fmla="*/ 548 w 974"/>
                <a:gd name="T87" fmla="*/ 395 h 875"/>
                <a:gd name="T88" fmla="*/ 438 w 974"/>
                <a:gd name="T89" fmla="*/ 401 h 875"/>
                <a:gd name="T90" fmla="*/ 407 w 974"/>
                <a:gd name="T91" fmla="*/ 353 h 875"/>
                <a:gd name="T92" fmla="*/ 407 w 974"/>
                <a:gd name="T93" fmla="*/ 266 h 875"/>
                <a:gd name="T94" fmla="*/ 498 w 974"/>
                <a:gd name="T95" fmla="*/ 189 h 875"/>
                <a:gd name="T96" fmla="*/ 537 w 974"/>
                <a:gd name="T97" fmla="*/ 183 h 875"/>
                <a:gd name="T98" fmla="*/ 577 w 974"/>
                <a:gd name="T99" fmla="*/ 206 h 875"/>
                <a:gd name="T100" fmla="*/ 647 w 974"/>
                <a:gd name="T101" fmla="*/ 206 h 875"/>
                <a:gd name="T102" fmla="*/ 704 w 974"/>
                <a:gd name="T103" fmla="*/ 206 h 875"/>
                <a:gd name="T104" fmla="*/ 704 w 974"/>
                <a:gd name="T105" fmla="*/ 192 h 875"/>
                <a:gd name="T106" fmla="*/ 656 w 974"/>
                <a:gd name="T107" fmla="*/ 175 h 875"/>
                <a:gd name="T108" fmla="*/ 684 w 974"/>
                <a:gd name="T109" fmla="*/ 158 h 875"/>
                <a:gd name="T110" fmla="*/ 647 w 974"/>
                <a:gd name="T111" fmla="*/ 144 h 875"/>
                <a:gd name="T112" fmla="*/ 574 w 974"/>
                <a:gd name="T113" fmla="*/ 141 h 875"/>
                <a:gd name="T114" fmla="*/ 518 w 974"/>
                <a:gd name="T115" fmla="*/ 158 h 875"/>
                <a:gd name="T116" fmla="*/ 506 w 974"/>
                <a:gd name="T117" fmla="*/ 107 h 875"/>
                <a:gd name="T118" fmla="*/ 435 w 974"/>
                <a:gd name="T119" fmla="*/ 79 h 875"/>
                <a:gd name="T120" fmla="*/ 424 w 974"/>
                <a:gd name="T121" fmla="*/ 48 h 875"/>
                <a:gd name="T122" fmla="*/ 481 w 974"/>
                <a:gd name="T123" fmla="*/ 17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4" h="875">
                  <a:moveTo>
                    <a:pt x="481" y="0"/>
                  </a:moveTo>
                  <a:lnTo>
                    <a:pt x="481" y="0"/>
                  </a:lnTo>
                  <a:cubicBezTo>
                    <a:pt x="481" y="0"/>
                    <a:pt x="424" y="0"/>
                    <a:pt x="410" y="2"/>
                  </a:cubicBezTo>
                  <a:cubicBezTo>
                    <a:pt x="410" y="2"/>
                    <a:pt x="257" y="22"/>
                    <a:pt x="155" y="141"/>
                  </a:cubicBezTo>
                  <a:cubicBezTo>
                    <a:pt x="155" y="141"/>
                    <a:pt x="198" y="96"/>
                    <a:pt x="240" y="73"/>
                  </a:cubicBezTo>
                  <a:cubicBezTo>
                    <a:pt x="254" y="65"/>
                    <a:pt x="269" y="59"/>
                    <a:pt x="283" y="59"/>
                  </a:cubicBezTo>
                  <a:cubicBezTo>
                    <a:pt x="294" y="65"/>
                    <a:pt x="294" y="65"/>
                    <a:pt x="294" y="65"/>
                  </a:cubicBezTo>
                  <a:cubicBezTo>
                    <a:pt x="294" y="65"/>
                    <a:pt x="291" y="68"/>
                    <a:pt x="288" y="70"/>
                  </a:cubicBezTo>
                  <a:cubicBezTo>
                    <a:pt x="288" y="70"/>
                    <a:pt x="283" y="79"/>
                    <a:pt x="283" y="82"/>
                  </a:cubicBezTo>
                  <a:cubicBezTo>
                    <a:pt x="283" y="85"/>
                    <a:pt x="283" y="90"/>
                    <a:pt x="283" y="90"/>
                  </a:cubicBezTo>
                  <a:cubicBezTo>
                    <a:pt x="280" y="96"/>
                    <a:pt x="280" y="96"/>
                    <a:pt x="280" y="96"/>
                  </a:cubicBezTo>
                  <a:cubicBezTo>
                    <a:pt x="280" y="96"/>
                    <a:pt x="274" y="96"/>
                    <a:pt x="274" y="99"/>
                  </a:cubicBezTo>
                  <a:cubicBezTo>
                    <a:pt x="274" y="99"/>
                    <a:pt x="271" y="102"/>
                    <a:pt x="271" y="104"/>
                  </a:cubicBezTo>
                  <a:cubicBezTo>
                    <a:pt x="271" y="107"/>
                    <a:pt x="271" y="113"/>
                    <a:pt x="271" y="113"/>
                  </a:cubicBezTo>
                  <a:cubicBezTo>
                    <a:pt x="271" y="121"/>
                    <a:pt x="271" y="121"/>
                    <a:pt x="271" y="121"/>
                  </a:cubicBezTo>
                  <a:cubicBezTo>
                    <a:pt x="271" y="127"/>
                    <a:pt x="271" y="127"/>
                    <a:pt x="271" y="127"/>
                  </a:cubicBezTo>
                  <a:cubicBezTo>
                    <a:pt x="263" y="130"/>
                    <a:pt x="263" y="130"/>
                    <a:pt x="263" y="130"/>
                  </a:cubicBezTo>
                  <a:cubicBezTo>
                    <a:pt x="263" y="130"/>
                    <a:pt x="260" y="130"/>
                    <a:pt x="257" y="130"/>
                  </a:cubicBezTo>
                  <a:cubicBezTo>
                    <a:pt x="254" y="130"/>
                    <a:pt x="254" y="130"/>
                    <a:pt x="252" y="130"/>
                  </a:cubicBezTo>
                  <a:cubicBezTo>
                    <a:pt x="249" y="130"/>
                    <a:pt x="249" y="121"/>
                    <a:pt x="249" y="121"/>
                  </a:cubicBezTo>
                  <a:cubicBezTo>
                    <a:pt x="257" y="116"/>
                    <a:pt x="257" y="116"/>
                    <a:pt x="257" y="116"/>
                  </a:cubicBezTo>
                  <a:cubicBezTo>
                    <a:pt x="257" y="116"/>
                    <a:pt x="257" y="116"/>
                    <a:pt x="254" y="113"/>
                  </a:cubicBezTo>
                  <a:cubicBezTo>
                    <a:pt x="254" y="113"/>
                    <a:pt x="254" y="107"/>
                    <a:pt x="252" y="107"/>
                  </a:cubicBezTo>
                  <a:cubicBezTo>
                    <a:pt x="249" y="107"/>
                    <a:pt x="249" y="107"/>
                    <a:pt x="249" y="107"/>
                  </a:cubicBezTo>
                  <a:cubicBezTo>
                    <a:pt x="243" y="110"/>
                    <a:pt x="237" y="116"/>
                    <a:pt x="237" y="116"/>
                  </a:cubicBezTo>
                  <a:cubicBezTo>
                    <a:pt x="229" y="121"/>
                    <a:pt x="229" y="121"/>
                    <a:pt x="229" y="121"/>
                  </a:cubicBezTo>
                  <a:lnTo>
                    <a:pt x="226" y="130"/>
                  </a:lnTo>
                  <a:cubicBezTo>
                    <a:pt x="229" y="130"/>
                    <a:pt x="232" y="133"/>
                    <a:pt x="232" y="133"/>
                  </a:cubicBezTo>
                  <a:cubicBezTo>
                    <a:pt x="232" y="133"/>
                    <a:pt x="235" y="136"/>
                    <a:pt x="235" y="139"/>
                  </a:cubicBezTo>
                  <a:cubicBezTo>
                    <a:pt x="235" y="141"/>
                    <a:pt x="232" y="144"/>
                    <a:pt x="232" y="144"/>
                  </a:cubicBezTo>
                  <a:cubicBezTo>
                    <a:pt x="232" y="144"/>
                    <a:pt x="232" y="147"/>
                    <a:pt x="226" y="147"/>
                  </a:cubicBezTo>
                  <a:lnTo>
                    <a:pt x="226" y="147"/>
                  </a:lnTo>
                  <a:cubicBezTo>
                    <a:pt x="220" y="147"/>
                    <a:pt x="215" y="144"/>
                    <a:pt x="212" y="144"/>
                  </a:cubicBezTo>
                  <a:cubicBezTo>
                    <a:pt x="209" y="144"/>
                    <a:pt x="206" y="141"/>
                    <a:pt x="203" y="141"/>
                  </a:cubicBezTo>
                  <a:lnTo>
                    <a:pt x="203" y="141"/>
                  </a:lnTo>
                  <a:cubicBezTo>
                    <a:pt x="201" y="144"/>
                    <a:pt x="198" y="144"/>
                    <a:pt x="198" y="147"/>
                  </a:cubicBezTo>
                  <a:lnTo>
                    <a:pt x="186" y="153"/>
                  </a:lnTo>
                  <a:cubicBezTo>
                    <a:pt x="186" y="153"/>
                    <a:pt x="184" y="155"/>
                    <a:pt x="184" y="158"/>
                  </a:cubicBezTo>
                  <a:lnTo>
                    <a:pt x="181" y="167"/>
                  </a:lnTo>
                  <a:cubicBezTo>
                    <a:pt x="181" y="167"/>
                    <a:pt x="175" y="170"/>
                    <a:pt x="169" y="172"/>
                  </a:cubicBezTo>
                  <a:cubicBezTo>
                    <a:pt x="164" y="172"/>
                    <a:pt x="161" y="175"/>
                    <a:pt x="161" y="175"/>
                  </a:cubicBezTo>
                  <a:cubicBezTo>
                    <a:pt x="158" y="183"/>
                    <a:pt x="158" y="183"/>
                    <a:pt x="158" y="183"/>
                  </a:cubicBezTo>
                  <a:cubicBezTo>
                    <a:pt x="158" y="183"/>
                    <a:pt x="153" y="186"/>
                    <a:pt x="150" y="192"/>
                  </a:cubicBezTo>
                  <a:cubicBezTo>
                    <a:pt x="147" y="195"/>
                    <a:pt x="136" y="203"/>
                    <a:pt x="133" y="203"/>
                  </a:cubicBezTo>
                  <a:cubicBezTo>
                    <a:pt x="133" y="206"/>
                    <a:pt x="127" y="209"/>
                    <a:pt x="127" y="214"/>
                  </a:cubicBezTo>
                  <a:cubicBezTo>
                    <a:pt x="125" y="217"/>
                    <a:pt x="125" y="223"/>
                    <a:pt x="125" y="226"/>
                  </a:cubicBezTo>
                  <a:cubicBezTo>
                    <a:pt x="122" y="229"/>
                    <a:pt x="119" y="234"/>
                    <a:pt x="119" y="237"/>
                  </a:cubicBezTo>
                  <a:cubicBezTo>
                    <a:pt x="119" y="243"/>
                    <a:pt x="116" y="246"/>
                    <a:pt x="113" y="248"/>
                  </a:cubicBezTo>
                  <a:cubicBezTo>
                    <a:pt x="113" y="251"/>
                    <a:pt x="110" y="254"/>
                    <a:pt x="108" y="254"/>
                  </a:cubicBezTo>
                  <a:cubicBezTo>
                    <a:pt x="108" y="254"/>
                    <a:pt x="96" y="257"/>
                    <a:pt x="93" y="260"/>
                  </a:cubicBezTo>
                  <a:cubicBezTo>
                    <a:pt x="90" y="263"/>
                    <a:pt x="88" y="266"/>
                    <a:pt x="88" y="268"/>
                  </a:cubicBezTo>
                  <a:cubicBezTo>
                    <a:pt x="88" y="268"/>
                    <a:pt x="93" y="274"/>
                    <a:pt x="96" y="274"/>
                  </a:cubicBezTo>
                  <a:lnTo>
                    <a:pt x="102" y="274"/>
                  </a:lnTo>
                  <a:cubicBezTo>
                    <a:pt x="102" y="274"/>
                    <a:pt x="102" y="283"/>
                    <a:pt x="102" y="285"/>
                  </a:cubicBezTo>
                  <a:cubicBezTo>
                    <a:pt x="102" y="285"/>
                    <a:pt x="99" y="294"/>
                    <a:pt x="102" y="294"/>
                  </a:cubicBezTo>
                  <a:cubicBezTo>
                    <a:pt x="105" y="294"/>
                    <a:pt x="110" y="294"/>
                    <a:pt x="110" y="294"/>
                  </a:cubicBezTo>
                  <a:cubicBezTo>
                    <a:pt x="119" y="297"/>
                    <a:pt x="119" y="297"/>
                    <a:pt x="119" y="297"/>
                  </a:cubicBezTo>
                  <a:cubicBezTo>
                    <a:pt x="125" y="302"/>
                    <a:pt x="125" y="302"/>
                    <a:pt x="125" y="302"/>
                  </a:cubicBezTo>
                  <a:cubicBezTo>
                    <a:pt x="130" y="305"/>
                    <a:pt x="130" y="305"/>
                    <a:pt x="130" y="305"/>
                  </a:cubicBezTo>
                  <a:cubicBezTo>
                    <a:pt x="130" y="305"/>
                    <a:pt x="127" y="308"/>
                    <a:pt x="127" y="311"/>
                  </a:cubicBezTo>
                  <a:cubicBezTo>
                    <a:pt x="127" y="314"/>
                    <a:pt x="125" y="317"/>
                    <a:pt x="122" y="317"/>
                  </a:cubicBezTo>
                  <a:lnTo>
                    <a:pt x="122" y="317"/>
                  </a:lnTo>
                  <a:cubicBezTo>
                    <a:pt x="122" y="314"/>
                    <a:pt x="122" y="314"/>
                    <a:pt x="119" y="311"/>
                  </a:cubicBezTo>
                  <a:cubicBezTo>
                    <a:pt x="119" y="308"/>
                    <a:pt x="119" y="305"/>
                    <a:pt x="116" y="305"/>
                  </a:cubicBezTo>
                  <a:lnTo>
                    <a:pt x="113" y="305"/>
                  </a:lnTo>
                  <a:lnTo>
                    <a:pt x="110" y="305"/>
                  </a:lnTo>
                  <a:lnTo>
                    <a:pt x="108" y="308"/>
                  </a:lnTo>
                  <a:lnTo>
                    <a:pt x="108" y="308"/>
                  </a:lnTo>
                  <a:cubicBezTo>
                    <a:pt x="105" y="305"/>
                    <a:pt x="102" y="305"/>
                    <a:pt x="99" y="302"/>
                  </a:cubicBezTo>
                  <a:lnTo>
                    <a:pt x="99" y="302"/>
                  </a:lnTo>
                  <a:lnTo>
                    <a:pt x="99" y="302"/>
                  </a:lnTo>
                  <a:cubicBezTo>
                    <a:pt x="96" y="302"/>
                    <a:pt x="96" y="302"/>
                    <a:pt x="96" y="302"/>
                  </a:cubicBezTo>
                  <a:cubicBezTo>
                    <a:pt x="96" y="302"/>
                    <a:pt x="96" y="302"/>
                    <a:pt x="96" y="300"/>
                  </a:cubicBezTo>
                  <a:cubicBezTo>
                    <a:pt x="99" y="297"/>
                    <a:pt x="99" y="294"/>
                    <a:pt x="99" y="291"/>
                  </a:cubicBezTo>
                  <a:cubicBezTo>
                    <a:pt x="99" y="291"/>
                    <a:pt x="96" y="285"/>
                    <a:pt x="93" y="285"/>
                  </a:cubicBezTo>
                  <a:cubicBezTo>
                    <a:pt x="90" y="285"/>
                    <a:pt x="93" y="288"/>
                    <a:pt x="93" y="288"/>
                  </a:cubicBezTo>
                  <a:lnTo>
                    <a:pt x="90" y="285"/>
                  </a:lnTo>
                  <a:cubicBezTo>
                    <a:pt x="88" y="283"/>
                    <a:pt x="85" y="280"/>
                    <a:pt x="85" y="280"/>
                  </a:cubicBezTo>
                  <a:lnTo>
                    <a:pt x="85" y="280"/>
                  </a:lnTo>
                  <a:cubicBezTo>
                    <a:pt x="82" y="280"/>
                    <a:pt x="82" y="280"/>
                    <a:pt x="82" y="280"/>
                  </a:cubicBezTo>
                  <a:lnTo>
                    <a:pt x="79" y="280"/>
                  </a:lnTo>
                  <a:cubicBezTo>
                    <a:pt x="79" y="277"/>
                    <a:pt x="82" y="271"/>
                    <a:pt x="82" y="268"/>
                  </a:cubicBezTo>
                  <a:cubicBezTo>
                    <a:pt x="82" y="266"/>
                    <a:pt x="82" y="263"/>
                    <a:pt x="82" y="260"/>
                  </a:cubicBezTo>
                  <a:cubicBezTo>
                    <a:pt x="82" y="257"/>
                    <a:pt x="85" y="254"/>
                    <a:pt x="85" y="251"/>
                  </a:cubicBezTo>
                  <a:cubicBezTo>
                    <a:pt x="85" y="248"/>
                    <a:pt x="85" y="246"/>
                    <a:pt x="85" y="246"/>
                  </a:cubicBezTo>
                  <a:cubicBezTo>
                    <a:pt x="85" y="246"/>
                    <a:pt x="71" y="271"/>
                    <a:pt x="68" y="294"/>
                  </a:cubicBezTo>
                  <a:lnTo>
                    <a:pt x="68" y="294"/>
                  </a:lnTo>
                  <a:lnTo>
                    <a:pt x="68" y="294"/>
                  </a:lnTo>
                  <a:cubicBezTo>
                    <a:pt x="71" y="294"/>
                    <a:pt x="74" y="294"/>
                    <a:pt x="74" y="297"/>
                  </a:cubicBezTo>
                  <a:cubicBezTo>
                    <a:pt x="74" y="300"/>
                    <a:pt x="74" y="302"/>
                    <a:pt x="74" y="305"/>
                  </a:cubicBezTo>
                  <a:cubicBezTo>
                    <a:pt x="74" y="308"/>
                    <a:pt x="74" y="308"/>
                    <a:pt x="74" y="319"/>
                  </a:cubicBezTo>
                  <a:cubicBezTo>
                    <a:pt x="74" y="331"/>
                    <a:pt x="76" y="334"/>
                    <a:pt x="74" y="336"/>
                  </a:cubicBezTo>
                  <a:cubicBezTo>
                    <a:pt x="74" y="339"/>
                    <a:pt x="71" y="345"/>
                    <a:pt x="71" y="348"/>
                  </a:cubicBezTo>
                  <a:cubicBezTo>
                    <a:pt x="68" y="353"/>
                    <a:pt x="74" y="365"/>
                    <a:pt x="74" y="365"/>
                  </a:cubicBezTo>
                  <a:cubicBezTo>
                    <a:pt x="76" y="367"/>
                    <a:pt x="76" y="367"/>
                    <a:pt x="76" y="370"/>
                  </a:cubicBezTo>
                  <a:cubicBezTo>
                    <a:pt x="79" y="370"/>
                    <a:pt x="76" y="376"/>
                    <a:pt x="76" y="376"/>
                  </a:cubicBezTo>
                  <a:cubicBezTo>
                    <a:pt x="76" y="376"/>
                    <a:pt x="76" y="376"/>
                    <a:pt x="79" y="373"/>
                  </a:cubicBezTo>
                  <a:cubicBezTo>
                    <a:pt x="85" y="365"/>
                    <a:pt x="88" y="362"/>
                    <a:pt x="88" y="362"/>
                  </a:cubicBezTo>
                  <a:cubicBezTo>
                    <a:pt x="90" y="356"/>
                    <a:pt x="90" y="356"/>
                    <a:pt x="90" y="356"/>
                  </a:cubicBezTo>
                  <a:cubicBezTo>
                    <a:pt x="90" y="356"/>
                    <a:pt x="90" y="353"/>
                    <a:pt x="96" y="353"/>
                  </a:cubicBezTo>
                  <a:lnTo>
                    <a:pt x="96" y="353"/>
                  </a:lnTo>
                  <a:cubicBezTo>
                    <a:pt x="105" y="353"/>
                    <a:pt x="105" y="353"/>
                    <a:pt x="108" y="356"/>
                  </a:cubicBezTo>
                  <a:cubicBezTo>
                    <a:pt x="108" y="359"/>
                    <a:pt x="105" y="365"/>
                    <a:pt x="108" y="365"/>
                  </a:cubicBezTo>
                  <a:lnTo>
                    <a:pt x="108" y="365"/>
                  </a:lnTo>
                  <a:cubicBezTo>
                    <a:pt x="110" y="365"/>
                    <a:pt x="113" y="365"/>
                    <a:pt x="116" y="365"/>
                  </a:cubicBezTo>
                  <a:cubicBezTo>
                    <a:pt x="119" y="362"/>
                    <a:pt x="122" y="362"/>
                    <a:pt x="125" y="362"/>
                  </a:cubicBezTo>
                  <a:lnTo>
                    <a:pt x="125" y="362"/>
                  </a:lnTo>
                  <a:cubicBezTo>
                    <a:pt x="127" y="362"/>
                    <a:pt x="130" y="365"/>
                    <a:pt x="130" y="367"/>
                  </a:cubicBezTo>
                  <a:cubicBezTo>
                    <a:pt x="133" y="373"/>
                    <a:pt x="136" y="379"/>
                    <a:pt x="139" y="381"/>
                  </a:cubicBezTo>
                  <a:cubicBezTo>
                    <a:pt x="141" y="381"/>
                    <a:pt x="139" y="390"/>
                    <a:pt x="141" y="393"/>
                  </a:cubicBezTo>
                  <a:cubicBezTo>
                    <a:pt x="141" y="395"/>
                    <a:pt x="153" y="398"/>
                    <a:pt x="153" y="398"/>
                  </a:cubicBezTo>
                  <a:cubicBezTo>
                    <a:pt x="155" y="398"/>
                    <a:pt x="167" y="401"/>
                    <a:pt x="169" y="401"/>
                  </a:cubicBezTo>
                  <a:cubicBezTo>
                    <a:pt x="172" y="404"/>
                    <a:pt x="169" y="410"/>
                    <a:pt x="175" y="410"/>
                  </a:cubicBezTo>
                  <a:cubicBezTo>
                    <a:pt x="178" y="412"/>
                    <a:pt x="181" y="421"/>
                    <a:pt x="181" y="421"/>
                  </a:cubicBezTo>
                  <a:cubicBezTo>
                    <a:pt x="181" y="421"/>
                    <a:pt x="184" y="432"/>
                    <a:pt x="181" y="435"/>
                  </a:cubicBezTo>
                  <a:cubicBezTo>
                    <a:pt x="181" y="438"/>
                    <a:pt x="181" y="441"/>
                    <a:pt x="184" y="444"/>
                  </a:cubicBezTo>
                  <a:cubicBezTo>
                    <a:pt x="186" y="444"/>
                    <a:pt x="198" y="444"/>
                    <a:pt x="198" y="444"/>
                  </a:cubicBezTo>
                  <a:cubicBezTo>
                    <a:pt x="198" y="444"/>
                    <a:pt x="192" y="452"/>
                    <a:pt x="201" y="455"/>
                  </a:cubicBezTo>
                  <a:cubicBezTo>
                    <a:pt x="206" y="458"/>
                    <a:pt x="215" y="461"/>
                    <a:pt x="218" y="461"/>
                  </a:cubicBezTo>
                  <a:cubicBezTo>
                    <a:pt x="218" y="463"/>
                    <a:pt x="212" y="469"/>
                    <a:pt x="220" y="469"/>
                  </a:cubicBezTo>
                  <a:lnTo>
                    <a:pt x="220" y="469"/>
                  </a:lnTo>
                  <a:cubicBezTo>
                    <a:pt x="226" y="469"/>
                    <a:pt x="229" y="466"/>
                    <a:pt x="232" y="466"/>
                  </a:cubicBezTo>
                  <a:cubicBezTo>
                    <a:pt x="237" y="466"/>
                    <a:pt x="240" y="469"/>
                    <a:pt x="243" y="469"/>
                  </a:cubicBezTo>
                  <a:cubicBezTo>
                    <a:pt x="246" y="472"/>
                    <a:pt x="243" y="478"/>
                    <a:pt x="254" y="483"/>
                  </a:cubicBezTo>
                  <a:cubicBezTo>
                    <a:pt x="266" y="489"/>
                    <a:pt x="269" y="492"/>
                    <a:pt x="271" y="495"/>
                  </a:cubicBezTo>
                  <a:cubicBezTo>
                    <a:pt x="274" y="495"/>
                    <a:pt x="280" y="495"/>
                    <a:pt x="277" y="503"/>
                  </a:cubicBezTo>
                  <a:cubicBezTo>
                    <a:pt x="277" y="512"/>
                    <a:pt x="274" y="517"/>
                    <a:pt x="271" y="520"/>
                  </a:cubicBezTo>
                  <a:cubicBezTo>
                    <a:pt x="266" y="523"/>
                    <a:pt x="260" y="534"/>
                    <a:pt x="257" y="537"/>
                  </a:cubicBezTo>
                  <a:cubicBezTo>
                    <a:pt x="254" y="540"/>
                    <a:pt x="252" y="548"/>
                    <a:pt x="254" y="554"/>
                  </a:cubicBezTo>
                  <a:cubicBezTo>
                    <a:pt x="257" y="557"/>
                    <a:pt x="263" y="565"/>
                    <a:pt x="263" y="568"/>
                  </a:cubicBezTo>
                  <a:cubicBezTo>
                    <a:pt x="263" y="571"/>
                    <a:pt x="263" y="582"/>
                    <a:pt x="260" y="585"/>
                  </a:cubicBezTo>
                  <a:cubicBezTo>
                    <a:pt x="260" y="591"/>
                    <a:pt x="254" y="596"/>
                    <a:pt x="254" y="596"/>
                  </a:cubicBezTo>
                  <a:cubicBezTo>
                    <a:pt x="254" y="596"/>
                    <a:pt x="263" y="602"/>
                    <a:pt x="257" y="608"/>
                  </a:cubicBezTo>
                  <a:cubicBezTo>
                    <a:pt x="252" y="613"/>
                    <a:pt x="243" y="622"/>
                    <a:pt x="240" y="622"/>
                  </a:cubicBezTo>
                  <a:cubicBezTo>
                    <a:pt x="235" y="625"/>
                    <a:pt x="226" y="630"/>
                    <a:pt x="226" y="630"/>
                  </a:cubicBezTo>
                  <a:cubicBezTo>
                    <a:pt x="226" y="630"/>
                    <a:pt x="226" y="647"/>
                    <a:pt x="226" y="650"/>
                  </a:cubicBezTo>
                  <a:cubicBezTo>
                    <a:pt x="226" y="656"/>
                    <a:pt x="209" y="681"/>
                    <a:pt x="215" y="690"/>
                  </a:cubicBezTo>
                  <a:cubicBezTo>
                    <a:pt x="220" y="695"/>
                    <a:pt x="223" y="701"/>
                    <a:pt x="220" y="707"/>
                  </a:cubicBezTo>
                  <a:cubicBezTo>
                    <a:pt x="220" y="710"/>
                    <a:pt x="218" y="710"/>
                    <a:pt x="215" y="712"/>
                  </a:cubicBezTo>
                  <a:cubicBezTo>
                    <a:pt x="215" y="715"/>
                    <a:pt x="203" y="712"/>
                    <a:pt x="209" y="724"/>
                  </a:cubicBezTo>
                  <a:cubicBezTo>
                    <a:pt x="218" y="732"/>
                    <a:pt x="220" y="735"/>
                    <a:pt x="223" y="741"/>
                  </a:cubicBezTo>
                  <a:cubicBezTo>
                    <a:pt x="226" y="746"/>
                    <a:pt x="223" y="746"/>
                    <a:pt x="229" y="752"/>
                  </a:cubicBezTo>
                  <a:cubicBezTo>
                    <a:pt x="232" y="757"/>
                    <a:pt x="235" y="763"/>
                    <a:pt x="240" y="769"/>
                  </a:cubicBezTo>
                  <a:cubicBezTo>
                    <a:pt x="246" y="772"/>
                    <a:pt x="249" y="774"/>
                    <a:pt x="249" y="780"/>
                  </a:cubicBezTo>
                  <a:cubicBezTo>
                    <a:pt x="249" y="783"/>
                    <a:pt x="254" y="791"/>
                    <a:pt x="254" y="791"/>
                  </a:cubicBezTo>
                  <a:cubicBezTo>
                    <a:pt x="252" y="791"/>
                    <a:pt x="252" y="788"/>
                    <a:pt x="249" y="788"/>
                  </a:cubicBezTo>
                  <a:cubicBezTo>
                    <a:pt x="235" y="780"/>
                    <a:pt x="246" y="786"/>
                    <a:pt x="232" y="774"/>
                  </a:cubicBezTo>
                  <a:cubicBezTo>
                    <a:pt x="215" y="760"/>
                    <a:pt x="212" y="766"/>
                    <a:pt x="203" y="757"/>
                  </a:cubicBezTo>
                  <a:lnTo>
                    <a:pt x="203" y="757"/>
                  </a:lnTo>
                  <a:cubicBezTo>
                    <a:pt x="201" y="757"/>
                    <a:pt x="201" y="757"/>
                    <a:pt x="201" y="757"/>
                  </a:cubicBezTo>
                  <a:cubicBezTo>
                    <a:pt x="201" y="760"/>
                    <a:pt x="201" y="760"/>
                    <a:pt x="201" y="760"/>
                  </a:cubicBezTo>
                  <a:cubicBezTo>
                    <a:pt x="201" y="760"/>
                    <a:pt x="201" y="757"/>
                    <a:pt x="195" y="744"/>
                  </a:cubicBezTo>
                  <a:cubicBezTo>
                    <a:pt x="181" y="710"/>
                    <a:pt x="178" y="715"/>
                    <a:pt x="175" y="707"/>
                  </a:cubicBezTo>
                  <a:cubicBezTo>
                    <a:pt x="172" y="698"/>
                    <a:pt x="175" y="707"/>
                    <a:pt x="164" y="690"/>
                  </a:cubicBezTo>
                  <a:cubicBezTo>
                    <a:pt x="155" y="673"/>
                    <a:pt x="164" y="684"/>
                    <a:pt x="155" y="673"/>
                  </a:cubicBezTo>
                  <a:cubicBezTo>
                    <a:pt x="153" y="670"/>
                    <a:pt x="150" y="667"/>
                    <a:pt x="147" y="667"/>
                  </a:cubicBezTo>
                  <a:lnTo>
                    <a:pt x="147" y="667"/>
                  </a:lnTo>
                  <a:lnTo>
                    <a:pt x="147" y="667"/>
                  </a:lnTo>
                  <a:cubicBezTo>
                    <a:pt x="144" y="667"/>
                    <a:pt x="144" y="667"/>
                    <a:pt x="141" y="656"/>
                  </a:cubicBezTo>
                  <a:cubicBezTo>
                    <a:pt x="139" y="636"/>
                    <a:pt x="136" y="650"/>
                    <a:pt x="130" y="627"/>
                  </a:cubicBezTo>
                  <a:cubicBezTo>
                    <a:pt x="127" y="605"/>
                    <a:pt x="136" y="605"/>
                    <a:pt x="125" y="593"/>
                  </a:cubicBezTo>
                  <a:cubicBezTo>
                    <a:pt x="110" y="582"/>
                    <a:pt x="110" y="588"/>
                    <a:pt x="108" y="579"/>
                  </a:cubicBezTo>
                  <a:cubicBezTo>
                    <a:pt x="105" y="574"/>
                    <a:pt x="108" y="579"/>
                    <a:pt x="99" y="560"/>
                  </a:cubicBezTo>
                  <a:cubicBezTo>
                    <a:pt x="88" y="540"/>
                    <a:pt x="71" y="534"/>
                    <a:pt x="74" y="500"/>
                  </a:cubicBezTo>
                  <a:cubicBezTo>
                    <a:pt x="74" y="466"/>
                    <a:pt x="74" y="461"/>
                    <a:pt x="74" y="461"/>
                  </a:cubicBezTo>
                  <a:cubicBezTo>
                    <a:pt x="74" y="461"/>
                    <a:pt x="56" y="449"/>
                    <a:pt x="62" y="429"/>
                  </a:cubicBezTo>
                  <a:cubicBezTo>
                    <a:pt x="68" y="410"/>
                    <a:pt x="71" y="415"/>
                    <a:pt x="68" y="410"/>
                  </a:cubicBezTo>
                  <a:cubicBezTo>
                    <a:pt x="65" y="404"/>
                    <a:pt x="62" y="407"/>
                    <a:pt x="59" y="398"/>
                  </a:cubicBezTo>
                  <a:cubicBezTo>
                    <a:pt x="54" y="390"/>
                    <a:pt x="51" y="390"/>
                    <a:pt x="51" y="387"/>
                  </a:cubicBezTo>
                  <a:cubicBezTo>
                    <a:pt x="51" y="384"/>
                    <a:pt x="48" y="379"/>
                    <a:pt x="48" y="376"/>
                  </a:cubicBezTo>
                  <a:cubicBezTo>
                    <a:pt x="48" y="373"/>
                    <a:pt x="48" y="370"/>
                    <a:pt x="48" y="370"/>
                  </a:cubicBezTo>
                  <a:cubicBezTo>
                    <a:pt x="42" y="376"/>
                    <a:pt x="42" y="376"/>
                    <a:pt x="42" y="376"/>
                  </a:cubicBezTo>
                  <a:cubicBezTo>
                    <a:pt x="42" y="376"/>
                    <a:pt x="0" y="808"/>
                    <a:pt x="432" y="874"/>
                  </a:cubicBezTo>
                  <a:cubicBezTo>
                    <a:pt x="432" y="874"/>
                    <a:pt x="345" y="854"/>
                    <a:pt x="325" y="837"/>
                  </a:cubicBezTo>
                  <a:cubicBezTo>
                    <a:pt x="325" y="834"/>
                    <a:pt x="325" y="834"/>
                    <a:pt x="323" y="831"/>
                  </a:cubicBezTo>
                  <a:cubicBezTo>
                    <a:pt x="323" y="831"/>
                    <a:pt x="323" y="811"/>
                    <a:pt x="325" y="811"/>
                  </a:cubicBezTo>
                  <a:cubicBezTo>
                    <a:pt x="328" y="811"/>
                    <a:pt x="331" y="814"/>
                    <a:pt x="334" y="814"/>
                  </a:cubicBezTo>
                  <a:cubicBezTo>
                    <a:pt x="336" y="814"/>
                    <a:pt x="339" y="814"/>
                    <a:pt x="342" y="811"/>
                  </a:cubicBezTo>
                  <a:cubicBezTo>
                    <a:pt x="348" y="806"/>
                    <a:pt x="356" y="800"/>
                    <a:pt x="356" y="800"/>
                  </a:cubicBezTo>
                  <a:cubicBezTo>
                    <a:pt x="356" y="808"/>
                    <a:pt x="356" y="808"/>
                    <a:pt x="356" y="808"/>
                  </a:cubicBezTo>
                  <a:lnTo>
                    <a:pt x="356" y="808"/>
                  </a:lnTo>
                  <a:cubicBezTo>
                    <a:pt x="356" y="808"/>
                    <a:pt x="359" y="808"/>
                    <a:pt x="370" y="806"/>
                  </a:cubicBezTo>
                  <a:cubicBezTo>
                    <a:pt x="390" y="803"/>
                    <a:pt x="390" y="806"/>
                    <a:pt x="396" y="803"/>
                  </a:cubicBezTo>
                  <a:cubicBezTo>
                    <a:pt x="401" y="800"/>
                    <a:pt x="407" y="788"/>
                    <a:pt x="413" y="788"/>
                  </a:cubicBezTo>
                  <a:cubicBezTo>
                    <a:pt x="413" y="788"/>
                    <a:pt x="416" y="788"/>
                    <a:pt x="416" y="791"/>
                  </a:cubicBezTo>
                  <a:cubicBezTo>
                    <a:pt x="421" y="803"/>
                    <a:pt x="410" y="797"/>
                    <a:pt x="421" y="803"/>
                  </a:cubicBezTo>
                  <a:cubicBezTo>
                    <a:pt x="421" y="803"/>
                    <a:pt x="424" y="803"/>
                    <a:pt x="427" y="803"/>
                  </a:cubicBezTo>
                  <a:cubicBezTo>
                    <a:pt x="435" y="803"/>
                    <a:pt x="447" y="800"/>
                    <a:pt x="447" y="800"/>
                  </a:cubicBezTo>
                  <a:cubicBezTo>
                    <a:pt x="447" y="800"/>
                    <a:pt x="455" y="800"/>
                    <a:pt x="467" y="800"/>
                  </a:cubicBezTo>
                  <a:cubicBezTo>
                    <a:pt x="472" y="800"/>
                    <a:pt x="478" y="800"/>
                    <a:pt x="481" y="797"/>
                  </a:cubicBezTo>
                  <a:cubicBezTo>
                    <a:pt x="484" y="794"/>
                    <a:pt x="484" y="791"/>
                    <a:pt x="486" y="791"/>
                  </a:cubicBezTo>
                  <a:cubicBezTo>
                    <a:pt x="486" y="791"/>
                    <a:pt x="486" y="791"/>
                    <a:pt x="489" y="791"/>
                  </a:cubicBezTo>
                  <a:cubicBezTo>
                    <a:pt x="492" y="791"/>
                    <a:pt x="495" y="800"/>
                    <a:pt x="495" y="800"/>
                  </a:cubicBezTo>
                  <a:cubicBezTo>
                    <a:pt x="481" y="808"/>
                    <a:pt x="481" y="808"/>
                    <a:pt x="481" y="808"/>
                  </a:cubicBezTo>
                  <a:cubicBezTo>
                    <a:pt x="464" y="820"/>
                    <a:pt x="464" y="820"/>
                    <a:pt x="464" y="820"/>
                  </a:cubicBezTo>
                  <a:cubicBezTo>
                    <a:pt x="464" y="820"/>
                    <a:pt x="458" y="823"/>
                    <a:pt x="464" y="825"/>
                  </a:cubicBezTo>
                  <a:cubicBezTo>
                    <a:pt x="469" y="828"/>
                    <a:pt x="472" y="828"/>
                    <a:pt x="481" y="828"/>
                  </a:cubicBezTo>
                  <a:cubicBezTo>
                    <a:pt x="486" y="831"/>
                    <a:pt x="498" y="837"/>
                    <a:pt x="503" y="837"/>
                  </a:cubicBezTo>
                  <a:cubicBezTo>
                    <a:pt x="506" y="837"/>
                    <a:pt x="506" y="837"/>
                    <a:pt x="509" y="837"/>
                  </a:cubicBezTo>
                  <a:cubicBezTo>
                    <a:pt x="512" y="828"/>
                    <a:pt x="515" y="825"/>
                    <a:pt x="518" y="820"/>
                  </a:cubicBezTo>
                  <a:cubicBezTo>
                    <a:pt x="520" y="817"/>
                    <a:pt x="518" y="808"/>
                    <a:pt x="526" y="808"/>
                  </a:cubicBezTo>
                  <a:cubicBezTo>
                    <a:pt x="534" y="808"/>
                    <a:pt x="540" y="811"/>
                    <a:pt x="540" y="811"/>
                  </a:cubicBezTo>
                  <a:cubicBezTo>
                    <a:pt x="534" y="825"/>
                    <a:pt x="534" y="825"/>
                    <a:pt x="534" y="825"/>
                  </a:cubicBezTo>
                  <a:cubicBezTo>
                    <a:pt x="534" y="825"/>
                    <a:pt x="545" y="823"/>
                    <a:pt x="551" y="823"/>
                  </a:cubicBezTo>
                  <a:cubicBezTo>
                    <a:pt x="554" y="823"/>
                    <a:pt x="557" y="828"/>
                    <a:pt x="560" y="828"/>
                  </a:cubicBezTo>
                  <a:cubicBezTo>
                    <a:pt x="562" y="828"/>
                    <a:pt x="562" y="828"/>
                    <a:pt x="565" y="825"/>
                  </a:cubicBezTo>
                  <a:cubicBezTo>
                    <a:pt x="571" y="817"/>
                    <a:pt x="574" y="817"/>
                    <a:pt x="579" y="817"/>
                  </a:cubicBezTo>
                  <a:cubicBezTo>
                    <a:pt x="585" y="817"/>
                    <a:pt x="594" y="814"/>
                    <a:pt x="599" y="814"/>
                  </a:cubicBezTo>
                  <a:cubicBezTo>
                    <a:pt x="599" y="814"/>
                    <a:pt x="599" y="814"/>
                    <a:pt x="602" y="814"/>
                  </a:cubicBezTo>
                  <a:cubicBezTo>
                    <a:pt x="605" y="814"/>
                    <a:pt x="611" y="817"/>
                    <a:pt x="613" y="817"/>
                  </a:cubicBezTo>
                  <a:cubicBezTo>
                    <a:pt x="616" y="817"/>
                    <a:pt x="630" y="825"/>
                    <a:pt x="633" y="825"/>
                  </a:cubicBezTo>
                  <a:lnTo>
                    <a:pt x="636" y="825"/>
                  </a:lnTo>
                  <a:cubicBezTo>
                    <a:pt x="636" y="825"/>
                    <a:pt x="642" y="823"/>
                    <a:pt x="647" y="823"/>
                  </a:cubicBezTo>
                  <a:lnTo>
                    <a:pt x="647" y="823"/>
                  </a:lnTo>
                  <a:cubicBezTo>
                    <a:pt x="653" y="823"/>
                    <a:pt x="656" y="823"/>
                    <a:pt x="656" y="823"/>
                  </a:cubicBezTo>
                  <a:cubicBezTo>
                    <a:pt x="656" y="823"/>
                    <a:pt x="605" y="871"/>
                    <a:pt x="501" y="874"/>
                  </a:cubicBezTo>
                  <a:cubicBezTo>
                    <a:pt x="501" y="874"/>
                    <a:pt x="501" y="874"/>
                    <a:pt x="503" y="874"/>
                  </a:cubicBezTo>
                  <a:cubicBezTo>
                    <a:pt x="526" y="874"/>
                    <a:pt x="602" y="871"/>
                    <a:pt x="687" y="828"/>
                  </a:cubicBezTo>
                  <a:cubicBezTo>
                    <a:pt x="752" y="794"/>
                    <a:pt x="820" y="741"/>
                    <a:pt x="874" y="650"/>
                  </a:cubicBezTo>
                  <a:cubicBezTo>
                    <a:pt x="973" y="481"/>
                    <a:pt x="947" y="274"/>
                    <a:pt x="809" y="136"/>
                  </a:cubicBezTo>
                  <a:cubicBezTo>
                    <a:pt x="758" y="85"/>
                    <a:pt x="690" y="42"/>
                    <a:pt x="608" y="14"/>
                  </a:cubicBezTo>
                  <a:cubicBezTo>
                    <a:pt x="608" y="14"/>
                    <a:pt x="837" y="99"/>
                    <a:pt x="896" y="319"/>
                  </a:cubicBezTo>
                  <a:cubicBezTo>
                    <a:pt x="896" y="322"/>
                    <a:pt x="896" y="322"/>
                    <a:pt x="896" y="322"/>
                  </a:cubicBezTo>
                  <a:cubicBezTo>
                    <a:pt x="891" y="317"/>
                    <a:pt x="891" y="319"/>
                    <a:pt x="885" y="308"/>
                  </a:cubicBezTo>
                  <a:cubicBezTo>
                    <a:pt x="879" y="300"/>
                    <a:pt x="882" y="302"/>
                    <a:pt x="879" y="294"/>
                  </a:cubicBezTo>
                  <a:cubicBezTo>
                    <a:pt x="877" y="291"/>
                    <a:pt x="877" y="291"/>
                    <a:pt x="877" y="291"/>
                  </a:cubicBezTo>
                  <a:cubicBezTo>
                    <a:pt x="874" y="288"/>
                    <a:pt x="874" y="291"/>
                    <a:pt x="871" y="285"/>
                  </a:cubicBezTo>
                  <a:cubicBezTo>
                    <a:pt x="865" y="277"/>
                    <a:pt x="865" y="280"/>
                    <a:pt x="860" y="274"/>
                  </a:cubicBezTo>
                  <a:cubicBezTo>
                    <a:pt x="857" y="271"/>
                    <a:pt x="851" y="257"/>
                    <a:pt x="848" y="251"/>
                  </a:cubicBezTo>
                  <a:cubicBezTo>
                    <a:pt x="845" y="248"/>
                    <a:pt x="837" y="248"/>
                    <a:pt x="834" y="246"/>
                  </a:cubicBezTo>
                  <a:cubicBezTo>
                    <a:pt x="831" y="246"/>
                    <a:pt x="831" y="243"/>
                    <a:pt x="828" y="243"/>
                  </a:cubicBezTo>
                  <a:cubicBezTo>
                    <a:pt x="828" y="243"/>
                    <a:pt x="828" y="243"/>
                    <a:pt x="828" y="246"/>
                  </a:cubicBezTo>
                  <a:cubicBezTo>
                    <a:pt x="826" y="251"/>
                    <a:pt x="834" y="260"/>
                    <a:pt x="834" y="260"/>
                  </a:cubicBezTo>
                  <a:cubicBezTo>
                    <a:pt x="834" y="274"/>
                    <a:pt x="834" y="274"/>
                    <a:pt x="834" y="274"/>
                  </a:cubicBezTo>
                  <a:cubicBezTo>
                    <a:pt x="834" y="274"/>
                    <a:pt x="840" y="291"/>
                    <a:pt x="840" y="294"/>
                  </a:cubicBezTo>
                  <a:cubicBezTo>
                    <a:pt x="840" y="300"/>
                    <a:pt x="837" y="311"/>
                    <a:pt x="837" y="311"/>
                  </a:cubicBezTo>
                  <a:cubicBezTo>
                    <a:pt x="837" y="311"/>
                    <a:pt x="834" y="322"/>
                    <a:pt x="828" y="325"/>
                  </a:cubicBezTo>
                  <a:cubicBezTo>
                    <a:pt x="826" y="328"/>
                    <a:pt x="803" y="331"/>
                    <a:pt x="803" y="331"/>
                  </a:cubicBezTo>
                  <a:cubicBezTo>
                    <a:pt x="803" y="331"/>
                    <a:pt x="794" y="322"/>
                    <a:pt x="792" y="317"/>
                  </a:cubicBezTo>
                  <a:cubicBezTo>
                    <a:pt x="786" y="308"/>
                    <a:pt x="772" y="305"/>
                    <a:pt x="772" y="302"/>
                  </a:cubicBezTo>
                  <a:cubicBezTo>
                    <a:pt x="769" y="300"/>
                    <a:pt x="775" y="294"/>
                    <a:pt x="769" y="285"/>
                  </a:cubicBezTo>
                  <a:cubicBezTo>
                    <a:pt x="760" y="277"/>
                    <a:pt x="769" y="280"/>
                    <a:pt x="760" y="271"/>
                  </a:cubicBezTo>
                  <a:cubicBezTo>
                    <a:pt x="752" y="266"/>
                    <a:pt x="752" y="266"/>
                    <a:pt x="752" y="266"/>
                  </a:cubicBezTo>
                  <a:cubicBezTo>
                    <a:pt x="752" y="266"/>
                    <a:pt x="746" y="263"/>
                    <a:pt x="741" y="263"/>
                  </a:cubicBezTo>
                  <a:cubicBezTo>
                    <a:pt x="738" y="263"/>
                    <a:pt x="735" y="266"/>
                    <a:pt x="738" y="268"/>
                  </a:cubicBezTo>
                  <a:cubicBezTo>
                    <a:pt x="746" y="280"/>
                    <a:pt x="738" y="291"/>
                    <a:pt x="743" y="291"/>
                  </a:cubicBezTo>
                  <a:cubicBezTo>
                    <a:pt x="743" y="291"/>
                    <a:pt x="743" y="291"/>
                    <a:pt x="746" y="291"/>
                  </a:cubicBezTo>
                  <a:lnTo>
                    <a:pt x="746" y="291"/>
                  </a:lnTo>
                  <a:lnTo>
                    <a:pt x="749" y="291"/>
                  </a:lnTo>
                  <a:cubicBezTo>
                    <a:pt x="752" y="291"/>
                    <a:pt x="752" y="294"/>
                    <a:pt x="755" y="297"/>
                  </a:cubicBezTo>
                  <a:cubicBezTo>
                    <a:pt x="760" y="308"/>
                    <a:pt x="760" y="311"/>
                    <a:pt x="763" y="314"/>
                  </a:cubicBezTo>
                  <a:cubicBezTo>
                    <a:pt x="766" y="317"/>
                    <a:pt x="769" y="331"/>
                    <a:pt x="772" y="331"/>
                  </a:cubicBezTo>
                  <a:cubicBezTo>
                    <a:pt x="775" y="334"/>
                    <a:pt x="789" y="331"/>
                    <a:pt x="786" y="336"/>
                  </a:cubicBezTo>
                  <a:cubicBezTo>
                    <a:pt x="786" y="342"/>
                    <a:pt x="780" y="351"/>
                    <a:pt x="786" y="351"/>
                  </a:cubicBezTo>
                  <a:cubicBezTo>
                    <a:pt x="792" y="353"/>
                    <a:pt x="794" y="356"/>
                    <a:pt x="797" y="356"/>
                  </a:cubicBezTo>
                  <a:lnTo>
                    <a:pt x="797" y="356"/>
                  </a:lnTo>
                  <a:cubicBezTo>
                    <a:pt x="800" y="356"/>
                    <a:pt x="800" y="356"/>
                    <a:pt x="800" y="356"/>
                  </a:cubicBezTo>
                  <a:lnTo>
                    <a:pt x="800" y="356"/>
                  </a:lnTo>
                  <a:cubicBezTo>
                    <a:pt x="803" y="356"/>
                    <a:pt x="803" y="356"/>
                    <a:pt x="803" y="356"/>
                  </a:cubicBezTo>
                  <a:cubicBezTo>
                    <a:pt x="803" y="356"/>
                    <a:pt x="803" y="356"/>
                    <a:pt x="809" y="353"/>
                  </a:cubicBezTo>
                  <a:cubicBezTo>
                    <a:pt x="814" y="351"/>
                    <a:pt x="823" y="351"/>
                    <a:pt x="823" y="351"/>
                  </a:cubicBezTo>
                  <a:cubicBezTo>
                    <a:pt x="823" y="351"/>
                    <a:pt x="834" y="359"/>
                    <a:pt x="834" y="362"/>
                  </a:cubicBezTo>
                  <a:cubicBezTo>
                    <a:pt x="834" y="365"/>
                    <a:pt x="828" y="381"/>
                    <a:pt x="828" y="381"/>
                  </a:cubicBezTo>
                  <a:cubicBezTo>
                    <a:pt x="820" y="398"/>
                    <a:pt x="820" y="398"/>
                    <a:pt x="820" y="398"/>
                  </a:cubicBezTo>
                  <a:cubicBezTo>
                    <a:pt x="820" y="398"/>
                    <a:pt x="823" y="429"/>
                    <a:pt x="817" y="429"/>
                  </a:cubicBezTo>
                  <a:cubicBezTo>
                    <a:pt x="811" y="429"/>
                    <a:pt x="806" y="444"/>
                    <a:pt x="803" y="446"/>
                  </a:cubicBezTo>
                  <a:cubicBezTo>
                    <a:pt x="797" y="446"/>
                    <a:pt x="797" y="469"/>
                    <a:pt x="797" y="469"/>
                  </a:cubicBezTo>
                  <a:cubicBezTo>
                    <a:pt x="789" y="481"/>
                    <a:pt x="789" y="481"/>
                    <a:pt x="789" y="481"/>
                  </a:cubicBezTo>
                  <a:cubicBezTo>
                    <a:pt x="789" y="481"/>
                    <a:pt x="789" y="495"/>
                    <a:pt x="789" y="497"/>
                  </a:cubicBezTo>
                  <a:cubicBezTo>
                    <a:pt x="789" y="503"/>
                    <a:pt x="792" y="520"/>
                    <a:pt x="789" y="529"/>
                  </a:cubicBezTo>
                  <a:cubicBezTo>
                    <a:pt x="789" y="537"/>
                    <a:pt x="775" y="543"/>
                    <a:pt x="775" y="543"/>
                  </a:cubicBezTo>
                  <a:cubicBezTo>
                    <a:pt x="775" y="543"/>
                    <a:pt x="792" y="560"/>
                    <a:pt x="783" y="560"/>
                  </a:cubicBezTo>
                  <a:cubicBezTo>
                    <a:pt x="775" y="562"/>
                    <a:pt x="766" y="574"/>
                    <a:pt x="763" y="576"/>
                  </a:cubicBezTo>
                  <a:cubicBezTo>
                    <a:pt x="763" y="582"/>
                    <a:pt x="763" y="588"/>
                    <a:pt x="758" y="588"/>
                  </a:cubicBezTo>
                  <a:cubicBezTo>
                    <a:pt x="752" y="591"/>
                    <a:pt x="743" y="591"/>
                    <a:pt x="743" y="593"/>
                  </a:cubicBezTo>
                  <a:cubicBezTo>
                    <a:pt x="743" y="596"/>
                    <a:pt x="743" y="608"/>
                    <a:pt x="743" y="608"/>
                  </a:cubicBezTo>
                  <a:cubicBezTo>
                    <a:pt x="727" y="633"/>
                    <a:pt x="727" y="633"/>
                    <a:pt x="727" y="633"/>
                  </a:cubicBezTo>
                  <a:cubicBezTo>
                    <a:pt x="707" y="650"/>
                    <a:pt x="707" y="650"/>
                    <a:pt x="707" y="650"/>
                  </a:cubicBezTo>
                  <a:cubicBezTo>
                    <a:pt x="707" y="650"/>
                    <a:pt x="710" y="661"/>
                    <a:pt x="704" y="661"/>
                  </a:cubicBezTo>
                  <a:cubicBezTo>
                    <a:pt x="699" y="661"/>
                    <a:pt x="679" y="670"/>
                    <a:pt x="673" y="673"/>
                  </a:cubicBezTo>
                  <a:cubicBezTo>
                    <a:pt x="670" y="676"/>
                    <a:pt x="656" y="684"/>
                    <a:pt x="650" y="684"/>
                  </a:cubicBezTo>
                  <a:cubicBezTo>
                    <a:pt x="647" y="684"/>
                    <a:pt x="650" y="690"/>
                    <a:pt x="650" y="690"/>
                  </a:cubicBezTo>
                  <a:cubicBezTo>
                    <a:pt x="650" y="690"/>
                    <a:pt x="647" y="690"/>
                    <a:pt x="645" y="684"/>
                  </a:cubicBezTo>
                  <a:cubicBezTo>
                    <a:pt x="636" y="670"/>
                    <a:pt x="645" y="678"/>
                    <a:pt x="636" y="661"/>
                  </a:cubicBezTo>
                  <a:cubicBezTo>
                    <a:pt x="628" y="647"/>
                    <a:pt x="628" y="659"/>
                    <a:pt x="628" y="647"/>
                  </a:cubicBezTo>
                  <a:cubicBezTo>
                    <a:pt x="628" y="633"/>
                    <a:pt x="630" y="644"/>
                    <a:pt x="628" y="633"/>
                  </a:cubicBezTo>
                  <a:cubicBezTo>
                    <a:pt x="628" y="622"/>
                    <a:pt x="633" y="630"/>
                    <a:pt x="625" y="616"/>
                  </a:cubicBezTo>
                  <a:cubicBezTo>
                    <a:pt x="619" y="605"/>
                    <a:pt x="622" y="608"/>
                    <a:pt x="613" y="599"/>
                  </a:cubicBezTo>
                  <a:cubicBezTo>
                    <a:pt x="605" y="591"/>
                    <a:pt x="599" y="599"/>
                    <a:pt x="602" y="585"/>
                  </a:cubicBezTo>
                  <a:cubicBezTo>
                    <a:pt x="608" y="574"/>
                    <a:pt x="605" y="585"/>
                    <a:pt x="608" y="574"/>
                  </a:cubicBezTo>
                  <a:cubicBezTo>
                    <a:pt x="611" y="560"/>
                    <a:pt x="608" y="557"/>
                    <a:pt x="616" y="551"/>
                  </a:cubicBezTo>
                  <a:cubicBezTo>
                    <a:pt x="625" y="546"/>
                    <a:pt x="630" y="543"/>
                    <a:pt x="630" y="537"/>
                  </a:cubicBezTo>
                  <a:cubicBezTo>
                    <a:pt x="628" y="529"/>
                    <a:pt x="628" y="526"/>
                    <a:pt x="628" y="520"/>
                  </a:cubicBezTo>
                  <a:cubicBezTo>
                    <a:pt x="625" y="515"/>
                    <a:pt x="616" y="506"/>
                    <a:pt x="616" y="503"/>
                  </a:cubicBezTo>
                  <a:cubicBezTo>
                    <a:pt x="613" y="500"/>
                    <a:pt x="613" y="503"/>
                    <a:pt x="608" y="492"/>
                  </a:cubicBezTo>
                  <a:cubicBezTo>
                    <a:pt x="602" y="483"/>
                    <a:pt x="599" y="478"/>
                    <a:pt x="599" y="478"/>
                  </a:cubicBezTo>
                  <a:cubicBezTo>
                    <a:pt x="599" y="478"/>
                    <a:pt x="596" y="458"/>
                    <a:pt x="596" y="449"/>
                  </a:cubicBezTo>
                  <a:cubicBezTo>
                    <a:pt x="596" y="446"/>
                    <a:pt x="596" y="446"/>
                    <a:pt x="596" y="446"/>
                  </a:cubicBezTo>
                  <a:lnTo>
                    <a:pt x="594" y="446"/>
                  </a:lnTo>
                  <a:lnTo>
                    <a:pt x="594" y="446"/>
                  </a:lnTo>
                  <a:cubicBezTo>
                    <a:pt x="594" y="446"/>
                    <a:pt x="594" y="446"/>
                    <a:pt x="596" y="441"/>
                  </a:cubicBezTo>
                  <a:cubicBezTo>
                    <a:pt x="599" y="427"/>
                    <a:pt x="599" y="418"/>
                    <a:pt x="599" y="418"/>
                  </a:cubicBezTo>
                  <a:cubicBezTo>
                    <a:pt x="599" y="418"/>
                    <a:pt x="585" y="410"/>
                    <a:pt x="579" y="410"/>
                  </a:cubicBezTo>
                  <a:lnTo>
                    <a:pt x="579" y="410"/>
                  </a:lnTo>
                  <a:cubicBezTo>
                    <a:pt x="574" y="410"/>
                    <a:pt x="574" y="415"/>
                    <a:pt x="571" y="415"/>
                  </a:cubicBezTo>
                  <a:cubicBezTo>
                    <a:pt x="568" y="415"/>
                    <a:pt x="565" y="415"/>
                    <a:pt x="562" y="412"/>
                  </a:cubicBezTo>
                  <a:cubicBezTo>
                    <a:pt x="554" y="404"/>
                    <a:pt x="557" y="401"/>
                    <a:pt x="554" y="398"/>
                  </a:cubicBezTo>
                  <a:cubicBezTo>
                    <a:pt x="551" y="395"/>
                    <a:pt x="548" y="395"/>
                    <a:pt x="548" y="395"/>
                  </a:cubicBezTo>
                  <a:cubicBezTo>
                    <a:pt x="545" y="395"/>
                    <a:pt x="543" y="395"/>
                    <a:pt x="540" y="398"/>
                  </a:cubicBezTo>
                  <a:cubicBezTo>
                    <a:pt x="534" y="404"/>
                    <a:pt x="523" y="404"/>
                    <a:pt x="515" y="407"/>
                  </a:cubicBezTo>
                  <a:cubicBezTo>
                    <a:pt x="506" y="410"/>
                    <a:pt x="503" y="410"/>
                    <a:pt x="498" y="410"/>
                  </a:cubicBezTo>
                  <a:cubicBezTo>
                    <a:pt x="498" y="410"/>
                    <a:pt x="492" y="410"/>
                    <a:pt x="489" y="410"/>
                  </a:cubicBezTo>
                  <a:cubicBezTo>
                    <a:pt x="481" y="410"/>
                    <a:pt x="472" y="412"/>
                    <a:pt x="467" y="412"/>
                  </a:cubicBezTo>
                  <a:cubicBezTo>
                    <a:pt x="461" y="412"/>
                    <a:pt x="455" y="410"/>
                    <a:pt x="452" y="410"/>
                  </a:cubicBezTo>
                  <a:cubicBezTo>
                    <a:pt x="444" y="404"/>
                    <a:pt x="444" y="412"/>
                    <a:pt x="438" y="401"/>
                  </a:cubicBezTo>
                  <a:cubicBezTo>
                    <a:pt x="435" y="390"/>
                    <a:pt x="438" y="393"/>
                    <a:pt x="430" y="387"/>
                  </a:cubicBezTo>
                  <a:cubicBezTo>
                    <a:pt x="421" y="381"/>
                    <a:pt x="418" y="384"/>
                    <a:pt x="416" y="376"/>
                  </a:cubicBezTo>
                  <a:cubicBezTo>
                    <a:pt x="416" y="367"/>
                    <a:pt x="421" y="370"/>
                    <a:pt x="413" y="362"/>
                  </a:cubicBezTo>
                  <a:cubicBezTo>
                    <a:pt x="413" y="359"/>
                    <a:pt x="410" y="359"/>
                    <a:pt x="410" y="359"/>
                  </a:cubicBezTo>
                  <a:cubicBezTo>
                    <a:pt x="410" y="359"/>
                    <a:pt x="410" y="359"/>
                    <a:pt x="413" y="359"/>
                  </a:cubicBezTo>
                  <a:lnTo>
                    <a:pt x="413" y="359"/>
                  </a:lnTo>
                  <a:cubicBezTo>
                    <a:pt x="413" y="359"/>
                    <a:pt x="410" y="356"/>
                    <a:pt x="407" y="353"/>
                  </a:cubicBezTo>
                  <a:cubicBezTo>
                    <a:pt x="396" y="339"/>
                    <a:pt x="390" y="351"/>
                    <a:pt x="396" y="339"/>
                  </a:cubicBezTo>
                  <a:cubicBezTo>
                    <a:pt x="398" y="331"/>
                    <a:pt x="401" y="336"/>
                    <a:pt x="401" y="325"/>
                  </a:cubicBezTo>
                  <a:cubicBezTo>
                    <a:pt x="401" y="319"/>
                    <a:pt x="404" y="319"/>
                    <a:pt x="407" y="319"/>
                  </a:cubicBezTo>
                  <a:lnTo>
                    <a:pt x="407" y="319"/>
                  </a:lnTo>
                  <a:cubicBezTo>
                    <a:pt x="410" y="319"/>
                    <a:pt x="410" y="319"/>
                    <a:pt x="410" y="319"/>
                  </a:cubicBezTo>
                  <a:cubicBezTo>
                    <a:pt x="413" y="319"/>
                    <a:pt x="416" y="319"/>
                    <a:pt x="410" y="305"/>
                  </a:cubicBezTo>
                  <a:cubicBezTo>
                    <a:pt x="398" y="280"/>
                    <a:pt x="396" y="285"/>
                    <a:pt x="407" y="266"/>
                  </a:cubicBezTo>
                  <a:cubicBezTo>
                    <a:pt x="416" y="248"/>
                    <a:pt x="430" y="240"/>
                    <a:pt x="432" y="237"/>
                  </a:cubicBezTo>
                  <a:cubicBezTo>
                    <a:pt x="435" y="234"/>
                    <a:pt x="438" y="223"/>
                    <a:pt x="444" y="220"/>
                  </a:cubicBezTo>
                  <a:cubicBezTo>
                    <a:pt x="447" y="217"/>
                    <a:pt x="444" y="214"/>
                    <a:pt x="450" y="214"/>
                  </a:cubicBezTo>
                  <a:lnTo>
                    <a:pt x="452" y="214"/>
                  </a:lnTo>
                  <a:cubicBezTo>
                    <a:pt x="455" y="214"/>
                    <a:pt x="455" y="214"/>
                    <a:pt x="455" y="214"/>
                  </a:cubicBezTo>
                  <a:cubicBezTo>
                    <a:pt x="464" y="214"/>
                    <a:pt x="472" y="212"/>
                    <a:pt x="478" y="206"/>
                  </a:cubicBezTo>
                  <a:cubicBezTo>
                    <a:pt x="484" y="200"/>
                    <a:pt x="492" y="189"/>
                    <a:pt x="498" y="189"/>
                  </a:cubicBezTo>
                  <a:cubicBezTo>
                    <a:pt x="498" y="189"/>
                    <a:pt x="498" y="189"/>
                    <a:pt x="501" y="189"/>
                  </a:cubicBezTo>
                  <a:lnTo>
                    <a:pt x="501" y="189"/>
                  </a:lnTo>
                  <a:cubicBezTo>
                    <a:pt x="501" y="189"/>
                    <a:pt x="501" y="189"/>
                    <a:pt x="503" y="189"/>
                  </a:cubicBezTo>
                  <a:cubicBezTo>
                    <a:pt x="503" y="189"/>
                    <a:pt x="506" y="189"/>
                    <a:pt x="509" y="189"/>
                  </a:cubicBezTo>
                  <a:cubicBezTo>
                    <a:pt x="518" y="186"/>
                    <a:pt x="520" y="183"/>
                    <a:pt x="526" y="183"/>
                  </a:cubicBezTo>
                  <a:cubicBezTo>
                    <a:pt x="529" y="183"/>
                    <a:pt x="526" y="186"/>
                    <a:pt x="529" y="186"/>
                  </a:cubicBezTo>
                  <a:cubicBezTo>
                    <a:pt x="529" y="186"/>
                    <a:pt x="529" y="186"/>
                    <a:pt x="537" y="183"/>
                  </a:cubicBezTo>
                  <a:cubicBezTo>
                    <a:pt x="554" y="181"/>
                    <a:pt x="551" y="181"/>
                    <a:pt x="554" y="181"/>
                  </a:cubicBezTo>
                  <a:cubicBezTo>
                    <a:pt x="560" y="181"/>
                    <a:pt x="557" y="181"/>
                    <a:pt x="562" y="183"/>
                  </a:cubicBezTo>
                  <a:cubicBezTo>
                    <a:pt x="565" y="183"/>
                    <a:pt x="565" y="183"/>
                    <a:pt x="565" y="183"/>
                  </a:cubicBezTo>
                  <a:lnTo>
                    <a:pt x="568" y="181"/>
                  </a:lnTo>
                  <a:cubicBezTo>
                    <a:pt x="571" y="178"/>
                    <a:pt x="571" y="178"/>
                    <a:pt x="571" y="178"/>
                  </a:cubicBezTo>
                  <a:cubicBezTo>
                    <a:pt x="571" y="178"/>
                    <a:pt x="571" y="178"/>
                    <a:pt x="571" y="183"/>
                  </a:cubicBezTo>
                  <a:cubicBezTo>
                    <a:pt x="571" y="200"/>
                    <a:pt x="565" y="206"/>
                    <a:pt x="577" y="206"/>
                  </a:cubicBezTo>
                  <a:cubicBezTo>
                    <a:pt x="591" y="209"/>
                    <a:pt x="577" y="209"/>
                    <a:pt x="591" y="209"/>
                  </a:cubicBezTo>
                  <a:cubicBezTo>
                    <a:pt x="602" y="209"/>
                    <a:pt x="599" y="212"/>
                    <a:pt x="605" y="214"/>
                  </a:cubicBezTo>
                  <a:cubicBezTo>
                    <a:pt x="611" y="217"/>
                    <a:pt x="613" y="220"/>
                    <a:pt x="625" y="220"/>
                  </a:cubicBezTo>
                  <a:cubicBezTo>
                    <a:pt x="630" y="220"/>
                    <a:pt x="625" y="226"/>
                    <a:pt x="628" y="226"/>
                  </a:cubicBezTo>
                  <a:cubicBezTo>
                    <a:pt x="628" y="226"/>
                    <a:pt x="628" y="226"/>
                    <a:pt x="633" y="220"/>
                  </a:cubicBezTo>
                  <a:cubicBezTo>
                    <a:pt x="645" y="209"/>
                    <a:pt x="630" y="206"/>
                    <a:pt x="636" y="206"/>
                  </a:cubicBezTo>
                  <a:cubicBezTo>
                    <a:pt x="639" y="206"/>
                    <a:pt x="642" y="206"/>
                    <a:pt x="647" y="206"/>
                  </a:cubicBezTo>
                  <a:cubicBezTo>
                    <a:pt x="667" y="209"/>
                    <a:pt x="673" y="212"/>
                    <a:pt x="676" y="212"/>
                  </a:cubicBezTo>
                  <a:cubicBezTo>
                    <a:pt x="676" y="212"/>
                    <a:pt x="676" y="212"/>
                    <a:pt x="679" y="212"/>
                  </a:cubicBezTo>
                  <a:lnTo>
                    <a:pt x="679" y="212"/>
                  </a:lnTo>
                  <a:cubicBezTo>
                    <a:pt x="681" y="212"/>
                    <a:pt x="681" y="212"/>
                    <a:pt x="681" y="212"/>
                  </a:cubicBezTo>
                  <a:cubicBezTo>
                    <a:pt x="681" y="212"/>
                    <a:pt x="681" y="212"/>
                    <a:pt x="684" y="212"/>
                  </a:cubicBezTo>
                  <a:cubicBezTo>
                    <a:pt x="684" y="212"/>
                    <a:pt x="687" y="212"/>
                    <a:pt x="693" y="209"/>
                  </a:cubicBezTo>
                  <a:cubicBezTo>
                    <a:pt x="699" y="206"/>
                    <a:pt x="701" y="206"/>
                    <a:pt x="704" y="206"/>
                  </a:cubicBezTo>
                  <a:lnTo>
                    <a:pt x="707" y="206"/>
                  </a:lnTo>
                  <a:cubicBezTo>
                    <a:pt x="710" y="209"/>
                    <a:pt x="713" y="212"/>
                    <a:pt x="713" y="212"/>
                  </a:cubicBezTo>
                  <a:cubicBezTo>
                    <a:pt x="715" y="212"/>
                    <a:pt x="715" y="212"/>
                    <a:pt x="715" y="209"/>
                  </a:cubicBezTo>
                  <a:cubicBezTo>
                    <a:pt x="721" y="200"/>
                    <a:pt x="729" y="203"/>
                    <a:pt x="715" y="195"/>
                  </a:cubicBezTo>
                  <a:cubicBezTo>
                    <a:pt x="710" y="195"/>
                    <a:pt x="707" y="192"/>
                    <a:pt x="704" y="192"/>
                  </a:cubicBezTo>
                  <a:lnTo>
                    <a:pt x="704" y="192"/>
                  </a:lnTo>
                  <a:lnTo>
                    <a:pt x="704" y="192"/>
                  </a:lnTo>
                  <a:cubicBezTo>
                    <a:pt x="701" y="192"/>
                    <a:pt x="699" y="192"/>
                    <a:pt x="699" y="189"/>
                  </a:cubicBezTo>
                  <a:cubicBezTo>
                    <a:pt x="696" y="181"/>
                    <a:pt x="707" y="183"/>
                    <a:pt x="696" y="181"/>
                  </a:cubicBezTo>
                  <a:cubicBezTo>
                    <a:pt x="684" y="178"/>
                    <a:pt x="684" y="178"/>
                    <a:pt x="676" y="175"/>
                  </a:cubicBezTo>
                  <a:lnTo>
                    <a:pt x="673" y="175"/>
                  </a:lnTo>
                  <a:cubicBezTo>
                    <a:pt x="670" y="175"/>
                    <a:pt x="667" y="175"/>
                    <a:pt x="665" y="178"/>
                  </a:cubicBezTo>
                  <a:cubicBezTo>
                    <a:pt x="662" y="178"/>
                    <a:pt x="662" y="178"/>
                    <a:pt x="659" y="178"/>
                  </a:cubicBezTo>
                  <a:cubicBezTo>
                    <a:pt x="656" y="178"/>
                    <a:pt x="656" y="178"/>
                    <a:pt x="656" y="175"/>
                  </a:cubicBezTo>
                  <a:cubicBezTo>
                    <a:pt x="653" y="172"/>
                    <a:pt x="653" y="172"/>
                    <a:pt x="650" y="172"/>
                  </a:cubicBezTo>
                  <a:cubicBezTo>
                    <a:pt x="647" y="172"/>
                    <a:pt x="647" y="172"/>
                    <a:pt x="647" y="172"/>
                  </a:cubicBezTo>
                  <a:cubicBezTo>
                    <a:pt x="645" y="172"/>
                    <a:pt x="645" y="172"/>
                    <a:pt x="645" y="172"/>
                  </a:cubicBezTo>
                  <a:cubicBezTo>
                    <a:pt x="645" y="172"/>
                    <a:pt x="645" y="172"/>
                    <a:pt x="650" y="167"/>
                  </a:cubicBezTo>
                  <a:cubicBezTo>
                    <a:pt x="667" y="153"/>
                    <a:pt x="665" y="147"/>
                    <a:pt x="670" y="147"/>
                  </a:cubicBezTo>
                  <a:cubicBezTo>
                    <a:pt x="670" y="147"/>
                    <a:pt x="670" y="147"/>
                    <a:pt x="673" y="147"/>
                  </a:cubicBezTo>
                  <a:cubicBezTo>
                    <a:pt x="681" y="150"/>
                    <a:pt x="681" y="158"/>
                    <a:pt x="684" y="158"/>
                  </a:cubicBezTo>
                  <a:cubicBezTo>
                    <a:pt x="687" y="158"/>
                    <a:pt x="687" y="155"/>
                    <a:pt x="690" y="155"/>
                  </a:cubicBezTo>
                  <a:cubicBezTo>
                    <a:pt x="696" y="150"/>
                    <a:pt x="710" y="144"/>
                    <a:pt x="696" y="136"/>
                  </a:cubicBezTo>
                  <a:cubicBezTo>
                    <a:pt x="681" y="127"/>
                    <a:pt x="693" y="130"/>
                    <a:pt x="679" y="124"/>
                  </a:cubicBezTo>
                  <a:cubicBezTo>
                    <a:pt x="676" y="124"/>
                    <a:pt x="676" y="124"/>
                    <a:pt x="676" y="124"/>
                  </a:cubicBezTo>
                  <a:cubicBezTo>
                    <a:pt x="670" y="124"/>
                    <a:pt x="665" y="127"/>
                    <a:pt x="659" y="133"/>
                  </a:cubicBezTo>
                  <a:cubicBezTo>
                    <a:pt x="656" y="139"/>
                    <a:pt x="650" y="144"/>
                    <a:pt x="647" y="144"/>
                  </a:cubicBezTo>
                  <a:lnTo>
                    <a:pt x="647" y="144"/>
                  </a:lnTo>
                  <a:cubicBezTo>
                    <a:pt x="642" y="141"/>
                    <a:pt x="639" y="139"/>
                    <a:pt x="636" y="139"/>
                  </a:cubicBezTo>
                  <a:lnTo>
                    <a:pt x="633" y="139"/>
                  </a:lnTo>
                  <a:cubicBezTo>
                    <a:pt x="628" y="141"/>
                    <a:pt x="628" y="153"/>
                    <a:pt x="628" y="161"/>
                  </a:cubicBezTo>
                  <a:cubicBezTo>
                    <a:pt x="628" y="164"/>
                    <a:pt x="630" y="167"/>
                    <a:pt x="630" y="167"/>
                  </a:cubicBezTo>
                  <a:cubicBezTo>
                    <a:pt x="628" y="167"/>
                    <a:pt x="628" y="167"/>
                    <a:pt x="622" y="164"/>
                  </a:cubicBezTo>
                  <a:cubicBezTo>
                    <a:pt x="608" y="158"/>
                    <a:pt x="636" y="161"/>
                    <a:pt x="605" y="150"/>
                  </a:cubicBezTo>
                  <a:cubicBezTo>
                    <a:pt x="591" y="144"/>
                    <a:pt x="579" y="141"/>
                    <a:pt x="574" y="141"/>
                  </a:cubicBezTo>
                  <a:cubicBezTo>
                    <a:pt x="568" y="141"/>
                    <a:pt x="562" y="144"/>
                    <a:pt x="562" y="147"/>
                  </a:cubicBezTo>
                  <a:cubicBezTo>
                    <a:pt x="557" y="150"/>
                    <a:pt x="551" y="150"/>
                    <a:pt x="548" y="153"/>
                  </a:cubicBezTo>
                  <a:cubicBezTo>
                    <a:pt x="545" y="155"/>
                    <a:pt x="551" y="158"/>
                    <a:pt x="551" y="158"/>
                  </a:cubicBezTo>
                  <a:cubicBezTo>
                    <a:pt x="551" y="158"/>
                    <a:pt x="548" y="158"/>
                    <a:pt x="545" y="155"/>
                  </a:cubicBezTo>
                  <a:cubicBezTo>
                    <a:pt x="543" y="153"/>
                    <a:pt x="540" y="153"/>
                    <a:pt x="537" y="153"/>
                  </a:cubicBezTo>
                  <a:cubicBezTo>
                    <a:pt x="529" y="153"/>
                    <a:pt x="520" y="158"/>
                    <a:pt x="520" y="158"/>
                  </a:cubicBezTo>
                  <a:cubicBezTo>
                    <a:pt x="520" y="158"/>
                    <a:pt x="520" y="158"/>
                    <a:pt x="518" y="158"/>
                  </a:cubicBezTo>
                  <a:cubicBezTo>
                    <a:pt x="518" y="158"/>
                    <a:pt x="515" y="158"/>
                    <a:pt x="512" y="161"/>
                  </a:cubicBezTo>
                  <a:cubicBezTo>
                    <a:pt x="509" y="164"/>
                    <a:pt x="501" y="167"/>
                    <a:pt x="495" y="167"/>
                  </a:cubicBezTo>
                  <a:cubicBezTo>
                    <a:pt x="492" y="167"/>
                    <a:pt x="492" y="167"/>
                    <a:pt x="489" y="167"/>
                  </a:cubicBezTo>
                  <a:cubicBezTo>
                    <a:pt x="484" y="164"/>
                    <a:pt x="469" y="170"/>
                    <a:pt x="481" y="155"/>
                  </a:cubicBezTo>
                  <a:cubicBezTo>
                    <a:pt x="492" y="139"/>
                    <a:pt x="484" y="147"/>
                    <a:pt x="503" y="141"/>
                  </a:cubicBezTo>
                  <a:cubicBezTo>
                    <a:pt x="520" y="133"/>
                    <a:pt x="545" y="133"/>
                    <a:pt x="523" y="127"/>
                  </a:cubicBezTo>
                  <a:cubicBezTo>
                    <a:pt x="501" y="121"/>
                    <a:pt x="534" y="121"/>
                    <a:pt x="506" y="107"/>
                  </a:cubicBezTo>
                  <a:cubicBezTo>
                    <a:pt x="495" y="102"/>
                    <a:pt x="489" y="102"/>
                    <a:pt x="484" y="102"/>
                  </a:cubicBezTo>
                  <a:lnTo>
                    <a:pt x="481" y="102"/>
                  </a:lnTo>
                  <a:cubicBezTo>
                    <a:pt x="478" y="102"/>
                    <a:pt x="478" y="102"/>
                    <a:pt x="478" y="102"/>
                  </a:cubicBezTo>
                  <a:cubicBezTo>
                    <a:pt x="475" y="102"/>
                    <a:pt x="475" y="102"/>
                    <a:pt x="475" y="93"/>
                  </a:cubicBezTo>
                  <a:cubicBezTo>
                    <a:pt x="475" y="76"/>
                    <a:pt x="475" y="73"/>
                    <a:pt x="469" y="73"/>
                  </a:cubicBezTo>
                  <a:cubicBezTo>
                    <a:pt x="469" y="73"/>
                    <a:pt x="469" y="73"/>
                    <a:pt x="467" y="73"/>
                  </a:cubicBezTo>
                  <a:cubicBezTo>
                    <a:pt x="461" y="73"/>
                    <a:pt x="444" y="79"/>
                    <a:pt x="435" y="79"/>
                  </a:cubicBezTo>
                  <a:cubicBezTo>
                    <a:pt x="430" y="82"/>
                    <a:pt x="432" y="82"/>
                    <a:pt x="430" y="82"/>
                  </a:cubicBezTo>
                  <a:cubicBezTo>
                    <a:pt x="430" y="82"/>
                    <a:pt x="427" y="82"/>
                    <a:pt x="424" y="79"/>
                  </a:cubicBezTo>
                  <a:cubicBezTo>
                    <a:pt x="418" y="76"/>
                    <a:pt x="416" y="76"/>
                    <a:pt x="413" y="76"/>
                  </a:cubicBezTo>
                  <a:lnTo>
                    <a:pt x="410" y="76"/>
                  </a:lnTo>
                  <a:cubicBezTo>
                    <a:pt x="410" y="76"/>
                    <a:pt x="410" y="76"/>
                    <a:pt x="407" y="76"/>
                  </a:cubicBezTo>
                  <a:cubicBezTo>
                    <a:pt x="407" y="76"/>
                    <a:pt x="407" y="76"/>
                    <a:pt x="410" y="70"/>
                  </a:cubicBezTo>
                  <a:cubicBezTo>
                    <a:pt x="416" y="59"/>
                    <a:pt x="416" y="56"/>
                    <a:pt x="424" y="48"/>
                  </a:cubicBezTo>
                  <a:cubicBezTo>
                    <a:pt x="430" y="42"/>
                    <a:pt x="430" y="22"/>
                    <a:pt x="444" y="22"/>
                  </a:cubicBezTo>
                  <a:cubicBezTo>
                    <a:pt x="444" y="22"/>
                    <a:pt x="447" y="22"/>
                    <a:pt x="450" y="25"/>
                  </a:cubicBezTo>
                  <a:cubicBezTo>
                    <a:pt x="472" y="36"/>
                    <a:pt x="464" y="34"/>
                    <a:pt x="481" y="34"/>
                  </a:cubicBezTo>
                  <a:cubicBezTo>
                    <a:pt x="481" y="34"/>
                    <a:pt x="484" y="34"/>
                    <a:pt x="486" y="34"/>
                  </a:cubicBezTo>
                  <a:cubicBezTo>
                    <a:pt x="498" y="34"/>
                    <a:pt x="503" y="31"/>
                    <a:pt x="503" y="28"/>
                  </a:cubicBezTo>
                  <a:cubicBezTo>
                    <a:pt x="503" y="25"/>
                    <a:pt x="484" y="17"/>
                    <a:pt x="484" y="17"/>
                  </a:cubicBezTo>
                  <a:cubicBezTo>
                    <a:pt x="484" y="17"/>
                    <a:pt x="484" y="17"/>
                    <a:pt x="481" y="17"/>
                  </a:cubicBezTo>
                  <a:cubicBezTo>
                    <a:pt x="481" y="17"/>
                    <a:pt x="481" y="17"/>
                    <a:pt x="481" y="14"/>
                  </a:cubicBezTo>
                  <a:cubicBezTo>
                    <a:pt x="484" y="11"/>
                    <a:pt x="486" y="5"/>
                    <a:pt x="486" y="5"/>
                  </a:cubicBezTo>
                  <a:lnTo>
                    <a:pt x="486" y="5"/>
                  </a:lnTo>
                  <a:cubicBezTo>
                    <a:pt x="481" y="0"/>
                    <a:pt x="481" y="0"/>
                    <a:pt x="48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17" name="Freeform 121"/>
            <p:cNvSpPr>
              <a:spLocks noChangeArrowheads="1"/>
            </p:cNvSpPr>
            <p:nvPr/>
          </p:nvSpPr>
          <p:spPr bwMode="auto">
            <a:xfrm>
              <a:off x="5423" y="1937"/>
              <a:ext cx="247" cy="159"/>
            </a:xfrm>
            <a:custGeom>
              <a:avLst/>
              <a:gdLst>
                <a:gd name="T0" fmla="*/ 563 w 1095"/>
                <a:gd name="T1" fmla="*/ 670 h 705"/>
                <a:gd name="T2" fmla="*/ 563 w 1095"/>
                <a:gd name="T3" fmla="*/ 670 h 705"/>
                <a:gd name="T4" fmla="*/ 486 w 1095"/>
                <a:gd name="T5" fmla="*/ 591 h 705"/>
                <a:gd name="T6" fmla="*/ 563 w 1095"/>
                <a:gd name="T7" fmla="*/ 512 h 705"/>
                <a:gd name="T8" fmla="*/ 642 w 1095"/>
                <a:gd name="T9" fmla="*/ 591 h 705"/>
                <a:gd name="T10" fmla="*/ 563 w 1095"/>
                <a:gd name="T11" fmla="*/ 670 h 705"/>
                <a:gd name="T12" fmla="*/ 435 w 1095"/>
                <a:gd name="T13" fmla="*/ 546 h 705"/>
                <a:gd name="T14" fmla="*/ 435 w 1095"/>
                <a:gd name="T15" fmla="*/ 546 h 705"/>
                <a:gd name="T16" fmla="*/ 362 w 1095"/>
                <a:gd name="T17" fmla="*/ 472 h 705"/>
                <a:gd name="T18" fmla="*/ 435 w 1095"/>
                <a:gd name="T19" fmla="*/ 402 h 705"/>
                <a:gd name="T20" fmla="*/ 506 w 1095"/>
                <a:gd name="T21" fmla="*/ 472 h 705"/>
                <a:gd name="T22" fmla="*/ 435 w 1095"/>
                <a:gd name="T23" fmla="*/ 546 h 705"/>
                <a:gd name="T24" fmla="*/ 390 w 1095"/>
                <a:gd name="T25" fmla="*/ 382 h 705"/>
                <a:gd name="T26" fmla="*/ 390 w 1095"/>
                <a:gd name="T27" fmla="*/ 382 h 705"/>
                <a:gd name="T28" fmla="*/ 328 w 1095"/>
                <a:gd name="T29" fmla="*/ 317 h 705"/>
                <a:gd name="T30" fmla="*/ 390 w 1095"/>
                <a:gd name="T31" fmla="*/ 254 h 705"/>
                <a:gd name="T32" fmla="*/ 452 w 1095"/>
                <a:gd name="T33" fmla="*/ 317 h 705"/>
                <a:gd name="T34" fmla="*/ 390 w 1095"/>
                <a:gd name="T35" fmla="*/ 382 h 705"/>
                <a:gd name="T36" fmla="*/ 438 w 1095"/>
                <a:gd name="T37" fmla="*/ 223 h 705"/>
                <a:gd name="T38" fmla="*/ 438 w 1095"/>
                <a:gd name="T39" fmla="*/ 223 h 705"/>
                <a:gd name="T40" fmla="*/ 390 w 1095"/>
                <a:gd name="T41" fmla="*/ 175 h 705"/>
                <a:gd name="T42" fmla="*/ 438 w 1095"/>
                <a:gd name="T43" fmla="*/ 127 h 705"/>
                <a:gd name="T44" fmla="*/ 483 w 1095"/>
                <a:gd name="T45" fmla="*/ 175 h 705"/>
                <a:gd name="T46" fmla="*/ 438 w 1095"/>
                <a:gd name="T47" fmla="*/ 223 h 705"/>
                <a:gd name="T48" fmla="*/ 882 w 1095"/>
                <a:gd name="T49" fmla="*/ 305 h 705"/>
                <a:gd name="T50" fmla="*/ 882 w 1095"/>
                <a:gd name="T51" fmla="*/ 305 h 705"/>
                <a:gd name="T52" fmla="*/ 789 w 1095"/>
                <a:gd name="T53" fmla="*/ 212 h 705"/>
                <a:gd name="T54" fmla="*/ 882 w 1095"/>
                <a:gd name="T55" fmla="*/ 119 h 705"/>
                <a:gd name="T56" fmla="*/ 975 w 1095"/>
                <a:gd name="T57" fmla="*/ 212 h 705"/>
                <a:gd name="T58" fmla="*/ 882 w 1095"/>
                <a:gd name="T59" fmla="*/ 305 h 705"/>
                <a:gd name="T60" fmla="*/ 812 w 1095"/>
                <a:gd name="T61" fmla="*/ 0 h 705"/>
                <a:gd name="T62" fmla="*/ 812 w 1095"/>
                <a:gd name="T63" fmla="*/ 0 h 705"/>
                <a:gd name="T64" fmla="*/ 531 w 1095"/>
                <a:gd name="T65" fmla="*/ 704 h 705"/>
                <a:gd name="T66" fmla="*/ 548 w 1095"/>
                <a:gd name="T67" fmla="*/ 704 h 705"/>
                <a:gd name="T68" fmla="*/ 842 w 1095"/>
                <a:gd name="T69" fmla="*/ 416 h 705"/>
                <a:gd name="T70" fmla="*/ 1043 w 1095"/>
                <a:gd name="T71" fmla="*/ 158 h 705"/>
                <a:gd name="T72" fmla="*/ 812 w 1095"/>
                <a:gd name="T73" fmla="*/ 0 h 705"/>
                <a:gd name="T74" fmla="*/ 563 w 1095"/>
                <a:gd name="T75" fmla="*/ 67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95" h="705">
                  <a:moveTo>
                    <a:pt x="563" y="670"/>
                  </a:moveTo>
                  <a:lnTo>
                    <a:pt x="563" y="670"/>
                  </a:lnTo>
                  <a:cubicBezTo>
                    <a:pt x="520" y="670"/>
                    <a:pt x="486" y="633"/>
                    <a:pt x="486" y="591"/>
                  </a:cubicBezTo>
                  <a:cubicBezTo>
                    <a:pt x="486" y="546"/>
                    <a:pt x="520" y="512"/>
                    <a:pt x="563" y="512"/>
                  </a:cubicBezTo>
                  <a:cubicBezTo>
                    <a:pt x="608" y="512"/>
                    <a:pt x="642" y="546"/>
                    <a:pt x="642" y="591"/>
                  </a:cubicBezTo>
                  <a:cubicBezTo>
                    <a:pt x="642" y="633"/>
                    <a:pt x="608" y="670"/>
                    <a:pt x="563" y="670"/>
                  </a:cubicBezTo>
                  <a:lnTo>
                    <a:pt x="435" y="546"/>
                  </a:lnTo>
                  <a:lnTo>
                    <a:pt x="435" y="546"/>
                  </a:lnTo>
                  <a:cubicBezTo>
                    <a:pt x="396" y="546"/>
                    <a:pt x="362" y="512"/>
                    <a:pt x="362" y="472"/>
                  </a:cubicBezTo>
                  <a:cubicBezTo>
                    <a:pt x="362" y="432"/>
                    <a:pt x="396" y="402"/>
                    <a:pt x="435" y="402"/>
                  </a:cubicBezTo>
                  <a:cubicBezTo>
                    <a:pt x="475" y="402"/>
                    <a:pt x="506" y="432"/>
                    <a:pt x="506" y="472"/>
                  </a:cubicBezTo>
                  <a:cubicBezTo>
                    <a:pt x="506" y="512"/>
                    <a:pt x="475" y="546"/>
                    <a:pt x="435" y="546"/>
                  </a:cubicBezTo>
                  <a:lnTo>
                    <a:pt x="390" y="382"/>
                  </a:lnTo>
                  <a:lnTo>
                    <a:pt x="390" y="382"/>
                  </a:lnTo>
                  <a:cubicBezTo>
                    <a:pt x="356" y="382"/>
                    <a:pt x="328" y="354"/>
                    <a:pt x="328" y="317"/>
                  </a:cubicBezTo>
                  <a:cubicBezTo>
                    <a:pt x="328" y="283"/>
                    <a:pt x="356" y="254"/>
                    <a:pt x="390" y="254"/>
                  </a:cubicBezTo>
                  <a:cubicBezTo>
                    <a:pt x="424" y="254"/>
                    <a:pt x="452" y="283"/>
                    <a:pt x="452" y="317"/>
                  </a:cubicBezTo>
                  <a:cubicBezTo>
                    <a:pt x="452" y="354"/>
                    <a:pt x="424" y="382"/>
                    <a:pt x="390" y="382"/>
                  </a:cubicBezTo>
                  <a:lnTo>
                    <a:pt x="438" y="223"/>
                  </a:lnTo>
                  <a:lnTo>
                    <a:pt x="438" y="223"/>
                  </a:lnTo>
                  <a:cubicBezTo>
                    <a:pt x="410" y="223"/>
                    <a:pt x="390" y="201"/>
                    <a:pt x="390" y="175"/>
                  </a:cubicBezTo>
                  <a:cubicBezTo>
                    <a:pt x="390" y="150"/>
                    <a:pt x="410" y="127"/>
                    <a:pt x="438" y="127"/>
                  </a:cubicBezTo>
                  <a:cubicBezTo>
                    <a:pt x="463" y="127"/>
                    <a:pt x="483" y="150"/>
                    <a:pt x="483" y="175"/>
                  </a:cubicBezTo>
                  <a:cubicBezTo>
                    <a:pt x="483" y="201"/>
                    <a:pt x="463" y="223"/>
                    <a:pt x="438" y="223"/>
                  </a:cubicBezTo>
                  <a:lnTo>
                    <a:pt x="882" y="305"/>
                  </a:lnTo>
                  <a:lnTo>
                    <a:pt x="882" y="305"/>
                  </a:lnTo>
                  <a:cubicBezTo>
                    <a:pt x="831" y="305"/>
                    <a:pt x="789" y="263"/>
                    <a:pt x="789" y="212"/>
                  </a:cubicBezTo>
                  <a:cubicBezTo>
                    <a:pt x="789" y="161"/>
                    <a:pt x="831" y="119"/>
                    <a:pt x="882" y="119"/>
                  </a:cubicBezTo>
                  <a:cubicBezTo>
                    <a:pt x="933" y="119"/>
                    <a:pt x="975" y="161"/>
                    <a:pt x="975" y="212"/>
                  </a:cubicBezTo>
                  <a:cubicBezTo>
                    <a:pt x="975" y="263"/>
                    <a:pt x="933" y="305"/>
                    <a:pt x="882" y="305"/>
                  </a:cubicBezTo>
                  <a:lnTo>
                    <a:pt x="812" y="0"/>
                  </a:lnTo>
                  <a:lnTo>
                    <a:pt x="812" y="0"/>
                  </a:lnTo>
                  <a:cubicBezTo>
                    <a:pt x="0" y="11"/>
                    <a:pt x="322" y="687"/>
                    <a:pt x="531" y="704"/>
                  </a:cubicBezTo>
                  <a:cubicBezTo>
                    <a:pt x="537" y="704"/>
                    <a:pt x="543" y="704"/>
                    <a:pt x="548" y="704"/>
                  </a:cubicBezTo>
                  <a:cubicBezTo>
                    <a:pt x="741" y="704"/>
                    <a:pt x="712" y="466"/>
                    <a:pt x="842" y="416"/>
                  </a:cubicBezTo>
                  <a:cubicBezTo>
                    <a:pt x="975" y="362"/>
                    <a:pt x="1094" y="300"/>
                    <a:pt x="1043" y="158"/>
                  </a:cubicBezTo>
                  <a:cubicBezTo>
                    <a:pt x="993" y="17"/>
                    <a:pt x="812" y="0"/>
                    <a:pt x="812" y="0"/>
                  </a:cubicBezTo>
                  <a:lnTo>
                    <a:pt x="563" y="67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18" name="Freeform 122"/>
            <p:cNvSpPr>
              <a:spLocks noChangeArrowheads="1"/>
            </p:cNvSpPr>
            <p:nvPr/>
          </p:nvSpPr>
          <p:spPr bwMode="auto">
            <a:xfrm>
              <a:off x="6380" y="1846"/>
              <a:ext cx="313" cy="258"/>
            </a:xfrm>
            <a:custGeom>
              <a:avLst/>
              <a:gdLst>
                <a:gd name="T0" fmla="*/ 316 w 1386"/>
                <a:gd name="T1" fmla="*/ 1029 h 1144"/>
                <a:gd name="T2" fmla="*/ 316 w 1386"/>
                <a:gd name="T3" fmla="*/ 1029 h 1144"/>
                <a:gd name="T4" fmla="*/ 209 w 1386"/>
                <a:gd name="T5" fmla="*/ 976 h 1144"/>
                <a:gd name="T6" fmla="*/ 237 w 1386"/>
                <a:gd name="T7" fmla="*/ 787 h 1144"/>
                <a:gd name="T8" fmla="*/ 316 w 1386"/>
                <a:gd name="T9" fmla="*/ 761 h 1144"/>
                <a:gd name="T10" fmla="*/ 427 w 1386"/>
                <a:gd name="T11" fmla="*/ 815 h 1144"/>
                <a:gd name="T12" fmla="*/ 398 w 1386"/>
                <a:gd name="T13" fmla="*/ 1004 h 1144"/>
                <a:gd name="T14" fmla="*/ 316 w 1386"/>
                <a:gd name="T15" fmla="*/ 1029 h 1144"/>
                <a:gd name="T16" fmla="*/ 862 w 1386"/>
                <a:gd name="T17" fmla="*/ 625 h 1144"/>
                <a:gd name="T18" fmla="*/ 862 w 1386"/>
                <a:gd name="T19" fmla="*/ 625 h 1144"/>
                <a:gd name="T20" fmla="*/ 806 w 1386"/>
                <a:gd name="T21" fmla="*/ 597 h 1144"/>
                <a:gd name="T22" fmla="*/ 820 w 1386"/>
                <a:gd name="T23" fmla="*/ 504 h 1144"/>
                <a:gd name="T24" fmla="*/ 859 w 1386"/>
                <a:gd name="T25" fmla="*/ 489 h 1144"/>
                <a:gd name="T26" fmla="*/ 916 w 1386"/>
                <a:gd name="T27" fmla="*/ 518 h 1144"/>
                <a:gd name="T28" fmla="*/ 901 w 1386"/>
                <a:gd name="T29" fmla="*/ 611 h 1144"/>
                <a:gd name="T30" fmla="*/ 862 w 1386"/>
                <a:gd name="T31" fmla="*/ 625 h 1144"/>
                <a:gd name="T32" fmla="*/ 794 w 1386"/>
                <a:gd name="T33" fmla="*/ 444 h 1144"/>
                <a:gd name="T34" fmla="*/ 794 w 1386"/>
                <a:gd name="T35" fmla="*/ 444 h 1144"/>
                <a:gd name="T36" fmla="*/ 720 w 1386"/>
                <a:gd name="T37" fmla="*/ 408 h 1144"/>
                <a:gd name="T38" fmla="*/ 740 w 1386"/>
                <a:gd name="T39" fmla="*/ 280 h 1144"/>
                <a:gd name="T40" fmla="*/ 794 w 1386"/>
                <a:gd name="T41" fmla="*/ 263 h 1144"/>
                <a:gd name="T42" fmla="*/ 867 w 1386"/>
                <a:gd name="T43" fmla="*/ 300 h 1144"/>
                <a:gd name="T44" fmla="*/ 848 w 1386"/>
                <a:gd name="T45" fmla="*/ 427 h 1144"/>
                <a:gd name="T46" fmla="*/ 794 w 1386"/>
                <a:gd name="T47" fmla="*/ 444 h 1144"/>
                <a:gd name="T48" fmla="*/ 613 w 1386"/>
                <a:gd name="T49" fmla="*/ 317 h 1144"/>
                <a:gd name="T50" fmla="*/ 613 w 1386"/>
                <a:gd name="T51" fmla="*/ 317 h 1144"/>
                <a:gd name="T52" fmla="*/ 528 w 1386"/>
                <a:gd name="T53" fmla="*/ 274 h 1144"/>
                <a:gd name="T54" fmla="*/ 548 w 1386"/>
                <a:gd name="T55" fmla="*/ 130 h 1144"/>
                <a:gd name="T56" fmla="*/ 610 w 1386"/>
                <a:gd name="T57" fmla="*/ 111 h 1144"/>
                <a:gd name="T58" fmla="*/ 692 w 1386"/>
                <a:gd name="T59" fmla="*/ 153 h 1144"/>
                <a:gd name="T60" fmla="*/ 672 w 1386"/>
                <a:gd name="T61" fmla="*/ 297 h 1144"/>
                <a:gd name="T62" fmla="*/ 613 w 1386"/>
                <a:gd name="T63" fmla="*/ 317 h 1144"/>
                <a:gd name="T64" fmla="*/ 361 w 1386"/>
                <a:gd name="T65" fmla="*/ 300 h 1144"/>
                <a:gd name="T66" fmla="*/ 361 w 1386"/>
                <a:gd name="T67" fmla="*/ 300 h 1144"/>
                <a:gd name="T68" fmla="*/ 271 w 1386"/>
                <a:gd name="T69" fmla="*/ 255 h 1144"/>
                <a:gd name="T70" fmla="*/ 293 w 1386"/>
                <a:gd name="T71" fmla="*/ 96 h 1144"/>
                <a:gd name="T72" fmla="*/ 359 w 1386"/>
                <a:gd name="T73" fmla="*/ 76 h 1144"/>
                <a:gd name="T74" fmla="*/ 449 w 1386"/>
                <a:gd name="T75" fmla="*/ 122 h 1144"/>
                <a:gd name="T76" fmla="*/ 429 w 1386"/>
                <a:gd name="T77" fmla="*/ 277 h 1144"/>
                <a:gd name="T78" fmla="*/ 361 w 1386"/>
                <a:gd name="T79" fmla="*/ 300 h 1144"/>
                <a:gd name="T80" fmla="*/ 427 w 1386"/>
                <a:gd name="T81" fmla="*/ 0 h 1144"/>
                <a:gd name="T82" fmla="*/ 427 w 1386"/>
                <a:gd name="T83" fmla="*/ 0 h 1144"/>
                <a:gd name="T84" fmla="*/ 302 w 1386"/>
                <a:gd name="T85" fmla="*/ 29 h 1144"/>
                <a:gd name="T86" fmla="*/ 189 w 1386"/>
                <a:gd name="T87" fmla="*/ 628 h 1144"/>
                <a:gd name="T88" fmla="*/ 178 w 1386"/>
                <a:gd name="T89" fmla="*/ 1092 h 1144"/>
                <a:gd name="T90" fmla="*/ 347 w 1386"/>
                <a:gd name="T91" fmla="*/ 1143 h 1144"/>
                <a:gd name="T92" fmla="*/ 579 w 1386"/>
                <a:gd name="T93" fmla="*/ 1077 h 1144"/>
                <a:gd name="T94" fmla="*/ 427 w 1386"/>
                <a:gd name="T95" fmla="*/ 0 h 1144"/>
                <a:gd name="T96" fmla="*/ 316 w 1386"/>
                <a:gd name="T97" fmla="*/ 1029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86" h="1144">
                  <a:moveTo>
                    <a:pt x="316" y="1029"/>
                  </a:moveTo>
                  <a:lnTo>
                    <a:pt x="316" y="1029"/>
                  </a:lnTo>
                  <a:cubicBezTo>
                    <a:pt x="276" y="1029"/>
                    <a:pt x="234" y="1010"/>
                    <a:pt x="209" y="976"/>
                  </a:cubicBezTo>
                  <a:cubicBezTo>
                    <a:pt x="164" y="916"/>
                    <a:pt x="178" y="831"/>
                    <a:pt x="237" y="787"/>
                  </a:cubicBezTo>
                  <a:cubicBezTo>
                    <a:pt x="260" y="770"/>
                    <a:pt x="288" y="761"/>
                    <a:pt x="316" y="761"/>
                  </a:cubicBezTo>
                  <a:cubicBezTo>
                    <a:pt x="359" y="761"/>
                    <a:pt x="398" y="778"/>
                    <a:pt x="427" y="815"/>
                  </a:cubicBezTo>
                  <a:cubicBezTo>
                    <a:pt x="469" y="874"/>
                    <a:pt x="458" y="959"/>
                    <a:pt x="398" y="1004"/>
                  </a:cubicBezTo>
                  <a:cubicBezTo>
                    <a:pt x="373" y="1021"/>
                    <a:pt x="344" y="1029"/>
                    <a:pt x="316" y="1029"/>
                  </a:cubicBezTo>
                  <a:lnTo>
                    <a:pt x="862" y="625"/>
                  </a:lnTo>
                  <a:lnTo>
                    <a:pt x="862" y="625"/>
                  </a:lnTo>
                  <a:cubicBezTo>
                    <a:pt x="839" y="625"/>
                    <a:pt x="820" y="617"/>
                    <a:pt x="806" y="597"/>
                  </a:cubicBezTo>
                  <a:cubicBezTo>
                    <a:pt x="783" y="566"/>
                    <a:pt x="789" y="523"/>
                    <a:pt x="820" y="504"/>
                  </a:cubicBezTo>
                  <a:cubicBezTo>
                    <a:pt x="831" y="492"/>
                    <a:pt x="845" y="489"/>
                    <a:pt x="859" y="489"/>
                  </a:cubicBezTo>
                  <a:cubicBezTo>
                    <a:pt x="879" y="489"/>
                    <a:pt x="901" y="498"/>
                    <a:pt x="916" y="518"/>
                  </a:cubicBezTo>
                  <a:cubicBezTo>
                    <a:pt x="938" y="549"/>
                    <a:pt x="930" y="591"/>
                    <a:pt x="901" y="611"/>
                  </a:cubicBezTo>
                  <a:cubicBezTo>
                    <a:pt x="887" y="622"/>
                    <a:pt x="876" y="625"/>
                    <a:pt x="862" y="625"/>
                  </a:cubicBezTo>
                  <a:lnTo>
                    <a:pt x="794" y="444"/>
                  </a:lnTo>
                  <a:lnTo>
                    <a:pt x="794" y="444"/>
                  </a:lnTo>
                  <a:cubicBezTo>
                    <a:pt x="766" y="444"/>
                    <a:pt x="740" y="433"/>
                    <a:pt x="720" y="408"/>
                  </a:cubicBezTo>
                  <a:cubicBezTo>
                    <a:pt x="692" y="368"/>
                    <a:pt x="701" y="311"/>
                    <a:pt x="740" y="280"/>
                  </a:cubicBezTo>
                  <a:cubicBezTo>
                    <a:pt x="755" y="269"/>
                    <a:pt x="774" y="263"/>
                    <a:pt x="794" y="263"/>
                  </a:cubicBezTo>
                  <a:cubicBezTo>
                    <a:pt x="820" y="263"/>
                    <a:pt x="848" y="277"/>
                    <a:pt x="867" y="300"/>
                  </a:cubicBezTo>
                  <a:cubicBezTo>
                    <a:pt x="896" y="342"/>
                    <a:pt x="887" y="399"/>
                    <a:pt x="848" y="427"/>
                  </a:cubicBezTo>
                  <a:cubicBezTo>
                    <a:pt x="831" y="438"/>
                    <a:pt x="814" y="444"/>
                    <a:pt x="794" y="444"/>
                  </a:cubicBezTo>
                  <a:lnTo>
                    <a:pt x="613" y="317"/>
                  </a:lnTo>
                  <a:lnTo>
                    <a:pt x="613" y="317"/>
                  </a:lnTo>
                  <a:cubicBezTo>
                    <a:pt x="579" y="317"/>
                    <a:pt x="548" y="303"/>
                    <a:pt x="528" y="274"/>
                  </a:cubicBezTo>
                  <a:cubicBezTo>
                    <a:pt x="494" y="227"/>
                    <a:pt x="503" y="164"/>
                    <a:pt x="548" y="130"/>
                  </a:cubicBezTo>
                  <a:cubicBezTo>
                    <a:pt x="568" y="116"/>
                    <a:pt x="588" y="111"/>
                    <a:pt x="610" y="111"/>
                  </a:cubicBezTo>
                  <a:cubicBezTo>
                    <a:pt x="641" y="111"/>
                    <a:pt x="672" y="125"/>
                    <a:pt x="692" y="153"/>
                  </a:cubicBezTo>
                  <a:cubicBezTo>
                    <a:pt x="726" y="198"/>
                    <a:pt x="718" y="263"/>
                    <a:pt x="672" y="297"/>
                  </a:cubicBezTo>
                  <a:cubicBezTo>
                    <a:pt x="653" y="308"/>
                    <a:pt x="633" y="317"/>
                    <a:pt x="613" y="317"/>
                  </a:cubicBezTo>
                  <a:lnTo>
                    <a:pt x="361" y="300"/>
                  </a:lnTo>
                  <a:lnTo>
                    <a:pt x="361" y="300"/>
                  </a:lnTo>
                  <a:cubicBezTo>
                    <a:pt x="327" y="300"/>
                    <a:pt x="293" y="283"/>
                    <a:pt x="271" y="255"/>
                  </a:cubicBezTo>
                  <a:cubicBezTo>
                    <a:pt x="234" y="204"/>
                    <a:pt x="246" y="133"/>
                    <a:pt x="293" y="96"/>
                  </a:cubicBezTo>
                  <a:cubicBezTo>
                    <a:pt x="313" y="82"/>
                    <a:pt x="336" y="76"/>
                    <a:pt x="359" y="76"/>
                  </a:cubicBezTo>
                  <a:cubicBezTo>
                    <a:pt x="395" y="76"/>
                    <a:pt x="429" y="91"/>
                    <a:pt x="449" y="122"/>
                  </a:cubicBezTo>
                  <a:cubicBezTo>
                    <a:pt x="486" y="173"/>
                    <a:pt x="477" y="241"/>
                    <a:pt x="429" y="277"/>
                  </a:cubicBezTo>
                  <a:cubicBezTo>
                    <a:pt x="410" y="291"/>
                    <a:pt x="387" y="300"/>
                    <a:pt x="361" y="300"/>
                  </a:cubicBezTo>
                  <a:lnTo>
                    <a:pt x="427" y="0"/>
                  </a:lnTo>
                  <a:lnTo>
                    <a:pt x="427" y="0"/>
                  </a:lnTo>
                  <a:cubicBezTo>
                    <a:pt x="376" y="0"/>
                    <a:pt x="333" y="9"/>
                    <a:pt x="302" y="29"/>
                  </a:cubicBezTo>
                  <a:cubicBezTo>
                    <a:pt x="48" y="190"/>
                    <a:pt x="296" y="453"/>
                    <a:pt x="189" y="628"/>
                  </a:cubicBezTo>
                  <a:cubicBezTo>
                    <a:pt x="81" y="801"/>
                    <a:pt x="0" y="973"/>
                    <a:pt x="178" y="1092"/>
                  </a:cubicBezTo>
                  <a:cubicBezTo>
                    <a:pt x="232" y="1129"/>
                    <a:pt x="291" y="1143"/>
                    <a:pt x="347" y="1143"/>
                  </a:cubicBezTo>
                  <a:cubicBezTo>
                    <a:pt x="472" y="1143"/>
                    <a:pt x="579" y="1077"/>
                    <a:pt x="579" y="1077"/>
                  </a:cubicBezTo>
                  <a:cubicBezTo>
                    <a:pt x="1385" y="461"/>
                    <a:pt x="766" y="0"/>
                    <a:pt x="427" y="0"/>
                  </a:cubicBezTo>
                  <a:lnTo>
                    <a:pt x="316" y="102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19" name="Freeform 123"/>
            <p:cNvSpPr>
              <a:spLocks noChangeArrowheads="1"/>
            </p:cNvSpPr>
            <p:nvPr/>
          </p:nvSpPr>
          <p:spPr bwMode="auto">
            <a:xfrm>
              <a:off x="5232" y="686"/>
              <a:ext cx="53" cy="49"/>
            </a:xfrm>
            <a:custGeom>
              <a:avLst/>
              <a:gdLst>
                <a:gd name="T0" fmla="*/ 122 w 239"/>
                <a:gd name="T1" fmla="*/ 0 h 222"/>
                <a:gd name="T2" fmla="*/ 122 w 239"/>
                <a:gd name="T3" fmla="*/ 0 h 222"/>
                <a:gd name="T4" fmla="*/ 99 w 239"/>
                <a:gd name="T5" fmla="*/ 3 h 222"/>
                <a:gd name="T6" fmla="*/ 108 w 239"/>
                <a:gd name="T7" fmla="*/ 20 h 222"/>
                <a:gd name="T8" fmla="*/ 99 w 239"/>
                <a:gd name="T9" fmla="*/ 48 h 222"/>
                <a:gd name="T10" fmla="*/ 91 w 239"/>
                <a:gd name="T11" fmla="*/ 51 h 222"/>
                <a:gd name="T12" fmla="*/ 74 w 239"/>
                <a:gd name="T13" fmla="*/ 40 h 222"/>
                <a:gd name="T14" fmla="*/ 62 w 239"/>
                <a:gd name="T15" fmla="*/ 20 h 222"/>
                <a:gd name="T16" fmla="*/ 26 w 239"/>
                <a:gd name="T17" fmla="*/ 161 h 222"/>
                <a:gd name="T18" fmla="*/ 105 w 239"/>
                <a:gd name="T19" fmla="*/ 221 h 222"/>
                <a:gd name="T20" fmla="*/ 105 w 239"/>
                <a:gd name="T21" fmla="*/ 178 h 222"/>
                <a:gd name="T22" fmla="*/ 144 w 239"/>
                <a:gd name="T23" fmla="*/ 173 h 222"/>
                <a:gd name="T24" fmla="*/ 184 w 239"/>
                <a:gd name="T25" fmla="*/ 139 h 222"/>
                <a:gd name="T26" fmla="*/ 218 w 239"/>
                <a:gd name="T27" fmla="*/ 167 h 222"/>
                <a:gd name="T28" fmla="*/ 221 w 239"/>
                <a:gd name="T29" fmla="*/ 62 h 222"/>
                <a:gd name="T30" fmla="*/ 122 w 239"/>
                <a:gd name="T31"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222">
                  <a:moveTo>
                    <a:pt x="122" y="0"/>
                  </a:moveTo>
                  <a:lnTo>
                    <a:pt x="122" y="0"/>
                  </a:lnTo>
                  <a:cubicBezTo>
                    <a:pt x="116" y="0"/>
                    <a:pt x="108" y="3"/>
                    <a:pt x="99" y="3"/>
                  </a:cubicBezTo>
                  <a:cubicBezTo>
                    <a:pt x="108" y="20"/>
                    <a:pt x="108" y="20"/>
                    <a:pt x="108" y="20"/>
                  </a:cubicBezTo>
                  <a:cubicBezTo>
                    <a:pt x="114" y="31"/>
                    <a:pt x="111" y="43"/>
                    <a:pt x="99" y="48"/>
                  </a:cubicBezTo>
                  <a:cubicBezTo>
                    <a:pt x="96" y="48"/>
                    <a:pt x="94" y="51"/>
                    <a:pt x="91" y="51"/>
                  </a:cubicBezTo>
                  <a:cubicBezTo>
                    <a:pt x="85" y="51"/>
                    <a:pt x="77" y="45"/>
                    <a:pt x="74" y="40"/>
                  </a:cubicBezTo>
                  <a:cubicBezTo>
                    <a:pt x="62" y="20"/>
                    <a:pt x="62" y="20"/>
                    <a:pt x="62" y="20"/>
                  </a:cubicBezTo>
                  <a:cubicBezTo>
                    <a:pt x="17" y="48"/>
                    <a:pt x="0" y="111"/>
                    <a:pt x="26" y="161"/>
                  </a:cubicBezTo>
                  <a:cubicBezTo>
                    <a:pt x="43" y="192"/>
                    <a:pt x="71" y="215"/>
                    <a:pt x="105" y="221"/>
                  </a:cubicBezTo>
                  <a:cubicBezTo>
                    <a:pt x="105" y="178"/>
                    <a:pt x="105" y="178"/>
                    <a:pt x="105" y="178"/>
                  </a:cubicBezTo>
                  <a:cubicBezTo>
                    <a:pt x="144" y="173"/>
                    <a:pt x="144" y="173"/>
                    <a:pt x="144" y="173"/>
                  </a:cubicBezTo>
                  <a:cubicBezTo>
                    <a:pt x="184" y="139"/>
                    <a:pt x="184" y="139"/>
                    <a:pt x="184" y="139"/>
                  </a:cubicBezTo>
                  <a:cubicBezTo>
                    <a:pt x="184" y="139"/>
                    <a:pt x="198" y="150"/>
                    <a:pt x="218" y="167"/>
                  </a:cubicBezTo>
                  <a:cubicBezTo>
                    <a:pt x="235" y="136"/>
                    <a:pt x="238" y="96"/>
                    <a:pt x="221" y="62"/>
                  </a:cubicBezTo>
                  <a:cubicBezTo>
                    <a:pt x="201" y="23"/>
                    <a:pt x="164" y="0"/>
                    <a:pt x="12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20" name="Freeform 124"/>
            <p:cNvSpPr>
              <a:spLocks noChangeArrowheads="1"/>
            </p:cNvSpPr>
            <p:nvPr/>
          </p:nvSpPr>
          <p:spPr bwMode="auto">
            <a:xfrm>
              <a:off x="5265" y="718"/>
              <a:ext cx="136" cy="118"/>
            </a:xfrm>
            <a:custGeom>
              <a:avLst/>
              <a:gdLst>
                <a:gd name="T0" fmla="*/ 40 w 606"/>
                <a:gd name="T1" fmla="*/ 0 h 524"/>
                <a:gd name="T2" fmla="*/ 40 w 606"/>
                <a:gd name="T3" fmla="*/ 0 h 524"/>
                <a:gd name="T4" fmla="*/ 0 w 606"/>
                <a:gd name="T5" fmla="*/ 34 h 524"/>
                <a:gd name="T6" fmla="*/ 45 w 606"/>
                <a:gd name="T7" fmla="*/ 25 h 524"/>
                <a:gd name="T8" fmla="*/ 45 w 606"/>
                <a:gd name="T9" fmla="*/ 34 h 524"/>
                <a:gd name="T10" fmla="*/ 48 w 606"/>
                <a:gd name="T11" fmla="*/ 110 h 524"/>
                <a:gd name="T12" fmla="*/ 458 w 606"/>
                <a:gd name="T13" fmla="*/ 483 h 524"/>
                <a:gd name="T14" fmla="*/ 597 w 606"/>
                <a:gd name="T15" fmla="*/ 523 h 524"/>
                <a:gd name="T16" fmla="*/ 597 w 606"/>
                <a:gd name="T17" fmla="*/ 523 h 524"/>
                <a:gd name="T18" fmla="*/ 74 w 606"/>
                <a:gd name="T19" fmla="*/ 28 h 524"/>
                <a:gd name="T20" fmla="*/ 40 w 606"/>
                <a:gd name="T21"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6" h="524">
                  <a:moveTo>
                    <a:pt x="40" y="0"/>
                  </a:moveTo>
                  <a:lnTo>
                    <a:pt x="40" y="0"/>
                  </a:lnTo>
                  <a:cubicBezTo>
                    <a:pt x="0" y="34"/>
                    <a:pt x="0" y="34"/>
                    <a:pt x="0" y="34"/>
                  </a:cubicBezTo>
                  <a:cubicBezTo>
                    <a:pt x="45" y="25"/>
                    <a:pt x="45" y="25"/>
                    <a:pt x="45" y="25"/>
                  </a:cubicBezTo>
                  <a:cubicBezTo>
                    <a:pt x="45" y="34"/>
                    <a:pt x="45" y="34"/>
                    <a:pt x="45" y="34"/>
                  </a:cubicBezTo>
                  <a:cubicBezTo>
                    <a:pt x="48" y="110"/>
                    <a:pt x="48" y="110"/>
                    <a:pt x="48" y="110"/>
                  </a:cubicBezTo>
                  <a:cubicBezTo>
                    <a:pt x="179" y="229"/>
                    <a:pt x="458" y="483"/>
                    <a:pt x="458" y="483"/>
                  </a:cubicBezTo>
                  <a:cubicBezTo>
                    <a:pt x="458" y="483"/>
                    <a:pt x="577" y="523"/>
                    <a:pt x="597" y="523"/>
                  </a:cubicBezTo>
                  <a:lnTo>
                    <a:pt x="597" y="523"/>
                  </a:lnTo>
                  <a:cubicBezTo>
                    <a:pt x="605" y="520"/>
                    <a:pt x="193" y="138"/>
                    <a:pt x="74" y="28"/>
                  </a:cubicBezTo>
                  <a:cubicBezTo>
                    <a:pt x="54" y="11"/>
                    <a:pt x="40" y="0"/>
                    <a:pt x="4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21" name="Freeform 125"/>
            <p:cNvSpPr>
              <a:spLocks noChangeArrowheads="1"/>
            </p:cNvSpPr>
            <p:nvPr/>
          </p:nvSpPr>
          <p:spPr bwMode="auto">
            <a:xfrm>
              <a:off x="5256" y="724"/>
              <a:ext cx="23" cy="175"/>
            </a:xfrm>
            <a:custGeom>
              <a:avLst/>
              <a:gdLst>
                <a:gd name="T0" fmla="*/ 84 w 108"/>
                <a:gd name="T1" fmla="*/ 0 h 776"/>
                <a:gd name="T2" fmla="*/ 39 w 108"/>
                <a:gd name="T3" fmla="*/ 9 h 776"/>
                <a:gd name="T4" fmla="*/ 0 w 108"/>
                <a:gd name="T5" fmla="*/ 14 h 776"/>
                <a:gd name="T6" fmla="*/ 0 w 108"/>
                <a:gd name="T7" fmla="*/ 57 h 776"/>
                <a:gd name="T8" fmla="*/ 28 w 108"/>
                <a:gd name="T9" fmla="*/ 645 h 776"/>
                <a:gd name="T10" fmla="*/ 62 w 108"/>
                <a:gd name="T11" fmla="*/ 775 h 776"/>
                <a:gd name="T12" fmla="*/ 107 w 108"/>
                <a:gd name="T13" fmla="*/ 645 h 776"/>
                <a:gd name="T14" fmla="*/ 87 w 108"/>
                <a:gd name="T15" fmla="*/ 85 h 776"/>
                <a:gd name="T16" fmla="*/ 84 w 108"/>
                <a:gd name="T17" fmla="*/ 9 h 776"/>
                <a:gd name="T18" fmla="*/ 84 w 108"/>
                <a:gd name="T19"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76">
                  <a:moveTo>
                    <a:pt x="84" y="0"/>
                  </a:moveTo>
                  <a:lnTo>
                    <a:pt x="39" y="9"/>
                  </a:lnTo>
                  <a:lnTo>
                    <a:pt x="0" y="14"/>
                  </a:lnTo>
                  <a:lnTo>
                    <a:pt x="0" y="57"/>
                  </a:lnTo>
                  <a:lnTo>
                    <a:pt x="28" y="645"/>
                  </a:lnTo>
                  <a:lnTo>
                    <a:pt x="62" y="775"/>
                  </a:lnTo>
                  <a:lnTo>
                    <a:pt x="107" y="645"/>
                  </a:lnTo>
                  <a:lnTo>
                    <a:pt x="87" y="85"/>
                  </a:lnTo>
                  <a:lnTo>
                    <a:pt x="84" y="9"/>
                  </a:lnTo>
                  <a:lnTo>
                    <a:pt x="84"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22" name="Freeform 126"/>
            <p:cNvSpPr>
              <a:spLocks noChangeArrowheads="1"/>
            </p:cNvSpPr>
            <p:nvPr/>
          </p:nvSpPr>
          <p:spPr bwMode="auto">
            <a:xfrm>
              <a:off x="5256" y="724"/>
              <a:ext cx="23" cy="175"/>
            </a:xfrm>
            <a:custGeom>
              <a:avLst/>
              <a:gdLst>
                <a:gd name="T0" fmla="*/ 84 w 108"/>
                <a:gd name="T1" fmla="*/ 0 h 776"/>
                <a:gd name="T2" fmla="*/ 39 w 108"/>
                <a:gd name="T3" fmla="*/ 9 h 776"/>
                <a:gd name="T4" fmla="*/ 0 w 108"/>
                <a:gd name="T5" fmla="*/ 14 h 776"/>
                <a:gd name="T6" fmla="*/ 0 w 108"/>
                <a:gd name="T7" fmla="*/ 57 h 776"/>
                <a:gd name="T8" fmla="*/ 28 w 108"/>
                <a:gd name="T9" fmla="*/ 645 h 776"/>
                <a:gd name="T10" fmla="*/ 62 w 108"/>
                <a:gd name="T11" fmla="*/ 775 h 776"/>
                <a:gd name="T12" fmla="*/ 107 w 108"/>
                <a:gd name="T13" fmla="*/ 645 h 776"/>
                <a:gd name="T14" fmla="*/ 87 w 108"/>
                <a:gd name="T15" fmla="*/ 85 h 776"/>
                <a:gd name="T16" fmla="*/ 84 w 108"/>
                <a:gd name="T17" fmla="*/ 9 h 776"/>
                <a:gd name="T18" fmla="*/ 84 w 108"/>
                <a:gd name="T19"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76">
                  <a:moveTo>
                    <a:pt x="84" y="0"/>
                  </a:moveTo>
                  <a:lnTo>
                    <a:pt x="39" y="9"/>
                  </a:lnTo>
                  <a:lnTo>
                    <a:pt x="0" y="14"/>
                  </a:lnTo>
                  <a:lnTo>
                    <a:pt x="0" y="57"/>
                  </a:lnTo>
                  <a:lnTo>
                    <a:pt x="28" y="645"/>
                  </a:lnTo>
                  <a:lnTo>
                    <a:pt x="62" y="775"/>
                  </a:lnTo>
                  <a:lnTo>
                    <a:pt x="107" y="645"/>
                  </a:lnTo>
                  <a:lnTo>
                    <a:pt x="87" y="85"/>
                  </a:lnTo>
                  <a:lnTo>
                    <a:pt x="84" y="9"/>
                  </a:lnTo>
                  <a:lnTo>
                    <a:pt x="84"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23" name="Freeform 127"/>
            <p:cNvSpPr>
              <a:spLocks noChangeArrowheads="1"/>
            </p:cNvSpPr>
            <p:nvPr/>
          </p:nvSpPr>
          <p:spPr bwMode="auto">
            <a:xfrm>
              <a:off x="5239" y="672"/>
              <a:ext cx="18" cy="25"/>
            </a:xfrm>
            <a:custGeom>
              <a:avLst/>
              <a:gdLst>
                <a:gd name="T0" fmla="*/ 23 w 84"/>
                <a:gd name="T1" fmla="*/ 0 h 114"/>
                <a:gd name="T2" fmla="*/ 23 w 84"/>
                <a:gd name="T3" fmla="*/ 0 h 114"/>
                <a:gd name="T4" fmla="*/ 14 w 84"/>
                <a:gd name="T5" fmla="*/ 3 h 114"/>
                <a:gd name="T6" fmla="*/ 14 w 84"/>
                <a:gd name="T7" fmla="*/ 3 h 114"/>
                <a:gd name="T8" fmla="*/ 6 w 84"/>
                <a:gd name="T9" fmla="*/ 28 h 114"/>
                <a:gd name="T10" fmla="*/ 31 w 84"/>
                <a:gd name="T11" fmla="*/ 82 h 114"/>
                <a:gd name="T12" fmla="*/ 43 w 84"/>
                <a:gd name="T13" fmla="*/ 102 h 114"/>
                <a:gd name="T14" fmla="*/ 60 w 84"/>
                <a:gd name="T15" fmla="*/ 113 h 114"/>
                <a:gd name="T16" fmla="*/ 68 w 84"/>
                <a:gd name="T17" fmla="*/ 110 h 114"/>
                <a:gd name="T18" fmla="*/ 77 w 84"/>
                <a:gd name="T19" fmla="*/ 82 h 114"/>
                <a:gd name="T20" fmla="*/ 68 w 84"/>
                <a:gd name="T21" fmla="*/ 65 h 114"/>
                <a:gd name="T22" fmla="*/ 43 w 84"/>
                <a:gd name="T23" fmla="*/ 12 h 114"/>
                <a:gd name="T24" fmla="*/ 23 w 84"/>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114">
                  <a:moveTo>
                    <a:pt x="23" y="0"/>
                  </a:moveTo>
                  <a:lnTo>
                    <a:pt x="23" y="0"/>
                  </a:lnTo>
                  <a:cubicBezTo>
                    <a:pt x="20" y="0"/>
                    <a:pt x="17" y="0"/>
                    <a:pt x="14" y="3"/>
                  </a:cubicBezTo>
                  <a:lnTo>
                    <a:pt x="14" y="3"/>
                  </a:lnTo>
                  <a:cubicBezTo>
                    <a:pt x="6" y="9"/>
                    <a:pt x="0" y="20"/>
                    <a:pt x="6" y="28"/>
                  </a:cubicBezTo>
                  <a:cubicBezTo>
                    <a:pt x="31" y="82"/>
                    <a:pt x="31" y="82"/>
                    <a:pt x="31" y="82"/>
                  </a:cubicBezTo>
                  <a:cubicBezTo>
                    <a:pt x="43" y="102"/>
                    <a:pt x="43" y="102"/>
                    <a:pt x="43" y="102"/>
                  </a:cubicBezTo>
                  <a:cubicBezTo>
                    <a:pt x="46" y="107"/>
                    <a:pt x="54" y="113"/>
                    <a:pt x="60" y="113"/>
                  </a:cubicBezTo>
                  <a:cubicBezTo>
                    <a:pt x="63" y="113"/>
                    <a:pt x="65" y="110"/>
                    <a:pt x="68" y="110"/>
                  </a:cubicBezTo>
                  <a:cubicBezTo>
                    <a:pt x="80" y="105"/>
                    <a:pt x="83" y="93"/>
                    <a:pt x="77" y="82"/>
                  </a:cubicBezTo>
                  <a:cubicBezTo>
                    <a:pt x="68" y="65"/>
                    <a:pt x="68" y="65"/>
                    <a:pt x="68" y="65"/>
                  </a:cubicBezTo>
                  <a:cubicBezTo>
                    <a:pt x="43" y="12"/>
                    <a:pt x="43" y="12"/>
                    <a:pt x="43" y="12"/>
                  </a:cubicBezTo>
                  <a:cubicBezTo>
                    <a:pt x="37" y="3"/>
                    <a:pt x="31" y="0"/>
                    <a:pt x="2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24" name="Freeform 128"/>
            <p:cNvSpPr>
              <a:spLocks noChangeArrowheads="1"/>
            </p:cNvSpPr>
            <p:nvPr/>
          </p:nvSpPr>
          <p:spPr bwMode="auto">
            <a:xfrm>
              <a:off x="5163" y="1607"/>
              <a:ext cx="53" cy="49"/>
            </a:xfrm>
            <a:custGeom>
              <a:avLst/>
              <a:gdLst>
                <a:gd name="T0" fmla="*/ 116 w 236"/>
                <a:gd name="T1" fmla="*/ 0 h 221"/>
                <a:gd name="T2" fmla="*/ 116 w 236"/>
                <a:gd name="T3" fmla="*/ 0 h 221"/>
                <a:gd name="T4" fmla="*/ 34 w 236"/>
                <a:gd name="T5" fmla="*/ 37 h 221"/>
                <a:gd name="T6" fmla="*/ 8 w 236"/>
                <a:gd name="T7" fmla="*/ 133 h 221"/>
                <a:gd name="T8" fmla="*/ 45 w 236"/>
                <a:gd name="T9" fmla="*/ 116 h 221"/>
                <a:gd name="T10" fmla="*/ 65 w 236"/>
                <a:gd name="T11" fmla="*/ 152 h 221"/>
                <a:gd name="T12" fmla="*/ 113 w 236"/>
                <a:gd name="T13" fmla="*/ 178 h 221"/>
                <a:gd name="T14" fmla="*/ 96 w 236"/>
                <a:gd name="T15" fmla="*/ 217 h 221"/>
                <a:gd name="T16" fmla="*/ 116 w 236"/>
                <a:gd name="T17" fmla="*/ 220 h 221"/>
                <a:gd name="T18" fmla="*/ 198 w 236"/>
                <a:gd name="T19" fmla="*/ 183 h 221"/>
                <a:gd name="T20" fmla="*/ 206 w 236"/>
                <a:gd name="T21" fmla="*/ 51 h 221"/>
                <a:gd name="T22" fmla="*/ 195 w 236"/>
                <a:gd name="T23" fmla="*/ 65 h 221"/>
                <a:gd name="T24" fmla="*/ 181 w 236"/>
                <a:gd name="T25" fmla="*/ 71 h 221"/>
                <a:gd name="T26" fmla="*/ 167 w 236"/>
                <a:gd name="T27" fmla="*/ 65 h 221"/>
                <a:gd name="T28" fmla="*/ 164 w 236"/>
                <a:gd name="T29" fmla="*/ 37 h 221"/>
                <a:gd name="T30" fmla="*/ 181 w 236"/>
                <a:gd name="T31" fmla="*/ 19 h 221"/>
                <a:gd name="T32" fmla="*/ 116 w 236"/>
                <a:gd name="T33"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6" h="221">
                  <a:moveTo>
                    <a:pt x="116" y="0"/>
                  </a:moveTo>
                  <a:lnTo>
                    <a:pt x="116" y="0"/>
                  </a:lnTo>
                  <a:cubicBezTo>
                    <a:pt x="84" y="0"/>
                    <a:pt x="56" y="11"/>
                    <a:pt x="34" y="37"/>
                  </a:cubicBezTo>
                  <a:cubicBezTo>
                    <a:pt x="8" y="62"/>
                    <a:pt x="0" y="99"/>
                    <a:pt x="8" y="133"/>
                  </a:cubicBezTo>
                  <a:cubicBezTo>
                    <a:pt x="45" y="116"/>
                    <a:pt x="45" y="116"/>
                    <a:pt x="45" y="116"/>
                  </a:cubicBezTo>
                  <a:cubicBezTo>
                    <a:pt x="65" y="152"/>
                    <a:pt x="65" y="152"/>
                    <a:pt x="65" y="152"/>
                  </a:cubicBezTo>
                  <a:cubicBezTo>
                    <a:pt x="113" y="178"/>
                    <a:pt x="113" y="178"/>
                    <a:pt x="113" y="178"/>
                  </a:cubicBezTo>
                  <a:cubicBezTo>
                    <a:pt x="113" y="178"/>
                    <a:pt x="107" y="192"/>
                    <a:pt x="96" y="217"/>
                  </a:cubicBezTo>
                  <a:cubicBezTo>
                    <a:pt x="102" y="220"/>
                    <a:pt x="107" y="220"/>
                    <a:pt x="116" y="220"/>
                  </a:cubicBezTo>
                  <a:cubicBezTo>
                    <a:pt x="144" y="220"/>
                    <a:pt x="175" y="206"/>
                    <a:pt x="198" y="183"/>
                  </a:cubicBezTo>
                  <a:cubicBezTo>
                    <a:pt x="232" y="147"/>
                    <a:pt x="235" y="90"/>
                    <a:pt x="206" y="51"/>
                  </a:cubicBezTo>
                  <a:cubicBezTo>
                    <a:pt x="195" y="65"/>
                    <a:pt x="195" y="65"/>
                    <a:pt x="195" y="65"/>
                  </a:cubicBezTo>
                  <a:cubicBezTo>
                    <a:pt x="189" y="68"/>
                    <a:pt x="184" y="71"/>
                    <a:pt x="181" y="71"/>
                  </a:cubicBezTo>
                  <a:cubicBezTo>
                    <a:pt x="175" y="71"/>
                    <a:pt x="170" y="71"/>
                    <a:pt x="167" y="65"/>
                  </a:cubicBezTo>
                  <a:cubicBezTo>
                    <a:pt x="158" y="59"/>
                    <a:pt x="158" y="45"/>
                    <a:pt x="164" y="37"/>
                  </a:cubicBezTo>
                  <a:cubicBezTo>
                    <a:pt x="181" y="19"/>
                    <a:pt x="181" y="19"/>
                    <a:pt x="181" y="19"/>
                  </a:cubicBezTo>
                  <a:cubicBezTo>
                    <a:pt x="161" y="5"/>
                    <a:pt x="138" y="0"/>
                    <a:pt x="116"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25" name="Freeform 129"/>
            <p:cNvSpPr>
              <a:spLocks noChangeArrowheads="1"/>
            </p:cNvSpPr>
            <p:nvPr/>
          </p:nvSpPr>
          <p:spPr bwMode="auto">
            <a:xfrm>
              <a:off x="5120" y="1641"/>
              <a:ext cx="68" cy="165"/>
            </a:xfrm>
            <a:custGeom>
              <a:avLst/>
              <a:gdLst>
                <a:gd name="T0" fmla="*/ 255 w 304"/>
                <a:gd name="T1" fmla="*/ 0 h 734"/>
                <a:gd name="T2" fmla="*/ 255 w 304"/>
                <a:gd name="T3" fmla="*/ 0 h 734"/>
                <a:gd name="T4" fmla="*/ 277 w 304"/>
                <a:gd name="T5" fmla="*/ 37 h 734"/>
                <a:gd name="T6" fmla="*/ 272 w 304"/>
                <a:gd name="T7" fmla="*/ 40 h 734"/>
                <a:gd name="T8" fmla="*/ 201 w 304"/>
                <a:gd name="T9" fmla="*/ 71 h 734"/>
                <a:gd name="T10" fmla="*/ 0 w 304"/>
                <a:gd name="T11" fmla="*/ 588 h 734"/>
                <a:gd name="T12" fmla="*/ 12 w 304"/>
                <a:gd name="T13" fmla="*/ 733 h 734"/>
                <a:gd name="T14" fmla="*/ 12 w 304"/>
                <a:gd name="T15" fmla="*/ 733 h 734"/>
                <a:gd name="T16" fmla="*/ 286 w 304"/>
                <a:gd name="T17" fmla="*/ 65 h 734"/>
                <a:gd name="T18" fmla="*/ 303 w 304"/>
                <a:gd name="T19" fmla="*/ 26 h 734"/>
                <a:gd name="T20" fmla="*/ 255 w 304"/>
                <a:gd name="T21"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734">
                  <a:moveTo>
                    <a:pt x="255" y="0"/>
                  </a:moveTo>
                  <a:lnTo>
                    <a:pt x="255" y="0"/>
                  </a:lnTo>
                  <a:cubicBezTo>
                    <a:pt x="277" y="37"/>
                    <a:pt x="277" y="37"/>
                    <a:pt x="277" y="37"/>
                  </a:cubicBezTo>
                  <a:cubicBezTo>
                    <a:pt x="272" y="40"/>
                    <a:pt x="272" y="40"/>
                    <a:pt x="272" y="40"/>
                  </a:cubicBezTo>
                  <a:cubicBezTo>
                    <a:pt x="201" y="71"/>
                    <a:pt x="201" y="71"/>
                    <a:pt x="201" y="71"/>
                  </a:cubicBezTo>
                  <a:cubicBezTo>
                    <a:pt x="136" y="235"/>
                    <a:pt x="0" y="588"/>
                    <a:pt x="0" y="588"/>
                  </a:cubicBezTo>
                  <a:cubicBezTo>
                    <a:pt x="0" y="588"/>
                    <a:pt x="3" y="727"/>
                    <a:pt x="12" y="733"/>
                  </a:cubicBezTo>
                  <a:lnTo>
                    <a:pt x="12" y="733"/>
                  </a:lnTo>
                  <a:cubicBezTo>
                    <a:pt x="20" y="733"/>
                    <a:pt x="227" y="215"/>
                    <a:pt x="286" y="65"/>
                  </a:cubicBezTo>
                  <a:cubicBezTo>
                    <a:pt x="297" y="40"/>
                    <a:pt x="303" y="26"/>
                    <a:pt x="303" y="26"/>
                  </a:cubicBezTo>
                  <a:cubicBezTo>
                    <a:pt x="255" y="0"/>
                    <a:pt x="255" y="0"/>
                    <a:pt x="255"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26" name="Freeform 130"/>
            <p:cNvSpPr>
              <a:spLocks noChangeArrowheads="1"/>
            </p:cNvSpPr>
            <p:nvPr/>
          </p:nvSpPr>
          <p:spPr bwMode="auto">
            <a:xfrm>
              <a:off x="5016" y="1633"/>
              <a:ext cx="165" cy="74"/>
            </a:xfrm>
            <a:custGeom>
              <a:avLst/>
              <a:gdLst>
                <a:gd name="T0" fmla="*/ 690 w 733"/>
                <a:gd name="T1" fmla="*/ 0 h 332"/>
                <a:gd name="T2" fmla="*/ 653 w 733"/>
                <a:gd name="T3" fmla="*/ 17 h 332"/>
                <a:gd name="T4" fmla="*/ 113 w 733"/>
                <a:gd name="T5" fmla="*/ 251 h 332"/>
                <a:gd name="T6" fmla="*/ 0 w 733"/>
                <a:gd name="T7" fmla="*/ 331 h 332"/>
                <a:gd name="T8" fmla="*/ 138 w 733"/>
                <a:gd name="T9" fmla="*/ 325 h 332"/>
                <a:gd name="T10" fmla="*/ 656 w 733"/>
                <a:gd name="T11" fmla="*/ 107 h 332"/>
                <a:gd name="T12" fmla="*/ 727 w 733"/>
                <a:gd name="T13" fmla="*/ 76 h 332"/>
                <a:gd name="T14" fmla="*/ 732 w 733"/>
                <a:gd name="T15" fmla="*/ 73 h 332"/>
                <a:gd name="T16" fmla="*/ 710 w 733"/>
                <a:gd name="T17" fmla="*/ 36 h 332"/>
                <a:gd name="T18" fmla="*/ 690 w 733"/>
                <a:gd name="T19"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332">
                  <a:moveTo>
                    <a:pt x="690" y="0"/>
                  </a:moveTo>
                  <a:lnTo>
                    <a:pt x="653" y="17"/>
                  </a:lnTo>
                  <a:lnTo>
                    <a:pt x="113" y="251"/>
                  </a:lnTo>
                  <a:lnTo>
                    <a:pt x="0" y="331"/>
                  </a:lnTo>
                  <a:lnTo>
                    <a:pt x="138" y="325"/>
                  </a:lnTo>
                  <a:lnTo>
                    <a:pt x="656" y="107"/>
                  </a:lnTo>
                  <a:lnTo>
                    <a:pt x="727" y="76"/>
                  </a:lnTo>
                  <a:lnTo>
                    <a:pt x="732" y="73"/>
                  </a:lnTo>
                  <a:lnTo>
                    <a:pt x="710" y="36"/>
                  </a:lnTo>
                  <a:lnTo>
                    <a:pt x="69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27" name="Freeform 131"/>
            <p:cNvSpPr>
              <a:spLocks noChangeArrowheads="1"/>
            </p:cNvSpPr>
            <p:nvPr/>
          </p:nvSpPr>
          <p:spPr bwMode="auto">
            <a:xfrm>
              <a:off x="5016" y="1633"/>
              <a:ext cx="165" cy="74"/>
            </a:xfrm>
            <a:custGeom>
              <a:avLst/>
              <a:gdLst>
                <a:gd name="T0" fmla="*/ 690 w 733"/>
                <a:gd name="T1" fmla="*/ 0 h 332"/>
                <a:gd name="T2" fmla="*/ 653 w 733"/>
                <a:gd name="T3" fmla="*/ 17 h 332"/>
                <a:gd name="T4" fmla="*/ 113 w 733"/>
                <a:gd name="T5" fmla="*/ 251 h 332"/>
                <a:gd name="T6" fmla="*/ 0 w 733"/>
                <a:gd name="T7" fmla="*/ 331 h 332"/>
                <a:gd name="T8" fmla="*/ 138 w 733"/>
                <a:gd name="T9" fmla="*/ 325 h 332"/>
                <a:gd name="T10" fmla="*/ 656 w 733"/>
                <a:gd name="T11" fmla="*/ 107 h 332"/>
                <a:gd name="T12" fmla="*/ 727 w 733"/>
                <a:gd name="T13" fmla="*/ 76 h 332"/>
                <a:gd name="T14" fmla="*/ 732 w 733"/>
                <a:gd name="T15" fmla="*/ 73 h 332"/>
                <a:gd name="T16" fmla="*/ 710 w 733"/>
                <a:gd name="T17" fmla="*/ 36 h 332"/>
                <a:gd name="T18" fmla="*/ 690 w 733"/>
                <a:gd name="T19"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332">
                  <a:moveTo>
                    <a:pt x="690" y="0"/>
                  </a:moveTo>
                  <a:lnTo>
                    <a:pt x="653" y="17"/>
                  </a:lnTo>
                  <a:lnTo>
                    <a:pt x="113" y="251"/>
                  </a:lnTo>
                  <a:lnTo>
                    <a:pt x="0" y="331"/>
                  </a:lnTo>
                  <a:lnTo>
                    <a:pt x="138" y="325"/>
                  </a:lnTo>
                  <a:lnTo>
                    <a:pt x="656" y="107"/>
                  </a:lnTo>
                  <a:lnTo>
                    <a:pt x="727" y="76"/>
                  </a:lnTo>
                  <a:lnTo>
                    <a:pt x="732" y="73"/>
                  </a:lnTo>
                  <a:lnTo>
                    <a:pt x="710" y="36"/>
                  </a:lnTo>
                  <a:lnTo>
                    <a:pt x="69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28" name="Freeform 132"/>
            <p:cNvSpPr>
              <a:spLocks noChangeArrowheads="1"/>
            </p:cNvSpPr>
            <p:nvPr/>
          </p:nvSpPr>
          <p:spPr bwMode="auto">
            <a:xfrm>
              <a:off x="5199" y="1600"/>
              <a:ext cx="22" cy="22"/>
            </a:xfrm>
            <a:custGeom>
              <a:avLst/>
              <a:gdLst>
                <a:gd name="T0" fmla="*/ 77 w 100"/>
                <a:gd name="T1" fmla="*/ 0 h 101"/>
                <a:gd name="T2" fmla="*/ 77 w 100"/>
                <a:gd name="T3" fmla="*/ 0 h 101"/>
                <a:gd name="T4" fmla="*/ 60 w 100"/>
                <a:gd name="T5" fmla="*/ 6 h 101"/>
                <a:gd name="T6" fmla="*/ 23 w 100"/>
                <a:gd name="T7" fmla="*/ 48 h 101"/>
                <a:gd name="T8" fmla="*/ 6 w 100"/>
                <a:gd name="T9" fmla="*/ 66 h 101"/>
                <a:gd name="T10" fmla="*/ 9 w 100"/>
                <a:gd name="T11" fmla="*/ 94 h 101"/>
                <a:gd name="T12" fmla="*/ 23 w 100"/>
                <a:gd name="T13" fmla="*/ 100 h 101"/>
                <a:gd name="T14" fmla="*/ 37 w 100"/>
                <a:gd name="T15" fmla="*/ 94 h 101"/>
                <a:gd name="T16" fmla="*/ 48 w 100"/>
                <a:gd name="T17" fmla="*/ 80 h 101"/>
                <a:gd name="T18" fmla="*/ 91 w 100"/>
                <a:gd name="T19" fmla="*/ 34 h 101"/>
                <a:gd name="T20" fmla="*/ 88 w 100"/>
                <a:gd name="T21" fmla="*/ 6 h 101"/>
                <a:gd name="T22" fmla="*/ 77 w 100"/>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101">
                  <a:moveTo>
                    <a:pt x="77" y="0"/>
                  </a:moveTo>
                  <a:lnTo>
                    <a:pt x="77" y="0"/>
                  </a:lnTo>
                  <a:cubicBezTo>
                    <a:pt x="71" y="0"/>
                    <a:pt x="65" y="3"/>
                    <a:pt x="60" y="6"/>
                  </a:cubicBezTo>
                  <a:cubicBezTo>
                    <a:pt x="23" y="48"/>
                    <a:pt x="23" y="48"/>
                    <a:pt x="23" y="48"/>
                  </a:cubicBezTo>
                  <a:cubicBezTo>
                    <a:pt x="6" y="66"/>
                    <a:pt x="6" y="66"/>
                    <a:pt x="6" y="66"/>
                  </a:cubicBezTo>
                  <a:cubicBezTo>
                    <a:pt x="0" y="74"/>
                    <a:pt x="0" y="88"/>
                    <a:pt x="9" y="94"/>
                  </a:cubicBezTo>
                  <a:cubicBezTo>
                    <a:pt x="12" y="100"/>
                    <a:pt x="17" y="100"/>
                    <a:pt x="23" y="100"/>
                  </a:cubicBezTo>
                  <a:cubicBezTo>
                    <a:pt x="26" y="100"/>
                    <a:pt x="31" y="97"/>
                    <a:pt x="37" y="94"/>
                  </a:cubicBezTo>
                  <a:cubicBezTo>
                    <a:pt x="48" y="80"/>
                    <a:pt x="48" y="80"/>
                    <a:pt x="48" y="80"/>
                  </a:cubicBezTo>
                  <a:cubicBezTo>
                    <a:pt x="91" y="34"/>
                    <a:pt x="91" y="34"/>
                    <a:pt x="91" y="34"/>
                  </a:cubicBezTo>
                  <a:cubicBezTo>
                    <a:pt x="99" y="26"/>
                    <a:pt x="96" y="12"/>
                    <a:pt x="88" y="6"/>
                  </a:cubicBezTo>
                  <a:cubicBezTo>
                    <a:pt x="85" y="3"/>
                    <a:pt x="80" y="0"/>
                    <a:pt x="7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29" name="Freeform 133"/>
            <p:cNvSpPr>
              <a:spLocks noChangeArrowheads="1"/>
            </p:cNvSpPr>
            <p:nvPr/>
          </p:nvSpPr>
          <p:spPr bwMode="auto">
            <a:xfrm>
              <a:off x="6797" y="1277"/>
              <a:ext cx="52" cy="49"/>
            </a:xfrm>
            <a:custGeom>
              <a:avLst/>
              <a:gdLst>
                <a:gd name="T0" fmla="*/ 114 w 233"/>
                <a:gd name="T1" fmla="*/ 0 h 221"/>
                <a:gd name="T2" fmla="*/ 114 w 233"/>
                <a:gd name="T3" fmla="*/ 0 h 221"/>
                <a:gd name="T4" fmla="*/ 32 w 233"/>
                <a:gd name="T5" fmla="*/ 36 h 221"/>
                <a:gd name="T6" fmla="*/ 6 w 233"/>
                <a:gd name="T7" fmla="*/ 132 h 221"/>
                <a:gd name="T8" fmla="*/ 43 w 233"/>
                <a:gd name="T9" fmla="*/ 115 h 221"/>
                <a:gd name="T10" fmla="*/ 66 w 233"/>
                <a:gd name="T11" fmla="*/ 152 h 221"/>
                <a:gd name="T12" fmla="*/ 111 w 233"/>
                <a:gd name="T13" fmla="*/ 178 h 221"/>
                <a:gd name="T14" fmla="*/ 94 w 233"/>
                <a:gd name="T15" fmla="*/ 217 h 221"/>
                <a:gd name="T16" fmla="*/ 114 w 233"/>
                <a:gd name="T17" fmla="*/ 220 h 221"/>
                <a:gd name="T18" fmla="*/ 195 w 233"/>
                <a:gd name="T19" fmla="*/ 183 h 221"/>
                <a:gd name="T20" fmla="*/ 207 w 233"/>
                <a:gd name="T21" fmla="*/ 50 h 221"/>
                <a:gd name="T22" fmla="*/ 193 w 233"/>
                <a:gd name="T23" fmla="*/ 64 h 221"/>
                <a:gd name="T24" fmla="*/ 178 w 233"/>
                <a:gd name="T25" fmla="*/ 70 h 221"/>
                <a:gd name="T26" fmla="*/ 164 w 233"/>
                <a:gd name="T27" fmla="*/ 64 h 221"/>
                <a:gd name="T28" fmla="*/ 164 w 233"/>
                <a:gd name="T29" fmla="*/ 36 h 221"/>
                <a:gd name="T30" fmla="*/ 178 w 233"/>
                <a:gd name="T31" fmla="*/ 22 h 221"/>
                <a:gd name="T32" fmla="*/ 114 w 233"/>
                <a:gd name="T33"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3" h="221">
                  <a:moveTo>
                    <a:pt x="114" y="0"/>
                  </a:moveTo>
                  <a:lnTo>
                    <a:pt x="114" y="0"/>
                  </a:lnTo>
                  <a:cubicBezTo>
                    <a:pt x="85" y="0"/>
                    <a:pt x="54" y="11"/>
                    <a:pt x="32" y="36"/>
                  </a:cubicBezTo>
                  <a:cubicBezTo>
                    <a:pt x="9" y="62"/>
                    <a:pt x="0" y="98"/>
                    <a:pt x="6" y="132"/>
                  </a:cubicBezTo>
                  <a:cubicBezTo>
                    <a:pt x="43" y="115"/>
                    <a:pt x="43" y="115"/>
                    <a:pt x="43" y="115"/>
                  </a:cubicBezTo>
                  <a:cubicBezTo>
                    <a:pt x="66" y="152"/>
                    <a:pt x="66" y="152"/>
                    <a:pt x="66" y="152"/>
                  </a:cubicBezTo>
                  <a:cubicBezTo>
                    <a:pt x="111" y="178"/>
                    <a:pt x="111" y="178"/>
                    <a:pt x="111" y="178"/>
                  </a:cubicBezTo>
                  <a:cubicBezTo>
                    <a:pt x="111" y="178"/>
                    <a:pt x="105" y="192"/>
                    <a:pt x="94" y="217"/>
                  </a:cubicBezTo>
                  <a:cubicBezTo>
                    <a:pt x="102" y="220"/>
                    <a:pt x="108" y="220"/>
                    <a:pt x="114" y="220"/>
                  </a:cubicBezTo>
                  <a:cubicBezTo>
                    <a:pt x="145" y="220"/>
                    <a:pt x="173" y="209"/>
                    <a:pt x="195" y="183"/>
                  </a:cubicBezTo>
                  <a:cubicBezTo>
                    <a:pt x="229" y="146"/>
                    <a:pt x="232" y="90"/>
                    <a:pt x="207" y="50"/>
                  </a:cubicBezTo>
                  <a:cubicBezTo>
                    <a:pt x="193" y="64"/>
                    <a:pt x="193" y="64"/>
                    <a:pt x="193" y="64"/>
                  </a:cubicBezTo>
                  <a:cubicBezTo>
                    <a:pt x="190" y="70"/>
                    <a:pt x="184" y="70"/>
                    <a:pt x="178" y="70"/>
                  </a:cubicBezTo>
                  <a:cubicBezTo>
                    <a:pt x="173" y="70"/>
                    <a:pt x="170" y="70"/>
                    <a:pt x="164" y="64"/>
                  </a:cubicBezTo>
                  <a:cubicBezTo>
                    <a:pt x="156" y="59"/>
                    <a:pt x="156" y="45"/>
                    <a:pt x="164" y="36"/>
                  </a:cubicBezTo>
                  <a:cubicBezTo>
                    <a:pt x="178" y="22"/>
                    <a:pt x="178" y="22"/>
                    <a:pt x="178" y="22"/>
                  </a:cubicBezTo>
                  <a:cubicBezTo>
                    <a:pt x="159" y="8"/>
                    <a:pt x="136" y="0"/>
                    <a:pt x="11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30" name="Freeform 134"/>
            <p:cNvSpPr>
              <a:spLocks noChangeArrowheads="1"/>
            </p:cNvSpPr>
            <p:nvPr/>
          </p:nvSpPr>
          <p:spPr bwMode="auto">
            <a:xfrm>
              <a:off x="6753" y="1312"/>
              <a:ext cx="68" cy="165"/>
            </a:xfrm>
            <a:custGeom>
              <a:avLst/>
              <a:gdLst>
                <a:gd name="T0" fmla="*/ 258 w 304"/>
                <a:gd name="T1" fmla="*/ 0 h 733"/>
                <a:gd name="T2" fmla="*/ 258 w 304"/>
                <a:gd name="T3" fmla="*/ 0 h 733"/>
                <a:gd name="T4" fmla="*/ 280 w 304"/>
                <a:gd name="T5" fmla="*/ 40 h 733"/>
                <a:gd name="T6" fmla="*/ 272 w 304"/>
                <a:gd name="T7" fmla="*/ 43 h 733"/>
                <a:gd name="T8" fmla="*/ 201 w 304"/>
                <a:gd name="T9" fmla="*/ 71 h 733"/>
                <a:gd name="T10" fmla="*/ 0 w 304"/>
                <a:gd name="T11" fmla="*/ 588 h 733"/>
                <a:gd name="T12" fmla="*/ 11 w 304"/>
                <a:gd name="T13" fmla="*/ 732 h 733"/>
                <a:gd name="T14" fmla="*/ 11 w 304"/>
                <a:gd name="T15" fmla="*/ 732 h 733"/>
                <a:gd name="T16" fmla="*/ 286 w 304"/>
                <a:gd name="T17" fmla="*/ 65 h 733"/>
                <a:gd name="T18" fmla="*/ 303 w 304"/>
                <a:gd name="T19" fmla="*/ 26 h 733"/>
                <a:gd name="T20" fmla="*/ 258 w 304"/>
                <a:gd name="T21"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733">
                  <a:moveTo>
                    <a:pt x="258" y="0"/>
                  </a:moveTo>
                  <a:lnTo>
                    <a:pt x="258" y="0"/>
                  </a:lnTo>
                  <a:cubicBezTo>
                    <a:pt x="280" y="40"/>
                    <a:pt x="280" y="40"/>
                    <a:pt x="280" y="40"/>
                  </a:cubicBezTo>
                  <a:cubicBezTo>
                    <a:pt x="272" y="43"/>
                    <a:pt x="272" y="43"/>
                    <a:pt x="272" y="43"/>
                  </a:cubicBezTo>
                  <a:cubicBezTo>
                    <a:pt x="201" y="71"/>
                    <a:pt x="201" y="71"/>
                    <a:pt x="201" y="71"/>
                  </a:cubicBezTo>
                  <a:cubicBezTo>
                    <a:pt x="136" y="235"/>
                    <a:pt x="0" y="588"/>
                    <a:pt x="0" y="588"/>
                  </a:cubicBezTo>
                  <a:cubicBezTo>
                    <a:pt x="0" y="588"/>
                    <a:pt x="3" y="727"/>
                    <a:pt x="11" y="732"/>
                  </a:cubicBezTo>
                  <a:lnTo>
                    <a:pt x="11" y="732"/>
                  </a:lnTo>
                  <a:cubicBezTo>
                    <a:pt x="20" y="732"/>
                    <a:pt x="226" y="218"/>
                    <a:pt x="286" y="65"/>
                  </a:cubicBezTo>
                  <a:cubicBezTo>
                    <a:pt x="297" y="40"/>
                    <a:pt x="303" y="26"/>
                    <a:pt x="303" y="26"/>
                  </a:cubicBezTo>
                  <a:cubicBezTo>
                    <a:pt x="258" y="0"/>
                    <a:pt x="258" y="0"/>
                    <a:pt x="2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31" name="Freeform 135"/>
            <p:cNvSpPr>
              <a:spLocks noChangeArrowheads="1"/>
            </p:cNvSpPr>
            <p:nvPr/>
          </p:nvSpPr>
          <p:spPr bwMode="auto">
            <a:xfrm>
              <a:off x="6651" y="1303"/>
              <a:ext cx="165" cy="75"/>
            </a:xfrm>
            <a:custGeom>
              <a:avLst/>
              <a:gdLst>
                <a:gd name="T0" fmla="*/ 687 w 733"/>
                <a:gd name="T1" fmla="*/ 0 h 335"/>
                <a:gd name="T2" fmla="*/ 650 w 733"/>
                <a:gd name="T3" fmla="*/ 17 h 335"/>
                <a:gd name="T4" fmla="*/ 110 w 733"/>
                <a:gd name="T5" fmla="*/ 252 h 335"/>
                <a:gd name="T6" fmla="*/ 0 w 733"/>
                <a:gd name="T7" fmla="*/ 334 h 335"/>
                <a:gd name="T8" fmla="*/ 138 w 733"/>
                <a:gd name="T9" fmla="*/ 326 h 335"/>
                <a:gd name="T10" fmla="*/ 653 w 733"/>
                <a:gd name="T11" fmla="*/ 108 h 335"/>
                <a:gd name="T12" fmla="*/ 724 w 733"/>
                <a:gd name="T13" fmla="*/ 80 h 335"/>
                <a:gd name="T14" fmla="*/ 732 w 733"/>
                <a:gd name="T15" fmla="*/ 77 h 335"/>
                <a:gd name="T16" fmla="*/ 710 w 733"/>
                <a:gd name="T17" fmla="*/ 37 h 335"/>
                <a:gd name="T18" fmla="*/ 687 w 733"/>
                <a:gd name="T19"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335">
                  <a:moveTo>
                    <a:pt x="687" y="0"/>
                  </a:moveTo>
                  <a:lnTo>
                    <a:pt x="650" y="17"/>
                  </a:lnTo>
                  <a:lnTo>
                    <a:pt x="110" y="252"/>
                  </a:lnTo>
                  <a:lnTo>
                    <a:pt x="0" y="334"/>
                  </a:lnTo>
                  <a:lnTo>
                    <a:pt x="138" y="326"/>
                  </a:lnTo>
                  <a:lnTo>
                    <a:pt x="653" y="108"/>
                  </a:lnTo>
                  <a:lnTo>
                    <a:pt x="724" y="80"/>
                  </a:lnTo>
                  <a:lnTo>
                    <a:pt x="732" y="77"/>
                  </a:lnTo>
                  <a:lnTo>
                    <a:pt x="710" y="37"/>
                  </a:lnTo>
                  <a:lnTo>
                    <a:pt x="687"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32" name="Freeform 136"/>
            <p:cNvSpPr>
              <a:spLocks noChangeArrowheads="1"/>
            </p:cNvSpPr>
            <p:nvPr/>
          </p:nvSpPr>
          <p:spPr bwMode="auto">
            <a:xfrm>
              <a:off x="6651" y="1303"/>
              <a:ext cx="165" cy="75"/>
            </a:xfrm>
            <a:custGeom>
              <a:avLst/>
              <a:gdLst>
                <a:gd name="T0" fmla="*/ 687 w 733"/>
                <a:gd name="T1" fmla="*/ 0 h 335"/>
                <a:gd name="T2" fmla="*/ 650 w 733"/>
                <a:gd name="T3" fmla="*/ 17 h 335"/>
                <a:gd name="T4" fmla="*/ 110 w 733"/>
                <a:gd name="T5" fmla="*/ 252 h 335"/>
                <a:gd name="T6" fmla="*/ 0 w 733"/>
                <a:gd name="T7" fmla="*/ 334 h 335"/>
                <a:gd name="T8" fmla="*/ 138 w 733"/>
                <a:gd name="T9" fmla="*/ 326 h 335"/>
                <a:gd name="T10" fmla="*/ 653 w 733"/>
                <a:gd name="T11" fmla="*/ 108 h 335"/>
                <a:gd name="T12" fmla="*/ 724 w 733"/>
                <a:gd name="T13" fmla="*/ 80 h 335"/>
                <a:gd name="T14" fmla="*/ 732 w 733"/>
                <a:gd name="T15" fmla="*/ 77 h 335"/>
                <a:gd name="T16" fmla="*/ 710 w 733"/>
                <a:gd name="T17" fmla="*/ 37 h 335"/>
                <a:gd name="T18" fmla="*/ 687 w 733"/>
                <a:gd name="T19"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335">
                  <a:moveTo>
                    <a:pt x="687" y="0"/>
                  </a:moveTo>
                  <a:lnTo>
                    <a:pt x="650" y="17"/>
                  </a:lnTo>
                  <a:lnTo>
                    <a:pt x="110" y="252"/>
                  </a:lnTo>
                  <a:lnTo>
                    <a:pt x="0" y="334"/>
                  </a:lnTo>
                  <a:lnTo>
                    <a:pt x="138" y="326"/>
                  </a:lnTo>
                  <a:lnTo>
                    <a:pt x="653" y="108"/>
                  </a:lnTo>
                  <a:lnTo>
                    <a:pt x="724" y="80"/>
                  </a:lnTo>
                  <a:lnTo>
                    <a:pt x="732" y="77"/>
                  </a:lnTo>
                  <a:lnTo>
                    <a:pt x="710" y="37"/>
                  </a:lnTo>
                  <a:lnTo>
                    <a:pt x="687"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33" name="Freeform 137"/>
            <p:cNvSpPr>
              <a:spLocks noChangeArrowheads="1"/>
            </p:cNvSpPr>
            <p:nvPr/>
          </p:nvSpPr>
          <p:spPr bwMode="auto">
            <a:xfrm>
              <a:off x="6832" y="1271"/>
              <a:ext cx="22" cy="22"/>
            </a:xfrm>
            <a:custGeom>
              <a:avLst/>
              <a:gdLst>
                <a:gd name="T0" fmla="*/ 76 w 100"/>
                <a:gd name="T1" fmla="*/ 0 h 100"/>
                <a:gd name="T2" fmla="*/ 76 w 100"/>
                <a:gd name="T3" fmla="*/ 0 h 100"/>
                <a:gd name="T4" fmla="*/ 62 w 100"/>
                <a:gd name="T5" fmla="*/ 6 h 100"/>
                <a:gd name="T6" fmla="*/ 22 w 100"/>
                <a:gd name="T7" fmla="*/ 51 h 100"/>
                <a:gd name="T8" fmla="*/ 8 w 100"/>
                <a:gd name="T9" fmla="*/ 65 h 100"/>
                <a:gd name="T10" fmla="*/ 8 w 100"/>
                <a:gd name="T11" fmla="*/ 93 h 100"/>
                <a:gd name="T12" fmla="*/ 22 w 100"/>
                <a:gd name="T13" fmla="*/ 99 h 100"/>
                <a:gd name="T14" fmla="*/ 37 w 100"/>
                <a:gd name="T15" fmla="*/ 93 h 100"/>
                <a:gd name="T16" fmla="*/ 51 w 100"/>
                <a:gd name="T17" fmla="*/ 79 h 100"/>
                <a:gd name="T18" fmla="*/ 90 w 100"/>
                <a:gd name="T19" fmla="*/ 34 h 100"/>
                <a:gd name="T20" fmla="*/ 90 w 100"/>
                <a:gd name="T21" fmla="*/ 6 h 100"/>
                <a:gd name="T22" fmla="*/ 76 w 100"/>
                <a:gd name="T2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100">
                  <a:moveTo>
                    <a:pt x="76" y="0"/>
                  </a:moveTo>
                  <a:lnTo>
                    <a:pt x="76" y="0"/>
                  </a:lnTo>
                  <a:cubicBezTo>
                    <a:pt x="71" y="0"/>
                    <a:pt x="65" y="3"/>
                    <a:pt x="62" y="6"/>
                  </a:cubicBezTo>
                  <a:cubicBezTo>
                    <a:pt x="22" y="51"/>
                    <a:pt x="22" y="51"/>
                    <a:pt x="22" y="51"/>
                  </a:cubicBezTo>
                  <a:cubicBezTo>
                    <a:pt x="8" y="65"/>
                    <a:pt x="8" y="65"/>
                    <a:pt x="8" y="65"/>
                  </a:cubicBezTo>
                  <a:cubicBezTo>
                    <a:pt x="0" y="74"/>
                    <a:pt x="0" y="88"/>
                    <a:pt x="8" y="93"/>
                  </a:cubicBezTo>
                  <a:cubicBezTo>
                    <a:pt x="14" y="99"/>
                    <a:pt x="17" y="99"/>
                    <a:pt x="22" y="99"/>
                  </a:cubicBezTo>
                  <a:cubicBezTo>
                    <a:pt x="28" y="99"/>
                    <a:pt x="34" y="99"/>
                    <a:pt x="37" y="93"/>
                  </a:cubicBezTo>
                  <a:cubicBezTo>
                    <a:pt x="51" y="79"/>
                    <a:pt x="51" y="79"/>
                    <a:pt x="51" y="79"/>
                  </a:cubicBezTo>
                  <a:cubicBezTo>
                    <a:pt x="90" y="34"/>
                    <a:pt x="90" y="34"/>
                    <a:pt x="90" y="34"/>
                  </a:cubicBezTo>
                  <a:cubicBezTo>
                    <a:pt x="99" y="26"/>
                    <a:pt x="99" y="14"/>
                    <a:pt x="90" y="6"/>
                  </a:cubicBezTo>
                  <a:cubicBezTo>
                    <a:pt x="88" y="3"/>
                    <a:pt x="82" y="0"/>
                    <a:pt x="76"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34" name="Freeform 138"/>
            <p:cNvSpPr>
              <a:spLocks noChangeArrowheads="1"/>
            </p:cNvSpPr>
            <p:nvPr/>
          </p:nvSpPr>
          <p:spPr bwMode="auto">
            <a:xfrm>
              <a:off x="5699" y="1805"/>
              <a:ext cx="53" cy="49"/>
            </a:xfrm>
            <a:custGeom>
              <a:avLst/>
              <a:gdLst>
                <a:gd name="T0" fmla="*/ 121 w 238"/>
                <a:gd name="T1" fmla="*/ 0 h 219"/>
                <a:gd name="T2" fmla="*/ 121 w 238"/>
                <a:gd name="T3" fmla="*/ 0 h 219"/>
                <a:gd name="T4" fmla="*/ 87 w 238"/>
                <a:gd name="T5" fmla="*/ 6 h 219"/>
                <a:gd name="T6" fmla="*/ 99 w 238"/>
                <a:gd name="T7" fmla="*/ 20 h 219"/>
                <a:gd name="T8" fmla="*/ 93 w 238"/>
                <a:gd name="T9" fmla="*/ 48 h 219"/>
                <a:gd name="T10" fmla="*/ 82 w 238"/>
                <a:gd name="T11" fmla="*/ 51 h 219"/>
                <a:gd name="T12" fmla="*/ 65 w 238"/>
                <a:gd name="T13" fmla="*/ 43 h 219"/>
                <a:gd name="T14" fmla="*/ 53 w 238"/>
                <a:gd name="T15" fmla="*/ 26 h 219"/>
                <a:gd name="T16" fmla="*/ 31 w 238"/>
                <a:gd name="T17" fmla="*/ 170 h 219"/>
                <a:gd name="T18" fmla="*/ 119 w 238"/>
                <a:gd name="T19" fmla="*/ 218 h 219"/>
                <a:gd name="T20" fmla="*/ 110 w 238"/>
                <a:gd name="T21" fmla="*/ 179 h 219"/>
                <a:gd name="T22" fmla="*/ 153 w 238"/>
                <a:gd name="T23" fmla="*/ 167 h 219"/>
                <a:gd name="T24" fmla="*/ 186 w 238"/>
                <a:gd name="T25" fmla="*/ 130 h 219"/>
                <a:gd name="T26" fmla="*/ 223 w 238"/>
                <a:gd name="T27" fmla="*/ 156 h 219"/>
                <a:gd name="T28" fmla="*/ 214 w 238"/>
                <a:gd name="T29" fmla="*/ 48 h 219"/>
                <a:gd name="T30" fmla="*/ 121 w 238"/>
                <a:gd name="T31"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8" h="219">
                  <a:moveTo>
                    <a:pt x="121" y="0"/>
                  </a:moveTo>
                  <a:lnTo>
                    <a:pt x="121" y="0"/>
                  </a:lnTo>
                  <a:cubicBezTo>
                    <a:pt x="110" y="0"/>
                    <a:pt x="99" y="0"/>
                    <a:pt x="87" y="6"/>
                  </a:cubicBezTo>
                  <a:cubicBezTo>
                    <a:pt x="99" y="20"/>
                    <a:pt x="99" y="20"/>
                    <a:pt x="99" y="20"/>
                  </a:cubicBezTo>
                  <a:cubicBezTo>
                    <a:pt x="104" y="31"/>
                    <a:pt x="102" y="43"/>
                    <a:pt x="93" y="48"/>
                  </a:cubicBezTo>
                  <a:cubicBezTo>
                    <a:pt x="90" y="51"/>
                    <a:pt x="85" y="51"/>
                    <a:pt x="82" y="51"/>
                  </a:cubicBezTo>
                  <a:cubicBezTo>
                    <a:pt x="76" y="51"/>
                    <a:pt x="70" y="48"/>
                    <a:pt x="65" y="43"/>
                  </a:cubicBezTo>
                  <a:cubicBezTo>
                    <a:pt x="53" y="26"/>
                    <a:pt x="53" y="26"/>
                    <a:pt x="53" y="26"/>
                  </a:cubicBezTo>
                  <a:cubicBezTo>
                    <a:pt x="11" y="59"/>
                    <a:pt x="0" y="122"/>
                    <a:pt x="31" y="170"/>
                  </a:cubicBezTo>
                  <a:cubicBezTo>
                    <a:pt x="50" y="201"/>
                    <a:pt x="85" y="218"/>
                    <a:pt x="119" y="218"/>
                  </a:cubicBezTo>
                  <a:cubicBezTo>
                    <a:pt x="110" y="179"/>
                    <a:pt x="110" y="179"/>
                    <a:pt x="110" y="179"/>
                  </a:cubicBezTo>
                  <a:cubicBezTo>
                    <a:pt x="153" y="167"/>
                    <a:pt x="153" y="167"/>
                    <a:pt x="153" y="167"/>
                  </a:cubicBezTo>
                  <a:cubicBezTo>
                    <a:pt x="186" y="130"/>
                    <a:pt x="186" y="130"/>
                    <a:pt x="186" y="130"/>
                  </a:cubicBezTo>
                  <a:cubicBezTo>
                    <a:pt x="186" y="130"/>
                    <a:pt x="200" y="139"/>
                    <a:pt x="223" y="156"/>
                  </a:cubicBezTo>
                  <a:cubicBezTo>
                    <a:pt x="237" y="122"/>
                    <a:pt x="237" y="82"/>
                    <a:pt x="214" y="48"/>
                  </a:cubicBezTo>
                  <a:cubicBezTo>
                    <a:pt x="195" y="18"/>
                    <a:pt x="158" y="0"/>
                    <a:pt x="12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35" name="Freeform 139"/>
            <p:cNvSpPr>
              <a:spLocks noChangeArrowheads="1"/>
            </p:cNvSpPr>
            <p:nvPr/>
          </p:nvSpPr>
          <p:spPr bwMode="auto">
            <a:xfrm>
              <a:off x="5733" y="1835"/>
              <a:ext cx="147" cy="104"/>
            </a:xfrm>
            <a:custGeom>
              <a:avLst/>
              <a:gdLst>
                <a:gd name="T0" fmla="*/ 33 w 653"/>
                <a:gd name="T1" fmla="*/ 0 h 462"/>
                <a:gd name="T2" fmla="*/ 33 w 653"/>
                <a:gd name="T3" fmla="*/ 0 h 462"/>
                <a:gd name="T4" fmla="*/ 0 w 653"/>
                <a:gd name="T5" fmla="*/ 37 h 462"/>
                <a:gd name="T6" fmla="*/ 42 w 653"/>
                <a:gd name="T7" fmla="*/ 26 h 462"/>
                <a:gd name="T8" fmla="*/ 42 w 653"/>
                <a:gd name="T9" fmla="*/ 34 h 462"/>
                <a:gd name="T10" fmla="*/ 53 w 653"/>
                <a:gd name="T11" fmla="*/ 110 h 462"/>
                <a:gd name="T12" fmla="*/ 503 w 653"/>
                <a:gd name="T13" fmla="*/ 433 h 462"/>
                <a:gd name="T14" fmla="*/ 641 w 653"/>
                <a:gd name="T15" fmla="*/ 461 h 462"/>
                <a:gd name="T16" fmla="*/ 647 w 653"/>
                <a:gd name="T17" fmla="*/ 459 h 462"/>
                <a:gd name="T18" fmla="*/ 70 w 653"/>
                <a:gd name="T19" fmla="*/ 26 h 462"/>
                <a:gd name="T20" fmla="*/ 33 w 653"/>
                <a:gd name="T21"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3" h="462">
                  <a:moveTo>
                    <a:pt x="33" y="0"/>
                  </a:moveTo>
                  <a:lnTo>
                    <a:pt x="33" y="0"/>
                  </a:lnTo>
                  <a:cubicBezTo>
                    <a:pt x="0" y="37"/>
                    <a:pt x="0" y="37"/>
                    <a:pt x="0" y="37"/>
                  </a:cubicBezTo>
                  <a:cubicBezTo>
                    <a:pt x="42" y="26"/>
                    <a:pt x="42" y="26"/>
                    <a:pt x="42" y="26"/>
                  </a:cubicBezTo>
                  <a:cubicBezTo>
                    <a:pt x="42" y="34"/>
                    <a:pt x="42" y="34"/>
                    <a:pt x="42" y="34"/>
                  </a:cubicBezTo>
                  <a:cubicBezTo>
                    <a:pt x="53" y="110"/>
                    <a:pt x="53" y="110"/>
                    <a:pt x="53" y="110"/>
                  </a:cubicBezTo>
                  <a:cubicBezTo>
                    <a:pt x="198" y="212"/>
                    <a:pt x="503" y="433"/>
                    <a:pt x="503" y="433"/>
                  </a:cubicBezTo>
                  <a:cubicBezTo>
                    <a:pt x="503" y="433"/>
                    <a:pt x="616" y="461"/>
                    <a:pt x="641" y="461"/>
                  </a:cubicBezTo>
                  <a:cubicBezTo>
                    <a:pt x="644" y="461"/>
                    <a:pt x="644" y="459"/>
                    <a:pt x="647" y="459"/>
                  </a:cubicBezTo>
                  <a:cubicBezTo>
                    <a:pt x="652" y="456"/>
                    <a:pt x="200" y="122"/>
                    <a:pt x="70" y="26"/>
                  </a:cubicBezTo>
                  <a:cubicBezTo>
                    <a:pt x="47" y="9"/>
                    <a:pt x="33" y="0"/>
                    <a:pt x="3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36" name="Freeform 140"/>
            <p:cNvSpPr>
              <a:spLocks noChangeArrowheads="1"/>
            </p:cNvSpPr>
            <p:nvPr/>
          </p:nvSpPr>
          <p:spPr bwMode="auto">
            <a:xfrm>
              <a:off x="5724" y="1841"/>
              <a:ext cx="40" cy="174"/>
            </a:xfrm>
            <a:custGeom>
              <a:avLst/>
              <a:gdLst>
                <a:gd name="T0" fmla="*/ 85 w 179"/>
                <a:gd name="T1" fmla="*/ 0 h 773"/>
                <a:gd name="T2" fmla="*/ 43 w 179"/>
                <a:gd name="T3" fmla="*/ 11 h 773"/>
                <a:gd name="T4" fmla="*/ 0 w 179"/>
                <a:gd name="T5" fmla="*/ 23 h 773"/>
                <a:gd name="T6" fmla="*/ 9 w 179"/>
                <a:gd name="T7" fmla="*/ 62 h 773"/>
                <a:gd name="T8" fmla="*/ 99 w 179"/>
                <a:gd name="T9" fmla="*/ 645 h 773"/>
                <a:gd name="T10" fmla="*/ 150 w 179"/>
                <a:gd name="T11" fmla="*/ 772 h 773"/>
                <a:gd name="T12" fmla="*/ 178 w 179"/>
                <a:gd name="T13" fmla="*/ 636 h 773"/>
                <a:gd name="T14" fmla="*/ 96 w 179"/>
                <a:gd name="T15" fmla="*/ 84 h 773"/>
                <a:gd name="T16" fmla="*/ 85 w 179"/>
                <a:gd name="T17" fmla="*/ 8 h 773"/>
                <a:gd name="T18" fmla="*/ 85 w 179"/>
                <a:gd name="T19"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773">
                  <a:moveTo>
                    <a:pt x="85" y="0"/>
                  </a:moveTo>
                  <a:lnTo>
                    <a:pt x="43" y="11"/>
                  </a:lnTo>
                  <a:lnTo>
                    <a:pt x="0" y="23"/>
                  </a:lnTo>
                  <a:lnTo>
                    <a:pt x="9" y="62"/>
                  </a:lnTo>
                  <a:lnTo>
                    <a:pt x="99" y="645"/>
                  </a:lnTo>
                  <a:lnTo>
                    <a:pt x="150" y="772"/>
                  </a:lnTo>
                  <a:lnTo>
                    <a:pt x="178" y="636"/>
                  </a:lnTo>
                  <a:lnTo>
                    <a:pt x="96" y="84"/>
                  </a:lnTo>
                  <a:lnTo>
                    <a:pt x="85" y="8"/>
                  </a:lnTo>
                  <a:lnTo>
                    <a:pt x="8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37" name="Freeform 141"/>
            <p:cNvSpPr>
              <a:spLocks noChangeArrowheads="1"/>
            </p:cNvSpPr>
            <p:nvPr/>
          </p:nvSpPr>
          <p:spPr bwMode="auto">
            <a:xfrm>
              <a:off x="5724" y="1841"/>
              <a:ext cx="40" cy="174"/>
            </a:xfrm>
            <a:custGeom>
              <a:avLst/>
              <a:gdLst>
                <a:gd name="T0" fmla="*/ 85 w 179"/>
                <a:gd name="T1" fmla="*/ 0 h 773"/>
                <a:gd name="T2" fmla="*/ 43 w 179"/>
                <a:gd name="T3" fmla="*/ 11 h 773"/>
                <a:gd name="T4" fmla="*/ 0 w 179"/>
                <a:gd name="T5" fmla="*/ 23 h 773"/>
                <a:gd name="T6" fmla="*/ 9 w 179"/>
                <a:gd name="T7" fmla="*/ 62 h 773"/>
                <a:gd name="T8" fmla="*/ 99 w 179"/>
                <a:gd name="T9" fmla="*/ 645 h 773"/>
                <a:gd name="T10" fmla="*/ 150 w 179"/>
                <a:gd name="T11" fmla="*/ 772 h 773"/>
                <a:gd name="T12" fmla="*/ 178 w 179"/>
                <a:gd name="T13" fmla="*/ 636 h 773"/>
                <a:gd name="T14" fmla="*/ 96 w 179"/>
                <a:gd name="T15" fmla="*/ 84 h 773"/>
                <a:gd name="T16" fmla="*/ 85 w 179"/>
                <a:gd name="T17" fmla="*/ 8 h 773"/>
                <a:gd name="T18" fmla="*/ 85 w 179"/>
                <a:gd name="T19"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773">
                  <a:moveTo>
                    <a:pt x="85" y="0"/>
                  </a:moveTo>
                  <a:lnTo>
                    <a:pt x="43" y="11"/>
                  </a:lnTo>
                  <a:lnTo>
                    <a:pt x="0" y="23"/>
                  </a:lnTo>
                  <a:lnTo>
                    <a:pt x="9" y="62"/>
                  </a:lnTo>
                  <a:lnTo>
                    <a:pt x="99" y="645"/>
                  </a:lnTo>
                  <a:lnTo>
                    <a:pt x="150" y="772"/>
                  </a:lnTo>
                  <a:lnTo>
                    <a:pt x="178" y="636"/>
                  </a:lnTo>
                  <a:lnTo>
                    <a:pt x="96" y="84"/>
                  </a:lnTo>
                  <a:lnTo>
                    <a:pt x="85" y="8"/>
                  </a:lnTo>
                  <a:lnTo>
                    <a:pt x="85"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38" name="Freeform 142"/>
            <p:cNvSpPr>
              <a:spLocks noChangeArrowheads="1"/>
            </p:cNvSpPr>
            <p:nvPr/>
          </p:nvSpPr>
          <p:spPr bwMode="auto">
            <a:xfrm>
              <a:off x="5702" y="1793"/>
              <a:ext cx="20" cy="23"/>
            </a:xfrm>
            <a:custGeom>
              <a:avLst/>
              <a:gdLst>
                <a:gd name="T0" fmla="*/ 25 w 91"/>
                <a:gd name="T1" fmla="*/ 0 h 108"/>
                <a:gd name="T2" fmla="*/ 25 w 91"/>
                <a:gd name="T3" fmla="*/ 0 h 108"/>
                <a:gd name="T4" fmla="*/ 14 w 91"/>
                <a:gd name="T5" fmla="*/ 6 h 108"/>
                <a:gd name="T6" fmla="*/ 8 w 91"/>
                <a:gd name="T7" fmla="*/ 31 h 108"/>
                <a:gd name="T8" fmla="*/ 39 w 91"/>
                <a:gd name="T9" fmla="*/ 82 h 108"/>
                <a:gd name="T10" fmla="*/ 51 w 91"/>
                <a:gd name="T11" fmla="*/ 99 h 108"/>
                <a:gd name="T12" fmla="*/ 68 w 91"/>
                <a:gd name="T13" fmla="*/ 107 h 108"/>
                <a:gd name="T14" fmla="*/ 79 w 91"/>
                <a:gd name="T15" fmla="*/ 104 h 108"/>
                <a:gd name="T16" fmla="*/ 85 w 91"/>
                <a:gd name="T17" fmla="*/ 76 h 108"/>
                <a:gd name="T18" fmla="*/ 73 w 91"/>
                <a:gd name="T19" fmla="*/ 62 h 108"/>
                <a:gd name="T20" fmla="*/ 39 w 91"/>
                <a:gd name="T21" fmla="*/ 11 h 108"/>
                <a:gd name="T22" fmla="*/ 25 w 91"/>
                <a:gd name="T2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08">
                  <a:moveTo>
                    <a:pt x="25" y="0"/>
                  </a:moveTo>
                  <a:lnTo>
                    <a:pt x="25" y="0"/>
                  </a:lnTo>
                  <a:cubicBezTo>
                    <a:pt x="20" y="0"/>
                    <a:pt x="17" y="3"/>
                    <a:pt x="14" y="6"/>
                  </a:cubicBezTo>
                  <a:cubicBezTo>
                    <a:pt x="2" y="11"/>
                    <a:pt x="0" y="22"/>
                    <a:pt x="8" y="31"/>
                  </a:cubicBezTo>
                  <a:cubicBezTo>
                    <a:pt x="39" y="82"/>
                    <a:pt x="39" y="82"/>
                    <a:pt x="39" y="82"/>
                  </a:cubicBezTo>
                  <a:cubicBezTo>
                    <a:pt x="51" y="99"/>
                    <a:pt x="51" y="99"/>
                    <a:pt x="51" y="99"/>
                  </a:cubicBezTo>
                  <a:cubicBezTo>
                    <a:pt x="56" y="104"/>
                    <a:pt x="62" y="107"/>
                    <a:pt x="68" y="107"/>
                  </a:cubicBezTo>
                  <a:cubicBezTo>
                    <a:pt x="71" y="107"/>
                    <a:pt x="76" y="107"/>
                    <a:pt x="79" y="104"/>
                  </a:cubicBezTo>
                  <a:cubicBezTo>
                    <a:pt x="88" y="99"/>
                    <a:pt x="90" y="87"/>
                    <a:pt x="85" y="76"/>
                  </a:cubicBezTo>
                  <a:cubicBezTo>
                    <a:pt x="73" y="62"/>
                    <a:pt x="73" y="62"/>
                    <a:pt x="73" y="62"/>
                  </a:cubicBezTo>
                  <a:cubicBezTo>
                    <a:pt x="39" y="11"/>
                    <a:pt x="39" y="11"/>
                    <a:pt x="39" y="11"/>
                  </a:cubicBezTo>
                  <a:cubicBezTo>
                    <a:pt x="36" y="6"/>
                    <a:pt x="31" y="0"/>
                    <a:pt x="25"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39" name="Freeform 143"/>
            <p:cNvSpPr>
              <a:spLocks noChangeArrowheads="1"/>
            </p:cNvSpPr>
            <p:nvPr/>
          </p:nvSpPr>
          <p:spPr bwMode="auto">
            <a:xfrm>
              <a:off x="5048" y="1267"/>
              <a:ext cx="90" cy="246"/>
            </a:xfrm>
            <a:custGeom>
              <a:avLst/>
              <a:gdLst>
                <a:gd name="T0" fmla="*/ 312 w 400"/>
                <a:gd name="T1" fmla="*/ 882 h 1087"/>
                <a:gd name="T2" fmla="*/ 88 w 400"/>
                <a:gd name="T3" fmla="*/ 882 h 1087"/>
                <a:gd name="T4" fmla="*/ 198 w 400"/>
                <a:gd name="T5" fmla="*/ 1086 h 1087"/>
                <a:gd name="T6" fmla="*/ 312 w 400"/>
                <a:gd name="T7" fmla="*/ 882 h 1087"/>
                <a:gd name="T8" fmla="*/ 388 w 400"/>
                <a:gd name="T9" fmla="*/ 729 h 1087"/>
                <a:gd name="T10" fmla="*/ 326 w 400"/>
                <a:gd name="T11" fmla="*/ 846 h 1087"/>
                <a:gd name="T12" fmla="*/ 388 w 400"/>
                <a:gd name="T13" fmla="*/ 729 h 1087"/>
                <a:gd name="T14" fmla="*/ 12 w 400"/>
                <a:gd name="T15" fmla="*/ 729 h 1087"/>
                <a:gd name="T16" fmla="*/ 74 w 400"/>
                <a:gd name="T17" fmla="*/ 846 h 1087"/>
                <a:gd name="T18" fmla="*/ 12 w 400"/>
                <a:gd name="T19" fmla="*/ 729 h 1087"/>
                <a:gd name="T20" fmla="*/ 396 w 400"/>
                <a:gd name="T21" fmla="*/ 625 h 1087"/>
                <a:gd name="T22" fmla="*/ 357 w 400"/>
                <a:gd name="T23" fmla="*/ 698 h 1087"/>
                <a:gd name="T24" fmla="*/ 396 w 400"/>
                <a:gd name="T25" fmla="*/ 625 h 1087"/>
                <a:gd name="T26" fmla="*/ 3 w 400"/>
                <a:gd name="T27" fmla="*/ 625 h 1087"/>
                <a:gd name="T28" fmla="*/ 43 w 400"/>
                <a:gd name="T29" fmla="*/ 698 h 1087"/>
                <a:gd name="T30" fmla="*/ 3 w 400"/>
                <a:gd name="T31" fmla="*/ 625 h 1087"/>
                <a:gd name="T32" fmla="*/ 365 w 400"/>
                <a:gd name="T33" fmla="*/ 475 h 1087"/>
                <a:gd name="T34" fmla="*/ 365 w 400"/>
                <a:gd name="T35" fmla="*/ 611 h 1087"/>
                <a:gd name="T36" fmla="*/ 399 w 400"/>
                <a:gd name="T37" fmla="*/ 543 h 1087"/>
                <a:gd name="T38" fmla="*/ 365 w 400"/>
                <a:gd name="T39" fmla="*/ 475 h 1087"/>
                <a:gd name="T40" fmla="*/ 34 w 400"/>
                <a:gd name="T41" fmla="*/ 475 h 1087"/>
                <a:gd name="T42" fmla="*/ 0 w 400"/>
                <a:gd name="T43" fmla="*/ 543 h 1087"/>
                <a:gd name="T44" fmla="*/ 34 w 400"/>
                <a:gd name="T45" fmla="*/ 611 h 1087"/>
                <a:gd name="T46" fmla="*/ 34 w 400"/>
                <a:gd name="T47" fmla="*/ 475 h 1087"/>
                <a:gd name="T48" fmla="*/ 357 w 400"/>
                <a:gd name="T49" fmla="*/ 385 h 1087"/>
                <a:gd name="T50" fmla="*/ 396 w 400"/>
                <a:gd name="T51" fmla="*/ 461 h 1087"/>
                <a:gd name="T52" fmla="*/ 357 w 400"/>
                <a:gd name="T53" fmla="*/ 385 h 1087"/>
                <a:gd name="T54" fmla="*/ 43 w 400"/>
                <a:gd name="T55" fmla="*/ 385 h 1087"/>
                <a:gd name="T56" fmla="*/ 3 w 400"/>
                <a:gd name="T57" fmla="*/ 461 h 1087"/>
                <a:gd name="T58" fmla="*/ 43 w 400"/>
                <a:gd name="T59" fmla="*/ 385 h 1087"/>
                <a:gd name="T60" fmla="*/ 363 w 400"/>
                <a:gd name="T61" fmla="*/ 223 h 1087"/>
                <a:gd name="T62" fmla="*/ 351 w 400"/>
                <a:gd name="T63" fmla="*/ 351 h 1087"/>
                <a:gd name="T64" fmla="*/ 363 w 400"/>
                <a:gd name="T65" fmla="*/ 223 h 1087"/>
                <a:gd name="T66" fmla="*/ 37 w 400"/>
                <a:gd name="T67" fmla="*/ 223 h 1087"/>
                <a:gd name="T68" fmla="*/ 48 w 400"/>
                <a:gd name="T69" fmla="*/ 351 h 1087"/>
                <a:gd name="T70" fmla="*/ 37 w 400"/>
                <a:gd name="T71" fmla="*/ 223 h 1087"/>
                <a:gd name="T72" fmla="*/ 198 w 400"/>
                <a:gd name="T73" fmla="*/ 0 h 1087"/>
                <a:gd name="T74" fmla="*/ 88 w 400"/>
                <a:gd name="T75" fmla="*/ 204 h 1087"/>
                <a:gd name="T76" fmla="*/ 312 w 400"/>
                <a:gd name="T77" fmla="*/ 204 h 1087"/>
                <a:gd name="T78" fmla="*/ 198 w 400"/>
                <a:gd name="T79" fmla="*/ 0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1087">
                  <a:moveTo>
                    <a:pt x="312" y="882"/>
                  </a:moveTo>
                  <a:lnTo>
                    <a:pt x="312" y="882"/>
                  </a:lnTo>
                  <a:cubicBezTo>
                    <a:pt x="280" y="953"/>
                    <a:pt x="241" y="995"/>
                    <a:pt x="198" y="995"/>
                  </a:cubicBezTo>
                  <a:cubicBezTo>
                    <a:pt x="156" y="995"/>
                    <a:pt x="119" y="953"/>
                    <a:pt x="88" y="882"/>
                  </a:cubicBezTo>
                  <a:cubicBezTo>
                    <a:pt x="77" y="891"/>
                    <a:pt x="63" y="896"/>
                    <a:pt x="51" y="902"/>
                  </a:cubicBezTo>
                  <a:cubicBezTo>
                    <a:pt x="88" y="1015"/>
                    <a:pt x="139" y="1086"/>
                    <a:pt x="198" y="1086"/>
                  </a:cubicBezTo>
                  <a:cubicBezTo>
                    <a:pt x="258" y="1086"/>
                    <a:pt x="312" y="1015"/>
                    <a:pt x="348" y="902"/>
                  </a:cubicBezTo>
                  <a:cubicBezTo>
                    <a:pt x="337" y="896"/>
                    <a:pt x="323" y="891"/>
                    <a:pt x="312" y="882"/>
                  </a:cubicBezTo>
                  <a:lnTo>
                    <a:pt x="388" y="729"/>
                  </a:lnTo>
                  <a:lnTo>
                    <a:pt x="388" y="729"/>
                  </a:lnTo>
                  <a:cubicBezTo>
                    <a:pt x="376" y="732"/>
                    <a:pt x="363" y="732"/>
                    <a:pt x="351" y="735"/>
                  </a:cubicBezTo>
                  <a:cubicBezTo>
                    <a:pt x="346" y="775"/>
                    <a:pt x="334" y="812"/>
                    <a:pt x="326" y="846"/>
                  </a:cubicBezTo>
                  <a:cubicBezTo>
                    <a:pt x="337" y="851"/>
                    <a:pt x="348" y="857"/>
                    <a:pt x="363" y="862"/>
                  </a:cubicBezTo>
                  <a:cubicBezTo>
                    <a:pt x="371" y="820"/>
                    <a:pt x="379" y="778"/>
                    <a:pt x="388" y="729"/>
                  </a:cubicBezTo>
                  <a:lnTo>
                    <a:pt x="12" y="729"/>
                  </a:lnTo>
                  <a:lnTo>
                    <a:pt x="12" y="729"/>
                  </a:lnTo>
                  <a:cubicBezTo>
                    <a:pt x="17" y="778"/>
                    <a:pt x="26" y="820"/>
                    <a:pt x="37" y="862"/>
                  </a:cubicBezTo>
                  <a:cubicBezTo>
                    <a:pt x="48" y="857"/>
                    <a:pt x="63" y="851"/>
                    <a:pt x="74" y="846"/>
                  </a:cubicBezTo>
                  <a:cubicBezTo>
                    <a:pt x="63" y="812"/>
                    <a:pt x="54" y="775"/>
                    <a:pt x="48" y="735"/>
                  </a:cubicBezTo>
                  <a:cubicBezTo>
                    <a:pt x="34" y="732"/>
                    <a:pt x="23" y="732"/>
                    <a:pt x="12" y="729"/>
                  </a:cubicBezTo>
                  <a:lnTo>
                    <a:pt x="396" y="625"/>
                  </a:lnTo>
                  <a:lnTo>
                    <a:pt x="396" y="625"/>
                  </a:lnTo>
                  <a:cubicBezTo>
                    <a:pt x="385" y="636"/>
                    <a:pt x="374" y="651"/>
                    <a:pt x="360" y="665"/>
                  </a:cubicBezTo>
                  <a:cubicBezTo>
                    <a:pt x="360" y="676"/>
                    <a:pt x="357" y="687"/>
                    <a:pt x="357" y="698"/>
                  </a:cubicBezTo>
                  <a:cubicBezTo>
                    <a:pt x="368" y="698"/>
                    <a:pt x="379" y="695"/>
                    <a:pt x="391" y="695"/>
                  </a:cubicBezTo>
                  <a:cubicBezTo>
                    <a:pt x="393" y="673"/>
                    <a:pt x="396" y="648"/>
                    <a:pt x="396" y="625"/>
                  </a:cubicBezTo>
                  <a:lnTo>
                    <a:pt x="3" y="625"/>
                  </a:lnTo>
                  <a:lnTo>
                    <a:pt x="3" y="625"/>
                  </a:lnTo>
                  <a:cubicBezTo>
                    <a:pt x="3" y="648"/>
                    <a:pt x="6" y="673"/>
                    <a:pt x="9" y="695"/>
                  </a:cubicBezTo>
                  <a:cubicBezTo>
                    <a:pt x="20" y="695"/>
                    <a:pt x="31" y="698"/>
                    <a:pt x="43" y="698"/>
                  </a:cubicBezTo>
                  <a:cubicBezTo>
                    <a:pt x="40" y="687"/>
                    <a:pt x="40" y="676"/>
                    <a:pt x="37" y="665"/>
                  </a:cubicBezTo>
                  <a:cubicBezTo>
                    <a:pt x="26" y="651"/>
                    <a:pt x="14" y="636"/>
                    <a:pt x="3" y="625"/>
                  </a:cubicBezTo>
                  <a:lnTo>
                    <a:pt x="365" y="475"/>
                  </a:lnTo>
                  <a:lnTo>
                    <a:pt x="365" y="475"/>
                  </a:lnTo>
                  <a:cubicBezTo>
                    <a:pt x="365" y="497"/>
                    <a:pt x="368" y="520"/>
                    <a:pt x="368" y="543"/>
                  </a:cubicBezTo>
                  <a:cubicBezTo>
                    <a:pt x="368" y="565"/>
                    <a:pt x="365" y="588"/>
                    <a:pt x="365" y="611"/>
                  </a:cubicBezTo>
                  <a:cubicBezTo>
                    <a:pt x="376" y="597"/>
                    <a:pt x="388" y="585"/>
                    <a:pt x="399" y="571"/>
                  </a:cubicBezTo>
                  <a:cubicBezTo>
                    <a:pt x="399" y="563"/>
                    <a:pt x="399" y="551"/>
                    <a:pt x="399" y="543"/>
                  </a:cubicBezTo>
                  <a:cubicBezTo>
                    <a:pt x="399" y="534"/>
                    <a:pt x="399" y="523"/>
                    <a:pt x="399" y="514"/>
                  </a:cubicBezTo>
                  <a:cubicBezTo>
                    <a:pt x="388" y="500"/>
                    <a:pt x="376" y="486"/>
                    <a:pt x="365" y="475"/>
                  </a:cubicBezTo>
                  <a:lnTo>
                    <a:pt x="34" y="475"/>
                  </a:lnTo>
                  <a:lnTo>
                    <a:pt x="34" y="475"/>
                  </a:lnTo>
                  <a:cubicBezTo>
                    <a:pt x="23" y="486"/>
                    <a:pt x="12" y="500"/>
                    <a:pt x="0" y="514"/>
                  </a:cubicBezTo>
                  <a:cubicBezTo>
                    <a:pt x="0" y="523"/>
                    <a:pt x="0" y="534"/>
                    <a:pt x="0" y="543"/>
                  </a:cubicBezTo>
                  <a:cubicBezTo>
                    <a:pt x="0" y="551"/>
                    <a:pt x="0" y="563"/>
                    <a:pt x="0" y="571"/>
                  </a:cubicBezTo>
                  <a:cubicBezTo>
                    <a:pt x="12" y="585"/>
                    <a:pt x="23" y="597"/>
                    <a:pt x="34" y="611"/>
                  </a:cubicBezTo>
                  <a:cubicBezTo>
                    <a:pt x="31" y="588"/>
                    <a:pt x="31" y="565"/>
                    <a:pt x="31" y="543"/>
                  </a:cubicBezTo>
                  <a:cubicBezTo>
                    <a:pt x="31" y="520"/>
                    <a:pt x="31" y="497"/>
                    <a:pt x="34" y="475"/>
                  </a:cubicBezTo>
                  <a:lnTo>
                    <a:pt x="357" y="385"/>
                  </a:lnTo>
                  <a:lnTo>
                    <a:pt x="357" y="385"/>
                  </a:lnTo>
                  <a:cubicBezTo>
                    <a:pt x="357" y="399"/>
                    <a:pt x="360" y="410"/>
                    <a:pt x="360" y="421"/>
                  </a:cubicBezTo>
                  <a:cubicBezTo>
                    <a:pt x="374" y="436"/>
                    <a:pt x="385" y="447"/>
                    <a:pt x="396" y="461"/>
                  </a:cubicBezTo>
                  <a:cubicBezTo>
                    <a:pt x="396" y="438"/>
                    <a:pt x="393" y="413"/>
                    <a:pt x="391" y="390"/>
                  </a:cubicBezTo>
                  <a:cubicBezTo>
                    <a:pt x="379" y="390"/>
                    <a:pt x="368" y="387"/>
                    <a:pt x="357" y="385"/>
                  </a:cubicBezTo>
                  <a:lnTo>
                    <a:pt x="43" y="385"/>
                  </a:lnTo>
                  <a:lnTo>
                    <a:pt x="43" y="385"/>
                  </a:lnTo>
                  <a:cubicBezTo>
                    <a:pt x="31" y="387"/>
                    <a:pt x="20" y="390"/>
                    <a:pt x="9" y="390"/>
                  </a:cubicBezTo>
                  <a:cubicBezTo>
                    <a:pt x="6" y="413"/>
                    <a:pt x="3" y="438"/>
                    <a:pt x="3" y="461"/>
                  </a:cubicBezTo>
                  <a:cubicBezTo>
                    <a:pt x="14" y="447"/>
                    <a:pt x="26" y="436"/>
                    <a:pt x="37" y="421"/>
                  </a:cubicBezTo>
                  <a:cubicBezTo>
                    <a:pt x="40" y="410"/>
                    <a:pt x="40" y="399"/>
                    <a:pt x="43" y="385"/>
                  </a:cubicBezTo>
                  <a:lnTo>
                    <a:pt x="363" y="223"/>
                  </a:lnTo>
                  <a:lnTo>
                    <a:pt x="363" y="223"/>
                  </a:lnTo>
                  <a:cubicBezTo>
                    <a:pt x="348" y="229"/>
                    <a:pt x="337" y="235"/>
                    <a:pt x="326" y="241"/>
                  </a:cubicBezTo>
                  <a:cubicBezTo>
                    <a:pt x="334" y="275"/>
                    <a:pt x="346" y="311"/>
                    <a:pt x="351" y="351"/>
                  </a:cubicBezTo>
                  <a:cubicBezTo>
                    <a:pt x="363" y="353"/>
                    <a:pt x="376" y="353"/>
                    <a:pt x="388" y="356"/>
                  </a:cubicBezTo>
                  <a:cubicBezTo>
                    <a:pt x="379" y="308"/>
                    <a:pt x="371" y="263"/>
                    <a:pt x="363" y="223"/>
                  </a:cubicBezTo>
                  <a:lnTo>
                    <a:pt x="37" y="223"/>
                  </a:lnTo>
                  <a:lnTo>
                    <a:pt x="37" y="223"/>
                  </a:lnTo>
                  <a:cubicBezTo>
                    <a:pt x="26" y="263"/>
                    <a:pt x="17" y="308"/>
                    <a:pt x="12" y="356"/>
                  </a:cubicBezTo>
                  <a:cubicBezTo>
                    <a:pt x="23" y="353"/>
                    <a:pt x="34" y="353"/>
                    <a:pt x="48" y="351"/>
                  </a:cubicBezTo>
                  <a:cubicBezTo>
                    <a:pt x="54" y="311"/>
                    <a:pt x="63" y="275"/>
                    <a:pt x="74" y="241"/>
                  </a:cubicBezTo>
                  <a:cubicBezTo>
                    <a:pt x="63" y="235"/>
                    <a:pt x="48" y="229"/>
                    <a:pt x="37" y="223"/>
                  </a:cubicBezTo>
                  <a:lnTo>
                    <a:pt x="198" y="0"/>
                  </a:lnTo>
                  <a:lnTo>
                    <a:pt x="198" y="0"/>
                  </a:lnTo>
                  <a:cubicBezTo>
                    <a:pt x="139" y="0"/>
                    <a:pt x="88" y="71"/>
                    <a:pt x="51" y="184"/>
                  </a:cubicBezTo>
                  <a:cubicBezTo>
                    <a:pt x="63" y="189"/>
                    <a:pt x="77" y="195"/>
                    <a:pt x="88" y="204"/>
                  </a:cubicBezTo>
                  <a:cubicBezTo>
                    <a:pt x="119" y="133"/>
                    <a:pt x="156" y="88"/>
                    <a:pt x="198" y="88"/>
                  </a:cubicBezTo>
                  <a:cubicBezTo>
                    <a:pt x="241" y="88"/>
                    <a:pt x="280" y="133"/>
                    <a:pt x="312" y="204"/>
                  </a:cubicBezTo>
                  <a:cubicBezTo>
                    <a:pt x="323" y="195"/>
                    <a:pt x="337" y="189"/>
                    <a:pt x="348" y="184"/>
                  </a:cubicBezTo>
                  <a:cubicBezTo>
                    <a:pt x="312" y="71"/>
                    <a:pt x="258" y="0"/>
                    <a:pt x="198" y="0"/>
                  </a:cubicBezTo>
                  <a:lnTo>
                    <a:pt x="312" y="8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40" name="Freeform 144"/>
            <p:cNvSpPr>
              <a:spLocks noChangeArrowheads="1"/>
            </p:cNvSpPr>
            <p:nvPr/>
          </p:nvSpPr>
          <p:spPr bwMode="auto">
            <a:xfrm>
              <a:off x="4971" y="1345"/>
              <a:ext cx="245" cy="90"/>
            </a:xfrm>
            <a:custGeom>
              <a:avLst/>
              <a:gdLst>
                <a:gd name="T0" fmla="*/ 611 w 1085"/>
                <a:gd name="T1" fmla="*/ 365 h 403"/>
                <a:gd name="T2" fmla="*/ 473 w 1085"/>
                <a:gd name="T3" fmla="*/ 365 h 403"/>
                <a:gd name="T4" fmla="*/ 540 w 1085"/>
                <a:gd name="T5" fmla="*/ 402 h 403"/>
                <a:gd name="T6" fmla="*/ 611 w 1085"/>
                <a:gd name="T7" fmla="*/ 365 h 403"/>
                <a:gd name="T8" fmla="*/ 241 w 1085"/>
                <a:gd name="T9" fmla="*/ 325 h 403"/>
                <a:gd name="T10" fmla="*/ 354 w 1085"/>
                <a:gd name="T11" fmla="*/ 387 h 403"/>
                <a:gd name="T12" fmla="*/ 458 w 1085"/>
                <a:gd name="T13" fmla="*/ 399 h 403"/>
                <a:gd name="T14" fmla="*/ 385 w 1085"/>
                <a:gd name="T15" fmla="*/ 356 h 403"/>
                <a:gd name="T16" fmla="*/ 241 w 1085"/>
                <a:gd name="T17" fmla="*/ 325 h 403"/>
                <a:gd name="T18" fmla="*/ 843 w 1085"/>
                <a:gd name="T19" fmla="*/ 325 h 403"/>
                <a:gd name="T20" fmla="*/ 699 w 1085"/>
                <a:gd name="T21" fmla="*/ 356 h 403"/>
                <a:gd name="T22" fmla="*/ 622 w 1085"/>
                <a:gd name="T23" fmla="*/ 399 h 403"/>
                <a:gd name="T24" fmla="*/ 730 w 1085"/>
                <a:gd name="T25" fmla="*/ 387 h 403"/>
                <a:gd name="T26" fmla="*/ 843 w 1085"/>
                <a:gd name="T27" fmla="*/ 325 h 403"/>
                <a:gd name="T28" fmla="*/ 902 w 1085"/>
                <a:gd name="T29" fmla="*/ 51 h 403"/>
                <a:gd name="T30" fmla="*/ 996 w 1085"/>
                <a:gd name="T31" fmla="*/ 201 h 403"/>
                <a:gd name="T32" fmla="*/ 902 w 1085"/>
                <a:gd name="T33" fmla="*/ 351 h 403"/>
                <a:gd name="T34" fmla="*/ 902 w 1085"/>
                <a:gd name="T35" fmla="*/ 51 h 403"/>
                <a:gd name="T36" fmla="*/ 181 w 1085"/>
                <a:gd name="T37" fmla="*/ 51 h 403"/>
                <a:gd name="T38" fmla="*/ 181 w 1085"/>
                <a:gd name="T39" fmla="*/ 351 h 403"/>
                <a:gd name="T40" fmla="*/ 88 w 1085"/>
                <a:gd name="T41" fmla="*/ 201 h 403"/>
                <a:gd name="T42" fmla="*/ 181 w 1085"/>
                <a:gd name="T43" fmla="*/ 51 h 403"/>
                <a:gd name="T44" fmla="*/ 622 w 1085"/>
                <a:gd name="T45" fmla="*/ 3 h 403"/>
                <a:gd name="T46" fmla="*/ 699 w 1085"/>
                <a:gd name="T47" fmla="*/ 43 h 403"/>
                <a:gd name="T48" fmla="*/ 843 w 1085"/>
                <a:gd name="T49" fmla="*/ 77 h 403"/>
                <a:gd name="T50" fmla="*/ 730 w 1085"/>
                <a:gd name="T51" fmla="*/ 14 h 403"/>
                <a:gd name="T52" fmla="*/ 622 w 1085"/>
                <a:gd name="T53" fmla="*/ 3 h 403"/>
                <a:gd name="T54" fmla="*/ 458 w 1085"/>
                <a:gd name="T55" fmla="*/ 3 h 403"/>
                <a:gd name="T56" fmla="*/ 354 w 1085"/>
                <a:gd name="T57" fmla="*/ 14 h 403"/>
                <a:gd name="T58" fmla="*/ 241 w 1085"/>
                <a:gd name="T59" fmla="*/ 77 h 403"/>
                <a:gd name="T60" fmla="*/ 385 w 1085"/>
                <a:gd name="T61" fmla="*/ 43 h 403"/>
                <a:gd name="T62" fmla="*/ 458 w 1085"/>
                <a:gd name="T63" fmla="*/ 3 h 403"/>
                <a:gd name="T64" fmla="*/ 540 w 1085"/>
                <a:gd name="T65" fmla="*/ 0 h 403"/>
                <a:gd name="T66" fmla="*/ 473 w 1085"/>
                <a:gd name="T67" fmla="*/ 34 h 403"/>
                <a:gd name="T68" fmla="*/ 611 w 1085"/>
                <a:gd name="T69" fmla="*/ 34 h 403"/>
                <a:gd name="T70" fmla="*/ 540 w 1085"/>
                <a:gd name="T71"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5" h="403">
                  <a:moveTo>
                    <a:pt x="611" y="365"/>
                  </a:moveTo>
                  <a:lnTo>
                    <a:pt x="611" y="365"/>
                  </a:lnTo>
                  <a:cubicBezTo>
                    <a:pt x="588" y="368"/>
                    <a:pt x="566" y="368"/>
                    <a:pt x="540" y="368"/>
                  </a:cubicBezTo>
                  <a:cubicBezTo>
                    <a:pt x="518" y="368"/>
                    <a:pt x="495" y="368"/>
                    <a:pt x="473" y="365"/>
                  </a:cubicBezTo>
                  <a:cubicBezTo>
                    <a:pt x="487" y="379"/>
                    <a:pt x="501" y="390"/>
                    <a:pt x="512" y="399"/>
                  </a:cubicBezTo>
                  <a:cubicBezTo>
                    <a:pt x="523" y="402"/>
                    <a:pt x="532" y="402"/>
                    <a:pt x="540" y="402"/>
                  </a:cubicBezTo>
                  <a:cubicBezTo>
                    <a:pt x="552" y="402"/>
                    <a:pt x="560" y="402"/>
                    <a:pt x="571" y="399"/>
                  </a:cubicBezTo>
                  <a:cubicBezTo>
                    <a:pt x="583" y="390"/>
                    <a:pt x="597" y="379"/>
                    <a:pt x="611" y="365"/>
                  </a:cubicBezTo>
                  <a:lnTo>
                    <a:pt x="241" y="325"/>
                  </a:lnTo>
                  <a:lnTo>
                    <a:pt x="241" y="325"/>
                  </a:lnTo>
                  <a:cubicBezTo>
                    <a:pt x="232" y="339"/>
                    <a:pt x="227" y="351"/>
                    <a:pt x="224" y="362"/>
                  </a:cubicBezTo>
                  <a:cubicBezTo>
                    <a:pt x="263" y="373"/>
                    <a:pt x="306" y="382"/>
                    <a:pt x="354" y="387"/>
                  </a:cubicBezTo>
                  <a:cubicBezTo>
                    <a:pt x="365" y="390"/>
                    <a:pt x="376" y="390"/>
                    <a:pt x="390" y="393"/>
                  </a:cubicBezTo>
                  <a:cubicBezTo>
                    <a:pt x="413" y="396"/>
                    <a:pt x="436" y="396"/>
                    <a:pt x="458" y="399"/>
                  </a:cubicBezTo>
                  <a:cubicBezTo>
                    <a:pt x="447" y="387"/>
                    <a:pt x="433" y="373"/>
                    <a:pt x="422" y="362"/>
                  </a:cubicBezTo>
                  <a:cubicBezTo>
                    <a:pt x="407" y="362"/>
                    <a:pt x="396" y="359"/>
                    <a:pt x="385" y="356"/>
                  </a:cubicBezTo>
                  <a:cubicBezTo>
                    <a:pt x="373" y="356"/>
                    <a:pt x="362" y="353"/>
                    <a:pt x="351" y="353"/>
                  </a:cubicBezTo>
                  <a:cubicBezTo>
                    <a:pt x="309" y="345"/>
                    <a:pt x="272" y="337"/>
                    <a:pt x="241" y="325"/>
                  </a:cubicBezTo>
                  <a:lnTo>
                    <a:pt x="843" y="325"/>
                  </a:lnTo>
                  <a:lnTo>
                    <a:pt x="843" y="325"/>
                  </a:lnTo>
                  <a:cubicBezTo>
                    <a:pt x="812" y="337"/>
                    <a:pt x="772" y="345"/>
                    <a:pt x="733" y="353"/>
                  </a:cubicBezTo>
                  <a:cubicBezTo>
                    <a:pt x="721" y="353"/>
                    <a:pt x="710" y="356"/>
                    <a:pt x="699" y="356"/>
                  </a:cubicBezTo>
                  <a:cubicBezTo>
                    <a:pt x="688" y="359"/>
                    <a:pt x="673" y="362"/>
                    <a:pt x="662" y="362"/>
                  </a:cubicBezTo>
                  <a:cubicBezTo>
                    <a:pt x="651" y="373"/>
                    <a:pt x="637" y="387"/>
                    <a:pt x="622" y="399"/>
                  </a:cubicBezTo>
                  <a:cubicBezTo>
                    <a:pt x="648" y="396"/>
                    <a:pt x="671" y="396"/>
                    <a:pt x="693" y="393"/>
                  </a:cubicBezTo>
                  <a:cubicBezTo>
                    <a:pt x="705" y="390"/>
                    <a:pt x="718" y="390"/>
                    <a:pt x="730" y="387"/>
                  </a:cubicBezTo>
                  <a:cubicBezTo>
                    <a:pt x="775" y="382"/>
                    <a:pt x="820" y="373"/>
                    <a:pt x="860" y="362"/>
                  </a:cubicBezTo>
                  <a:cubicBezTo>
                    <a:pt x="854" y="351"/>
                    <a:pt x="849" y="339"/>
                    <a:pt x="843" y="325"/>
                  </a:cubicBezTo>
                  <a:lnTo>
                    <a:pt x="902" y="51"/>
                  </a:lnTo>
                  <a:lnTo>
                    <a:pt x="902" y="51"/>
                  </a:lnTo>
                  <a:cubicBezTo>
                    <a:pt x="897" y="65"/>
                    <a:pt x="888" y="77"/>
                    <a:pt x="880" y="91"/>
                  </a:cubicBezTo>
                  <a:cubicBezTo>
                    <a:pt x="953" y="119"/>
                    <a:pt x="996" y="158"/>
                    <a:pt x="996" y="201"/>
                  </a:cubicBezTo>
                  <a:cubicBezTo>
                    <a:pt x="996" y="243"/>
                    <a:pt x="953" y="283"/>
                    <a:pt x="880" y="311"/>
                  </a:cubicBezTo>
                  <a:cubicBezTo>
                    <a:pt x="888" y="325"/>
                    <a:pt x="897" y="337"/>
                    <a:pt x="902" y="351"/>
                  </a:cubicBezTo>
                  <a:cubicBezTo>
                    <a:pt x="1013" y="314"/>
                    <a:pt x="1084" y="260"/>
                    <a:pt x="1084" y="201"/>
                  </a:cubicBezTo>
                  <a:cubicBezTo>
                    <a:pt x="1084" y="142"/>
                    <a:pt x="1013" y="88"/>
                    <a:pt x="902" y="51"/>
                  </a:cubicBezTo>
                  <a:lnTo>
                    <a:pt x="181" y="51"/>
                  </a:lnTo>
                  <a:lnTo>
                    <a:pt x="181" y="51"/>
                  </a:lnTo>
                  <a:cubicBezTo>
                    <a:pt x="71" y="88"/>
                    <a:pt x="0" y="142"/>
                    <a:pt x="0" y="201"/>
                  </a:cubicBezTo>
                  <a:cubicBezTo>
                    <a:pt x="0" y="260"/>
                    <a:pt x="71" y="314"/>
                    <a:pt x="181" y="351"/>
                  </a:cubicBezTo>
                  <a:cubicBezTo>
                    <a:pt x="187" y="337"/>
                    <a:pt x="195" y="325"/>
                    <a:pt x="201" y="311"/>
                  </a:cubicBezTo>
                  <a:cubicBezTo>
                    <a:pt x="130" y="283"/>
                    <a:pt x="88" y="243"/>
                    <a:pt x="88" y="201"/>
                  </a:cubicBezTo>
                  <a:cubicBezTo>
                    <a:pt x="88" y="158"/>
                    <a:pt x="130" y="119"/>
                    <a:pt x="201" y="91"/>
                  </a:cubicBezTo>
                  <a:cubicBezTo>
                    <a:pt x="195" y="77"/>
                    <a:pt x="187" y="65"/>
                    <a:pt x="181" y="51"/>
                  </a:cubicBezTo>
                  <a:lnTo>
                    <a:pt x="622" y="3"/>
                  </a:lnTo>
                  <a:lnTo>
                    <a:pt x="622" y="3"/>
                  </a:lnTo>
                  <a:cubicBezTo>
                    <a:pt x="637" y="14"/>
                    <a:pt x="651" y="28"/>
                    <a:pt x="662" y="40"/>
                  </a:cubicBezTo>
                  <a:cubicBezTo>
                    <a:pt x="673" y="40"/>
                    <a:pt x="688" y="43"/>
                    <a:pt x="699" y="43"/>
                  </a:cubicBezTo>
                  <a:cubicBezTo>
                    <a:pt x="710" y="45"/>
                    <a:pt x="721" y="48"/>
                    <a:pt x="733" y="48"/>
                  </a:cubicBezTo>
                  <a:cubicBezTo>
                    <a:pt x="772" y="57"/>
                    <a:pt x="812" y="65"/>
                    <a:pt x="843" y="77"/>
                  </a:cubicBezTo>
                  <a:cubicBezTo>
                    <a:pt x="849" y="62"/>
                    <a:pt x="854" y="51"/>
                    <a:pt x="860" y="40"/>
                  </a:cubicBezTo>
                  <a:cubicBezTo>
                    <a:pt x="820" y="28"/>
                    <a:pt x="775" y="20"/>
                    <a:pt x="730" y="14"/>
                  </a:cubicBezTo>
                  <a:cubicBezTo>
                    <a:pt x="718" y="11"/>
                    <a:pt x="705" y="11"/>
                    <a:pt x="693" y="9"/>
                  </a:cubicBezTo>
                  <a:cubicBezTo>
                    <a:pt x="671" y="6"/>
                    <a:pt x="648" y="6"/>
                    <a:pt x="622" y="3"/>
                  </a:cubicBezTo>
                  <a:lnTo>
                    <a:pt x="458" y="3"/>
                  </a:lnTo>
                  <a:lnTo>
                    <a:pt x="458" y="3"/>
                  </a:lnTo>
                  <a:cubicBezTo>
                    <a:pt x="436" y="6"/>
                    <a:pt x="413" y="6"/>
                    <a:pt x="390" y="9"/>
                  </a:cubicBezTo>
                  <a:cubicBezTo>
                    <a:pt x="376" y="11"/>
                    <a:pt x="365" y="11"/>
                    <a:pt x="354" y="14"/>
                  </a:cubicBezTo>
                  <a:cubicBezTo>
                    <a:pt x="306" y="20"/>
                    <a:pt x="263" y="28"/>
                    <a:pt x="224" y="40"/>
                  </a:cubicBezTo>
                  <a:cubicBezTo>
                    <a:pt x="227" y="51"/>
                    <a:pt x="232" y="62"/>
                    <a:pt x="241" y="77"/>
                  </a:cubicBezTo>
                  <a:cubicBezTo>
                    <a:pt x="272" y="65"/>
                    <a:pt x="309" y="57"/>
                    <a:pt x="351" y="48"/>
                  </a:cubicBezTo>
                  <a:cubicBezTo>
                    <a:pt x="362" y="48"/>
                    <a:pt x="373" y="45"/>
                    <a:pt x="385" y="43"/>
                  </a:cubicBezTo>
                  <a:cubicBezTo>
                    <a:pt x="396" y="43"/>
                    <a:pt x="407" y="40"/>
                    <a:pt x="422" y="40"/>
                  </a:cubicBezTo>
                  <a:cubicBezTo>
                    <a:pt x="433" y="28"/>
                    <a:pt x="447" y="14"/>
                    <a:pt x="458" y="3"/>
                  </a:cubicBezTo>
                  <a:lnTo>
                    <a:pt x="540" y="0"/>
                  </a:lnTo>
                  <a:lnTo>
                    <a:pt x="540" y="0"/>
                  </a:lnTo>
                  <a:cubicBezTo>
                    <a:pt x="532" y="0"/>
                    <a:pt x="523" y="0"/>
                    <a:pt x="512" y="0"/>
                  </a:cubicBezTo>
                  <a:cubicBezTo>
                    <a:pt x="501" y="11"/>
                    <a:pt x="487" y="23"/>
                    <a:pt x="473" y="34"/>
                  </a:cubicBezTo>
                  <a:cubicBezTo>
                    <a:pt x="495" y="34"/>
                    <a:pt x="518" y="34"/>
                    <a:pt x="540" y="34"/>
                  </a:cubicBezTo>
                  <a:cubicBezTo>
                    <a:pt x="566" y="34"/>
                    <a:pt x="588" y="34"/>
                    <a:pt x="611" y="34"/>
                  </a:cubicBezTo>
                  <a:cubicBezTo>
                    <a:pt x="597" y="23"/>
                    <a:pt x="583" y="11"/>
                    <a:pt x="571" y="0"/>
                  </a:cubicBezTo>
                  <a:cubicBezTo>
                    <a:pt x="560" y="0"/>
                    <a:pt x="552" y="0"/>
                    <a:pt x="540" y="0"/>
                  </a:cubicBezTo>
                  <a:lnTo>
                    <a:pt x="611" y="3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41" name="Freeform 145"/>
            <p:cNvSpPr>
              <a:spLocks noChangeArrowheads="1"/>
            </p:cNvSpPr>
            <p:nvPr/>
          </p:nvSpPr>
          <p:spPr bwMode="auto">
            <a:xfrm>
              <a:off x="4997" y="1298"/>
              <a:ext cx="192" cy="184"/>
            </a:xfrm>
            <a:custGeom>
              <a:avLst/>
              <a:gdLst>
                <a:gd name="T0" fmla="*/ 162 w 852"/>
                <a:gd name="T1" fmla="*/ 410 h 818"/>
                <a:gd name="T2" fmla="*/ 65 w 852"/>
                <a:gd name="T3" fmla="*/ 560 h 818"/>
                <a:gd name="T4" fmla="*/ 113 w 852"/>
                <a:gd name="T5" fmla="*/ 817 h 818"/>
                <a:gd name="T6" fmla="*/ 314 w 852"/>
                <a:gd name="T7" fmla="*/ 749 h 818"/>
                <a:gd name="T8" fmla="*/ 396 w 852"/>
                <a:gd name="T9" fmla="*/ 653 h 818"/>
                <a:gd name="T10" fmla="*/ 263 w 852"/>
                <a:gd name="T11" fmla="*/ 729 h 818"/>
                <a:gd name="T12" fmla="*/ 105 w 852"/>
                <a:gd name="T13" fmla="*/ 729 h 818"/>
                <a:gd name="T14" fmla="*/ 125 w 852"/>
                <a:gd name="T15" fmla="*/ 534 h 818"/>
                <a:gd name="T16" fmla="*/ 162 w 852"/>
                <a:gd name="T17" fmla="*/ 410 h 818"/>
                <a:gd name="T18" fmla="*/ 648 w 852"/>
                <a:gd name="T19" fmla="*/ 410 h 818"/>
                <a:gd name="T20" fmla="*/ 591 w 852"/>
                <a:gd name="T21" fmla="*/ 478 h 818"/>
                <a:gd name="T22" fmla="*/ 495 w 852"/>
                <a:gd name="T23" fmla="*/ 574 h 818"/>
                <a:gd name="T24" fmla="*/ 424 w 852"/>
                <a:gd name="T25" fmla="*/ 630 h 818"/>
                <a:gd name="T26" fmla="*/ 506 w 852"/>
                <a:gd name="T27" fmla="*/ 608 h 818"/>
                <a:gd name="T28" fmla="*/ 566 w 852"/>
                <a:gd name="T29" fmla="*/ 551 h 818"/>
                <a:gd name="T30" fmla="*/ 622 w 852"/>
                <a:gd name="T31" fmla="*/ 492 h 818"/>
                <a:gd name="T32" fmla="*/ 648 w 852"/>
                <a:gd name="T33" fmla="*/ 410 h 818"/>
                <a:gd name="T34" fmla="*/ 396 w 852"/>
                <a:gd name="T35" fmla="*/ 167 h 818"/>
                <a:gd name="T36" fmla="*/ 306 w 852"/>
                <a:gd name="T37" fmla="*/ 249 h 818"/>
                <a:gd name="T38" fmla="*/ 263 w 852"/>
                <a:gd name="T39" fmla="*/ 288 h 818"/>
                <a:gd name="T40" fmla="*/ 184 w 852"/>
                <a:gd name="T41" fmla="*/ 381 h 818"/>
                <a:gd name="T42" fmla="*/ 226 w 852"/>
                <a:gd name="T43" fmla="*/ 381 h 818"/>
                <a:gd name="T44" fmla="*/ 308 w 852"/>
                <a:gd name="T45" fmla="*/ 291 h 818"/>
                <a:gd name="T46" fmla="*/ 396 w 852"/>
                <a:gd name="T47" fmla="*/ 209 h 818"/>
                <a:gd name="T48" fmla="*/ 396 w 852"/>
                <a:gd name="T49" fmla="*/ 167 h 818"/>
                <a:gd name="T50" fmla="*/ 736 w 852"/>
                <a:gd name="T51" fmla="*/ 0 h 818"/>
                <a:gd name="T52" fmla="*/ 538 w 852"/>
                <a:gd name="T53" fmla="*/ 71 h 818"/>
                <a:gd name="T54" fmla="*/ 453 w 852"/>
                <a:gd name="T55" fmla="*/ 167 h 818"/>
                <a:gd name="T56" fmla="*/ 589 w 852"/>
                <a:gd name="T57" fmla="*/ 90 h 818"/>
                <a:gd name="T58" fmla="*/ 747 w 852"/>
                <a:gd name="T59" fmla="*/ 88 h 818"/>
                <a:gd name="T60" fmla="*/ 727 w 852"/>
                <a:gd name="T61" fmla="*/ 286 h 818"/>
                <a:gd name="T62" fmla="*/ 690 w 852"/>
                <a:gd name="T63" fmla="*/ 410 h 818"/>
                <a:gd name="T64" fmla="*/ 786 w 852"/>
                <a:gd name="T65" fmla="*/ 260 h 818"/>
                <a:gd name="T66" fmla="*/ 736 w 852"/>
                <a:gd name="T67"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2" h="818">
                  <a:moveTo>
                    <a:pt x="162" y="410"/>
                  </a:moveTo>
                  <a:lnTo>
                    <a:pt x="162" y="410"/>
                  </a:lnTo>
                  <a:cubicBezTo>
                    <a:pt x="130" y="447"/>
                    <a:pt x="108" y="486"/>
                    <a:pt x="85" y="520"/>
                  </a:cubicBezTo>
                  <a:cubicBezTo>
                    <a:pt x="79" y="534"/>
                    <a:pt x="71" y="546"/>
                    <a:pt x="65" y="560"/>
                  </a:cubicBezTo>
                  <a:cubicBezTo>
                    <a:pt x="12" y="664"/>
                    <a:pt x="0" y="752"/>
                    <a:pt x="43" y="794"/>
                  </a:cubicBezTo>
                  <a:cubicBezTo>
                    <a:pt x="59" y="811"/>
                    <a:pt x="85" y="817"/>
                    <a:pt x="113" y="817"/>
                  </a:cubicBezTo>
                  <a:cubicBezTo>
                    <a:pt x="159" y="817"/>
                    <a:pt x="215" y="800"/>
                    <a:pt x="277" y="769"/>
                  </a:cubicBezTo>
                  <a:cubicBezTo>
                    <a:pt x="289" y="763"/>
                    <a:pt x="303" y="758"/>
                    <a:pt x="314" y="749"/>
                  </a:cubicBezTo>
                  <a:cubicBezTo>
                    <a:pt x="351" y="729"/>
                    <a:pt x="388" y="704"/>
                    <a:pt x="424" y="676"/>
                  </a:cubicBezTo>
                  <a:cubicBezTo>
                    <a:pt x="416" y="667"/>
                    <a:pt x="407" y="662"/>
                    <a:pt x="396" y="653"/>
                  </a:cubicBezTo>
                  <a:cubicBezTo>
                    <a:pt x="365" y="676"/>
                    <a:pt x="331" y="696"/>
                    <a:pt x="300" y="713"/>
                  </a:cubicBezTo>
                  <a:cubicBezTo>
                    <a:pt x="289" y="718"/>
                    <a:pt x="274" y="724"/>
                    <a:pt x="263" y="729"/>
                  </a:cubicBezTo>
                  <a:cubicBezTo>
                    <a:pt x="226" y="743"/>
                    <a:pt x="193" y="752"/>
                    <a:pt x="164" y="752"/>
                  </a:cubicBezTo>
                  <a:cubicBezTo>
                    <a:pt x="139" y="752"/>
                    <a:pt x="119" y="746"/>
                    <a:pt x="105" y="729"/>
                  </a:cubicBezTo>
                  <a:cubicBezTo>
                    <a:pt x="74" y="701"/>
                    <a:pt x="77" y="642"/>
                    <a:pt x="108" y="571"/>
                  </a:cubicBezTo>
                  <a:cubicBezTo>
                    <a:pt x="111" y="560"/>
                    <a:pt x="116" y="548"/>
                    <a:pt x="125" y="534"/>
                  </a:cubicBezTo>
                  <a:cubicBezTo>
                    <a:pt x="139" y="503"/>
                    <a:pt x="159" y="472"/>
                    <a:pt x="184" y="438"/>
                  </a:cubicBezTo>
                  <a:cubicBezTo>
                    <a:pt x="176" y="430"/>
                    <a:pt x="167" y="418"/>
                    <a:pt x="162" y="410"/>
                  </a:cubicBezTo>
                  <a:lnTo>
                    <a:pt x="648" y="410"/>
                  </a:lnTo>
                  <a:lnTo>
                    <a:pt x="648" y="410"/>
                  </a:lnTo>
                  <a:cubicBezTo>
                    <a:pt x="639" y="418"/>
                    <a:pt x="634" y="430"/>
                    <a:pt x="625" y="438"/>
                  </a:cubicBezTo>
                  <a:cubicBezTo>
                    <a:pt x="614" y="452"/>
                    <a:pt x="602" y="464"/>
                    <a:pt x="591" y="478"/>
                  </a:cubicBezTo>
                  <a:cubicBezTo>
                    <a:pt x="577" y="495"/>
                    <a:pt x="560" y="512"/>
                    <a:pt x="543" y="529"/>
                  </a:cubicBezTo>
                  <a:cubicBezTo>
                    <a:pt x="526" y="546"/>
                    <a:pt x="512" y="560"/>
                    <a:pt x="495" y="574"/>
                  </a:cubicBezTo>
                  <a:cubicBezTo>
                    <a:pt x="481" y="588"/>
                    <a:pt x="467" y="599"/>
                    <a:pt x="455" y="608"/>
                  </a:cubicBezTo>
                  <a:cubicBezTo>
                    <a:pt x="444" y="616"/>
                    <a:pt x="436" y="625"/>
                    <a:pt x="424" y="630"/>
                  </a:cubicBezTo>
                  <a:cubicBezTo>
                    <a:pt x="436" y="639"/>
                    <a:pt x="444" y="645"/>
                    <a:pt x="453" y="653"/>
                  </a:cubicBezTo>
                  <a:cubicBezTo>
                    <a:pt x="472" y="639"/>
                    <a:pt x="489" y="622"/>
                    <a:pt x="506" y="608"/>
                  </a:cubicBezTo>
                  <a:cubicBezTo>
                    <a:pt x="521" y="596"/>
                    <a:pt x="535" y="582"/>
                    <a:pt x="546" y="571"/>
                  </a:cubicBezTo>
                  <a:cubicBezTo>
                    <a:pt x="555" y="565"/>
                    <a:pt x="560" y="557"/>
                    <a:pt x="566" y="551"/>
                  </a:cubicBezTo>
                  <a:cubicBezTo>
                    <a:pt x="574" y="543"/>
                    <a:pt x="580" y="537"/>
                    <a:pt x="586" y="532"/>
                  </a:cubicBezTo>
                  <a:cubicBezTo>
                    <a:pt x="600" y="518"/>
                    <a:pt x="611" y="503"/>
                    <a:pt x="622" y="492"/>
                  </a:cubicBezTo>
                  <a:cubicBezTo>
                    <a:pt x="639" y="475"/>
                    <a:pt x="653" y="455"/>
                    <a:pt x="668" y="438"/>
                  </a:cubicBezTo>
                  <a:cubicBezTo>
                    <a:pt x="662" y="430"/>
                    <a:pt x="653" y="418"/>
                    <a:pt x="648" y="410"/>
                  </a:cubicBezTo>
                  <a:lnTo>
                    <a:pt x="396" y="167"/>
                  </a:lnTo>
                  <a:lnTo>
                    <a:pt x="396" y="167"/>
                  </a:lnTo>
                  <a:cubicBezTo>
                    <a:pt x="379" y="181"/>
                    <a:pt x="362" y="195"/>
                    <a:pt x="342" y="212"/>
                  </a:cubicBezTo>
                  <a:cubicBezTo>
                    <a:pt x="331" y="223"/>
                    <a:pt x="317" y="237"/>
                    <a:pt x="306" y="249"/>
                  </a:cubicBezTo>
                  <a:cubicBezTo>
                    <a:pt x="297" y="254"/>
                    <a:pt x="291" y="263"/>
                    <a:pt x="283" y="269"/>
                  </a:cubicBezTo>
                  <a:cubicBezTo>
                    <a:pt x="277" y="274"/>
                    <a:pt x="272" y="283"/>
                    <a:pt x="263" y="288"/>
                  </a:cubicBezTo>
                  <a:cubicBezTo>
                    <a:pt x="252" y="303"/>
                    <a:pt x="240" y="314"/>
                    <a:pt x="229" y="328"/>
                  </a:cubicBezTo>
                  <a:cubicBezTo>
                    <a:pt x="212" y="345"/>
                    <a:pt x="198" y="364"/>
                    <a:pt x="184" y="381"/>
                  </a:cubicBezTo>
                  <a:cubicBezTo>
                    <a:pt x="190" y="390"/>
                    <a:pt x="196" y="401"/>
                    <a:pt x="204" y="410"/>
                  </a:cubicBezTo>
                  <a:cubicBezTo>
                    <a:pt x="210" y="401"/>
                    <a:pt x="218" y="390"/>
                    <a:pt x="226" y="381"/>
                  </a:cubicBezTo>
                  <a:cubicBezTo>
                    <a:pt x="238" y="367"/>
                    <a:pt x="249" y="353"/>
                    <a:pt x="260" y="342"/>
                  </a:cubicBezTo>
                  <a:cubicBezTo>
                    <a:pt x="274" y="325"/>
                    <a:pt x="291" y="308"/>
                    <a:pt x="308" y="291"/>
                  </a:cubicBezTo>
                  <a:cubicBezTo>
                    <a:pt x="323" y="274"/>
                    <a:pt x="340" y="260"/>
                    <a:pt x="357" y="243"/>
                  </a:cubicBezTo>
                  <a:cubicBezTo>
                    <a:pt x="371" y="232"/>
                    <a:pt x="385" y="220"/>
                    <a:pt x="396" y="209"/>
                  </a:cubicBezTo>
                  <a:cubicBezTo>
                    <a:pt x="407" y="203"/>
                    <a:pt x="416" y="195"/>
                    <a:pt x="424" y="186"/>
                  </a:cubicBezTo>
                  <a:cubicBezTo>
                    <a:pt x="416" y="181"/>
                    <a:pt x="407" y="172"/>
                    <a:pt x="396" y="167"/>
                  </a:cubicBezTo>
                  <a:lnTo>
                    <a:pt x="736" y="0"/>
                  </a:lnTo>
                  <a:lnTo>
                    <a:pt x="736" y="0"/>
                  </a:lnTo>
                  <a:cubicBezTo>
                    <a:pt x="693" y="0"/>
                    <a:pt x="636" y="17"/>
                    <a:pt x="574" y="51"/>
                  </a:cubicBezTo>
                  <a:cubicBezTo>
                    <a:pt x="563" y="56"/>
                    <a:pt x="549" y="62"/>
                    <a:pt x="538" y="71"/>
                  </a:cubicBezTo>
                  <a:cubicBezTo>
                    <a:pt x="501" y="90"/>
                    <a:pt x="464" y="116"/>
                    <a:pt x="424" y="144"/>
                  </a:cubicBezTo>
                  <a:cubicBezTo>
                    <a:pt x="436" y="153"/>
                    <a:pt x="444" y="158"/>
                    <a:pt x="453" y="167"/>
                  </a:cubicBezTo>
                  <a:cubicBezTo>
                    <a:pt x="487" y="144"/>
                    <a:pt x="521" y="124"/>
                    <a:pt x="552" y="108"/>
                  </a:cubicBezTo>
                  <a:cubicBezTo>
                    <a:pt x="563" y="102"/>
                    <a:pt x="574" y="96"/>
                    <a:pt x="589" y="90"/>
                  </a:cubicBezTo>
                  <a:cubicBezTo>
                    <a:pt x="625" y="76"/>
                    <a:pt x="659" y="68"/>
                    <a:pt x="685" y="68"/>
                  </a:cubicBezTo>
                  <a:cubicBezTo>
                    <a:pt x="713" y="68"/>
                    <a:pt x="733" y="74"/>
                    <a:pt x="747" y="88"/>
                  </a:cubicBezTo>
                  <a:cubicBezTo>
                    <a:pt x="778" y="119"/>
                    <a:pt x="772" y="178"/>
                    <a:pt x="744" y="249"/>
                  </a:cubicBezTo>
                  <a:cubicBezTo>
                    <a:pt x="738" y="260"/>
                    <a:pt x="733" y="271"/>
                    <a:pt x="727" y="286"/>
                  </a:cubicBezTo>
                  <a:cubicBezTo>
                    <a:pt x="713" y="317"/>
                    <a:pt x="693" y="348"/>
                    <a:pt x="668" y="381"/>
                  </a:cubicBezTo>
                  <a:cubicBezTo>
                    <a:pt x="676" y="390"/>
                    <a:pt x="685" y="401"/>
                    <a:pt x="690" y="410"/>
                  </a:cubicBezTo>
                  <a:cubicBezTo>
                    <a:pt x="718" y="373"/>
                    <a:pt x="744" y="334"/>
                    <a:pt x="764" y="300"/>
                  </a:cubicBezTo>
                  <a:cubicBezTo>
                    <a:pt x="772" y="286"/>
                    <a:pt x="781" y="274"/>
                    <a:pt x="786" y="260"/>
                  </a:cubicBezTo>
                  <a:cubicBezTo>
                    <a:pt x="840" y="155"/>
                    <a:pt x="851" y="68"/>
                    <a:pt x="809" y="25"/>
                  </a:cubicBezTo>
                  <a:cubicBezTo>
                    <a:pt x="792" y="8"/>
                    <a:pt x="767" y="0"/>
                    <a:pt x="736" y="0"/>
                  </a:cubicBezTo>
                  <a:lnTo>
                    <a:pt x="162" y="41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42" name="Freeform 146"/>
            <p:cNvSpPr>
              <a:spLocks noChangeArrowheads="1"/>
            </p:cNvSpPr>
            <p:nvPr/>
          </p:nvSpPr>
          <p:spPr bwMode="auto">
            <a:xfrm>
              <a:off x="4997" y="1298"/>
              <a:ext cx="192" cy="184"/>
            </a:xfrm>
            <a:custGeom>
              <a:avLst/>
              <a:gdLst>
                <a:gd name="T0" fmla="*/ 108 w 852"/>
                <a:gd name="T1" fmla="*/ 249 h 818"/>
                <a:gd name="T2" fmla="*/ 164 w 852"/>
                <a:gd name="T3" fmla="*/ 68 h 818"/>
                <a:gd name="T4" fmla="*/ 300 w 852"/>
                <a:gd name="T5" fmla="*/ 108 h 818"/>
                <a:gd name="T6" fmla="*/ 424 w 852"/>
                <a:gd name="T7" fmla="*/ 186 h 818"/>
                <a:gd name="T8" fmla="*/ 495 w 852"/>
                <a:gd name="T9" fmla="*/ 243 h 818"/>
                <a:gd name="T10" fmla="*/ 591 w 852"/>
                <a:gd name="T11" fmla="*/ 342 h 818"/>
                <a:gd name="T12" fmla="*/ 648 w 852"/>
                <a:gd name="T13" fmla="*/ 410 h 818"/>
                <a:gd name="T14" fmla="*/ 727 w 852"/>
                <a:gd name="T15" fmla="*/ 534 h 818"/>
                <a:gd name="T16" fmla="*/ 747 w 852"/>
                <a:gd name="T17" fmla="*/ 729 h 818"/>
                <a:gd name="T18" fmla="*/ 589 w 852"/>
                <a:gd name="T19" fmla="*/ 729 h 818"/>
                <a:gd name="T20" fmla="*/ 453 w 852"/>
                <a:gd name="T21" fmla="*/ 653 h 818"/>
                <a:gd name="T22" fmla="*/ 396 w 852"/>
                <a:gd name="T23" fmla="*/ 608 h 818"/>
                <a:gd name="T24" fmla="*/ 308 w 852"/>
                <a:gd name="T25" fmla="*/ 529 h 818"/>
                <a:gd name="T26" fmla="*/ 226 w 852"/>
                <a:gd name="T27" fmla="*/ 438 h 818"/>
                <a:gd name="T28" fmla="*/ 184 w 852"/>
                <a:gd name="T29" fmla="*/ 381 h 818"/>
                <a:gd name="T30" fmla="*/ 108 w 852"/>
                <a:gd name="T31" fmla="*/ 249 h 818"/>
                <a:gd name="T32" fmla="*/ 113 w 852"/>
                <a:gd name="T33" fmla="*/ 0 h 818"/>
                <a:gd name="T34" fmla="*/ 65 w 852"/>
                <a:gd name="T35" fmla="*/ 260 h 818"/>
                <a:gd name="T36" fmla="*/ 162 w 852"/>
                <a:gd name="T37" fmla="*/ 410 h 818"/>
                <a:gd name="T38" fmla="*/ 229 w 852"/>
                <a:gd name="T39" fmla="*/ 492 h 818"/>
                <a:gd name="T40" fmla="*/ 283 w 852"/>
                <a:gd name="T41" fmla="*/ 551 h 818"/>
                <a:gd name="T42" fmla="*/ 342 w 852"/>
                <a:gd name="T43" fmla="*/ 608 h 818"/>
                <a:gd name="T44" fmla="*/ 424 w 852"/>
                <a:gd name="T45" fmla="*/ 676 h 818"/>
                <a:gd name="T46" fmla="*/ 574 w 852"/>
                <a:gd name="T47" fmla="*/ 769 h 818"/>
                <a:gd name="T48" fmla="*/ 809 w 852"/>
                <a:gd name="T49" fmla="*/ 794 h 818"/>
                <a:gd name="T50" fmla="*/ 764 w 852"/>
                <a:gd name="T51" fmla="*/ 520 h 818"/>
                <a:gd name="T52" fmla="*/ 668 w 852"/>
                <a:gd name="T53" fmla="*/ 381 h 818"/>
                <a:gd name="T54" fmla="*/ 586 w 852"/>
                <a:gd name="T55" fmla="*/ 288 h 818"/>
                <a:gd name="T56" fmla="*/ 546 w 852"/>
                <a:gd name="T57" fmla="*/ 249 h 818"/>
                <a:gd name="T58" fmla="*/ 453 w 852"/>
                <a:gd name="T59" fmla="*/ 167 h 818"/>
                <a:gd name="T60" fmla="*/ 314 w 852"/>
                <a:gd name="T61" fmla="*/ 71 h 818"/>
                <a:gd name="T62" fmla="*/ 113 w 852"/>
                <a:gd name="T63"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2" h="818">
                  <a:moveTo>
                    <a:pt x="108" y="249"/>
                  </a:moveTo>
                  <a:lnTo>
                    <a:pt x="108" y="249"/>
                  </a:lnTo>
                  <a:cubicBezTo>
                    <a:pt x="77" y="178"/>
                    <a:pt x="74" y="119"/>
                    <a:pt x="105" y="88"/>
                  </a:cubicBezTo>
                  <a:cubicBezTo>
                    <a:pt x="119" y="74"/>
                    <a:pt x="139" y="68"/>
                    <a:pt x="164" y="68"/>
                  </a:cubicBezTo>
                  <a:cubicBezTo>
                    <a:pt x="193" y="68"/>
                    <a:pt x="226" y="76"/>
                    <a:pt x="263" y="90"/>
                  </a:cubicBezTo>
                  <a:cubicBezTo>
                    <a:pt x="274" y="96"/>
                    <a:pt x="289" y="102"/>
                    <a:pt x="300" y="108"/>
                  </a:cubicBezTo>
                  <a:cubicBezTo>
                    <a:pt x="331" y="124"/>
                    <a:pt x="365" y="144"/>
                    <a:pt x="396" y="167"/>
                  </a:cubicBezTo>
                  <a:cubicBezTo>
                    <a:pt x="407" y="172"/>
                    <a:pt x="416" y="181"/>
                    <a:pt x="424" y="186"/>
                  </a:cubicBezTo>
                  <a:cubicBezTo>
                    <a:pt x="436" y="195"/>
                    <a:pt x="444" y="203"/>
                    <a:pt x="455" y="209"/>
                  </a:cubicBezTo>
                  <a:cubicBezTo>
                    <a:pt x="467" y="220"/>
                    <a:pt x="481" y="232"/>
                    <a:pt x="495" y="243"/>
                  </a:cubicBezTo>
                  <a:cubicBezTo>
                    <a:pt x="512" y="260"/>
                    <a:pt x="526" y="274"/>
                    <a:pt x="543" y="291"/>
                  </a:cubicBezTo>
                  <a:cubicBezTo>
                    <a:pt x="560" y="308"/>
                    <a:pt x="577" y="325"/>
                    <a:pt x="591" y="342"/>
                  </a:cubicBezTo>
                  <a:cubicBezTo>
                    <a:pt x="602" y="353"/>
                    <a:pt x="614" y="367"/>
                    <a:pt x="625" y="381"/>
                  </a:cubicBezTo>
                  <a:cubicBezTo>
                    <a:pt x="634" y="390"/>
                    <a:pt x="639" y="401"/>
                    <a:pt x="648" y="410"/>
                  </a:cubicBezTo>
                  <a:cubicBezTo>
                    <a:pt x="653" y="418"/>
                    <a:pt x="662" y="430"/>
                    <a:pt x="668" y="438"/>
                  </a:cubicBezTo>
                  <a:cubicBezTo>
                    <a:pt x="693" y="472"/>
                    <a:pt x="713" y="503"/>
                    <a:pt x="727" y="534"/>
                  </a:cubicBezTo>
                  <a:cubicBezTo>
                    <a:pt x="733" y="548"/>
                    <a:pt x="738" y="560"/>
                    <a:pt x="744" y="571"/>
                  </a:cubicBezTo>
                  <a:cubicBezTo>
                    <a:pt x="772" y="642"/>
                    <a:pt x="778" y="701"/>
                    <a:pt x="747" y="729"/>
                  </a:cubicBezTo>
                  <a:cubicBezTo>
                    <a:pt x="733" y="746"/>
                    <a:pt x="713" y="752"/>
                    <a:pt x="685" y="752"/>
                  </a:cubicBezTo>
                  <a:cubicBezTo>
                    <a:pt x="659" y="752"/>
                    <a:pt x="625" y="743"/>
                    <a:pt x="589" y="729"/>
                  </a:cubicBezTo>
                  <a:cubicBezTo>
                    <a:pt x="574" y="724"/>
                    <a:pt x="563" y="718"/>
                    <a:pt x="552" y="713"/>
                  </a:cubicBezTo>
                  <a:cubicBezTo>
                    <a:pt x="521" y="696"/>
                    <a:pt x="487" y="676"/>
                    <a:pt x="453" y="653"/>
                  </a:cubicBezTo>
                  <a:cubicBezTo>
                    <a:pt x="444" y="645"/>
                    <a:pt x="436" y="639"/>
                    <a:pt x="424" y="630"/>
                  </a:cubicBezTo>
                  <a:cubicBezTo>
                    <a:pt x="416" y="625"/>
                    <a:pt x="407" y="616"/>
                    <a:pt x="396" y="608"/>
                  </a:cubicBezTo>
                  <a:cubicBezTo>
                    <a:pt x="385" y="599"/>
                    <a:pt x="371" y="588"/>
                    <a:pt x="357" y="574"/>
                  </a:cubicBezTo>
                  <a:cubicBezTo>
                    <a:pt x="340" y="560"/>
                    <a:pt x="323" y="546"/>
                    <a:pt x="308" y="529"/>
                  </a:cubicBezTo>
                  <a:cubicBezTo>
                    <a:pt x="291" y="512"/>
                    <a:pt x="274" y="495"/>
                    <a:pt x="260" y="478"/>
                  </a:cubicBezTo>
                  <a:cubicBezTo>
                    <a:pt x="249" y="464"/>
                    <a:pt x="238" y="452"/>
                    <a:pt x="226" y="438"/>
                  </a:cubicBezTo>
                  <a:cubicBezTo>
                    <a:pt x="218" y="430"/>
                    <a:pt x="210" y="418"/>
                    <a:pt x="204" y="410"/>
                  </a:cubicBezTo>
                  <a:cubicBezTo>
                    <a:pt x="196" y="401"/>
                    <a:pt x="190" y="390"/>
                    <a:pt x="184" y="381"/>
                  </a:cubicBezTo>
                  <a:cubicBezTo>
                    <a:pt x="159" y="348"/>
                    <a:pt x="139" y="317"/>
                    <a:pt x="125" y="286"/>
                  </a:cubicBezTo>
                  <a:cubicBezTo>
                    <a:pt x="116" y="271"/>
                    <a:pt x="111" y="260"/>
                    <a:pt x="108" y="249"/>
                  </a:cubicBezTo>
                  <a:lnTo>
                    <a:pt x="113" y="0"/>
                  </a:lnTo>
                  <a:lnTo>
                    <a:pt x="113" y="0"/>
                  </a:lnTo>
                  <a:cubicBezTo>
                    <a:pt x="85" y="0"/>
                    <a:pt x="59" y="8"/>
                    <a:pt x="43" y="25"/>
                  </a:cubicBezTo>
                  <a:cubicBezTo>
                    <a:pt x="0" y="68"/>
                    <a:pt x="12" y="155"/>
                    <a:pt x="65" y="260"/>
                  </a:cubicBezTo>
                  <a:cubicBezTo>
                    <a:pt x="71" y="274"/>
                    <a:pt x="79" y="286"/>
                    <a:pt x="85" y="300"/>
                  </a:cubicBezTo>
                  <a:cubicBezTo>
                    <a:pt x="108" y="334"/>
                    <a:pt x="130" y="373"/>
                    <a:pt x="162" y="410"/>
                  </a:cubicBezTo>
                  <a:cubicBezTo>
                    <a:pt x="167" y="418"/>
                    <a:pt x="176" y="430"/>
                    <a:pt x="184" y="438"/>
                  </a:cubicBezTo>
                  <a:cubicBezTo>
                    <a:pt x="198" y="455"/>
                    <a:pt x="212" y="475"/>
                    <a:pt x="229" y="492"/>
                  </a:cubicBezTo>
                  <a:cubicBezTo>
                    <a:pt x="240" y="503"/>
                    <a:pt x="252" y="518"/>
                    <a:pt x="263" y="532"/>
                  </a:cubicBezTo>
                  <a:cubicBezTo>
                    <a:pt x="272" y="537"/>
                    <a:pt x="277" y="543"/>
                    <a:pt x="283" y="551"/>
                  </a:cubicBezTo>
                  <a:cubicBezTo>
                    <a:pt x="291" y="557"/>
                    <a:pt x="297" y="565"/>
                    <a:pt x="306" y="571"/>
                  </a:cubicBezTo>
                  <a:cubicBezTo>
                    <a:pt x="317" y="582"/>
                    <a:pt x="331" y="596"/>
                    <a:pt x="342" y="608"/>
                  </a:cubicBezTo>
                  <a:cubicBezTo>
                    <a:pt x="362" y="622"/>
                    <a:pt x="379" y="639"/>
                    <a:pt x="396" y="653"/>
                  </a:cubicBezTo>
                  <a:cubicBezTo>
                    <a:pt x="407" y="662"/>
                    <a:pt x="416" y="667"/>
                    <a:pt x="424" y="676"/>
                  </a:cubicBezTo>
                  <a:cubicBezTo>
                    <a:pt x="464" y="704"/>
                    <a:pt x="501" y="729"/>
                    <a:pt x="538" y="749"/>
                  </a:cubicBezTo>
                  <a:cubicBezTo>
                    <a:pt x="549" y="758"/>
                    <a:pt x="563" y="763"/>
                    <a:pt x="574" y="769"/>
                  </a:cubicBezTo>
                  <a:cubicBezTo>
                    <a:pt x="636" y="800"/>
                    <a:pt x="693" y="817"/>
                    <a:pt x="736" y="817"/>
                  </a:cubicBezTo>
                  <a:cubicBezTo>
                    <a:pt x="767" y="817"/>
                    <a:pt x="792" y="811"/>
                    <a:pt x="809" y="794"/>
                  </a:cubicBezTo>
                  <a:cubicBezTo>
                    <a:pt x="851" y="752"/>
                    <a:pt x="840" y="664"/>
                    <a:pt x="786" y="560"/>
                  </a:cubicBezTo>
                  <a:cubicBezTo>
                    <a:pt x="781" y="546"/>
                    <a:pt x="772" y="534"/>
                    <a:pt x="764" y="520"/>
                  </a:cubicBezTo>
                  <a:cubicBezTo>
                    <a:pt x="744" y="486"/>
                    <a:pt x="718" y="447"/>
                    <a:pt x="690" y="410"/>
                  </a:cubicBezTo>
                  <a:cubicBezTo>
                    <a:pt x="685" y="401"/>
                    <a:pt x="676" y="390"/>
                    <a:pt x="668" y="381"/>
                  </a:cubicBezTo>
                  <a:cubicBezTo>
                    <a:pt x="653" y="364"/>
                    <a:pt x="639" y="345"/>
                    <a:pt x="622" y="328"/>
                  </a:cubicBezTo>
                  <a:cubicBezTo>
                    <a:pt x="611" y="314"/>
                    <a:pt x="600" y="303"/>
                    <a:pt x="586" y="288"/>
                  </a:cubicBezTo>
                  <a:cubicBezTo>
                    <a:pt x="580" y="283"/>
                    <a:pt x="574" y="274"/>
                    <a:pt x="566" y="269"/>
                  </a:cubicBezTo>
                  <a:cubicBezTo>
                    <a:pt x="560" y="263"/>
                    <a:pt x="555" y="254"/>
                    <a:pt x="546" y="249"/>
                  </a:cubicBezTo>
                  <a:cubicBezTo>
                    <a:pt x="535" y="237"/>
                    <a:pt x="521" y="223"/>
                    <a:pt x="506" y="212"/>
                  </a:cubicBezTo>
                  <a:cubicBezTo>
                    <a:pt x="489" y="195"/>
                    <a:pt x="472" y="181"/>
                    <a:pt x="453" y="167"/>
                  </a:cubicBezTo>
                  <a:cubicBezTo>
                    <a:pt x="444" y="158"/>
                    <a:pt x="436" y="153"/>
                    <a:pt x="424" y="144"/>
                  </a:cubicBezTo>
                  <a:cubicBezTo>
                    <a:pt x="388" y="116"/>
                    <a:pt x="351" y="90"/>
                    <a:pt x="314" y="71"/>
                  </a:cubicBezTo>
                  <a:cubicBezTo>
                    <a:pt x="303" y="62"/>
                    <a:pt x="289" y="56"/>
                    <a:pt x="277" y="51"/>
                  </a:cubicBezTo>
                  <a:cubicBezTo>
                    <a:pt x="215" y="17"/>
                    <a:pt x="159" y="0"/>
                    <a:pt x="113" y="0"/>
                  </a:cubicBezTo>
                  <a:lnTo>
                    <a:pt x="108" y="2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43" name="Freeform 147"/>
            <p:cNvSpPr>
              <a:spLocks noChangeArrowheads="1"/>
            </p:cNvSpPr>
            <p:nvPr/>
          </p:nvSpPr>
          <p:spPr bwMode="auto">
            <a:xfrm>
              <a:off x="5075" y="1371"/>
              <a:ext cx="37" cy="38"/>
            </a:xfrm>
            <a:custGeom>
              <a:avLst/>
              <a:gdLst>
                <a:gd name="T0" fmla="*/ 85 w 168"/>
                <a:gd name="T1" fmla="*/ 0 h 171"/>
                <a:gd name="T2" fmla="*/ 85 w 168"/>
                <a:gd name="T3" fmla="*/ 0 h 171"/>
                <a:gd name="T4" fmla="*/ 0 w 168"/>
                <a:gd name="T5" fmla="*/ 85 h 171"/>
                <a:gd name="T6" fmla="*/ 85 w 168"/>
                <a:gd name="T7" fmla="*/ 170 h 171"/>
                <a:gd name="T8" fmla="*/ 167 w 168"/>
                <a:gd name="T9" fmla="*/ 85 h 171"/>
                <a:gd name="T10" fmla="*/ 85 w 168"/>
                <a:gd name="T11" fmla="*/ 0 h 171"/>
              </a:gdLst>
              <a:ahLst/>
              <a:cxnLst>
                <a:cxn ang="0">
                  <a:pos x="T0" y="T1"/>
                </a:cxn>
                <a:cxn ang="0">
                  <a:pos x="T2" y="T3"/>
                </a:cxn>
                <a:cxn ang="0">
                  <a:pos x="T4" y="T5"/>
                </a:cxn>
                <a:cxn ang="0">
                  <a:pos x="T6" y="T7"/>
                </a:cxn>
                <a:cxn ang="0">
                  <a:pos x="T8" y="T9"/>
                </a:cxn>
                <a:cxn ang="0">
                  <a:pos x="T10" y="T11"/>
                </a:cxn>
              </a:cxnLst>
              <a:rect l="0" t="0" r="r" b="b"/>
              <a:pathLst>
                <a:path w="168" h="171">
                  <a:moveTo>
                    <a:pt x="85" y="0"/>
                  </a:moveTo>
                  <a:lnTo>
                    <a:pt x="85" y="0"/>
                  </a:lnTo>
                  <a:cubicBezTo>
                    <a:pt x="37" y="0"/>
                    <a:pt x="0" y="39"/>
                    <a:pt x="0" y="85"/>
                  </a:cubicBezTo>
                  <a:cubicBezTo>
                    <a:pt x="0" y="130"/>
                    <a:pt x="37" y="170"/>
                    <a:pt x="85" y="170"/>
                  </a:cubicBezTo>
                  <a:cubicBezTo>
                    <a:pt x="130" y="170"/>
                    <a:pt x="167" y="130"/>
                    <a:pt x="167" y="85"/>
                  </a:cubicBezTo>
                  <a:cubicBezTo>
                    <a:pt x="167" y="39"/>
                    <a:pt x="130" y="0"/>
                    <a:pt x="85"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44" name="Freeform 148"/>
            <p:cNvSpPr>
              <a:spLocks noChangeArrowheads="1"/>
            </p:cNvSpPr>
            <p:nvPr/>
          </p:nvSpPr>
          <p:spPr bwMode="auto">
            <a:xfrm>
              <a:off x="6072" y="1965"/>
              <a:ext cx="90" cy="245"/>
            </a:xfrm>
            <a:custGeom>
              <a:avLst/>
              <a:gdLst>
                <a:gd name="T0" fmla="*/ 311 w 400"/>
                <a:gd name="T1" fmla="*/ 882 h 1084"/>
                <a:gd name="T2" fmla="*/ 91 w 400"/>
                <a:gd name="T3" fmla="*/ 882 h 1084"/>
                <a:gd name="T4" fmla="*/ 201 w 400"/>
                <a:gd name="T5" fmla="*/ 1083 h 1084"/>
                <a:gd name="T6" fmla="*/ 311 w 400"/>
                <a:gd name="T7" fmla="*/ 882 h 1084"/>
                <a:gd name="T8" fmla="*/ 14 w 400"/>
                <a:gd name="T9" fmla="*/ 730 h 1084"/>
                <a:gd name="T10" fmla="*/ 77 w 400"/>
                <a:gd name="T11" fmla="*/ 843 h 1084"/>
                <a:gd name="T12" fmla="*/ 14 w 400"/>
                <a:gd name="T13" fmla="*/ 730 h 1084"/>
                <a:gd name="T14" fmla="*/ 388 w 400"/>
                <a:gd name="T15" fmla="*/ 730 h 1084"/>
                <a:gd name="T16" fmla="*/ 325 w 400"/>
                <a:gd name="T17" fmla="*/ 843 h 1084"/>
                <a:gd name="T18" fmla="*/ 388 w 400"/>
                <a:gd name="T19" fmla="*/ 730 h 1084"/>
                <a:gd name="T20" fmla="*/ 3 w 400"/>
                <a:gd name="T21" fmla="*/ 623 h 1084"/>
                <a:gd name="T22" fmla="*/ 43 w 400"/>
                <a:gd name="T23" fmla="*/ 699 h 1084"/>
                <a:gd name="T24" fmla="*/ 3 w 400"/>
                <a:gd name="T25" fmla="*/ 623 h 1084"/>
                <a:gd name="T26" fmla="*/ 399 w 400"/>
                <a:gd name="T27" fmla="*/ 623 h 1084"/>
                <a:gd name="T28" fmla="*/ 357 w 400"/>
                <a:gd name="T29" fmla="*/ 699 h 1084"/>
                <a:gd name="T30" fmla="*/ 399 w 400"/>
                <a:gd name="T31" fmla="*/ 623 h 1084"/>
                <a:gd name="T32" fmla="*/ 34 w 400"/>
                <a:gd name="T33" fmla="*/ 473 h 1084"/>
                <a:gd name="T34" fmla="*/ 0 w 400"/>
                <a:gd name="T35" fmla="*/ 543 h 1084"/>
                <a:gd name="T36" fmla="*/ 34 w 400"/>
                <a:gd name="T37" fmla="*/ 611 h 1084"/>
                <a:gd name="T38" fmla="*/ 34 w 400"/>
                <a:gd name="T39" fmla="*/ 473 h 1084"/>
                <a:gd name="T40" fmla="*/ 365 w 400"/>
                <a:gd name="T41" fmla="*/ 473 h 1084"/>
                <a:gd name="T42" fmla="*/ 365 w 400"/>
                <a:gd name="T43" fmla="*/ 611 h 1084"/>
                <a:gd name="T44" fmla="*/ 399 w 400"/>
                <a:gd name="T45" fmla="*/ 543 h 1084"/>
                <a:gd name="T46" fmla="*/ 365 w 400"/>
                <a:gd name="T47" fmla="*/ 473 h 1084"/>
                <a:gd name="T48" fmla="*/ 357 w 400"/>
                <a:gd name="T49" fmla="*/ 385 h 1084"/>
                <a:gd name="T50" fmla="*/ 399 w 400"/>
                <a:gd name="T51" fmla="*/ 461 h 1084"/>
                <a:gd name="T52" fmla="*/ 357 w 400"/>
                <a:gd name="T53" fmla="*/ 385 h 1084"/>
                <a:gd name="T54" fmla="*/ 43 w 400"/>
                <a:gd name="T55" fmla="*/ 385 h 1084"/>
                <a:gd name="T56" fmla="*/ 3 w 400"/>
                <a:gd name="T57" fmla="*/ 461 h 1084"/>
                <a:gd name="T58" fmla="*/ 43 w 400"/>
                <a:gd name="T59" fmla="*/ 385 h 1084"/>
                <a:gd name="T60" fmla="*/ 362 w 400"/>
                <a:gd name="T61" fmla="*/ 224 h 1084"/>
                <a:gd name="T62" fmla="*/ 351 w 400"/>
                <a:gd name="T63" fmla="*/ 351 h 1084"/>
                <a:gd name="T64" fmla="*/ 362 w 400"/>
                <a:gd name="T65" fmla="*/ 224 h 1084"/>
                <a:gd name="T66" fmla="*/ 40 w 400"/>
                <a:gd name="T67" fmla="*/ 224 h 1084"/>
                <a:gd name="T68" fmla="*/ 49 w 400"/>
                <a:gd name="T69" fmla="*/ 351 h 1084"/>
                <a:gd name="T70" fmla="*/ 40 w 400"/>
                <a:gd name="T71" fmla="*/ 224 h 1084"/>
                <a:gd name="T72" fmla="*/ 201 w 400"/>
                <a:gd name="T73" fmla="*/ 0 h 1084"/>
                <a:gd name="T74" fmla="*/ 91 w 400"/>
                <a:gd name="T75" fmla="*/ 201 h 1084"/>
                <a:gd name="T76" fmla="*/ 311 w 400"/>
                <a:gd name="T77" fmla="*/ 201 h 1084"/>
                <a:gd name="T78" fmla="*/ 201 w 400"/>
                <a:gd name="T79" fmla="*/ 0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1084">
                  <a:moveTo>
                    <a:pt x="311" y="882"/>
                  </a:moveTo>
                  <a:lnTo>
                    <a:pt x="311" y="882"/>
                  </a:lnTo>
                  <a:cubicBezTo>
                    <a:pt x="283" y="953"/>
                    <a:pt x="244" y="996"/>
                    <a:pt x="201" y="996"/>
                  </a:cubicBezTo>
                  <a:cubicBezTo>
                    <a:pt x="159" y="996"/>
                    <a:pt x="119" y="953"/>
                    <a:pt x="91" y="882"/>
                  </a:cubicBezTo>
                  <a:cubicBezTo>
                    <a:pt x="77" y="888"/>
                    <a:pt x="65" y="897"/>
                    <a:pt x="51" y="902"/>
                  </a:cubicBezTo>
                  <a:cubicBezTo>
                    <a:pt x="88" y="1013"/>
                    <a:pt x="142" y="1083"/>
                    <a:pt x="201" y="1083"/>
                  </a:cubicBezTo>
                  <a:cubicBezTo>
                    <a:pt x="261" y="1083"/>
                    <a:pt x="314" y="1013"/>
                    <a:pt x="351" y="902"/>
                  </a:cubicBezTo>
                  <a:cubicBezTo>
                    <a:pt x="337" y="897"/>
                    <a:pt x="325" y="888"/>
                    <a:pt x="311" y="882"/>
                  </a:cubicBezTo>
                  <a:lnTo>
                    <a:pt x="14" y="730"/>
                  </a:lnTo>
                  <a:lnTo>
                    <a:pt x="14" y="730"/>
                  </a:lnTo>
                  <a:cubicBezTo>
                    <a:pt x="20" y="778"/>
                    <a:pt x="29" y="821"/>
                    <a:pt x="40" y="860"/>
                  </a:cubicBezTo>
                  <a:cubicBezTo>
                    <a:pt x="51" y="855"/>
                    <a:pt x="63" y="849"/>
                    <a:pt x="77" y="843"/>
                  </a:cubicBezTo>
                  <a:cubicBezTo>
                    <a:pt x="65" y="812"/>
                    <a:pt x="57" y="775"/>
                    <a:pt x="49" y="733"/>
                  </a:cubicBezTo>
                  <a:cubicBezTo>
                    <a:pt x="37" y="733"/>
                    <a:pt x="26" y="730"/>
                    <a:pt x="14" y="730"/>
                  </a:cubicBezTo>
                  <a:lnTo>
                    <a:pt x="388" y="730"/>
                  </a:lnTo>
                  <a:lnTo>
                    <a:pt x="388" y="730"/>
                  </a:lnTo>
                  <a:cubicBezTo>
                    <a:pt x="376" y="730"/>
                    <a:pt x="365" y="733"/>
                    <a:pt x="351" y="733"/>
                  </a:cubicBezTo>
                  <a:cubicBezTo>
                    <a:pt x="345" y="775"/>
                    <a:pt x="337" y="812"/>
                    <a:pt x="325" y="843"/>
                  </a:cubicBezTo>
                  <a:cubicBezTo>
                    <a:pt x="337" y="849"/>
                    <a:pt x="351" y="855"/>
                    <a:pt x="362" y="860"/>
                  </a:cubicBezTo>
                  <a:cubicBezTo>
                    <a:pt x="373" y="821"/>
                    <a:pt x="382" y="778"/>
                    <a:pt x="388" y="730"/>
                  </a:cubicBezTo>
                  <a:lnTo>
                    <a:pt x="3" y="623"/>
                  </a:lnTo>
                  <a:lnTo>
                    <a:pt x="3" y="623"/>
                  </a:lnTo>
                  <a:cubicBezTo>
                    <a:pt x="3" y="648"/>
                    <a:pt x="6" y="671"/>
                    <a:pt x="9" y="693"/>
                  </a:cubicBezTo>
                  <a:cubicBezTo>
                    <a:pt x="20" y="696"/>
                    <a:pt x="31" y="696"/>
                    <a:pt x="43" y="699"/>
                  </a:cubicBezTo>
                  <a:cubicBezTo>
                    <a:pt x="43" y="687"/>
                    <a:pt x="40" y="676"/>
                    <a:pt x="40" y="662"/>
                  </a:cubicBezTo>
                  <a:cubicBezTo>
                    <a:pt x="26" y="651"/>
                    <a:pt x="14" y="637"/>
                    <a:pt x="3" y="623"/>
                  </a:cubicBezTo>
                  <a:lnTo>
                    <a:pt x="399" y="623"/>
                  </a:lnTo>
                  <a:lnTo>
                    <a:pt x="399" y="623"/>
                  </a:lnTo>
                  <a:cubicBezTo>
                    <a:pt x="388" y="637"/>
                    <a:pt x="373" y="651"/>
                    <a:pt x="362" y="662"/>
                  </a:cubicBezTo>
                  <a:cubicBezTo>
                    <a:pt x="359" y="676"/>
                    <a:pt x="359" y="687"/>
                    <a:pt x="357" y="699"/>
                  </a:cubicBezTo>
                  <a:cubicBezTo>
                    <a:pt x="371" y="696"/>
                    <a:pt x="382" y="696"/>
                    <a:pt x="393" y="693"/>
                  </a:cubicBezTo>
                  <a:cubicBezTo>
                    <a:pt x="396" y="671"/>
                    <a:pt x="396" y="648"/>
                    <a:pt x="399" y="623"/>
                  </a:cubicBezTo>
                  <a:lnTo>
                    <a:pt x="34" y="473"/>
                  </a:lnTo>
                  <a:lnTo>
                    <a:pt x="34" y="473"/>
                  </a:lnTo>
                  <a:cubicBezTo>
                    <a:pt x="23" y="487"/>
                    <a:pt x="12" y="501"/>
                    <a:pt x="0" y="512"/>
                  </a:cubicBezTo>
                  <a:cubicBezTo>
                    <a:pt x="0" y="523"/>
                    <a:pt x="0" y="532"/>
                    <a:pt x="0" y="543"/>
                  </a:cubicBezTo>
                  <a:cubicBezTo>
                    <a:pt x="0" y="552"/>
                    <a:pt x="0" y="560"/>
                    <a:pt x="0" y="572"/>
                  </a:cubicBezTo>
                  <a:cubicBezTo>
                    <a:pt x="12" y="583"/>
                    <a:pt x="23" y="597"/>
                    <a:pt x="34" y="611"/>
                  </a:cubicBezTo>
                  <a:cubicBezTo>
                    <a:pt x="34" y="589"/>
                    <a:pt x="34" y="566"/>
                    <a:pt x="34" y="543"/>
                  </a:cubicBezTo>
                  <a:cubicBezTo>
                    <a:pt x="34" y="518"/>
                    <a:pt x="34" y="495"/>
                    <a:pt x="34" y="473"/>
                  </a:cubicBezTo>
                  <a:lnTo>
                    <a:pt x="365" y="473"/>
                  </a:lnTo>
                  <a:lnTo>
                    <a:pt x="365" y="473"/>
                  </a:lnTo>
                  <a:cubicBezTo>
                    <a:pt x="368" y="495"/>
                    <a:pt x="368" y="518"/>
                    <a:pt x="368" y="543"/>
                  </a:cubicBezTo>
                  <a:cubicBezTo>
                    <a:pt x="368" y="566"/>
                    <a:pt x="368" y="589"/>
                    <a:pt x="365" y="611"/>
                  </a:cubicBezTo>
                  <a:cubicBezTo>
                    <a:pt x="379" y="597"/>
                    <a:pt x="391" y="583"/>
                    <a:pt x="399" y="572"/>
                  </a:cubicBezTo>
                  <a:cubicBezTo>
                    <a:pt x="399" y="560"/>
                    <a:pt x="399" y="552"/>
                    <a:pt x="399" y="543"/>
                  </a:cubicBezTo>
                  <a:cubicBezTo>
                    <a:pt x="399" y="532"/>
                    <a:pt x="399" y="523"/>
                    <a:pt x="399" y="512"/>
                  </a:cubicBezTo>
                  <a:cubicBezTo>
                    <a:pt x="391" y="501"/>
                    <a:pt x="379" y="487"/>
                    <a:pt x="365" y="473"/>
                  </a:cubicBezTo>
                  <a:lnTo>
                    <a:pt x="357" y="385"/>
                  </a:lnTo>
                  <a:lnTo>
                    <a:pt x="357" y="385"/>
                  </a:lnTo>
                  <a:cubicBezTo>
                    <a:pt x="359" y="396"/>
                    <a:pt x="359" y="408"/>
                    <a:pt x="362" y="422"/>
                  </a:cubicBezTo>
                  <a:cubicBezTo>
                    <a:pt x="373" y="433"/>
                    <a:pt x="388" y="447"/>
                    <a:pt x="399" y="461"/>
                  </a:cubicBezTo>
                  <a:cubicBezTo>
                    <a:pt x="396" y="436"/>
                    <a:pt x="396" y="413"/>
                    <a:pt x="393" y="391"/>
                  </a:cubicBezTo>
                  <a:cubicBezTo>
                    <a:pt x="382" y="388"/>
                    <a:pt x="371" y="388"/>
                    <a:pt x="357" y="385"/>
                  </a:cubicBezTo>
                  <a:lnTo>
                    <a:pt x="43" y="385"/>
                  </a:lnTo>
                  <a:lnTo>
                    <a:pt x="43" y="385"/>
                  </a:lnTo>
                  <a:cubicBezTo>
                    <a:pt x="31" y="388"/>
                    <a:pt x="20" y="388"/>
                    <a:pt x="9" y="391"/>
                  </a:cubicBezTo>
                  <a:cubicBezTo>
                    <a:pt x="6" y="413"/>
                    <a:pt x="3" y="436"/>
                    <a:pt x="3" y="461"/>
                  </a:cubicBezTo>
                  <a:cubicBezTo>
                    <a:pt x="14" y="447"/>
                    <a:pt x="26" y="433"/>
                    <a:pt x="40" y="422"/>
                  </a:cubicBezTo>
                  <a:cubicBezTo>
                    <a:pt x="40" y="408"/>
                    <a:pt x="43" y="396"/>
                    <a:pt x="43" y="385"/>
                  </a:cubicBezTo>
                  <a:lnTo>
                    <a:pt x="362" y="224"/>
                  </a:lnTo>
                  <a:lnTo>
                    <a:pt x="362" y="224"/>
                  </a:lnTo>
                  <a:cubicBezTo>
                    <a:pt x="351" y="230"/>
                    <a:pt x="337" y="235"/>
                    <a:pt x="325" y="241"/>
                  </a:cubicBezTo>
                  <a:cubicBezTo>
                    <a:pt x="337" y="272"/>
                    <a:pt x="345" y="311"/>
                    <a:pt x="351" y="351"/>
                  </a:cubicBezTo>
                  <a:cubicBezTo>
                    <a:pt x="365" y="351"/>
                    <a:pt x="376" y="354"/>
                    <a:pt x="388" y="354"/>
                  </a:cubicBezTo>
                  <a:cubicBezTo>
                    <a:pt x="382" y="308"/>
                    <a:pt x="373" y="264"/>
                    <a:pt x="362" y="224"/>
                  </a:cubicBezTo>
                  <a:lnTo>
                    <a:pt x="40" y="224"/>
                  </a:lnTo>
                  <a:lnTo>
                    <a:pt x="40" y="224"/>
                  </a:lnTo>
                  <a:cubicBezTo>
                    <a:pt x="29" y="264"/>
                    <a:pt x="20" y="308"/>
                    <a:pt x="14" y="354"/>
                  </a:cubicBezTo>
                  <a:cubicBezTo>
                    <a:pt x="26" y="354"/>
                    <a:pt x="37" y="351"/>
                    <a:pt x="49" y="351"/>
                  </a:cubicBezTo>
                  <a:cubicBezTo>
                    <a:pt x="57" y="311"/>
                    <a:pt x="65" y="272"/>
                    <a:pt x="77" y="241"/>
                  </a:cubicBezTo>
                  <a:cubicBezTo>
                    <a:pt x="63" y="235"/>
                    <a:pt x="51" y="230"/>
                    <a:pt x="40" y="224"/>
                  </a:cubicBezTo>
                  <a:lnTo>
                    <a:pt x="201" y="0"/>
                  </a:lnTo>
                  <a:lnTo>
                    <a:pt x="201" y="0"/>
                  </a:lnTo>
                  <a:cubicBezTo>
                    <a:pt x="142" y="0"/>
                    <a:pt x="88" y="71"/>
                    <a:pt x="51" y="181"/>
                  </a:cubicBezTo>
                  <a:cubicBezTo>
                    <a:pt x="65" y="187"/>
                    <a:pt x="77" y="196"/>
                    <a:pt x="91" y="201"/>
                  </a:cubicBezTo>
                  <a:cubicBezTo>
                    <a:pt x="119" y="130"/>
                    <a:pt x="159" y="88"/>
                    <a:pt x="201" y="88"/>
                  </a:cubicBezTo>
                  <a:cubicBezTo>
                    <a:pt x="244" y="88"/>
                    <a:pt x="283" y="130"/>
                    <a:pt x="311" y="201"/>
                  </a:cubicBezTo>
                  <a:cubicBezTo>
                    <a:pt x="325" y="196"/>
                    <a:pt x="337" y="187"/>
                    <a:pt x="351" y="181"/>
                  </a:cubicBezTo>
                  <a:cubicBezTo>
                    <a:pt x="314" y="71"/>
                    <a:pt x="261" y="0"/>
                    <a:pt x="201" y="0"/>
                  </a:cubicBezTo>
                  <a:lnTo>
                    <a:pt x="311" y="8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45" name="Freeform 149"/>
            <p:cNvSpPr>
              <a:spLocks noChangeArrowheads="1"/>
            </p:cNvSpPr>
            <p:nvPr/>
          </p:nvSpPr>
          <p:spPr bwMode="auto">
            <a:xfrm>
              <a:off x="5995" y="2043"/>
              <a:ext cx="246" cy="90"/>
            </a:xfrm>
            <a:custGeom>
              <a:avLst/>
              <a:gdLst>
                <a:gd name="T0" fmla="*/ 611 w 1087"/>
                <a:gd name="T1" fmla="*/ 365 h 400"/>
                <a:gd name="T2" fmla="*/ 475 w 1087"/>
                <a:gd name="T3" fmla="*/ 365 h 400"/>
                <a:gd name="T4" fmla="*/ 543 w 1087"/>
                <a:gd name="T5" fmla="*/ 399 h 400"/>
                <a:gd name="T6" fmla="*/ 611 w 1087"/>
                <a:gd name="T7" fmla="*/ 365 h 400"/>
                <a:gd name="T8" fmla="*/ 240 w 1087"/>
                <a:gd name="T9" fmla="*/ 326 h 400"/>
                <a:gd name="T10" fmla="*/ 356 w 1087"/>
                <a:gd name="T11" fmla="*/ 388 h 400"/>
                <a:gd name="T12" fmla="*/ 461 w 1087"/>
                <a:gd name="T13" fmla="*/ 396 h 400"/>
                <a:gd name="T14" fmla="*/ 385 w 1087"/>
                <a:gd name="T15" fmla="*/ 357 h 400"/>
                <a:gd name="T16" fmla="*/ 240 w 1087"/>
                <a:gd name="T17" fmla="*/ 326 h 400"/>
                <a:gd name="T18" fmla="*/ 845 w 1087"/>
                <a:gd name="T19" fmla="*/ 326 h 400"/>
                <a:gd name="T20" fmla="*/ 699 w 1087"/>
                <a:gd name="T21" fmla="*/ 357 h 400"/>
                <a:gd name="T22" fmla="*/ 625 w 1087"/>
                <a:gd name="T23" fmla="*/ 396 h 400"/>
                <a:gd name="T24" fmla="*/ 730 w 1087"/>
                <a:gd name="T25" fmla="*/ 388 h 400"/>
                <a:gd name="T26" fmla="*/ 845 w 1087"/>
                <a:gd name="T27" fmla="*/ 326 h 400"/>
                <a:gd name="T28" fmla="*/ 902 w 1087"/>
                <a:gd name="T29" fmla="*/ 51 h 400"/>
                <a:gd name="T30" fmla="*/ 995 w 1087"/>
                <a:gd name="T31" fmla="*/ 201 h 400"/>
                <a:gd name="T32" fmla="*/ 902 w 1087"/>
                <a:gd name="T33" fmla="*/ 348 h 400"/>
                <a:gd name="T34" fmla="*/ 902 w 1087"/>
                <a:gd name="T35" fmla="*/ 51 h 400"/>
                <a:gd name="T36" fmla="*/ 181 w 1087"/>
                <a:gd name="T37" fmla="*/ 51 h 400"/>
                <a:gd name="T38" fmla="*/ 181 w 1087"/>
                <a:gd name="T39" fmla="*/ 348 h 400"/>
                <a:gd name="T40" fmla="*/ 88 w 1087"/>
                <a:gd name="T41" fmla="*/ 201 h 400"/>
                <a:gd name="T42" fmla="*/ 181 w 1087"/>
                <a:gd name="T43" fmla="*/ 51 h 400"/>
                <a:gd name="T44" fmla="*/ 625 w 1087"/>
                <a:gd name="T45" fmla="*/ 3 h 400"/>
                <a:gd name="T46" fmla="*/ 699 w 1087"/>
                <a:gd name="T47" fmla="*/ 43 h 400"/>
                <a:gd name="T48" fmla="*/ 845 w 1087"/>
                <a:gd name="T49" fmla="*/ 74 h 400"/>
                <a:gd name="T50" fmla="*/ 730 w 1087"/>
                <a:gd name="T51" fmla="*/ 12 h 400"/>
                <a:gd name="T52" fmla="*/ 625 w 1087"/>
                <a:gd name="T53" fmla="*/ 3 h 400"/>
                <a:gd name="T54" fmla="*/ 461 w 1087"/>
                <a:gd name="T55" fmla="*/ 3 h 400"/>
                <a:gd name="T56" fmla="*/ 356 w 1087"/>
                <a:gd name="T57" fmla="*/ 12 h 400"/>
                <a:gd name="T58" fmla="*/ 240 w 1087"/>
                <a:gd name="T59" fmla="*/ 74 h 400"/>
                <a:gd name="T60" fmla="*/ 385 w 1087"/>
                <a:gd name="T61" fmla="*/ 43 h 400"/>
                <a:gd name="T62" fmla="*/ 461 w 1087"/>
                <a:gd name="T63" fmla="*/ 3 h 400"/>
                <a:gd name="T64" fmla="*/ 543 w 1087"/>
                <a:gd name="T65" fmla="*/ 0 h 400"/>
                <a:gd name="T66" fmla="*/ 475 w 1087"/>
                <a:gd name="T67" fmla="*/ 34 h 400"/>
                <a:gd name="T68" fmla="*/ 611 w 1087"/>
                <a:gd name="T69" fmla="*/ 34 h 400"/>
                <a:gd name="T70" fmla="*/ 543 w 1087"/>
                <a:gd name="T7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7" h="400">
                  <a:moveTo>
                    <a:pt x="611" y="365"/>
                  </a:moveTo>
                  <a:lnTo>
                    <a:pt x="611" y="365"/>
                  </a:lnTo>
                  <a:cubicBezTo>
                    <a:pt x="588" y="365"/>
                    <a:pt x="566" y="368"/>
                    <a:pt x="543" y="368"/>
                  </a:cubicBezTo>
                  <a:cubicBezTo>
                    <a:pt x="520" y="368"/>
                    <a:pt x="498" y="365"/>
                    <a:pt x="475" y="365"/>
                  </a:cubicBezTo>
                  <a:cubicBezTo>
                    <a:pt x="486" y="376"/>
                    <a:pt x="501" y="388"/>
                    <a:pt x="515" y="399"/>
                  </a:cubicBezTo>
                  <a:cubicBezTo>
                    <a:pt x="523" y="399"/>
                    <a:pt x="532" y="399"/>
                    <a:pt x="543" y="399"/>
                  </a:cubicBezTo>
                  <a:cubicBezTo>
                    <a:pt x="552" y="399"/>
                    <a:pt x="563" y="399"/>
                    <a:pt x="571" y="399"/>
                  </a:cubicBezTo>
                  <a:cubicBezTo>
                    <a:pt x="586" y="388"/>
                    <a:pt x="597" y="376"/>
                    <a:pt x="611" y="365"/>
                  </a:cubicBezTo>
                  <a:lnTo>
                    <a:pt x="240" y="326"/>
                  </a:lnTo>
                  <a:lnTo>
                    <a:pt x="240" y="326"/>
                  </a:lnTo>
                  <a:cubicBezTo>
                    <a:pt x="235" y="337"/>
                    <a:pt x="229" y="351"/>
                    <a:pt x="224" y="362"/>
                  </a:cubicBezTo>
                  <a:cubicBezTo>
                    <a:pt x="263" y="371"/>
                    <a:pt x="308" y="382"/>
                    <a:pt x="356" y="388"/>
                  </a:cubicBezTo>
                  <a:cubicBezTo>
                    <a:pt x="368" y="388"/>
                    <a:pt x="379" y="391"/>
                    <a:pt x="391" y="391"/>
                  </a:cubicBezTo>
                  <a:cubicBezTo>
                    <a:pt x="413" y="393"/>
                    <a:pt x="438" y="396"/>
                    <a:pt x="461" y="396"/>
                  </a:cubicBezTo>
                  <a:cubicBezTo>
                    <a:pt x="447" y="385"/>
                    <a:pt x="435" y="374"/>
                    <a:pt x="421" y="362"/>
                  </a:cubicBezTo>
                  <a:cubicBezTo>
                    <a:pt x="410" y="359"/>
                    <a:pt x="399" y="359"/>
                    <a:pt x="385" y="357"/>
                  </a:cubicBezTo>
                  <a:cubicBezTo>
                    <a:pt x="373" y="354"/>
                    <a:pt x="362" y="354"/>
                    <a:pt x="351" y="351"/>
                  </a:cubicBezTo>
                  <a:cubicBezTo>
                    <a:pt x="311" y="345"/>
                    <a:pt x="274" y="337"/>
                    <a:pt x="240" y="326"/>
                  </a:cubicBezTo>
                  <a:lnTo>
                    <a:pt x="845" y="326"/>
                  </a:lnTo>
                  <a:lnTo>
                    <a:pt x="845" y="326"/>
                  </a:lnTo>
                  <a:cubicBezTo>
                    <a:pt x="812" y="337"/>
                    <a:pt x="775" y="345"/>
                    <a:pt x="735" y="351"/>
                  </a:cubicBezTo>
                  <a:cubicBezTo>
                    <a:pt x="724" y="354"/>
                    <a:pt x="713" y="354"/>
                    <a:pt x="699" y="357"/>
                  </a:cubicBezTo>
                  <a:cubicBezTo>
                    <a:pt x="687" y="359"/>
                    <a:pt x="676" y="359"/>
                    <a:pt x="664" y="362"/>
                  </a:cubicBezTo>
                  <a:cubicBezTo>
                    <a:pt x="650" y="374"/>
                    <a:pt x="636" y="385"/>
                    <a:pt x="625" y="396"/>
                  </a:cubicBezTo>
                  <a:cubicBezTo>
                    <a:pt x="647" y="396"/>
                    <a:pt x="670" y="393"/>
                    <a:pt x="693" y="391"/>
                  </a:cubicBezTo>
                  <a:cubicBezTo>
                    <a:pt x="707" y="391"/>
                    <a:pt x="718" y="388"/>
                    <a:pt x="730" y="388"/>
                  </a:cubicBezTo>
                  <a:cubicBezTo>
                    <a:pt x="778" y="382"/>
                    <a:pt x="820" y="371"/>
                    <a:pt x="862" y="362"/>
                  </a:cubicBezTo>
                  <a:cubicBezTo>
                    <a:pt x="857" y="351"/>
                    <a:pt x="851" y="337"/>
                    <a:pt x="845" y="326"/>
                  </a:cubicBezTo>
                  <a:lnTo>
                    <a:pt x="902" y="51"/>
                  </a:lnTo>
                  <a:lnTo>
                    <a:pt x="902" y="51"/>
                  </a:lnTo>
                  <a:cubicBezTo>
                    <a:pt x="896" y="63"/>
                    <a:pt x="891" y="77"/>
                    <a:pt x="882" y="88"/>
                  </a:cubicBezTo>
                  <a:cubicBezTo>
                    <a:pt x="953" y="119"/>
                    <a:pt x="995" y="156"/>
                    <a:pt x="995" y="201"/>
                  </a:cubicBezTo>
                  <a:cubicBezTo>
                    <a:pt x="995" y="244"/>
                    <a:pt x="953" y="281"/>
                    <a:pt x="882" y="312"/>
                  </a:cubicBezTo>
                  <a:cubicBezTo>
                    <a:pt x="891" y="323"/>
                    <a:pt x="896" y="337"/>
                    <a:pt x="902" y="348"/>
                  </a:cubicBezTo>
                  <a:cubicBezTo>
                    <a:pt x="1015" y="312"/>
                    <a:pt x="1086" y="261"/>
                    <a:pt x="1086" y="201"/>
                  </a:cubicBezTo>
                  <a:cubicBezTo>
                    <a:pt x="1086" y="142"/>
                    <a:pt x="1015" y="88"/>
                    <a:pt x="902" y="51"/>
                  </a:cubicBezTo>
                  <a:lnTo>
                    <a:pt x="181" y="51"/>
                  </a:lnTo>
                  <a:lnTo>
                    <a:pt x="181" y="51"/>
                  </a:lnTo>
                  <a:cubicBezTo>
                    <a:pt x="71" y="88"/>
                    <a:pt x="0" y="142"/>
                    <a:pt x="0" y="201"/>
                  </a:cubicBezTo>
                  <a:cubicBezTo>
                    <a:pt x="0" y="261"/>
                    <a:pt x="71" y="312"/>
                    <a:pt x="181" y="348"/>
                  </a:cubicBezTo>
                  <a:cubicBezTo>
                    <a:pt x="190" y="337"/>
                    <a:pt x="195" y="323"/>
                    <a:pt x="204" y="312"/>
                  </a:cubicBezTo>
                  <a:cubicBezTo>
                    <a:pt x="133" y="281"/>
                    <a:pt x="88" y="244"/>
                    <a:pt x="88" y="201"/>
                  </a:cubicBezTo>
                  <a:cubicBezTo>
                    <a:pt x="88" y="156"/>
                    <a:pt x="133" y="119"/>
                    <a:pt x="204" y="88"/>
                  </a:cubicBezTo>
                  <a:cubicBezTo>
                    <a:pt x="195" y="77"/>
                    <a:pt x="190" y="63"/>
                    <a:pt x="181" y="51"/>
                  </a:cubicBezTo>
                  <a:lnTo>
                    <a:pt x="625" y="3"/>
                  </a:lnTo>
                  <a:lnTo>
                    <a:pt x="625" y="3"/>
                  </a:lnTo>
                  <a:cubicBezTo>
                    <a:pt x="636" y="15"/>
                    <a:pt x="650" y="26"/>
                    <a:pt x="664" y="40"/>
                  </a:cubicBezTo>
                  <a:cubicBezTo>
                    <a:pt x="676" y="40"/>
                    <a:pt x="687" y="40"/>
                    <a:pt x="699" y="43"/>
                  </a:cubicBezTo>
                  <a:cubicBezTo>
                    <a:pt x="713" y="46"/>
                    <a:pt x="724" y="46"/>
                    <a:pt x="735" y="49"/>
                  </a:cubicBezTo>
                  <a:cubicBezTo>
                    <a:pt x="775" y="54"/>
                    <a:pt x="812" y="66"/>
                    <a:pt x="845" y="74"/>
                  </a:cubicBezTo>
                  <a:cubicBezTo>
                    <a:pt x="851" y="63"/>
                    <a:pt x="857" y="51"/>
                    <a:pt x="862" y="37"/>
                  </a:cubicBezTo>
                  <a:cubicBezTo>
                    <a:pt x="820" y="29"/>
                    <a:pt x="778" y="20"/>
                    <a:pt x="730" y="12"/>
                  </a:cubicBezTo>
                  <a:cubicBezTo>
                    <a:pt x="718" y="12"/>
                    <a:pt x="707" y="9"/>
                    <a:pt x="693" y="9"/>
                  </a:cubicBezTo>
                  <a:cubicBezTo>
                    <a:pt x="670" y="6"/>
                    <a:pt x="647" y="3"/>
                    <a:pt x="625" y="3"/>
                  </a:cubicBezTo>
                  <a:lnTo>
                    <a:pt x="461" y="3"/>
                  </a:lnTo>
                  <a:lnTo>
                    <a:pt x="461" y="3"/>
                  </a:lnTo>
                  <a:cubicBezTo>
                    <a:pt x="438" y="3"/>
                    <a:pt x="413" y="6"/>
                    <a:pt x="391" y="9"/>
                  </a:cubicBezTo>
                  <a:cubicBezTo>
                    <a:pt x="379" y="9"/>
                    <a:pt x="368" y="12"/>
                    <a:pt x="356" y="12"/>
                  </a:cubicBezTo>
                  <a:cubicBezTo>
                    <a:pt x="308" y="20"/>
                    <a:pt x="263" y="29"/>
                    <a:pt x="224" y="37"/>
                  </a:cubicBezTo>
                  <a:cubicBezTo>
                    <a:pt x="229" y="51"/>
                    <a:pt x="235" y="63"/>
                    <a:pt x="240" y="74"/>
                  </a:cubicBezTo>
                  <a:cubicBezTo>
                    <a:pt x="274" y="66"/>
                    <a:pt x="311" y="54"/>
                    <a:pt x="351" y="49"/>
                  </a:cubicBezTo>
                  <a:cubicBezTo>
                    <a:pt x="362" y="46"/>
                    <a:pt x="373" y="46"/>
                    <a:pt x="385" y="43"/>
                  </a:cubicBezTo>
                  <a:cubicBezTo>
                    <a:pt x="399" y="40"/>
                    <a:pt x="410" y="40"/>
                    <a:pt x="421" y="40"/>
                  </a:cubicBezTo>
                  <a:cubicBezTo>
                    <a:pt x="435" y="26"/>
                    <a:pt x="447" y="15"/>
                    <a:pt x="461" y="3"/>
                  </a:cubicBezTo>
                  <a:lnTo>
                    <a:pt x="543" y="0"/>
                  </a:lnTo>
                  <a:lnTo>
                    <a:pt x="543" y="0"/>
                  </a:lnTo>
                  <a:cubicBezTo>
                    <a:pt x="532" y="0"/>
                    <a:pt x="523" y="0"/>
                    <a:pt x="515" y="0"/>
                  </a:cubicBezTo>
                  <a:cubicBezTo>
                    <a:pt x="501" y="12"/>
                    <a:pt x="486" y="23"/>
                    <a:pt x="475" y="34"/>
                  </a:cubicBezTo>
                  <a:cubicBezTo>
                    <a:pt x="498" y="34"/>
                    <a:pt x="520" y="32"/>
                    <a:pt x="543" y="32"/>
                  </a:cubicBezTo>
                  <a:cubicBezTo>
                    <a:pt x="566" y="32"/>
                    <a:pt x="588" y="34"/>
                    <a:pt x="611" y="34"/>
                  </a:cubicBezTo>
                  <a:cubicBezTo>
                    <a:pt x="597" y="23"/>
                    <a:pt x="586" y="12"/>
                    <a:pt x="571" y="0"/>
                  </a:cubicBezTo>
                  <a:cubicBezTo>
                    <a:pt x="563" y="0"/>
                    <a:pt x="552" y="0"/>
                    <a:pt x="543" y="0"/>
                  </a:cubicBezTo>
                  <a:lnTo>
                    <a:pt x="611" y="3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46" name="Freeform 150"/>
            <p:cNvSpPr>
              <a:spLocks noChangeArrowheads="1"/>
            </p:cNvSpPr>
            <p:nvPr/>
          </p:nvSpPr>
          <p:spPr bwMode="auto">
            <a:xfrm>
              <a:off x="6021" y="1995"/>
              <a:ext cx="192" cy="184"/>
            </a:xfrm>
            <a:custGeom>
              <a:avLst/>
              <a:gdLst>
                <a:gd name="T0" fmla="*/ 161 w 852"/>
                <a:gd name="T1" fmla="*/ 410 h 818"/>
                <a:gd name="T2" fmla="*/ 65 w 852"/>
                <a:gd name="T3" fmla="*/ 557 h 818"/>
                <a:gd name="T4" fmla="*/ 116 w 852"/>
                <a:gd name="T5" fmla="*/ 817 h 818"/>
                <a:gd name="T6" fmla="*/ 317 w 852"/>
                <a:gd name="T7" fmla="*/ 749 h 818"/>
                <a:gd name="T8" fmla="*/ 399 w 852"/>
                <a:gd name="T9" fmla="*/ 651 h 818"/>
                <a:gd name="T10" fmla="*/ 266 w 852"/>
                <a:gd name="T11" fmla="*/ 727 h 818"/>
                <a:gd name="T12" fmla="*/ 105 w 852"/>
                <a:gd name="T13" fmla="*/ 730 h 818"/>
                <a:gd name="T14" fmla="*/ 124 w 852"/>
                <a:gd name="T15" fmla="*/ 535 h 818"/>
                <a:gd name="T16" fmla="*/ 161 w 852"/>
                <a:gd name="T17" fmla="*/ 410 h 818"/>
                <a:gd name="T18" fmla="*/ 648 w 852"/>
                <a:gd name="T19" fmla="*/ 410 h 818"/>
                <a:gd name="T20" fmla="*/ 591 w 852"/>
                <a:gd name="T21" fmla="*/ 478 h 818"/>
                <a:gd name="T22" fmla="*/ 495 w 852"/>
                <a:gd name="T23" fmla="*/ 574 h 818"/>
                <a:gd name="T24" fmla="*/ 427 w 852"/>
                <a:gd name="T25" fmla="*/ 631 h 818"/>
                <a:gd name="T26" fmla="*/ 509 w 852"/>
                <a:gd name="T27" fmla="*/ 605 h 818"/>
                <a:gd name="T28" fmla="*/ 568 w 852"/>
                <a:gd name="T29" fmla="*/ 552 h 818"/>
                <a:gd name="T30" fmla="*/ 625 w 852"/>
                <a:gd name="T31" fmla="*/ 490 h 818"/>
                <a:gd name="T32" fmla="*/ 648 w 852"/>
                <a:gd name="T33" fmla="*/ 410 h 818"/>
                <a:gd name="T34" fmla="*/ 399 w 852"/>
                <a:gd name="T35" fmla="*/ 167 h 818"/>
                <a:gd name="T36" fmla="*/ 305 w 852"/>
                <a:gd name="T37" fmla="*/ 249 h 818"/>
                <a:gd name="T38" fmla="*/ 266 w 852"/>
                <a:gd name="T39" fmla="*/ 289 h 818"/>
                <a:gd name="T40" fmla="*/ 184 w 852"/>
                <a:gd name="T41" fmla="*/ 379 h 818"/>
                <a:gd name="T42" fmla="*/ 226 w 852"/>
                <a:gd name="T43" fmla="*/ 379 h 818"/>
                <a:gd name="T44" fmla="*/ 308 w 852"/>
                <a:gd name="T45" fmla="*/ 292 h 818"/>
                <a:gd name="T46" fmla="*/ 399 w 852"/>
                <a:gd name="T47" fmla="*/ 209 h 818"/>
                <a:gd name="T48" fmla="*/ 399 w 852"/>
                <a:gd name="T49" fmla="*/ 167 h 818"/>
                <a:gd name="T50" fmla="*/ 738 w 852"/>
                <a:gd name="T51" fmla="*/ 0 h 818"/>
                <a:gd name="T52" fmla="*/ 537 w 852"/>
                <a:gd name="T53" fmla="*/ 68 h 818"/>
                <a:gd name="T54" fmla="*/ 455 w 852"/>
                <a:gd name="T55" fmla="*/ 167 h 818"/>
                <a:gd name="T56" fmla="*/ 588 w 852"/>
                <a:gd name="T57" fmla="*/ 91 h 818"/>
                <a:gd name="T58" fmla="*/ 746 w 852"/>
                <a:gd name="T59" fmla="*/ 88 h 818"/>
                <a:gd name="T60" fmla="*/ 729 w 852"/>
                <a:gd name="T61" fmla="*/ 283 h 818"/>
                <a:gd name="T62" fmla="*/ 693 w 852"/>
                <a:gd name="T63" fmla="*/ 410 h 818"/>
                <a:gd name="T64" fmla="*/ 786 w 852"/>
                <a:gd name="T65" fmla="*/ 260 h 818"/>
                <a:gd name="T66" fmla="*/ 738 w 852"/>
                <a:gd name="T67"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2" h="818">
                  <a:moveTo>
                    <a:pt x="161" y="410"/>
                  </a:moveTo>
                  <a:lnTo>
                    <a:pt x="161" y="410"/>
                  </a:lnTo>
                  <a:cubicBezTo>
                    <a:pt x="133" y="447"/>
                    <a:pt x="108" y="484"/>
                    <a:pt x="88" y="521"/>
                  </a:cubicBezTo>
                  <a:cubicBezTo>
                    <a:pt x="79" y="532"/>
                    <a:pt x="74" y="546"/>
                    <a:pt x="65" y="557"/>
                  </a:cubicBezTo>
                  <a:cubicBezTo>
                    <a:pt x="14" y="662"/>
                    <a:pt x="0" y="749"/>
                    <a:pt x="42" y="792"/>
                  </a:cubicBezTo>
                  <a:cubicBezTo>
                    <a:pt x="60" y="809"/>
                    <a:pt x="85" y="817"/>
                    <a:pt x="116" y="817"/>
                  </a:cubicBezTo>
                  <a:cubicBezTo>
                    <a:pt x="158" y="817"/>
                    <a:pt x="215" y="800"/>
                    <a:pt x="277" y="769"/>
                  </a:cubicBezTo>
                  <a:cubicBezTo>
                    <a:pt x="291" y="764"/>
                    <a:pt x="303" y="755"/>
                    <a:pt x="317" y="749"/>
                  </a:cubicBezTo>
                  <a:cubicBezTo>
                    <a:pt x="350" y="727"/>
                    <a:pt x="387" y="704"/>
                    <a:pt x="427" y="673"/>
                  </a:cubicBezTo>
                  <a:cubicBezTo>
                    <a:pt x="419" y="668"/>
                    <a:pt x="407" y="659"/>
                    <a:pt x="399" y="651"/>
                  </a:cubicBezTo>
                  <a:cubicBezTo>
                    <a:pt x="365" y="676"/>
                    <a:pt x="334" y="696"/>
                    <a:pt x="303" y="710"/>
                  </a:cubicBezTo>
                  <a:cubicBezTo>
                    <a:pt x="289" y="716"/>
                    <a:pt x="277" y="722"/>
                    <a:pt x="266" y="727"/>
                  </a:cubicBezTo>
                  <a:cubicBezTo>
                    <a:pt x="229" y="744"/>
                    <a:pt x="195" y="752"/>
                    <a:pt x="167" y="752"/>
                  </a:cubicBezTo>
                  <a:cubicBezTo>
                    <a:pt x="141" y="752"/>
                    <a:pt x="119" y="744"/>
                    <a:pt x="105" y="730"/>
                  </a:cubicBezTo>
                  <a:cubicBezTo>
                    <a:pt x="77" y="699"/>
                    <a:pt x="79" y="642"/>
                    <a:pt x="108" y="571"/>
                  </a:cubicBezTo>
                  <a:cubicBezTo>
                    <a:pt x="113" y="560"/>
                    <a:pt x="119" y="546"/>
                    <a:pt x="124" y="535"/>
                  </a:cubicBezTo>
                  <a:cubicBezTo>
                    <a:pt x="141" y="504"/>
                    <a:pt x="161" y="470"/>
                    <a:pt x="184" y="439"/>
                  </a:cubicBezTo>
                  <a:cubicBezTo>
                    <a:pt x="175" y="427"/>
                    <a:pt x="170" y="419"/>
                    <a:pt x="161" y="410"/>
                  </a:cubicBezTo>
                  <a:lnTo>
                    <a:pt x="648" y="410"/>
                  </a:lnTo>
                  <a:lnTo>
                    <a:pt x="648" y="410"/>
                  </a:lnTo>
                  <a:cubicBezTo>
                    <a:pt x="642" y="419"/>
                    <a:pt x="633" y="427"/>
                    <a:pt x="625" y="439"/>
                  </a:cubicBezTo>
                  <a:cubicBezTo>
                    <a:pt x="617" y="450"/>
                    <a:pt x="605" y="464"/>
                    <a:pt x="591" y="478"/>
                  </a:cubicBezTo>
                  <a:cubicBezTo>
                    <a:pt x="577" y="495"/>
                    <a:pt x="563" y="512"/>
                    <a:pt x="546" y="526"/>
                  </a:cubicBezTo>
                  <a:cubicBezTo>
                    <a:pt x="529" y="543"/>
                    <a:pt x="512" y="560"/>
                    <a:pt x="495" y="574"/>
                  </a:cubicBezTo>
                  <a:cubicBezTo>
                    <a:pt x="481" y="585"/>
                    <a:pt x="470" y="597"/>
                    <a:pt x="455" y="608"/>
                  </a:cubicBezTo>
                  <a:cubicBezTo>
                    <a:pt x="447" y="617"/>
                    <a:pt x="436" y="625"/>
                    <a:pt x="427" y="631"/>
                  </a:cubicBezTo>
                  <a:cubicBezTo>
                    <a:pt x="436" y="639"/>
                    <a:pt x="447" y="645"/>
                    <a:pt x="455" y="651"/>
                  </a:cubicBezTo>
                  <a:cubicBezTo>
                    <a:pt x="472" y="636"/>
                    <a:pt x="489" y="622"/>
                    <a:pt x="509" y="605"/>
                  </a:cubicBezTo>
                  <a:cubicBezTo>
                    <a:pt x="520" y="594"/>
                    <a:pt x="534" y="583"/>
                    <a:pt x="548" y="571"/>
                  </a:cubicBezTo>
                  <a:cubicBezTo>
                    <a:pt x="554" y="563"/>
                    <a:pt x="560" y="557"/>
                    <a:pt x="568" y="552"/>
                  </a:cubicBezTo>
                  <a:cubicBezTo>
                    <a:pt x="574" y="543"/>
                    <a:pt x="583" y="538"/>
                    <a:pt x="588" y="529"/>
                  </a:cubicBezTo>
                  <a:cubicBezTo>
                    <a:pt x="599" y="518"/>
                    <a:pt x="614" y="504"/>
                    <a:pt x="625" y="490"/>
                  </a:cubicBezTo>
                  <a:cubicBezTo>
                    <a:pt x="639" y="473"/>
                    <a:pt x="656" y="456"/>
                    <a:pt x="670" y="439"/>
                  </a:cubicBezTo>
                  <a:cubicBezTo>
                    <a:pt x="662" y="427"/>
                    <a:pt x="656" y="419"/>
                    <a:pt x="648" y="410"/>
                  </a:cubicBezTo>
                  <a:lnTo>
                    <a:pt x="399" y="167"/>
                  </a:lnTo>
                  <a:lnTo>
                    <a:pt x="399" y="167"/>
                  </a:lnTo>
                  <a:cubicBezTo>
                    <a:pt x="382" y="181"/>
                    <a:pt x="362" y="195"/>
                    <a:pt x="345" y="212"/>
                  </a:cubicBezTo>
                  <a:cubicBezTo>
                    <a:pt x="331" y="224"/>
                    <a:pt x="319" y="235"/>
                    <a:pt x="305" y="249"/>
                  </a:cubicBezTo>
                  <a:cubicBezTo>
                    <a:pt x="300" y="255"/>
                    <a:pt x="291" y="260"/>
                    <a:pt x="286" y="269"/>
                  </a:cubicBezTo>
                  <a:cubicBezTo>
                    <a:pt x="280" y="275"/>
                    <a:pt x="272" y="280"/>
                    <a:pt x="266" y="289"/>
                  </a:cubicBezTo>
                  <a:cubicBezTo>
                    <a:pt x="252" y="300"/>
                    <a:pt x="240" y="314"/>
                    <a:pt x="229" y="328"/>
                  </a:cubicBezTo>
                  <a:cubicBezTo>
                    <a:pt x="212" y="345"/>
                    <a:pt x="198" y="362"/>
                    <a:pt x="184" y="379"/>
                  </a:cubicBezTo>
                  <a:cubicBezTo>
                    <a:pt x="189" y="390"/>
                    <a:pt x="198" y="399"/>
                    <a:pt x="204" y="410"/>
                  </a:cubicBezTo>
                  <a:cubicBezTo>
                    <a:pt x="212" y="399"/>
                    <a:pt x="221" y="390"/>
                    <a:pt x="226" y="379"/>
                  </a:cubicBezTo>
                  <a:cubicBezTo>
                    <a:pt x="238" y="368"/>
                    <a:pt x="249" y="354"/>
                    <a:pt x="260" y="340"/>
                  </a:cubicBezTo>
                  <a:cubicBezTo>
                    <a:pt x="277" y="323"/>
                    <a:pt x="291" y="309"/>
                    <a:pt x="308" y="292"/>
                  </a:cubicBezTo>
                  <a:cubicBezTo>
                    <a:pt x="325" y="275"/>
                    <a:pt x="342" y="258"/>
                    <a:pt x="359" y="243"/>
                  </a:cubicBezTo>
                  <a:cubicBezTo>
                    <a:pt x="370" y="232"/>
                    <a:pt x="385" y="221"/>
                    <a:pt x="399" y="209"/>
                  </a:cubicBezTo>
                  <a:cubicBezTo>
                    <a:pt x="407" y="201"/>
                    <a:pt x="419" y="195"/>
                    <a:pt x="427" y="187"/>
                  </a:cubicBezTo>
                  <a:cubicBezTo>
                    <a:pt x="416" y="178"/>
                    <a:pt x="407" y="173"/>
                    <a:pt x="399" y="167"/>
                  </a:cubicBezTo>
                  <a:lnTo>
                    <a:pt x="738" y="0"/>
                  </a:lnTo>
                  <a:lnTo>
                    <a:pt x="738" y="0"/>
                  </a:lnTo>
                  <a:cubicBezTo>
                    <a:pt x="693" y="0"/>
                    <a:pt x="639" y="17"/>
                    <a:pt x="577" y="48"/>
                  </a:cubicBezTo>
                  <a:cubicBezTo>
                    <a:pt x="563" y="54"/>
                    <a:pt x="551" y="63"/>
                    <a:pt x="537" y="68"/>
                  </a:cubicBezTo>
                  <a:cubicBezTo>
                    <a:pt x="501" y="91"/>
                    <a:pt x="464" y="116"/>
                    <a:pt x="427" y="145"/>
                  </a:cubicBezTo>
                  <a:cubicBezTo>
                    <a:pt x="436" y="150"/>
                    <a:pt x="447" y="159"/>
                    <a:pt x="455" y="167"/>
                  </a:cubicBezTo>
                  <a:cubicBezTo>
                    <a:pt x="489" y="142"/>
                    <a:pt x="520" y="122"/>
                    <a:pt x="551" y="108"/>
                  </a:cubicBezTo>
                  <a:cubicBezTo>
                    <a:pt x="563" y="102"/>
                    <a:pt x="577" y="97"/>
                    <a:pt x="588" y="91"/>
                  </a:cubicBezTo>
                  <a:cubicBezTo>
                    <a:pt x="625" y="74"/>
                    <a:pt x="659" y="68"/>
                    <a:pt x="687" y="68"/>
                  </a:cubicBezTo>
                  <a:cubicBezTo>
                    <a:pt x="712" y="68"/>
                    <a:pt x="732" y="74"/>
                    <a:pt x="746" y="88"/>
                  </a:cubicBezTo>
                  <a:cubicBezTo>
                    <a:pt x="778" y="119"/>
                    <a:pt x="775" y="175"/>
                    <a:pt x="746" y="246"/>
                  </a:cubicBezTo>
                  <a:cubicBezTo>
                    <a:pt x="741" y="260"/>
                    <a:pt x="735" y="272"/>
                    <a:pt x="729" y="283"/>
                  </a:cubicBezTo>
                  <a:cubicBezTo>
                    <a:pt x="712" y="314"/>
                    <a:pt x="693" y="348"/>
                    <a:pt x="670" y="379"/>
                  </a:cubicBezTo>
                  <a:cubicBezTo>
                    <a:pt x="676" y="390"/>
                    <a:pt x="684" y="399"/>
                    <a:pt x="693" y="410"/>
                  </a:cubicBezTo>
                  <a:cubicBezTo>
                    <a:pt x="721" y="371"/>
                    <a:pt x="746" y="334"/>
                    <a:pt x="766" y="297"/>
                  </a:cubicBezTo>
                  <a:cubicBezTo>
                    <a:pt x="775" y="286"/>
                    <a:pt x="780" y="272"/>
                    <a:pt x="786" y="260"/>
                  </a:cubicBezTo>
                  <a:cubicBezTo>
                    <a:pt x="840" y="156"/>
                    <a:pt x="851" y="68"/>
                    <a:pt x="809" y="26"/>
                  </a:cubicBezTo>
                  <a:cubicBezTo>
                    <a:pt x="792" y="9"/>
                    <a:pt x="769" y="0"/>
                    <a:pt x="738" y="0"/>
                  </a:cubicBezTo>
                  <a:lnTo>
                    <a:pt x="161" y="41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47" name="Freeform 151"/>
            <p:cNvSpPr>
              <a:spLocks noChangeArrowheads="1"/>
            </p:cNvSpPr>
            <p:nvPr/>
          </p:nvSpPr>
          <p:spPr bwMode="auto">
            <a:xfrm>
              <a:off x="6021" y="1995"/>
              <a:ext cx="192" cy="184"/>
            </a:xfrm>
            <a:custGeom>
              <a:avLst/>
              <a:gdLst>
                <a:gd name="T0" fmla="*/ 108 w 852"/>
                <a:gd name="T1" fmla="*/ 246 h 818"/>
                <a:gd name="T2" fmla="*/ 167 w 852"/>
                <a:gd name="T3" fmla="*/ 68 h 818"/>
                <a:gd name="T4" fmla="*/ 303 w 852"/>
                <a:gd name="T5" fmla="*/ 108 h 818"/>
                <a:gd name="T6" fmla="*/ 427 w 852"/>
                <a:gd name="T7" fmla="*/ 187 h 818"/>
                <a:gd name="T8" fmla="*/ 495 w 852"/>
                <a:gd name="T9" fmla="*/ 243 h 818"/>
                <a:gd name="T10" fmla="*/ 591 w 852"/>
                <a:gd name="T11" fmla="*/ 340 h 818"/>
                <a:gd name="T12" fmla="*/ 648 w 852"/>
                <a:gd name="T13" fmla="*/ 410 h 818"/>
                <a:gd name="T14" fmla="*/ 729 w 852"/>
                <a:gd name="T15" fmla="*/ 535 h 818"/>
                <a:gd name="T16" fmla="*/ 746 w 852"/>
                <a:gd name="T17" fmla="*/ 730 h 818"/>
                <a:gd name="T18" fmla="*/ 588 w 852"/>
                <a:gd name="T19" fmla="*/ 727 h 818"/>
                <a:gd name="T20" fmla="*/ 455 w 852"/>
                <a:gd name="T21" fmla="*/ 651 h 818"/>
                <a:gd name="T22" fmla="*/ 399 w 852"/>
                <a:gd name="T23" fmla="*/ 608 h 818"/>
                <a:gd name="T24" fmla="*/ 308 w 852"/>
                <a:gd name="T25" fmla="*/ 526 h 818"/>
                <a:gd name="T26" fmla="*/ 226 w 852"/>
                <a:gd name="T27" fmla="*/ 439 h 818"/>
                <a:gd name="T28" fmla="*/ 184 w 852"/>
                <a:gd name="T29" fmla="*/ 379 h 818"/>
                <a:gd name="T30" fmla="*/ 108 w 852"/>
                <a:gd name="T31" fmla="*/ 246 h 818"/>
                <a:gd name="T32" fmla="*/ 116 w 852"/>
                <a:gd name="T33" fmla="*/ 0 h 818"/>
                <a:gd name="T34" fmla="*/ 65 w 852"/>
                <a:gd name="T35" fmla="*/ 260 h 818"/>
                <a:gd name="T36" fmla="*/ 161 w 852"/>
                <a:gd name="T37" fmla="*/ 410 h 818"/>
                <a:gd name="T38" fmla="*/ 229 w 852"/>
                <a:gd name="T39" fmla="*/ 490 h 818"/>
                <a:gd name="T40" fmla="*/ 286 w 852"/>
                <a:gd name="T41" fmla="*/ 552 h 818"/>
                <a:gd name="T42" fmla="*/ 345 w 852"/>
                <a:gd name="T43" fmla="*/ 605 h 818"/>
                <a:gd name="T44" fmla="*/ 427 w 852"/>
                <a:gd name="T45" fmla="*/ 673 h 818"/>
                <a:gd name="T46" fmla="*/ 577 w 852"/>
                <a:gd name="T47" fmla="*/ 769 h 818"/>
                <a:gd name="T48" fmla="*/ 809 w 852"/>
                <a:gd name="T49" fmla="*/ 792 h 818"/>
                <a:gd name="T50" fmla="*/ 766 w 852"/>
                <a:gd name="T51" fmla="*/ 521 h 818"/>
                <a:gd name="T52" fmla="*/ 670 w 852"/>
                <a:gd name="T53" fmla="*/ 379 h 818"/>
                <a:gd name="T54" fmla="*/ 588 w 852"/>
                <a:gd name="T55" fmla="*/ 289 h 818"/>
                <a:gd name="T56" fmla="*/ 548 w 852"/>
                <a:gd name="T57" fmla="*/ 249 h 818"/>
                <a:gd name="T58" fmla="*/ 455 w 852"/>
                <a:gd name="T59" fmla="*/ 167 h 818"/>
                <a:gd name="T60" fmla="*/ 317 w 852"/>
                <a:gd name="T61" fmla="*/ 68 h 818"/>
                <a:gd name="T62" fmla="*/ 116 w 852"/>
                <a:gd name="T63"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2" h="818">
                  <a:moveTo>
                    <a:pt x="108" y="246"/>
                  </a:moveTo>
                  <a:lnTo>
                    <a:pt x="108" y="246"/>
                  </a:lnTo>
                  <a:cubicBezTo>
                    <a:pt x="79" y="175"/>
                    <a:pt x="77" y="119"/>
                    <a:pt x="105" y="88"/>
                  </a:cubicBezTo>
                  <a:cubicBezTo>
                    <a:pt x="119" y="74"/>
                    <a:pt x="141" y="68"/>
                    <a:pt x="167" y="68"/>
                  </a:cubicBezTo>
                  <a:cubicBezTo>
                    <a:pt x="195" y="68"/>
                    <a:pt x="229" y="74"/>
                    <a:pt x="266" y="91"/>
                  </a:cubicBezTo>
                  <a:cubicBezTo>
                    <a:pt x="277" y="97"/>
                    <a:pt x="289" y="102"/>
                    <a:pt x="303" y="108"/>
                  </a:cubicBezTo>
                  <a:cubicBezTo>
                    <a:pt x="334" y="122"/>
                    <a:pt x="365" y="142"/>
                    <a:pt x="399" y="167"/>
                  </a:cubicBezTo>
                  <a:cubicBezTo>
                    <a:pt x="407" y="173"/>
                    <a:pt x="416" y="178"/>
                    <a:pt x="427" y="187"/>
                  </a:cubicBezTo>
                  <a:cubicBezTo>
                    <a:pt x="436" y="195"/>
                    <a:pt x="447" y="201"/>
                    <a:pt x="455" y="209"/>
                  </a:cubicBezTo>
                  <a:cubicBezTo>
                    <a:pt x="470" y="221"/>
                    <a:pt x="481" y="232"/>
                    <a:pt x="495" y="243"/>
                  </a:cubicBezTo>
                  <a:cubicBezTo>
                    <a:pt x="512" y="258"/>
                    <a:pt x="529" y="275"/>
                    <a:pt x="546" y="292"/>
                  </a:cubicBezTo>
                  <a:cubicBezTo>
                    <a:pt x="563" y="309"/>
                    <a:pt x="577" y="323"/>
                    <a:pt x="591" y="340"/>
                  </a:cubicBezTo>
                  <a:cubicBezTo>
                    <a:pt x="605" y="354"/>
                    <a:pt x="617" y="368"/>
                    <a:pt x="625" y="379"/>
                  </a:cubicBezTo>
                  <a:cubicBezTo>
                    <a:pt x="633" y="390"/>
                    <a:pt x="642" y="399"/>
                    <a:pt x="648" y="410"/>
                  </a:cubicBezTo>
                  <a:cubicBezTo>
                    <a:pt x="656" y="419"/>
                    <a:pt x="662" y="427"/>
                    <a:pt x="670" y="439"/>
                  </a:cubicBezTo>
                  <a:cubicBezTo>
                    <a:pt x="693" y="470"/>
                    <a:pt x="712" y="504"/>
                    <a:pt x="729" y="535"/>
                  </a:cubicBezTo>
                  <a:cubicBezTo>
                    <a:pt x="735" y="546"/>
                    <a:pt x="741" y="560"/>
                    <a:pt x="746" y="571"/>
                  </a:cubicBezTo>
                  <a:cubicBezTo>
                    <a:pt x="775" y="642"/>
                    <a:pt x="778" y="699"/>
                    <a:pt x="746" y="730"/>
                  </a:cubicBezTo>
                  <a:cubicBezTo>
                    <a:pt x="732" y="744"/>
                    <a:pt x="712" y="752"/>
                    <a:pt x="687" y="752"/>
                  </a:cubicBezTo>
                  <a:cubicBezTo>
                    <a:pt x="659" y="752"/>
                    <a:pt x="625" y="744"/>
                    <a:pt x="588" y="727"/>
                  </a:cubicBezTo>
                  <a:cubicBezTo>
                    <a:pt x="577" y="722"/>
                    <a:pt x="563" y="716"/>
                    <a:pt x="551" y="710"/>
                  </a:cubicBezTo>
                  <a:cubicBezTo>
                    <a:pt x="520" y="696"/>
                    <a:pt x="489" y="676"/>
                    <a:pt x="455" y="651"/>
                  </a:cubicBezTo>
                  <a:cubicBezTo>
                    <a:pt x="447" y="645"/>
                    <a:pt x="436" y="639"/>
                    <a:pt x="427" y="631"/>
                  </a:cubicBezTo>
                  <a:cubicBezTo>
                    <a:pt x="419" y="625"/>
                    <a:pt x="407" y="617"/>
                    <a:pt x="399" y="608"/>
                  </a:cubicBezTo>
                  <a:cubicBezTo>
                    <a:pt x="385" y="597"/>
                    <a:pt x="370" y="585"/>
                    <a:pt x="359" y="574"/>
                  </a:cubicBezTo>
                  <a:cubicBezTo>
                    <a:pt x="342" y="560"/>
                    <a:pt x="325" y="543"/>
                    <a:pt x="308" y="526"/>
                  </a:cubicBezTo>
                  <a:cubicBezTo>
                    <a:pt x="291" y="512"/>
                    <a:pt x="277" y="495"/>
                    <a:pt x="260" y="478"/>
                  </a:cubicBezTo>
                  <a:cubicBezTo>
                    <a:pt x="249" y="464"/>
                    <a:pt x="238" y="450"/>
                    <a:pt x="226" y="439"/>
                  </a:cubicBezTo>
                  <a:cubicBezTo>
                    <a:pt x="221" y="427"/>
                    <a:pt x="212" y="419"/>
                    <a:pt x="204" y="410"/>
                  </a:cubicBezTo>
                  <a:cubicBezTo>
                    <a:pt x="198" y="399"/>
                    <a:pt x="189" y="390"/>
                    <a:pt x="184" y="379"/>
                  </a:cubicBezTo>
                  <a:cubicBezTo>
                    <a:pt x="161" y="348"/>
                    <a:pt x="141" y="314"/>
                    <a:pt x="124" y="283"/>
                  </a:cubicBezTo>
                  <a:cubicBezTo>
                    <a:pt x="119" y="272"/>
                    <a:pt x="113" y="260"/>
                    <a:pt x="108" y="246"/>
                  </a:cubicBezTo>
                  <a:lnTo>
                    <a:pt x="116" y="0"/>
                  </a:lnTo>
                  <a:lnTo>
                    <a:pt x="116" y="0"/>
                  </a:lnTo>
                  <a:cubicBezTo>
                    <a:pt x="85" y="0"/>
                    <a:pt x="60" y="9"/>
                    <a:pt x="42" y="26"/>
                  </a:cubicBezTo>
                  <a:cubicBezTo>
                    <a:pt x="0" y="68"/>
                    <a:pt x="14" y="156"/>
                    <a:pt x="65" y="260"/>
                  </a:cubicBezTo>
                  <a:cubicBezTo>
                    <a:pt x="74" y="272"/>
                    <a:pt x="79" y="286"/>
                    <a:pt x="88" y="297"/>
                  </a:cubicBezTo>
                  <a:cubicBezTo>
                    <a:pt x="108" y="334"/>
                    <a:pt x="133" y="371"/>
                    <a:pt x="161" y="410"/>
                  </a:cubicBezTo>
                  <a:cubicBezTo>
                    <a:pt x="170" y="419"/>
                    <a:pt x="175" y="427"/>
                    <a:pt x="184" y="439"/>
                  </a:cubicBezTo>
                  <a:cubicBezTo>
                    <a:pt x="198" y="456"/>
                    <a:pt x="212" y="473"/>
                    <a:pt x="229" y="490"/>
                  </a:cubicBezTo>
                  <a:cubicBezTo>
                    <a:pt x="240" y="504"/>
                    <a:pt x="252" y="518"/>
                    <a:pt x="266" y="529"/>
                  </a:cubicBezTo>
                  <a:cubicBezTo>
                    <a:pt x="272" y="538"/>
                    <a:pt x="280" y="543"/>
                    <a:pt x="286" y="552"/>
                  </a:cubicBezTo>
                  <a:cubicBezTo>
                    <a:pt x="291" y="557"/>
                    <a:pt x="300" y="563"/>
                    <a:pt x="305" y="571"/>
                  </a:cubicBezTo>
                  <a:cubicBezTo>
                    <a:pt x="319" y="583"/>
                    <a:pt x="331" y="594"/>
                    <a:pt x="345" y="605"/>
                  </a:cubicBezTo>
                  <a:cubicBezTo>
                    <a:pt x="362" y="622"/>
                    <a:pt x="382" y="636"/>
                    <a:pt x="399" y="651"/>
                  </a:cubicBezTo>
                  <a:cubicBezTo>
                    <a:pt x="407" y="659"/>
                    <a:pt x="419" y="668"/>
                    <a:pt x="427" y="673"/>
                  </a:cubicBezTo>
                  <a:cubicBezTo>
                    <a:pt x="464" y="702"/>
                    <a:pt x="501" y="727"/>
                    <a:pt x="537" y="749"/>
                  </a:cubicBezTo>
                  <a:cubicBezTo>
                    <a:pt x="551" y="755"/>
                    <a:pt x="563" y="764"/>
                    <a:pt x="577" y="769"/>
                  </a:cubicBezTo>
                  <a:cubicBezTo>
                    <a:pt x="639" y="800"/>
                    <a:pt x="693" y="817"/>
                    <a:pt x="738" y="817"/>
                  </a:cubicBezTo>
                  <a:cubicBezTo>
                    <a:pt x="769" y="817"/>
                    <a:pt x="792" y="809"/>
                    <a:pt x="809" y="792"/>
                  </a:cubicBezTo>
                  <a:cubicBezTo>
                    <a:pt x="851" y="749"/>
                    <a:pt x="840" y="662"/>
                    <a:pt x="786" y="557"/>
                  </a:cubicBezTo>
                  <a:cubicBezTo>
                    <a:pt x="780" y="546"/>
                    <a:pt x="775" y="532"/>
                    <a:pt x="766" y="521"/>
                  </a:cubicBezTo>
                  <a:cubicBezTo>
                    <a:pt x="746" y="484"/>
                    <a:pt x="721" y="447"/>
                    <a:pt x="693" y="410"/>
                  </a:cubicBezTo>
                  <a:cubicBezTo>
                    <a:pt x="684" y="399"/>
                    <a:pt x="676" y="390"/>
                    <a:pt x="670" y="379"/>
                  </a:cubicBezTo>
                  <a:cubicBezTo>
                    <a:pt x="656" y="362"/>
                    <a:pt x="639" y="345"/>
                    <a:pt x="625" y="328"/>
                  </a:cubicBezTo>
                  <a:cubicBezTo>
                    <a:pt x="614" y="314"/>
                    <a:pt x="599" y="300"/>
                    <a:pt x="588" y="289"/>
                  </a:cubicBezTo>
                  <a:cubicBezTo>
                    <a:pt x="583" y="280"/>
                    <a:pt x="574" y="275"/>
                    <a:pt x="568" y="269"/>
                  </a:cubicBezTo>
                  <a:cubicBezTo>
                    <a:pt x="560" y="260"/>
                    <a:pt x="554" y="255"/>
                    <a:pt x="548" y="249"/>
                  </a:cubicBezTo>
                  <a:cubicBezTo>
                    <a:pt x="534" y="235"/>
                    <a:pt x="520" y="224"/>
                    <a:pt x="509" y="212"/>
                  </a:cubicBezTo>
                  <a:cubicBezTo>
                    <a:pt x="492" y="195"/>
                    <a:pt x="472" y="181"/>
                    <a:pt x="455" y="167"/>
                  </a:cubicBezTo>
                  <a:cubicBezTo>
                    <a:pt x="447" y="159"/>
                    <a:pt x="436" y="150"/>
                    <a:pt x="427" y="145"/>
                  </a:cubicBezTo>
                  <a:cubicBezTo>
                    <a:pt x="387" y="116"/>
                    <a:pt x="350" y="91"/>
                    <a:pt x="317" y="68"/>
                  </a:cubicBezTo>
                  <a:cubicBezTo>
                    <a:pt x="303" y="63"/>
                    <a:pt x="291" y="54"/>
                    <a:pt x="277" y="48"/>
                  </a:cubicBezTo>
                  <a:cubicBezTo>
                    <a:pt x="215" y="17"/>
                    <a:pt x="158" y="0"/>
                    <a:pt x="116" y="0"/>
                  </a:cubicBezTo>
                  <a:lnTo>
                    <a:pt x="108" y="2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48" name="Freeform 152"/>
            <p:cNvSpPr>
              <a:spLocks noChangeArrowheads="1"/>
            </p:cNvSpPr>
            <p:nvPr/>
          </p:nvSpPr>
          <p:spPr bwMode="auto">
            <a:xfrm>
              <a:off x="6099" y="2069"/>
              <a:ext cx="37" cy="37"/>
            </a:xfrm>
            <a:custGeom>
              <a:avLst/>
              <a:gdLst>
                <a:gd name="T0" fmla="*/ 82 w 168"/>
                <a:gd name="T1" fmla="*/ 0 h 167"/>
                <a:gd name="T2" fmla="*/ 82 w 168"/>
                <a:gd name="T3" fmla="*/ 0 h 167"/>
                <a:gd name="T4" fmla="*/ 0 w 168"/>
                <a:gd name="T5" fmla="*/ 84 h 167"/>
                <a:gd name="T6" fmla="*/ 82 w 168"/>
                <a:gd name="T7" fmla="*/ 166 h 167"/>
                <a:gd name="T8" fmla="*/ 167 w 168"/>
                <a:gd name="T9" fmla="*/ 84 h 167"/>
                <a:gd name="T10" fmla="*/ 82 w 168"/>
                <a:gd name="T11" fmla="*/ 0 h 167"/>
              </a:gdLst>
              <a:ahLst/>
              <a:cxnLst>
                <a:cxn ang="0">
                  <a:pos x="T0" y="T1"/>
                </a:cxn>
                <a:cxn ang="0">
                  <a:pos x="T2" y="T3"/>
                </a:cxn>
                <a:cxn ang="0">
                  <a:pos x="T4" y="T5"/>
                </a:cxn>
                <a:cxn ang="0">
                  <a:pos x="T6" y="T7"/>
                </a:cxn>
                <a:cxn ang="0">
                  <a:pos x="T8" y="T9"/>
                </a:cxn>
                <a:cxn ang="0">
                  <a:pos x="T10" y="T11"/>
                </a:cxn>
              </a:cxnLst>
              <a:rect l="0" t="0" r="r" b="b"/>
              <a:pathLst>
                <a:path w="168" h="167">
                  <a:moveTo>
                    <a:pt x="82" y="0"/>
                  </a:moveTo>
                  <a:lnTo>
                    <a:pt x="82" y="0"/>
                  </a:lnTo>
                  <a:cubicBezTo>
                    <a:pt x="37" y="0"/>
                    <a:pt x="0" y="36"/>
                    <a:pt x="0" y="84"/>
                  </a:cubicBezTo>
                  <a:cubicBezTo>
                    <a:pt x="0" y="130"/>
                    <a:pt x="37" y="166"/>
                    <a:pt x="82" y="166"/>
                  </a:cubicBezTo>
                  <a:cubicBezTo>
                    <a:pt x="127" y="166"/>
                    <a:pt x="167" y="130"/>
                    <a:pt x="167" y="84"/>
                  </a:cubicBezTo>
                  <a:cubicBezTo>
                    <a:pt x="167" y="36"/>
                    <a:pt x="127" y="0"/>
                    <a:pt x="8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49" name="Freeform 153"/>
            <p:cNvSpPr>
              <a:spLocks noChangeArrowheads="1"/>
            </p:cNvSpPr>
            <p:nvPr/>
          </p:nvSpPr>
          <p:spPr bwMode="auto">
            <a:xfrm>
              <a:off x="6668" y="942"/>
              <a:ext cx="90" cy="245"/>
            </a:xfrm>
            <a:custGeom>
              <a:avLst/>
              <a:gdLst>
                <a:gd name="T0" fmla="*/ 312 w 400"/>
                <a:gd name="T1" fmla="*/ 882 h 1084"/>
                <a:gd name="T2" fmla="*/ 88 w 400"/>
                <a:gd name="T3" fmla="*/ 882 h 1084"/>
                <a:gd name="T4" fmla="*/ 201 w 400"/>
                <a:gd name="T5" fmla="*/ 1083 h 1084"/>
                <a:gd name="T6" fmla="*/ 312 w 400"/>
                <a:gd name="T7" fmla="*/ 882 h 1084"/>
                <a:gd name="T8" fmla="*/ 388 w 400"/>
                <a:gd name="T9" fmla="*/ 729 h 1084"/>
                <a:gd name="T10" fmla="*/ 326 w 400"/>
                <a:gd name="T11" fmla="*/ 842 h 1084"/>
                <a:gd name="T12" fmla="*/ 388 w 400"/>
                <a:gd name="T13" fmla="*/ 729 h 1084"/>
                <a:gd name="T14" fmla="*/ 11 w 400"/>
                <a:gd name="T15" fmla="*/ 729 h 1084"/>
                <a:gd name="T16" fmla="*/ 74 w 400"/>
                <a:gd name="T17" fmla="*/ 842 h 1084"/>
                <a:gd name="T18" fmla="*/ 11 w 400"/>
                <a:gd name="T19" fmla="*/ 729 h 1084"/>
                <a:gd name="T20" fmla="*/ 396 w 400"/>
                <a:gd name="T21" fmla="*/ 624 h 1084"/>
                <a:gd name="T22" fmla="*/ 356 w 400"/>
                <a:gd name="T23" fmla="*/ 698 h 1084"/>
                <a:gd name="T24" fmla="*/ 396 w 400"/>
                <a:gd name="T25" fmla="*/ 624 h 1084"/>
                <a:gd name="T26" fmla="*/ 3 w 400"/>
                <a:gd name="T27" fmla="*/ 624 h 1084"/>
                <a:gd name="T28" fmla="*/ 43 w 400"/>
                <a:gd name="T29" fmla="*/ 698 h 1084"/>
                <a:gd name="T30" fmla="*/ 3 w 400"/>
                <a:gd name="T31" fmla="*/ 624 h 1084"/>
                <a:gd name="T32" fmla="*/ 34 w 400"/>
                <a:gd name="T33" fmla="*/ 472 h 1084"/>
                <a:gd name="T34" fmla="*/ 0 w 400"/>
                <a:gd name="T35" fmla="*/ 543 h 1084"/>
                <a:gd name="T36" fmla="*/ 34 w 400"/>
                <a:gd name="T37" fmla="*/ 610 h 1084"/>
                <a:gd name="T38" fmla="*/ 34 w 400"/>
                <a:gd name="T39" fmla="*/ 472 h 1084"/>
                <a:gd name="T40" fmla="*/ 365 w 400"/>
                <a:gd name="T41" fmla="*/ 472 h 1084"/>
                <a:gd name="T42" fmla="*/ 365 w 400"/>
                <a:gd name="T43" fmla="*/ 610 h 1084"/>
                <a:gd name="T44" fmla="*/ 399 w 400"/>
                <a:gd name="T45" fmla="*/ 543 h 1084"/>
                <a:gd name="T46" fmla="*/ 365 w 400"/>
                <a:gd name="T47" fmla="*/ 472 h 1084"/>
                <a:gd name="T48" fmla="*/ 356 w 400"/>
                <a:gd name="T49" fmla="*/ 384 h 1084"/>
                <a:gd name="T50" fmla="*/ 396 w 400"/>
                <a:gd name="T51" fmla="*/ 460 h 1084"/>
                <a:gd name="T52" fmla="*/ 356 w 400"/>
                <a:gd name="T53" fmla="*/ 384 h 1084"/>
                <a:gd name="T54" fmla="*/ 43 w 400"/>
                <a:gd name="T55" fmla="*/ 384 h 1084"/>
                <a:gd name="T56" fmla="*/ 3 w 400"/>
                <a:gd name="T57" fmla="*/ 460 h 1084"/>
                <a:gd name="T58" fmla="*/ 43 w 400"/>
                <a:gd name="T59" fmla="*/ 384 h 1084"/>
                <a:gd name="T60" fmla="*/ 362 w 400"/>
                <a:gd name="T61" fmla="*/ 223 h 1084"/>
                <a:gd name="T62" fmla="*/ 351 w 400"/>
                <a:gd name="T63" fmla="*/ 350 h 1084"/>
                <a:gd name="T64" fmla="*/ 362 w 400"/>
                <a:gd name="T65" fmla="*/ 223 h 1084"/>
                <a:gd name="T66" fmla="*/ 37 w 400"/>
                <a:gd name="T67" fmla="*/ 223 h 1084"/>
                <a:gd name="T68" fmla="*/ 48 w 400"/>
                <a:gd name="T69" fmla="*/ 350 h 1084"/>
                <a:gd name="T70" fmla="*/ 37 w 400"/>
                <a:gd name="T71" fmla="*/ 223 h 1084"/>
                <a:gd name="T72" fmla="*/ 201 w 400"/>
                <a:gd name="T73" fmla="*/ 0 h 1084"/>
                <a:gd name="T74" fmla="*/ 88 w 400"/>
                <a:gd name="T75" fmla="*/ 200 h 1084"/>
                <a:gd name="T76" fmla="*/ 312 w 400"/>
                <a:gd name="T77" fmla="*/ 203 h 1084"/>
                <a:gd name="T78" fmla="*/ 201 w 400"/>
                <a:gd name="T79" fmla="*/ 0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1084">
                  <a:moveTo>
                    <a:pt x="312" y="882"/>
                  </a:moveTo>
                  <a:lnTo>
                    <a:pt x="312" y="882"/>
                  </a:lnTo>
                  <a:cubicBezTo>
                    <a:pt x="280" y="953"/>
                    <a:pt x="243" y="995"/>
                    <a:pt x="201" y="995"/>
                  </a:cubicBezTo>
                  <a:cubicBezTo>
                    <a:pt x="158" y="995"/>
                    <a:pt x="119" y="953"/>
                    <a:pt x="88" y="882"/>
                  </a:cubicBezTo>
                  <a:cubicBezTo>
                    <a:pt x="77" y="888"/>
                    <a:pt x="63" y="896"/>
                    <a:pt x="51" y="902"/>
                  </a:cubicBezTo>
                  <a:cubicBezTo>
                    <a:pt x="88" y="1012"/>
                    <a:pt x="142" y="1083"/>
                    <a:pt x="201" y="1083"/>
                  </a:cubicBezTo>
                  <a:cubicBezTo>
                    <a:pt x="260" y="1083"/>
                    <a:pt x="312" y="1012"/>
                    <a:pt x="348" y="902"/>
                  </a:cubicBezTo>
                  <a:cubicBezTo>
                    <a:pt x="337" y="896"/>
                    <a:pt x="323" y="888"/>
                    <a:pt x="312" y="882"/>
                  </a:cubicBezTo>
                  <a:lnTo>
                    <a:pt x="388" y="729"/>
                  </a:lnTo>
                  <a:lnTo>
                    <a:pt x="388" y="729"/>
                  </a:lnTo>
                  <a:cubicBezTo>
                    <a:pt x="376" y="729"/>
                    <a:pt x="362" y="732"/>
                    <a:pt x="351" y="732"/>
                  </a:cubicBezTo>
                  <a:cubicBezTo>
                    <a:pt x="345" y="774"/>
                    <a:pt x="337" y="811"/>
                    <a:pt x="326" y="842"/>
                  </a:cubicBezTo>
                  <a:cubicBezTo>
                    <a:pt x="337" y="851"/>
                    <a:pt x="351" y="856"/>
                    <a:pt x="362" y="859"/>
                  </a:cubicBezTo>
                  <a:cubicBezTo>
                    <a:pt x="373" y="820"/>
                    <a:pt x="382" y="777"/>
                    <a:pt x="388" y="729"/>
                  </a:cubicBezTo>
                  <a:lnTo>
                    <a:pt x="11" y="729"/>
                  </a:lnTo>
                  <a:lnTo>
                    <a:pt x="11" y="729"/>
                  </a:lnTo>
                  <a:cubicBezTo>
                    <a:pt x="20" y="777"/>
                    <a:pt x="29" y="820"/>
                    <a:pt x="37" y="859"/>
                  </a:cubicBezTo>
                  <a:cubicBezTo>
                    <a:pt x="51" y="856"/>
                    <a:pt x="63" y="851"/>
                    <a:pt x="74" y="842"/>
                  </a:cubicBezTo>
                  <a:cubicBezTo>
                    <a:pt x="65" y="811"/>
                    <a:pt x="54" y="774"/>
                    <a:pt x="48" y="732"/>
                  </a:cubicBezTo>
                  <a:cubicBezTo>
                    <a:pt x="37" y="732"/>
                    <a:pt x="23" y="729"/>
                    <a:pt x="11" y="729"/>
                  </a:cubicBezTo>
                  <a:lnTo>
                    <a:pt x="396" y="624"/>
                  </a:lnTo>
                  <a:lnTo>
                    <a:pt x="396" y="624"/>
                  </a:lnTo>
                  <a:cubicBezTo>
                    <a:pt x="385" y="636"/>
                    <a:pt x="373" y="650"/>
                    <a:pt x="362" y="661"/>
                  </a:cubicBezTo>
                  <a:cubicBezTo>
                    <a:pt x="359" y="675"/>
                    <a:pt x="359" y="687"/>
                    <a:pt x="356" y="698"/>
                  </a:cubicBezTo>
                  <a:cubicBezTo>
                    <a:pt x="368" y="698"/>
                    <a:pt x="379" y="695"/>
                    <a:pt x="390" y="692"/>
                  </a:cubicBezTo>
                  <a:cubicBezTo>
                    <a:pt x="393" y="670"/>
                    <a:pt x="396" y="647"/>
                    <a:pt x="396" y="624"/>
                  </a:cubicBezTo>
                  <a:lnTo>
                    <a:pt x="3" y="624"/>
                  </a:lnTo>
                  <a:lnTo>
                    <a:pt x="3" y="624"/>
                  </a:lnTo>
                  <a:cubicBezTo>
                    <a:pt x="3" y="647"/>
                    <a:pt x="6" y="670"/>
                    <a:pt x="9" y="692"/>
                  </a:cubicBezTo>
                  <a:cubicBezTo>
                    <a:pt x="20" y="695"/>
                    <a:pt x="31" y="698"/>
                    <a:pt x="43" y="698"/>
                  </a:cubicBezTo>
                  <a:cubicBezTo>
                    <a:pt x="40" y="687"/>
                    <a:pt x="40" y="675"/>
                    <a:pt x="40" y="661"/>
                  </a:cubicBezTo>
                  <a:cubicBezTo>
                    <a:pt x="26" y="650"/>
                    <a:pt x="14" y="636"/>
                    <a:pt x="3" y="624"/>
                  </a:cubicBezTo>
                  <a:lnTo>
                    <a:pt x="34" y="472"/>
                  </a:lnTo>
                  <a:lnTo>
                    <a:pt x="34" y="472"/>
                  </a:lnTo>
                  <a:cubicBezTo>
                    <a:pt x="23" y="486"/>
                    <a:pt x="11" y="500"/>
                    <a:pt x="0" y="512"/>
                  </a:cubicBezTo>
                  <a:cubicBezTo>
                    <a:pt x="0" y="523"/>
                    <a:pt x="0" y="531"/>
                    <a:pt x="0" y="543"/>
                  </a:cubicBezTo>
                  <a:cubicBezTo>
                    <a:pt x="0" y="551"/>
                    <a:pt x="0" y="560"/>
                    <a:pt x="0" y="571"/>
                  </a:cubicBezTo>
                  <a:cubicBezTo>
                    <a:pt x="11" y="582"/>
                    <a:pt x="23" y="596"/>
                    <a:pt x="34" y="610"/>
                  </a:cubicBezTo>
                  <a:cubicBezTo>
                    <a:pt x="34" y="588"/>
                    <a:pt x="31" y="565"/>
                    <a:pt x="31" y="543"/>
                  </a:cubicBezTo>
                  <a:cubicBezTo>
                    <a:pt x="31" y="517"/>
                    <a:pt x="34" y="494"/>
                    <a:pt x="34" y="472"/>
                  </a:cubicBezTo>
                  <a:lnTo>
                    <a:pt x="365" y="472"/>
                  </a:lnTo>
                  <a:lnTo>
                    <a:pt x="365" y="472"/>
                  </a:lnTo>
                  <a:cubicBezTo>
                    <a:pt x="368" y="494"/>
                    <a:pt x="368" y="517"/>
                    <a:pt x="368" y="543"/>
                  </a:cubicBezTo>
                  <a:cubicBezTo>
                    <a:pt x="368" y="565"/>
                    <a:pt x="368" y="588"/>
                    <a:pt x="365" y="610"/>
                  </a:cubicBezTo>
                  <a:cubicBezTo>
                    <a:pt x="376" y="596"/>
                    <a:pt x="388" y="582"/>
                    <a:pt x="399" y="571"/>
                  </a:cubicBezTo>
                  <a:cubicBezTo>
                    <a:pt x="399" y="560"/>
                    <a:pt x="399" y="551"/>
                    <a:pt x="399" y="543"/>
                  </a:cubicBezTo>
                  <a:cubicBezTo>
                    <a:pt x="399" y="531"/>
                    <a:pt x="399" y="523"/>
                    <a:pt x="399" y="512"/>
                  </a:cubicBezTo>
                  <a:cubicBezTo>
                    <a:pt x="388" y="500"/>
                    <a:pt x="376" y="486"/>
                    <a:pt x="365" y="472"/>
                  </a:cubicBezTo>
                  <a:lnTo>
                    <a:pt x="356" y="384"/>
                  </a:lnTo>
                  <a:lnTo>
                    <a:pt x="356" y="384"/>
                  </a:lnTo>
                  <a:cubicBezTo>
                    <a:pt x="359" y="395"/>
                    <a:pt x="359" y="410"/>
                    <a:pt x="362" y="421"/>
                  </a:cubicBezTo>
                  <a:cubicBezTo>
                    <a:pt x="373" y="432"/>
                    <a:pt x="385" y="446"/>
                    <a:pt x="396" y="460"/>
                  </a:cubicBezTo>
                  <a:cubicBezTo>
                    <a:pt x="396" y="435"/>
                    <a:pt x="393" y="412"/>
                    <a:pt x="390" y="390"/>
                  </a:cubicBezTo>
                  <a:cubicBezTo>
                    <a:pt x="379" y="387"/>
                    <a:pt x="368" y="387"/>
                    <a:pt x="356" y="384"/>
                  </a:cubicBezTo>
                  <a:lnTo>
                    <a:pt x="43" y="384"/>
                  </a:lnTo>
                  <a:lnTo>
                    <a:pt x="43" y="384"/>
                  </a:lnTo>
                  <a:cubicBezTo>
                    <a:pt x="31" y="387"/>
                    <a:pt x="20" y="387"/>
                    <a:pt x="9" y="390"/>
                  </a:cubicBezTo>
                  <a:cubicBezTo>
                    <a:pt x="6" y="412"/>
                    <a:pt x="3" y="435"/>
                    <a:pt x="3" y="460"/>
                  </a:cubicBezTo>
                  <a:cubicBezTo>
                    <a:pt x="14" y="446"/>
                    <a:pt x="26" y="432"/>
                    <a:pt x="40" y="421"/>
                  </a:cubicBezTo>
                  <a:cubicBezTo>
                    <a:pt x="40" y="410"/>
                    <a:pt x="40" y="395"/>
                    <a:pt x="43" y="384"/>
                  </a:cubicBezTo>
                  <a:lnTo>
                    <a:pt x="362" y="223"/>
                  </a:lnTo>
                  <a:lnTo>
                    <a:pt x="362" y="223"/>
                  </a:lnTo>
                  <a:cubicBezTo>
                    <a:pt x="351" y="228"/>
                    <a:pt x="337" y="234"/>
                    <a:pt x="326" y="240"/>
                  </a:cubicBezTo>
                  <a:cubicBezTo>
                    <a:pt x="337" y="271"/>
                    <a:pt x="345" y="311"/>
                    <a:pt x="351" y="350"/>
                  </a:cubicBezTo>
                  <a:cubicBezTo>
                    <a:pt x="362" y="350"/>
                    <a:pt x="376" y="353"/>
                    <a:pt x="388" y="353"/>
                  </a:cubicBezTo>
                  <a:cubicBezTo>
                    <a:pt x="382" y="308"/>
                    <a:pt x="373" y="263"/>
                    <a:pt x="362" y="223"/>
                  </a:cubicBezTo>
                  <a:lnTo>
                    <a:pt x="37" y="223"/>
                  </a:lnTo>
                  <a:lnTo>
                    <a:pt x="37" y="223"/>
                  </a:lnTo>
                  <a:cubicBezTo>
                    <a:pt x="29" y="263"/>
                    <a:pt x="20" y="308"/>
                    <a:pt x="11" y="353"/>
                  </a:cubicBezTo>
                  <a:cubicBezTo>
                    <a:pt x="23" y="353"/>
                    <a:pt x="37" y="350"/>
                    <a:pt x="48" y="350"/>
                  </a:cubicBezTo>
                  <a:cubicBezTo>
                    <a:pt x="54" y="311"/>
                    <a:pt x="65" y="271"/>
                    <a:pt x="74" y="240"/>
                  </a:cubicBezTo>
                  <a:cubicBezTo>
                    <a:pt x="63" y="234"/>
                    <a:pt x="51" y="228"/>
                    <a:pt x="37" y="223"/>
                  </a:cubicBezTo>
                  <a:lnTo>
                    <a:pt x="201" y="0"/>
                  </a:lnTo>
                  <a:lnTo>
                    <a:pt x="201" y="0"/>
                  </a:lnTo>
                  <a:cubicBezTo>
                    <a:pt x="142" y="0"/>
                    <a:pt x="88" y="70"/>
                    <a:pt x="51" y="181"/>
                  </a:cubicBezTo>
                  <a:cubicBezTo>
                    <a:pt x="63" y="186"/>
                    <a:pt x="77" y="195"/>
                    <a:pt x="88" y="200"/>
                  </a:cubicBezTo>
                  <a:cubicBezTo>
                    <a:pt x="119" y="130"/>
                    <a:pt x="158" y="87"/>
                    <a:pt x="201" y="87"/>
                  </a:cubicBezTo>
                  <a:cubicBezTo>
                    <a:pt x="243" y="87"/>
                    <a:pt x="280" y="130"/>
                    <a:pt x="312" y="203"/>
                  </a:cubicBezTo>
                  <a:cubicBezTo>
                    <a:pt x="323" y="195"/>
                    <a:pt x="337" y="186"/>
                    <a:pt x="348" y="181"/>
                  </a:cubicBezTo>
                  <a:cubicBezTo>
                    <a:pt x="312" y="70"/>
                    <a:pt x="260" y="0"/>
                    <a:pt x="201" y="0"/>
                  </a:cubicBezTo>
                  <a:lnTo>
                    <a:pt x="312" y="8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50" name="Freeform 154"/>
            <p:cNvSpPr>
              <a:spLocks noChangeArrowheads="1"/>
            </p:cNvSpPr>
            <p:nvPr/>
          </p:nvSpPr>
          <p:spPr bwMode="auto">
            <a:xfrm>
              <a:off x="6590" y="1019"/>
              <a:ext cx="245" cy="90"/>
            </a:xfrm>
            <a:custGeom>
              <a:avLst/>
              <a:gdLst>
                <a:gd name="T0" fmla="*/ 611 w 1084"/>
                <a:gd name="T1" fmla="*/ 365 h 400"/>
                <a:gd name="T2" fmla="*/ 473 w 1084"/>
                <a:gd name="T3" fmla="*/ 365 h 400"/>
                <a:gd name="T4" fmla="*/ 543 w 1084"/>
                <a:gd name="T5" fmla="*/ 399 h 400"/>
                <a:gd name="T6" fmla="*/ 611 w 1084"/>
                <a:gd name="T7" fmla="*/ 365 h 400"/>
                <a:gd name="T8" fmla="*/ 241 w 1084"/>
                <a:gd name="T9" fmla="*/ 325 h 400"/>
                <a:gd name="T10" fmla="*/ 353 w 1084"/>
                <a:gd name="T11" fmla="*/ 387 h 400"/>
                <a:gd name="T12" fmla="*/ 461 w 1084"/>
                <a:gd name="T13" fmla="*/ 396 h 400"/>
                <a:gd name="T14" fmla="*/ 385 w 1084"/>
                <a:gd name="T15" fmla="*/ 356 h 400"/>
                <a:gd name="T16" fmla="*/ 241 w 1084"/>
                <a:gd name="T17" fmla="*/ 325 h 400"/>
                <a:gd name="T18" fmla="*/ 843 w 1084"/>
                <a:gd name="T19" fmla="*/ 325 h 400"/>
                <a:gd name="T20" fmla="*/ 698 w 1084"/>
                <a:gd name="T21" fmla="*/ 356 h 400"/>
                <a:gd name="T22" fmla="*/ 625 w 1084"/>
                <a:gd name="T23" fmla="*/ 396 h 400"/>
                <a:gd name="T24" fmla="*/ 730 w 1084"/>
                <a:gd name="T25" fmla="*/ 387 h 400"/>
                <a:gd name="T26" fmla="*/ 843 w 1084"/>
                <a:gd name="T27" fmla="*/ 325 h 400"/>
                <a:gd name="T28" fmla="*/ 902 w 1084"/>
                <a:gd name="T29" fmla="*/ 50 h 400"/>
                <a:gd name="T30" fmla="*/ 996 w 1084"/>
                <a:gd name="T31" fmla="*/ 201 h 400"/>
                <a:gd name="T32" fmla="*/ 902 w 1084"/>
                <a:gd name="T33" fmla="*/ 348 h 400"/>
                <a:gd name="T34" fmla="*/ 902 w 1084"/>
                <a:gd name="T35" fmla="*/ 50 h 400"/>
                <a:gd name="T36" fmla="*/ 181 w 1084"/>
                <a:gd name="T37" fmla="*/ 50 h 400"/>
                <a:gd name="T38" fmla="*/ 181 w 1084"/>
                <a:gd name="T39" fmla="*/ 348 h 400"/>
                <a:gd name="T40" fmla="*/ 88 w 1084"/>
                <a:gd name="T41" fmla="*/ 201 h 400"/>
                <a:gd name="T42" fmla="*/ 181 w 1084"/>
                <a:gd name="T43" fmla="*/ 50 h 400"/>
                <a:gd name="T44" fmla="*/ 625 w 1084"/>
                <a:gd name="T45" fmla="*/ 3 h 400"/>
                <a:gd name="T46" fmla="*/ 698 w 1084"/>
                <a:gd name="T47" fmla="*/ 42 h 400"/>
                <a:gd name="T48" fmla="*/ 843 w 1084"/>
                <a:gd name="T49" fmla="*/ 73 h 400"/>
                <a:gd name="T50" fmla="*/ 730 w 1084"/>
                <a:gd name="T51" fmla="*/ 11 h 400"/>
                <a:gd name="T52" fmla="*/ 625 w 1084"/>
                <a:gd name="T53" fmla="*/ 3 h 400"/>
                <a:gd name="T54" fmla="*/ 461 w 1084"/>
                <a:gd name="T55" fmla="*/ 3 h 400"/>
                <a:gd name="T56" fmla="*/ 353 w 1084"/>
                <a:gd name="T57" fmla="*/ 11 h 400"/>
                <a:gd name="T58" fmla="*/ 241 w 1084"/>
                <a:gd name="T59" fmla="*/ 73 h 400"/>
                <a:gd name="T60" fmla="*/ 385 w 1084"/>
                <a:gd name="T61" fmla="*/ 42 h 400"/>
                <a:gd name="T62" fmla="*/ 461 w 1084"/>
                <a:gd name="T63" fmla="*/ 3 h 400"/>
                <a:gd name="T64" fmla="*/ 543 w 1084"/>
                <a:gd name="T65" fmla="*/ 0 h 400"/>
                <a:gd name="T66" fmla="*/ 473 w 1084"/>
                <a:gd name="T67" fmla="*/ 34 h 400"/>
                <a:gd name="T68" fmla="*/ 611 w 1084"/>
                <a:gd name="T69" fmla="*/ 34 h 400"/>
                <a:gd name="T70" fmla="*/ 543 w 1084"/>
                <a:gd name="T7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4" h="400">
                  <a:moveTo>
                    <a:pt x="611" y="365"/>
                  </a:moveTo>
                  <a:lnTo>
                    <a:pt x="611" y="365"/>
                  </a:lnTo>
                  <a:cubicBezTo>
                    <a:pt x="588" y="367"/>
                    <a:pt x="566" y="367"/>
                    <a:pt x="543" y="367"/>
                  </a:cubicBezTo>
                  <a:cubicBezTo>
                    <a:pt x="517" y="367"/>
                    <a:pt x="495" y="367"/>
                    <a:pt x="473" y="365"/>
                  </a:cubicBezTo>
                  <a:cubicBezTo>
                    <a:pt x="487" y="376"/>
                    <a:pt x="500" y="387"/>
                    <a:pt x="512" y="399"/>
                  </a:cubicBezTo>
                  <a:cubicBezTo>
                    <a:pt x="523" y="399"/>
                    <a:pt x="532" y="399"/>
                    <a:pt x="543" y="399"/>
                  </a:cubicBezTo>
                  <a:cubicBezTo>
                    <a:pt x="551" y="399"/>
                    <a:pt x="560" y="399"/>
                    <a:pt x="571" y="399"/>
                  </a:cubicBezTo>
                  <a:cubicBezTo>
                    <a:pt x="583" y="387"/>
                    <a:pt x="597" y="376"/>
                    <a:pt x="611" y="365"/>
                  </a:cubicBezTo>
                  <a:lnTo>
                    <a:pt x="241" y="325"/>
                  </a:lnTo>
                  <a:lnTo>
                    <a:pt x="241" y="325"/>
                  </a:lnTo>
                  <a:cubicBezTo>
                    <a:pt x="235" y="336"/>
                    <a:pt x="229" y="350"/>
                    <a:pt x="224" y="362"/>
                  </a:cubicBezTo>
                  <a:cubicBezTo>
                    <a:pt x="263" y="373"/>
                    <a:pt x="308" y="382"/>
                    <a:pt x="353" y="387"/>
                  </a:cubicBezTo>
                  <a:cubicBezTo>
                    <a:pt x="365" y="387"/>
                    <a:pt x="379" y="390"/>
                    <a:pt x="390" y="390"/>
                  </a:cubicBezTo>
                  <a:cubicBezTo>
                    <a:pt x="413" y="393"/>
                    <a:pt x="436" y="396"/>
                    <a:pt x="461" y="396"/>
                  </a:cubicBezTo>
                  <a:cubicBezTo>
                    <a:pt x="447" y="385"/>
                    <a:pt x="433" y="373"/>
                    <a:pt x="422" y="362"/>
                  </a:cubicBezTo>
                  <a:cubicBezTo>
                    <a:pt x="410" y="359"/>
                    <a:pt x="396" y="359"/>
                    <a:pt x="385" y="356"/>
                  </a:cubicBezTo>
                  <a:cubicBezTo>
                    <a:pt x="373" y="356"/>
                    <a:pt x="362" y="353"/>
                    <a:pt x="351" y="350"/>
                  </a:cubicBezTo>
                  <a:cubicBezTo>
                    <a:pt x="311" y="345"/>
                    <a:pt x="272" y="336"/>
                    <a:pt x="241" y="325"/>
                  </a:cubicBezTo>
                  <a:lnTo>
                    <a:pt x="843" y="325"/>
                  </a:lnTo>
                  <a:lnTo>
                    <a:pt x="843" y="325"/>
                  </a:lnTo>
                  <a:cubicBezTo>
                    <a:pt x="812" y="336"/>
                    <a:pt x="775" y="345"/>
                    <a:pt x="732" y="350"/>
                  </a:cubicBezTo>
                  <a:cubicBezTo>
                    <a:pt x="721" y="353"/>
                    <a:pt x="710" y="356"/>
                    <a:pt x="698" y="356"/>
                  </a:cubicBezTo>
                  <a:cubicBezTo>
                    <a:pt x="687" y="359"/>
                    <a:pt x="676" y="359"/>
                    <a:pt x="662" y="362"/>
                  </a:cubicBezTo>
                  <a:cubicBezTo>
                    <a:pt x="651" y="373"/>
                    <a:pt x="636" y="385"/>
                    <a:pt x="625" y="396"/>
                  </a:cubicBezTo>
                  <a:cubicBezTo>
                    <a:pt x="648" y="396"/>
                    <a:pt x="670" y="393"/>
                    <a:pt x="693" y="390"/>
                  </a:cubicBezTo>
                  <a:cubicBezTo>
                    <a:pt x="704" y="390"/>
                    <a:pt x="718" y="387"/>
                    <a:pt x="730" y="387"/>
                  </a:cubicBezTo>
                  <a:cubicBezTo>
                    <a:pt x="778" y="382"/>
                    <a:pt x="820" y="373"/>
                    <a:pt x="860" y="362"/>
                  </a:cubicBezTo>
                  <a:cubicBezTo>
                    <a:pt x="857" y="350"/>
                    <a:pt x="851" y="336"/>
                    <a:pt x="843" y="325"/>
                  </a:cubicBezTo>
                  <a:lnTo>
                    <a:pt x="902" y="50"/>
                  </a:lnTo>
                  <a:lnTo>
                    <a:pt x="902" y="50"/>
                  </a:lnTo>
                  <a:cubicBezTo>
                    <a:pt x="896" y="62"/>
                    <a:pt x="888" y="76"/>
                    <a:pt x="882" y="87"/>
                  </a:cubicBezTo>
                  <a:cubicBezTo>
                    <a:pt x="953" y="118"/>
                    <a:pt x="996" y="158"/>
                    <a:pt x="996" y="201"/>
                  </a:cubicBezTo>
                  <a:cubicBezTo>
                    <a:pt x="996" y="243"/>
                    <a:pt x="953" y="280"/>
                    <a:pt x="882" y="311"/>
                  </a:cubicBezTo>
                  <a:cubicBezTo>
                    <a:pt x="888" y="322"/>
                    <a:pt x="896" y="336"/>
                    <a:pt x="902" y="348"/>
                  </a:cubicBezTo>
                  <a:cubicBezTo>
                    <a:pt x="1013" y="311"/>
                    <a:pt x="1083" y="260"/>
                    <a:pt x="1083" y="201"/>
                  </a:cubicBezTo>
                  <a:cubicBezTo>
                    <a:pt x="1083" y="141"/>
                    <a:pt x="1013" y="87"/>
                    <a:pt x="902" y="50"/>
                  </a:cubicBezTo>
                  <a:lnTo>
                    <a:pt x="181" y="50"/>
                  </a:lnTo>
                  <a:lnTo>
                    <a:pt x="181" y="50"/>
                  </a:lnTo>
                  <a:cubicBezTo>
                    <a:pt x="71" y="87"/>
                    <a:pt x="0" y="141"/>
                    <a:pt x="0" y="201"/>
                  </a:cubicBezTo>
                  <a:cubicBezTo>
                    <a:pt x="0" y="260"/>
                    <a:pt x="71" y="311"/>
                    <a:pt x="181" y="348"/>
                  </a:cubicBezTo>
                  <a:cubicBezTo>
                    <a:pt x="187" y="336"/>
                    <a:pt x="195" y="322"/>
                    <a:pt x="201" y="311"/>
                  </a:cubicBezTo>
                  <a:cubicBezTo>
                    <a:pt x="130" y="280"/>
                    <a:pt x="88" y="243"/>
                    <a:pt x="88" y="201"/>
                  </a:cubicBezTo>
                  <a:cubicBezTo>
                    <a:pt x="88" y="158"/>
                    <a:pt x="130" y="118"/>
                    <a:pt x="201" y="87"/>
                  </a:cubicBezTo>
                  <a:cubicBezTo>
                    <a:pt x="195" y="76"/>
                    <a:pt x="187" y="62"/>
                    <a:pt x="181" y="50"/>
                  </a:cubicBezTo>
                  <a:lnTo>
                    <a:pt x="625" y="3"/>
                  </a:lnTo>
                  <a:lnTo>
                    <a:pt x="625" y="3"/>
                  </a:lnTo>
                  <a:cubicBezTo>
                    <a:pt x="636" y="14"/>
                    <a:pt x="651" y="25"/>
                    <a:pt x="662" y="39"/>
                  </a:cubicBezTo>
                  <a:cubicBezTo>
                    <a:pt x="676" y="39"/>
                    <a:pt x="687" y="42"/>
                    <a:pt x="698" y="42"/>
                  </a:cubicBezTo>
                  <a:cubicBezTo>
                    <a:pt x="710" y="45"/>
                    <a:pt x="721" y="45"/>
                    <a:pt x="732" y="48"/>
                  </a:cubicBezTo>
                  <a:cubicBezTo>
                    <a:pt x="775" y="53"/>
                    <a:pt x="812" y="65"/>
                    <a:pt x="843" y="73"/>
                  </a:cubicBezTo>
                  <a:cubicBezTo>
                    <a:pt x="851" y="62"/>
                    <a:pt x="857" y="50"/>
                    <a:pt x="860" y="37"/>
                  </a:cubicBezTo>
                  <a:cubicBezTo>
                    <a:pt x="820" y="28"/>
                    <a:pt x="778" y="20"/>
                    <a:pt x="730" y="11"/>
                  </a:cubicBezTo>
                  <a:cubicBezTo>
                    <a:pt x="718" y="11"/>
                    <a:pt x="704" y="8"/>
                    <a:pt x="693" y="8"/>
                  </a:cubicBezTo>
                  <a:cubicBezTo>
                    <a:pt x="670" y="6"/>
                    <a:pt x="648" y="3"/>
                    <a:pt x="625" y="3"/>
                  </a:cubicBezTo>
                  <a:lnTo>
                    <a:pt x="461" y="3"/>
                  </a:lnTo>
                  <a:lnTo>
                    <a:pt x="461" y="3"/>
                  </a:lnTo>
                  <a:cubicBezTo>
                    <a:pt x="436" y="3"/>
                    <a:pt x="413" y="6"/>
                    <a:pt x="390" y="8"/>
                  </a:cubicBezTo>
                  <a:cubicBezTo>
                    <a:pt x="379" y="8"/>
                    <a:pt x="365" y="11"/>
                    <a:pt x="353" y="11"/>
                  </a:cubicBezTo>
                  <a:cubicBezTo>
                    <a:pt x="308" y="20"/>
                    <a:pt x="263" y="28"/>
                    <a:pt x="224" y="37"/>
                  </a:cubicBezTo>
                  <a:cubicBezTo>
                    <a:pt x="229" y="50"/>
                    <a:pt x="235" y="62"/>
                    <a:pt x="241" y="73"/>
                  </a:cubicBezTo>
                  <a:cubicBezTo>
                    <a:pt x="272" y="65"/>
                    <a:pt x="311" y="53"/>
                    <a:pt x="351" y="48"/>
                  </a:cubicBezTo>
                  <a:cubicBezTo>
                    <a:pt x="362" y="45"/>
                    <a:pt x="373" y="45"/>
                    <a:pt x="385" y="42"/>
                  </a:cubicBezTo>
                  <a:cubicBezTo>
                    <a:pt x="396" y="42"/>
                    <a:pt x="410" y="39"/>
                    <a:pt x="422" y="39"/>
                  </a:cubicBezTo>
                  <a:cubicBezTo>
                    <a:pt x="433" y="25"/>
                    <a:pt x="447" y="14"/>
                    <a:pt x="461" y="3"/>
                  </a:cubicBezTo>
                  <a:lnTo>
                    <a:pt x="543" y="0"/>
                  </a:lnTo>
                  <a:lnTo>
                    <a:pt x="543" y="0"/>
                  </a:lnTo>
                  <a:cubicBezTo>
                    <a:pt x="532" y="0"/>
                    <a:pt x="523" y="0"/>
                    <a:pt x="512" y="0"/>
                  </a:cubicBezTo>
                  <a:cubicBezTo>
                    <a:pt x="500" y="11"/>
                    <a:pt x="487" y="23"/>
                    <a:pt x="473" y="34"/>
                  </a:cubicBezTo>
                  <a:cubicBezTo>
                    <a:pt x="495" y="34"/>
                    <a:pt x="517" y="31"/>
                    <a:pt x="543" y="31"/>
                  </a:cubicBezTo>
                  <a:cubicBezTo>
                    <a:pt x="566" y="31"/>
                    <a:pt x="588" y="34"/>
                    <a:pt x="611" y="34"/>
                  </a:cubicBezTo>
                  <a:cubicBezTo>
                    <a:pt x="597" y="23"/>
                    <a:pt x="583" y="11"/>
                    <a:pt x="571" y="0"/>
                  </a:cubicBezTo>
                  <a:cubicBezTo>
                    <a:pt x="560" y="0"/>
                    <a:pt x="551" y="0"/>
                    <a:pt x="543" y="0"/>
                  </a:cubicBezTo>
                  <a:lnTo>
                    <a:pt x="611" y="3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51" name="Freeform 155"/>
            <p:cNvSpPr>
              <a:spLocks noChangeArrowheads="1"/>
            </p:cNvSpPr>
            <p:nvPr/>
          </p:nvSpPr>
          <p:spPr bwMode="auto">
            <a:xfrm>
              <a:off x="6616" y="972"/>
              <a:ext cx="192" cy="184"/>
            </a:xfrm>
            <a:custGeom>
              <a:avLst/>
              <a:gdLst>
                <a:gd name="T0" fmla="*/ 162 w 852"/>
                <a:gd name="T1" fmla="*/ 410 h 818"/>
                <a:gd name="T2" fmla="*/ 65 w 852"/>
                <a:gd name="T3" fmla="*/ 557 h 818"/>
                <a:gd name="T4" fmla="*/ 116 w 852"/>
                <a:gd name="T5" fmla="*/ 817 h 818"/>
                <a:gd name="T6" fmla="*/ 314 w 852"/>
                <a:gd name="T7" fmla="*/ 749 h 818"/>
                <a:gd name="T8" fmla="*/ 399 w 852"/>
                <a:gd name="T9" fmla="*/ 650 h 818"/>
                <a:gd name="T10" fmla="*/ 263 w 852"/>
                <a:gd name="T11" fmla="*/ 726 h 818"/>
                <a:gd name="T12" fmla="*/ 105 w 852"/>
                <a:gd name="T13" fmla="*/ 729 h 818"/>
                <a:gd name="T14" fmla="*/ 125 w 852"/>
                <a:gd name="T15" fmla="*/ 534 h 818"/>
                <a:gd name="T16" fmla="*/ 162 w 852"/>
                <a:gd name="T17" fmla="*/ 410 h 818"/>
                <a:gd name="T18" fmla="*/ 648 w 852"/>
                <a:gd name="T19" fmla="*/ 410 h 818"/>
                <a:gd name="T20" fmla="*/ 591 w 852"/>
                <a:gd name="T21" fmla="*/ 477 h 818"/>
                <a:gd name="T22" fmla="*/ 495 w 852"/>
                <a:gd name="T23" fmla="*/ 574 h 818"/>
                <a:gd name="T24" fmla="*/ 427 w 852"/>
                <a:gd name="T25" fmla="*/ 630 h 818"/>
                <a:gd name="T26" fmla="*/ 509 w 852"/>
                <a:gd name="T27" fmla="*/ 605 h 818"/>
                <a:gd name="T28" fmla="*/ 568 w 852"/>
                <a:gd name="T29" fmla="*/ 551 h 818"/>
                <a:gd name="T30" fmla="*/ 622 w 852"/>
                <a:gd name="T31" fmla="*/ 491 h 818"/>
                <a:gd name="T32" fmla="*/ 648 w 852"/>
                <a:gd name="T33" fmla="*/ 410 h 818"/>
                <a:gd name="T34" fmla="*/ 399 w 852"/>
                <a:gd name="T35" fmla="*/ 166 h 818"/>
                <a:gd name="T36" fmla="*/ 306 w 852"/>
                <a:gd name="T37" fmla="*/ 248 h 818"/>
                <a:gd name="T38" fmla="*/ 266 w 852"/>
                <a:gd name="T39" fmla="*/ 288 h 818"/>
                <a:gd name="T40" fmla="*/ 184 w 852"/>
                <a:gd name="T41" fmla="*/ 381 h 818"/>
                <a:gd name="T42" fmla="*/ 226 w 852"/>
                <a:gd name="T43" fmla="*/ 379 h 818"/>
                <a:gd name="T44" fmla="*/ 308 w 852"/>
                <a:gd name="T45" fmla="*/ 291 h 818"/>
                <a:gd name="T46" fmla="*/ 396 w 852"/>
                <a:gd name="T47" fmla="*/ 209 h 818"/>
                <a:gd name="T48" fmla="*/ 399 w 852"/>
                <a:gd name="T49" fmla="*/ 166 h 818"/>
                <a:gd name="T50" fmla="*/ 738 w 852"/>
                <a:gd name="T51" fmla="*/ 0 h 818"/>
                <a:gd name="T52" fmla="*/ 538 w 852"/>
                <a:gd name="T53" fmla="*/ 70 h 818"/>
                <a:gd name="T54" fmla="*/ 455 w 852"/>
                <a:gd name="T55" fmla="*/ 166 h 818"/>
                <a:gd name="T56" fmla="*/ 588 w 852"/>
                <a:gd name="T57" fmla="*/ 90 h 818"/>
                <a:gd name="T58" fmla="*/ 747 w 852"/>
                <a:gd name="T59" fmla="*/ 87 h 818"/>
                <a:gd name="T60" fmla="*/ 727 w 852"/>
                <a:gd name="T61" fmla="*/ 282 h 818"/>
                <a:gd name="T62" fmla="*/ 690 w 852"/>
                <a:gd name="T63" fmla="*/ 410 h 818"/>
                <a:gd name="T64" fmla="*/ 786 w 852"/>
                <a:gd name="T65" fmla="*/ 259 h 818"/>
                <a:gd name="T66" fmla="*/ 738 w 852"/>
                <a:gd name="T67"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2" h="818">
                  <a:moveTo>
                    <a:pt x="162" y="410"/>
                  </a:moveTo>
                  <a:lnTo>
                    <a:pt x="162" y="410"/>
                  </a:lnTo>
                  <a:cubicBezTo>
                    <a:pt x="133" y="446"/>
                    <a:pt x="108" y="483"/>
                    <a:pt x="85" y="520"/>
                  </a:cubicBezTo>
                  <a:cubicBezTo>
                    <a:pt x="79" y="531"/>
                    <a:pt x="71" y="545"/>
                    <a:pt x="65" y="557"/>
                  </a:cubicBezTo>
                  <a:cubicBezTo>
                    <a:pt x="11" y="661"/>
                    <a:pt x="0" y="749"/>
                    <a:pt x="42" y="791"/>
                  </a:cubicBezTo>
                  <a:cubicBezTo>
                    <a:pt x="59" y="808"/>
                    <a:pt x="85" y="817"/>
                    <a:pt x="116" y="817"/>
                  </a:cubicBezTo>
                  <a:cubicBezTo>
                    <a:pt x="159" y="817"/>
                    <a:pt x="215" y="800"/>
                    <a:pt x="277" y="769"/>
                  </a:cubicBezTo>
                  <a:cubicBezTo>
                    <a:pt x="289" y="763"/>
                    <a:pt x="303" y="755"/>
                    <a:pt x="314" y="749"/>
                  </a:cubicBezTo>
                  <a:cubicBezTo>
                    <a:pt x="351" y="726"/>
                    <a:pt x="387" y="703"/>
                    <a:pt x="427" y="672"/>
                  </a:cubicBezTo>
                  <a:cubicBezTo>
                    <a:pt x="416" y="667"/>
                    <a:pt x="407" y="658"/>
                    <a:pt x="399" y="650"/>
                  </a:cubicBezTo>
                  <a:cubicBezTo>
                    <a:pt x="365" y="675"/>
                    <a:pt x="331" y="695"/>
                    <a:pt x="300" y="709"/>
                  </a:cubicBezTo>
                  <a:cubicBezTo>
                    <a:pt x="289" y="718"/>
                    <a:pt x="277" y="723"/>
                    <a:pt x="263" y="726"/>
                  </a:cubicBezTo>
                  <a:cubicBezTo>
                    <a:pt x="226" y="743"/>
                    <a:pt x="192" y="752"/>
                    <a:pt x="164" y="752"/>
                  </a:cubicBezTo>
                  <a:cubicBezTo>
                    <a:pt x="139" y="752"/>
                    <a:pt x="119" y="743"/>
                    <a:pt x="105" y="729"/>
                  </a:cubicBezTo>
                  <a:cubicBezTo>
                    <a:pt x="74" y="698"/>
                    <a:pt x="76" y="641"/>
                    <a:pt x="108" y="571"/>
                  </a:cubicBezTo>
                  <a:cubicBezTo>
                    <a:pt x="113" y="559"/>
                    <a:pt x="119" y="545"/>
                    <a:pt x="125" y="534"/>
                  </a:cubicBezTo>
                  <a:cubicBezTo>
                    <a:pt x="139" y="503"/>
                    <a:pt x="159" y="469"/>
                    <a:pt x="184" y="438"/>
                  </a:cubicBezTo>
                  <a:cubicBezTo>
                    <a:pt x="175" y="427"/>
                    <a:pt x="167" y="418"/>
                    <a:pt x="162" y="410"/>
                  </a:cubicBezTo>
                  <a:lnTo>
                    <a:pt x="648" y="410"/>
                  </a:lnTo>
                  <a:lnTo>
                    <a:pt x="648" y="410"/>
                  </a:lnTo>
                  <a:cubicBezTo>
                    <a:pt x="642" y="418"/>
                    <a:pt x="633" y="427"/>
                    <a:pt x="625" y="438"/>
                  </a:cubicBezTo>
                  <a:cubicBezTo>
                    <a:pt x="614" y="449"/>
                    <a:pt x="602" y="463"/>
                    <a:pt x="591" y="477"/>
                  </a:cubicBezTo>
                  <a:cubicBezTo>
                    <a:pt x="577" y="494"/>
                    <a:pt x="560" y="511"/>
                    <a:pt x="543" y="525"/>
                  </a:cubicBezTo>
                  <a:cubicBezTo>
                    <a:pt x="529" y="542"/>
                    <a:pt x="512" y="559"/>
                    <a:pt x="495" y="574"/>
                  </a:cubicBezTo>
                  <a:cubicBezTo>
                    <a:pt x="481" y="585"/>
                    <a:pt x="467" y="596"/>
                    <a:pt x="455" y="608"/>
                  </a:cubicBezTo>
                  <a:cubicBezTo>
                    <a:pt x="444" y="616"/>
                    <a:pt x="435" y="625"/>
                    <a:pt x="427" y="630"/>
                  </a:cubicBezTo>
                  <a:cubicBezTo>
                    <a:pt x="435" y="638"/>
                    <a:pt x="444" y="644"/>
                    <a:pt x="455" y="650"/>
                  </a:cubicBezTo>
                  <a:cubicBezTo>
                    <a:pt x="472" y="636"/>
                    <a:pt x="489" y="622"/>
                    <a:pt x="509" y="605"/>
                  </a:cubicBezTo>
                  <a:cubicBezTo>
                    <a:pt x="520" y="594"/>
                    <a:pt x="535" y="582"/>
                    <a:pt x="546" y="571"/>
                  </a:cubicBezTo>
                  <a:cubicBezTo>
                    <a:pt x="554" y="562"/>
                    <a:pt x="560" y="557"/>
                    <a:pt x="568" y="551"/>
                  </a:cubicBezTo>
                  <a:cubicBezTo>
                    <a:pt x="574" y="542"/>
                    <a:pt x="580" y="537"/>
                    <a:pt x="588" y="528"/>
                  </a:cubicBezTo>
                  <a:cubicBezTo>
                    <a:pt x="599" y="517"/>
                    <a:pt x="611" y="503"/>
                    <a:pt x="622" y="491"/>
                  </a:cubicBezTo>
                  <a:cubicBezTo>
                    <a:pt x="639" y="472"/>
                    <a:pt x="653" y="455"/>
                    <a:pt x="667" y="438"/>
                  </a:cubicBezTo>
                  <a:cubicBezTo>
                    <a:pt x="662" y="427"/>
                    <a:pt x="656" y="418"/>
                    <a:pt x="648" y="410"/>
                  </a:cubicBezTo>
                  <a:lnTo>
                    <a:pt x="399" y="166"/>
                  </a:lnTo>
                  <a:lnTo>
                    <a:pt x="399" y="166"/>
                  </a:lnTo>
                  <a:cubicBezTo>
                    <a:pt x="379" y="181"/>
                    <a:pt x="362" y="195"/>
                    <a:pt x="345" y="212"/>
                  </a:cubicBezTo>
                  <a:cubicBezTo>
                    <a:pt x="331" y="223"/>
                    <a:pt x="317" y="234"/>
                    <a:pt x="306" y="248"/>
                  </a:cubicBezTo>
                  <a:cubicBezTo>
                    <a:pt x="297" y="254"/>
                    <a:pt x="291" y="259"/>
                    <a:pt x="286" y="268"/>
                  </a:cubicBezTo>
                  <a:cubicBezTo>
                    <a:pt x="277" y="274"/>
                    <a:pt x="271" y="279"/>
                    <a:pt x="266" y="288"/>
                  </a:cubicBezTo>
                  <a:cubicBezTo>
                    <a:pt x="252" y="299"/>
                    <a:pt x="240" y="313"/>
                    <a:pt x="229" y="327"/>
                  </a:cubicBezTo>
                  <a:cubicBezTo>
                    <a:pt x="212" y="345"/>
                    <a:pt x="198" y="361"/>
                    <a:pt x="184" y="381"/>
                  </a:cubicBezTo>
                  <a:cubicBezTo>
                    <a:pt x="189" y="390"/>
                    <a:pt x="198" y="398"/>
                    <a:pt x="203" y="410"/>
                  </a:cubicBezTo>
                  <a:cubicBezTo>
                    <a:pt x="212" y="398"/>
                    <a:pt x="218" y="390"/>
                    <a:pt x="226" y="379"/>
                  </a:cubicBezTo>
                  <a:cubicBezTo>
                    <a:pt x="237" y="367"/>
                    <a:pt x="249" y="353"/>
                    <a:pt x="260" y="339"/>
                  </a:cubicBezTo>
                  <a:cubicBezTo>
                    <a:pt x="274" y="322"/>
                    <a:pt x="291" y="308"/>
                    <a:pt x="308" y="291"/>
                  </a:cubicBezTo>
                  <a:cubicBezTo>
                    <a:pt x="325" y="274"/>
                    <a:pt x="340" y="257"/>
                    <a:pt x="357" y="243"/>
                  </a:cubicBezTo>
                  <a:cubicBezTo>
                    <a:pt x="371" y="232"/>
                    <a:pt x="384" y="220"/>
                    <a:pt x="396" y="209"/>
                  </a:cubicBezTo>
                  <a:cubicBezTo>
                    <a:pt x="407" y="200"/>
                    <a:pt x="416" y="195"/>
                    <a:pt x="427" y="186"/>
                  </a:cubicBezTo>
                  <a:cubicBezTo>
                    <a:pt x="416" y="181"/>
                    <a:pt x="407" y="172"/>
                    <a:pt x="399" y="166"/>
                  </a:cubicBezTo>
                  <a:lnTo>
                    <a:pt x="738" y="0"/>
                  </a:lnTo>
                  <a:lnTo>
                    <a:pt x="738" y="0"/>
                  </a:lnTo>
                  <a:cubicBezTo>
                    <a:pt x="693" y="0"/>
                    <a:pt x="636" y="17"/>
                    <a:pt x="574" y="48"/>
                  </a:cubicBezTo>
                  <a:cubicBezTo>
                    <a:pt x="563" y="53"/>
                    <a:pt x="549" y="62"/>
                    <a:pt x="538" y="70"/>
                  </a:cubicBezTo>
                  <a:cubicBezTo>
                    <a:pt x="501" y="90"/>
                    <a:pt x="464" y="115"/>
                    <a:pt x="427" y="144"/>
                  </a:cubicBezTo>
                  <a:cubicBezTo>
                    <a:pt x="435" y="149"/>
                    <a:pt x="444" y="158"/>
                    <a:pt x="455" y="166"/>
                  </a:cubicBezTo>
                  <a:cubicBezTo>
                    <a:pt x="486" y="141"/>
                    <a:pt x="520" y="121"/>
                    <a:pt x="552" y="107"/>
                  </a:cubicBezTo>
                  <a:cubicBezTo>
                    <a:pt x="563" y="101"/>
                    <a:pt x="577" y="95"/>
                    <a:pt x="588" y="90"/>
                  </a:cubicBezTo>
                  <a:cubicBezTo>
                    <a:pt x="625" y="73"/>
                    <a:pt x="659" y="67"/>
                    <a:pt x="687" y="67"/>
                  </a:cubicBezTo>
                  <a:cubicBezTo>
                    <a:pt x="713" y="67"/>
                    <a:pt x="733" y="73"/>
                    <a:pt x="747" y="87"/>
                  </a:cubicBezTo>
                  <a:cubicBezTo>
                    <a:pt x="777" y="118"/>
                    <a:pt x="775" y="175"/>
                    <a:pt x="744" y="246"/>
                  </a:cubicBezTo>
                  <a:cubicBezTo>
                    <a:pt x="741" y="259"/>
                    <a:pt x="735" y="271"/>
                    <a:pt x="727" y="282"/>
                  </a:cubicBezTo>
                  <a:cubicBezTo>
                    <a:pt x="713" y="313"/>
                    <a:pt x="693" y="347"/>
                    <a:pt x="667" y="381"/>
                  </a:cubicBezTo>
                  <a:cubicBezTo>
                    <a:pt x="676" y="390"/>
                    <a:pt x="684" y="398"/>
                    <a:pt x="690" y="410"/>
                  </a:cubicBezTo>
                  <a:cubicBezTo>
                    <a:pt x="721" y="370"/>
                    <a:pt x="744" y="333"/>
                    <a:pt x="766" y="296"/>
                  </a:cubicBezTo>
                  <a:cubicBezTo>
                    <a:pt x="772" y="285"/>
                    <a:pt x="780" y="271"/>
                    <a:pt x="786" y="259"/>
                  </a:cubicBezTo>
                  <a:cubicBezTo>
                    <a:pt x="840" y="155"/>
                    <a:pt x="851" y="67"/>
                    <a:pt x="809" y="25"/>
                  </a:cubicBezTo>
                  <a:cubicBezTo>
                    <a:pt x="792" y="8"/>
                    <a:pt x="766" y="0"/>
                    <a:pt x="738" y="0"/>
                  </a:cubicBezTo>
                  <a:lnTo>
                    <a:pt x="162" y="41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52" name="Freeform 156"/>
            <p:cNvSpPr>
              <a:spLocks noChangeArrowheads="1"/>
            </p:cNvSpPr>
            <p:nvPr/>
          </p:nvSpPr>
          <p:spPr bwMode="auto">
            <a:xfrm>
              <a:off x="6616" y="972"/>
              <a:ext cx="192" cy="184"/>
            </a:xfrm>
            <a:custGeom>
              <a:avLst/>
              <a:gdLst>
                <a:gd name="T0" fmla="*/ 108 w 852"/>
                <a:gd name="T1" fmla="*/ 246 h 818"/>
                <a:gd name="T2" fmla="*/ 164 w 852"/>
                <a:gd name="T3" fmla="*/ 67 h 818"/>
                <a:gd name="T4" fmla="*/ 300 w 852"/>
                <a:gd name="T5" fmla="*/ 107 h 818"/>
                <a:gd name="T6" fmla="*/ 427 w 852"/>
                <a:gd name="T7" fmla="*/ 186 h 818"/>
                <a:gd name="T8" fmla="*/ 495 w 852"/>
                <a:gd name="T9" fmla="*/ 243 h 818"/>
                <a:gd name="T10" fmla="*/ 591 w 852"/>
                <a:gd name="T11" fmla="*/ 339 h 818"/>
                <a:gd name="T12" fmla="*/ 648 w 852"/>
                <a:gd name="T13" fmla="*/ 410 h 818"/>
                <a:gd name="T14" fmla="*/ 727 w 852"/>
                <a:gd name="T15" fmla="*/ 534 h 818"/>
                <a:gd name="T16" fmla="*/ 747 w 852"/>
                <a:gd name="T17" fmla="*/ 729 h 818"/>
                <a:gd name="T18" fmla="*/ 588 w 852"/>
                <a:gd name="T19" fmla="*/ 726 h 818"/>
                <a:gd name="T20" fmla="*/ 455 w 852"/>
                <a:gd name="T21" fmla="*/ 650 h 818"/>
                <a:gd name="T22" fmla="*/ 396 w 852"/>
                <a:gd name="T23" fmla="*/ 608 h 818"/>
                <a:gd name="T24" fmla="*/ 308 w 852"/>
                <a:gd name="T25" fmla="*/ 525 h 818"/>
                <a:gd name="T26" fmla="*/ 226 w 852"/>
                <a:gd name="T27" fmla="*/ 438 h 818"/>
                <a:gd name="T28" fmla="*/ 184 w 852"/>
                <a:gd name="T29" fmla="*/ 381 h 818"/>
                <a:gd name="T30" fmla="*/ 108 w 852"/>
                <a:gd name="T31" fmla="*/ 246 h 818"/>
                <a:gd name="T32" fmla="*/ 116 w 852"/>
                <a:gd name="T33" fmla="*/ 0 h 818"/>
                <a:gd name="T34" fmla="*/ 65 w 852"/>
                <a:gd name="T35" fmla="*/ 259 h 818"/>
                <a:gd name="T36" fmla="*/ 162 w 852"/>
                <a:gd name="T37" fmla="*/ 410 h 818"/>
                <a:gd name="T38" fmla="*/ 229 w 852"/>
                <a:gd name="T39" fmla="*/ 491 h 818"/>
                <a:gd name="T40" fmla="*/ 286 w 852"/>
                <a:gd name="T41" fmla="*/ 551 h 818"/>
                <a:gd name="T42" fmla="*/ 345 w 852"/>
                <a:gd name="T43" fmla="*/ 605 h 818"/>
                <a:gd name="T44" fmla="*/ 427 w 852"/>
                <a:gd name="T45" fmla="*/ 672 h 818"/>
                <a:gd name="T46" fmla="*/ 574 w 852"/>
                <a:gd name="T47" fmla="*/ 769 h 818"/>
                <a:gd name="T48" fmla="*/ 809 w 852"/>
                <a:gd name="T49" fmla="*/ 791 h 818"/>
                <a:gd name="T50" fmla="*/ 766 w 852"/>
                <a:gd name="T51" fmla="*/ 520 h 818"/>
                <a:gd name="T52" fmla="*/ 667 w 852"/>
                <a:gd name="T53" fmla="*/ 381 h 818"/>
                <a:gd name="T54" fmla="*/ 588 w 852"/>
                <a:gd name="T55" fmla="*/ 288 h 818"/>
                <a:gd name="T56" fmla="*/ 546 w 852"/>
                <a:gd name="T57" fmla="*/ 248 h 818"/>
                <a:gd name="T58" fmla="*/ 455 w 852"/>
                <a:gd name="T59" fmla="*/ 166 h 818"/>
                <a:gd name="T60" fmla="*/ 314 w 852"/>
                <a:gd name="T61" fmla="*/ 67 h 818"/>
                <a:gd name="T62" fmla="*/ 116 w 852"/>
                <a:gd name="T63"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2" h="818">
                  <a:moveTo>
                    <a:pt x="108" y="246"/>
                  </a:moveTo>
                  <a:lnTo>
                    <a:pt x="108" y="246"/>
                  </a:lnTo>
                  <a:cubicBezTo>
                    <a:pt x="76" y="175"/>
                    <a:pt x="74" y="118"/>
                    <a:pt x="105" y="87"/>
                  </a:cubicBezTo>
                  <a:cubicBezTo>
                    <a:pt x="119" y="73"/>
                    <a:pt x="139" y="67"/>
                    <a:pt x="164" y="67"/>
                  </a:cubicBezTo>
                  <a:cubicBezTo>
                    <a:pt x="192" y="67"/>
                    <a:pt x="226" y="73"/>
                    <a:pt x="263" y="90"/>
                  </a:cubicBezTo>
                  <a:cubicBezTo>
                    <a:pt x="277" y="95"/>
                    <a:pt x="289" y="101"/>
                    <a:pt x="300" y="107"/>
                  </a:cubicBezTo>
                  <a:cubicBezTo>
                    <a:pt x="331" y="121"/>
                    <a:pt x="365" y="141"/>
                    <a:pt x="399" y="166"/>
                  </a:cubicBezTo>
                  <a:cubicBezTo>
                    <a:pt x="407" y="172"/>
                    <a:pt x="416" y="181"/>
                    <a:pt x="427" y="186"/>
                  </a:cubicBezTo>
                  <a:cubicBezTo>
                    <a:pt x="435" y="195"/>
                    <a:pt x="444" y="200"/>
                    <a:pt x="455" y="209"/>
                  </a:cubicBezTo>
                  <a:cubicBezTo>
                    <a:pt x="467" y="220"/>
                    <a:pt x="481" y="232"/>
                    <a:pt x="495" y="243"/>
                  </a:cubicBezTo>
                  <a:cubicBezTo>
                    <a:pt x="512" y="257"/>
                    <a:pt x="529" y="274"/>
                    <a:pt x="543" y="291"/>
                  </a:cubicBezTo>
                  <a:cubicBezTo>
                    <a:pt x="560" y="308"/>
                    <a:pt x="577" y="322"/>
                    <a:pt x="591" y="339"/>
                  </a:cubicBezTo>
                  <a:cubicBezTo>
                    <a:pt x="602" y="353"/>
                    <a:pt x="614" y="367"/>
                    <a:pt x="625" y="379"/>
                  </a:cubicBezTo>
                  <a:cubicBezTo>
                    <a:pt x="633" y="390"/>
                    <a:pt x="642" y="398"/>
                    <a:pt x="648" y="410"/>
                  </a:cubicBezTo>
                  <a:cubicBezTo>
                    <a:pt x="656" y="418"/>
                    <a:pt x="662" y="427"/>
                    <a:pt x="667" y="438"/>
                  </a:cubicBezTo>
                  <a:cubicBezTo>
                    <a:pt x="693" y="469"/>
                    <a:pt x="713" y="503"/>
                    <a:pt x="727" y="534"/>
                  </a:cubicBezTo>
                  <a:cubicBezTo>
                    <a:pt x="735" y="545"/>
                    <a:pt x="741" y="559"/>
                    <a:pt x="744" y="571"/>
                  </a:cubicBezTo>
                  <a:cubicBezTo>
                    <a:pt x="775" y="641"/>
                    <a:pt x="777" y="698"/>
                    <a:pt x="747" y="729"/>
                  </a:cubicBezTo>
                  <a:cubicBezTo>
                    <a:pt x="733" y="743"/>
                    <a:pt x="713" y="752"/>
                    <a:pt x="687" y="752"/>
                  </a:cubicBezTo>
                  <a:cubicBezTo>
                    <a:pt x="659" y="752"/>
                    <a:pt x="625" y="743"/>
                    <a:pt x="588" y="726"/>
                  </a:cubicBezTo>
                  <a:cubicBezTo>
                    <a:pt x="577" y="723"/>
                    <a:pt x="563" y="718"/>
                    <a:pt x="552" y="709"/>
                  </a:cubicBezTo>
                  <a:cubicBezTo>
                    <a:pt x="520" y="695"/>
                    <a:pt x="486" y="675"/>
                    <a:pt x="455" y="650"/>
                  </a:cubicBezTo>
                  <a:cubicBezTo>
                    <a:pt x="444" y="644"/>
                    <a:pt x="435" y="638"/>
                    <a:pt x="427" y="630"/>
                  </a:cubicBezTo>
                  <a:cubicBezTo>
                    <a:pt x="416" y="625"/>
                    <a:pt x="407" y="616"/>
                    <a:pt x="396" y="608"/>
                  </a:cubicBezTo>
                  <a:cubicBezTo>
                    <a:pt x="384" y="596"/>
                    <a:pt x="371" y="585"/>
                    <a:pt x="357" y="574"/>
                  </a:cubicBezTo>
                  <a:cubicBezTo>
                    <a:pt x="340" y="559"/>
                    <a:pt x="325" y="542"/>
                    <a:pt x="308" y="525"/>
                  </a:cubicBezTo>
                  <a:cubicBezTo>
                    <a:pt x="291" y="511"/>
                    <a:pt x="274" y="494"/>
                    <a:pt x="260" y="477"/>
                  </a:cubicBezTo>
                  <a:cubicBezTo>
                    <a:pt x="249" y="463"/>
                    <a:pt x="237" y="449"/>
                    <a:pt x="226" y="438"/>
                  </a:cubicBezTo>
                  <a:cubicBezTo>
                    <a:pt x="218" y="427"/>
                    <a:pt x="212" y="418"/>
                    <a:pt x="203" y="410"/>
                  </a:cubicBezTo>
                  <a:cubicBezTo>
                    <a:pt x="198" y="398"/>
                    <a:pt x="189" y="390"/>
                    <a:pt x="184" y="381"/>
                  </a:cubicBezTo>
                  <a:cubicBezTo>
                    <a:pt x="159" y="347"/>
                    <a:pt x="139" y="313"/>
                    <a:pt x="125" y="282"/>
                  </a:cubicBezTo>
                  <a:cubicBezTo>
                    <a:pt x="119" y="271"/>
                    <a:pt x="113" y="259"/>
                    <a:pt x="108" y="246"/>
                  </a:cubicBezTo>
                  <a:lnTo>
                    <a:pt x="116" y="0"/>
                  </a:lnTo>
                  <a:lnTo>
                    <a:pt x="116" y="0"/>
                  </a:lnTo>
                  <a:cubicBezTo>
                    <a:pt x="85" y="0"/>
                    <a:pt x="59" y="8"/>
                    <a:pt x="42" y="25"/>
                  </a:cubicBezTo>
                  <a:cubicBezTo>
                    <a:pt x="0" y="67"/>
                    <a:pt x="11" y="155"/>
                    <a:pt x="65" y="259"/>
                  </a:cubicBezTo>
                  <a:cubicBezTo>
                    <a:pt x="71" y="271"/>
                    <a:pt x="79" y="285"/>
                    <a:pt x="85" y="296"/>
                  </a:cubicBezTo>
                  <a:cubicBezTo>
                    <a:pt x="108" y="333"/>
                    <a:pt x="133" y="370"/>
                    <a:pt x="162" y="410"/>
                  </a:cubicBezTo>
                  <a:cubicBezTo>
                    <a:pt x="167" y="418"/>
                    <a:pt x="175" y="427"/>
                    <a:pt x="184" y="438"/>
                  </a:cubicBezTo>
                  <a:cubicBezTo>
                    <a:pt x="198" y="455"/>
                    <a:pt x="212" y="472"/>
                    <a:pt x="229" y="491"/>
                  </a:cubicBezTo>
                  <a:cubicBezTo>
                    <a:pt x="240" y="503"/>
                    <a:pt x="252" y="517"/>
                    <a:pt x="266" y="528"/>
                  </a:cubicBezTo>
                  <a:cubicBezTo>
                    <a:pt x="271" y="537"/>
                    <a:pt x="277" y="542"/>
                    <a:pt x="286" y="551"/>
                  </a:cubicBezTo>
                  <a:cubicBezTo>
                    <a:pt x="291" y="557"/>
                    <a:pt x="297" y="562"/>
                    <a:pt x="306" y="571"/>
                  </a:cubicBezTo>
                  <a:cubicBezTo>
                    <a:pt x="317" y="582"/>
                    <a:pt x="331" y="594"/>
                    <a:pt x="345" y="605"/>
                  </a:cubicBezTo>
                  <a:cubicBezTo>
                    <a:pt x="362" y="622"/>
                    <a:pt x="379" y="636"/>
                    <a:pt x="399" y="650"/>
                  </a:cubicBezTo>
                  <a:cubicBezTo>
                    <a:pt x="407" y="658"/>
                    <a:pt x="416" y="667"/>
                    <a:pt x="427" y="672"/>
                  </a:cubicBezTo>
                  <a:cubicBezTo>
                    <a:pt x="464" y="703"/>
                    <a:pt x="501" y="726"/>
                    <a:pt x="538" y="749"/>
                  </a:cubicBezTo>
                  <a:cubicBezTo>
                    <a:pt x="549" y="755"/>
                    <a:pt x="563" y="763"/>
                    <a:pt x="574" y="769"/>
                  </a:cubicBezTo>
                  <a:cubicBezTo>
                    <a:pt x="636" y="800"/>
                    <a:pt x="693" y="817"/>
                    <a:pt x="738" y="817"/>
                  </a:cubicBezTo>
                  <a:cubicBezTo>
                    <a:pt x="766" y="817"/>
                    <a:pt x="792" y="808"/>
                    <a:pt x="809" y="791"/>
                  </a:cubicBezTo>
                  <a:cubicBezTo>
                    <a:pt x="851" y="749"/>
                    <a:pt x="840" y="661"/>
                    <a:pt x="786" y="557"/>
                  </a:cubicBezTo>
                  <a:cubicBezTo>
                    <a:pt x="780" y="545"/>
                    <a:pt x="772" y="531"/>
                    <a:pt x="766" y="520"/>
                  </a:cubicBezTo>
                  <a:cubicBezTo>
                    <a:pt x="744" y="483"/>
                    <a:pt x="721" y="446"/>
                    <a:pt x="690" y="410"/>
                  </a:cubicBezTo>
                  <a:cubicBezTo>
                    <a:pt x="684" y="398"/>
                    <a:pt x="676" y="390"/>
                    <a:pt x="667" y="381"/>
                  </a:cubicBezTo>
                  <a:cubicBezTo>
                    <a:pt x="653" y="361"/>
                    <a:pt x="639" y="345"/>
                    <a:pt x="622" y="327"/>
                  </a:cubicBezTo>
                  <a:cubicBezTo>
                    <a:pt x="611" y="313"/>
                    <a:pt x="599" y="299"/>
                    <a:pt x="588" y="288"/>
                  </a:cubicBezTo>
                  <a:cubicBezTo>
                    <a:pt x="580" y="279"/>
                    <a:pt x="574" y="274"/>
                    <a:pt x="568" y="268"/>
                  </a:cubicBezTo>
                  <a:cubicBezTo>
                    <a:pt x="560" y="259"/>
                    <a:pt x="554" y="254"/>
                    <a:pt x="546" y="248"/>
                  </a:cubicBezTo>
                  <a:cubicBezTo>
                    <a:pt x="535" y="234"/>
                    <a:pt x="520" y="223"/>
                    <a:pt x="509" y="212"/>
                  </a:cubicBezTo>
                  <a:cubicBezTo>
                    <a:pt x="489" y="195"/>
                    <a:pt x="472" y="181"/>
                    <a:pt x="455" y="166"/>
                  </a:cubicBezTo>
                  <a:cubicBezTo>
                    <a:pt x="444" y="158"/>
                    <a:pt x="435" y="149"/>
                    <a:pt x="427" y="144"/>
                  </a:cubicBezTo>
                  <a:cubicBezTo>
                    <a:pt x="387" y="115"/>
                    <a:pt x="351" y="90"/>
                    <a:pt x="314" y="67"/>
                  </a:cubicBezTo>
                  <a:cubicBezTo>
                    <a:pt x="303" y="62"/>
                    <a:pt x="289" y="53"/>
                    <a:pt x="277" y="48"/>
                  </a:cubicBezTo>
                  <a:cubicBezTo>
                    <a:pt x="215" y="17"/>
                    <a:pt x="159" y="0"/>
                    <a:pt x="116" y="0"/>
                  </a:cubicBezTo>
                  <a:lnTo>
                    <a:pt x="108" y="2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53" name="Freeform 157"/>
            <p:cNvSpPr>
              <a:spLocks noChangeArrowheads="1"/>
            </p:cNvSpPr>
            <p:nvPr/>
          </p:nvSpPr>
          <p:spPr bwMode="auto">
            <a:xfrm>
              <a:off x="6694" y="1046"/>
              <a:ext cx="37" cy="37"/>
            </a:xfrm>
            <a:custGeom>
              <a:avLst/>
              <a:gdLst>
                <a:gd name="T0" fmla="*/ 85 w 168"/>
                <a:gd name="T1" fmla="*/ 0 h 167"/>
                <a:gd name="T2" fmla="*/ 85 w 168"/>
                <a:gd name="T3" fmla="*/ 0 h 167"/>
                <a:gd name="T4" fmla="*/ 0 w 168"/>
                <a:gd name="T5" fmla="*/ 85 h 167"/>
                <a:gd name="T6" fmla="*/ 85 w 168"/>
                <a:gd name="T7" fmla="*/ 166 h 167"/>
                <a:gd name="T8" fmla="*/ 167 w 168"/>
                <a:gd name="T9" fmla="*/ 85 h 167"/>
                <a:gd name="T10" fmla="*/ 85 w 168"/>
                <a:gd name="T11" fmla="*/ 0 h 167"/>
              </a:gdLst>
              <a:ahLst/>
              <a:cxnLst>
                <a:cxn ang="0">
                  <a:pos x="T0" y="T1"/>
                </a:cxn>
                <a:cxn ang="0">
                  <a:pos x="T2" y="T3"/>
                </a:cxn>
                <a:cxn ang="0">
                  <a:pos x="T4" y="T5"/>
                </a:cxn>
                <a:cxn ang="0">
                  <a:pos x="T6" y="T7"/>
                </a:cxn>
                <a:cxn ang="0">
                  <a:pos x="T8" y="T9"/>
                </a:cxn>
                <a:cxn ang="0">
                  <a:pos x="T10" y="T11"/>
                </a:cxn>
              </a:cxnLst>
              <a:rect l="0" t="0" r="r" b="b"/>
              <a:pathLst>
                <a:path w="168" h="167">
                  <a:moveTo>
                    <a:pt x="85" y="0"/>
                  </a:moveTo>
                  <a:lnTo>
                    <a:pt x="85" y="0"/>
                  </a:lnTo>
                  <a:cubicBezTo>
                    <a:pt x="37" y="0"/>
                    <a:pt x="0" y="36"/>
                    <a:pt x="0" y="85"/>
                  </a:cubicBezTo>
                  <a:cubicBezTo>
                    <a:pt x="0" y="130"/>
                    <a:pt x="37" y="166"/>
                    <a:pt x="85" y="166"/>
                  </a:cubicBezTo>
                  <a:cubicBezTo>
                    <a:pt x="130" y="166"/>
                    <a:pt x="167" y="130"/>
                    <a:pt x="167" y="85"/>
                  </a:cubicBezTo>
                  <a:cubicBezTo>
                    <a:pt x="167" y="36"/>
                    <a:pt x="130" y="0"/>
                    <a:pt x="85"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54" name="Freeform 158"/>
            <p:cNvSpPr>
              <a:spLocks noChangeArrowheads="1"/>
            </p:cNvSpPr>
            <p:nvPr/>
          </p:nvSpPr>
          <p:spPr bwMode="auto">
            <a:xfrm>
              <a:off x="6332" y="1523"/>
              <a:ext cx="204" cy="181"/>
            </a:xfrm>
            <a:custGeom>
              <a:avLst/>
              <a:gdLst>
                <a:gd name="T0" fmla="*/ 449 w 905"/>
                <a:gd name="T1" fmla="*/ 727 h 802"/>
                <a:gd name="T2" fmla="*/ 449 w 905"/>
                <a:gd name="T3" fmla="*/ 727 h 802"/>
                <a:gd name="T4" fmla="*/ 313 w 905"/>
                <a:gd name="T5" fmla="*/ 699 h 802"/>
                <a:gd name="T6" fmla="*/ 152 w 905"/>
                <a:gd name="T7" fmla="*/ 266 h 802"/>
                <a:gd name="T8" fmla="*/ 449 w 905"/>
                <a:gd name="T9" fmla="*/ 77 h 802"/>
                <a:gd name="T10" fmla="*/ 585 w 905"/>
                <a:gd name="T11" fmla="*/ 105 h 802"/>
                <a:gd name="T12" fmla="*/ 746 w 905"/>
                <a:gd name="T13" fmla="*/ 537 h 802"/>
                <a:gd name="T14" fmla="*/ 449 w 905"/>
                <a:gd name="T15" fmla="*/ 727 h 802"/>
                <a:gd name="T16" fmla="*/ 449 w 905"/>
                <a:gd name="T17" fmla="*/ 0 h 802"/>
                <a:gd name="T18" fmla="*/ 449 w 905"/>
                <a:gd name="T19" fmla="*/ 0 h 802"/>
                <a:gd name="T20" fmla="*/ 85 w 905"/>
                <a:gd name="T21" fmla="*/ 235 h 802"/>
                <a:gd name="T22" fmla="*/ 234 w 905"/>
                <a:gd name="T23" fmla="*/ 741 h 802"/>
                <a:gd name="T24" fmla="*/ 251 w 905"/>
                <a:gd name="T25" fmla="*/ 704 h 802"/>
                <a:gd name="T26" fmla="*/ 350 w 905"/>
                <a:gd name="T27" fmla="*/ 750 h 802"/>
                <a:gd name="T28" fmla="*/ 333 w 905"/>
                <a:gd name="T29" fmla="*/ 784 h 802"/>
                <a:gd name="T30" fmla="*/ 449 w 905"/>
                <a:gd name="T31" fmla="*/ 801 h 802"/>
                <a:gd name="T32" fmla="*/ 814 w 905"/>
                <a:gd name="T33" fmla="*/ 566 h 802"/>
                <a:gd name="T34" fmla="*/ 616 w 905"/>
                <a:gd name="T35" fmla="*/ 37 h 802"/>
                <a:gd name="T36" fmla="*/ 449 w 905"/>
                <a:gd name="T37" fmla="*/ 0 h 802"/>
                <a:gd name="T38" fmla="*/ 449 w 905"/>
                <a:gd name="T39" fmla="*/ 727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5" h="802">
                  <a:moveTo>
                    <a:pt x="449" y="727"/>
                  </a:moveTo>
                  <a:lnTo>
                    <a:pt x="449" y="727"/>
                  </a:lnTo>
                  <a:cubicBezTo>
                    <a:pt x="404" y="727"/>
                    <a:pt x="359" y="718"/>
                    <a:pt x="313" y="699"/>
                  </a:cubicBezTo>
                  <a:cubicBezTo>
                    <a:pt x="149" y="623"/>
                    <a:pt x="79" y="430"/>
                    <a:pt x="152" y="266"/>
                  </a:cubicBezTo>
                  <a:cubicBezTo>
                    <a:pt x="206" y="147"/>
                    <a:pt x="325" y="77"/>
                    <a:pt x="449" y="77"/>
                  </a:cubicBezTo>
                  <a:cubicBezTo>
                    <a:pt x="494" y="77"/>
                    <a:pt x="540" y="85"/>
                    <a:pt x="585" y="105"/>
                  </a:cubicBezTo>
                  <a:cubicBezTo>
                    <a:pt x="746" y="178"/>
                    <a:pt x="820" y="374"/>
                    <a:pt x="746" y="537"/>
                  </a:cubicBezTo>
                  <a:cubicBezTo>
                    <a:pt x="689" y="657"/>
                    <a:pt x="574" y="727"/>
                    <a:pt x="449" y="727"/>
                  </a:cubicBezTo>
                  <a:lnTo>
                    <a:pt x="449" y="0"/>
                  </a:lnTo>
                  <a:lnTo>
                    <a:pt x="449" y="0"/>
                  </a:lnTo>
                  <a:cubicBezTo>
                    <a:pt x="296" y="0"/>
                    <a:pt x="152" y="88"/>
                    <a:pt x="85" y="235"/>
                  </a:cubicBezTo>
                  <a:cubicBezTo>
                    <a:pt x="0" y="419"/>
                    <a:pt x="68" y="634"/>
                    <a:pt x="234" y="741"/>
                  </a:cubicBezTo>
                  <a:cubicBezTo>
                    <a:pt x="251" y="704"/>
                    <a:pt x="251" y="704"/>
                    <a:pt x="251" y="704"/>
                  </a:cubicBezTo>
                  <a:cubicBezTo>
                    <a:pt x="350" y="750"/>
                    <a:pt x="350" y="750"/>
                    <a:pt x="350" y="750"/>
                  </a:cubicBezTo>
                  <a:cubicBezTo>
                    <a:pt x="333" y="784"/>
                    <a:pt x="333" y="784"/>
                    <a:pt x="333" y="784"/>
                  </a:cubicBezTo>
                  <a:cubicBezTo>
                    <a:pt x="373" y="795"/>
                    <a:pt x="410" y="801"/>
                    <a:pt x="449" y="801"/>
                  </a:cubicBezTo>
                  <a:cubicBezTo>
                    <a:pt x="602" y="801"/>
                    <a:pt x="746" y="716"/>
                    <a:pt x="814" y="566"/>
                  </a:cubicBezTo>
                  <a:cubicBezTo>
                    <a:pt x="904" y="365"/>
                    <a:pt x="817" y="128"/>
                    <a:pt x="616" y="37"/>
                  </a:cubicBezTo>
                  <a:cubicBezTo>
                    <a:pt x="562" y="12"/>
                    <a:pt x="506" y="0"/>
                    <a:pt x="449" y="0"/>
                  </a:cubicBezTo>
                  <a:lnTo>
                    <a:pt x="449" y="7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55" name="Freeform 159"/>
            <p:cNvSpPr>
              <a:spLocks noChangeArrowheads="1"/>
            </p:cNvSpPr>
            <p:nvPr/>
          </p:nvSpPr>
          <p:spPr bwMode="auto">
            <a:xfrm>
              <a:off x="6375" y="1682"/>
              <a:ext cx="35" cy="38"/>
            </a:xfrm>
            <a:custGeom>
              <a:avLst/>
              <a:gdLst>
                <a:gd name="T0" fmla="*/ 59 w 159"/>
                <a:gd name="T1" fmla="*/ 0 h 174"/>
                <a:gd name="T2" fmla="*/ 59 w 159"/>
                <a:gd name="T3" fmla="*/ 0 h 174"/>
                <a:gd name="T4" fmla="*/ 42 w 159"/>
                <a:gd name="T5" fmla="*/ 37 h 174"/>
                <a:gd name="T6" fmla="*/ 0 w 159"/>
                <a:gd name="T7" fmla="*/ 128 h 174"/>
                <a:gd name="T8" fmla="*/ 23 w 159"/>
                <a:gd name="T9" fmla="*/ 125 h 174"/>
                <a:gd name="T10" fmla="*/ 59 w 159"/>
                <a:gd name="T11" fmla="*/ 133 h 174"/>
                <a:gd name="T12" fmla="*/ 99 w 159"/>
                <a:gd name="T13" fmla="*/ 173 h 174"/>
                <a:gd name="T14" fmla="*/ 141 w 159"/>
                <a:gd name="T15" fmla="*/ 80 h 174"/>
                <a:gd name="T16" fmla="*/ 158 w 159"/>
                <a:gd name="T17" fmla="*/ 46 h 174"/>
                <a:gd name="T18" fmla="*/ 59 w 159"/>
                <a:gd name="T1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74">
                  <a:moveTo>
                    <a:pt x="59" y="0"/>
                  </a:moveTo>
                  <a:lnTo>
                    <a:pt x="59" y="0"/>
                  </a:lnTo>
                  <a:cubicBezTo>
                    <a:pt x="42" y="37"/>
                    <a:pt x="42" y="37"/>
                    <a:pt x="42" y="37"/>
                  </a:cubicBezTo>
                  <a:cubicBezTo>
                    <a:pt x="0" y="128"/>
                    <a:pt x="0" y="128"/>
                    <a:pt x="0" y="128"/>
                  </a:cubicBezTo>
                  <a:cubicBezTo>
                    <a:pt x="8" y="128"/>
                    <a:pt x="14" y="125"/>
                    <a:pt x="23" y="125"/>
                  </a:cubicBezTo>
                  <a:cubicBezTo>
                    <a:pt x="34" y="125"/>
                    <a:pt x="48" y="128"/>
                    <a:pt x="59" y="133"/>
                  </a:cubicBezTo>
                  <a:cubicBezTo>
                    <a:pt x="76" y="142"/>
                    <a:pt x="90" y="156"/>
                    <a:pt x="99" y="173"/>
                  </a:cubicBezTo>
                  <a:cubicBezTo>
                    <a:pt x="141" y="80"/>
                    <a:pt x="141" y="80"/>
                    <a:pt x="141" y="80"/>
                  </a:cubicBezTo>
                  <a:cubicBezTo>
                    <a:pt x="158" y="46"/>
                    <a:pt x="158" y="46"/>
                    <a:pt x="158" y="46"/>
                  </a:cubicBezTo>
                  <a:cubicBezTo>
                    <a:pt x="59" y="0"/>
                    <a:pt x="59" y="0"/>
                    <a:pt x="59"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56" name="Freeform 160"/>
            <p:cNvSpPr>
              <a:spLocks noChangeArrowheads="1"/>
            </p:cNvSpPr>
            <p:nvPr/>
          </p:nvSpPr>
          <p:spPr bwMode="auto">
            <a:xfrm>
              <a:off x="6323" y="1711"/>
              <a:ext cx="77" cy="115"/>
            </a:xfrm>
            <a:custGeom>
              <a:avLst/>
              <a:gdLst>
                <a:gd name="T0" fmla="*/ 252 w 343"/>
                <a:gd name="T1" fmla="*/ 0 h 510"/>
                <a:gd name="T2" fmla="*/ 252 w 343"/>
                <a:gd name="T3" fmla="*/ 0 h 510"/>
                <a:gd name="T4" fmla="*/ 229 w 343"/>
                <a:gd name="T5" fmla="*/ 3 h 510"/>
                <a:gd name="T6" fmla="*/ 172 w 343"/>
                <a:gd name="T7" fmla="*/ 51 h 510"/>
                <a:gd name="T8" fmla="*/ 20 w 343"/>
                <a:gd name="T9" fmla="*/ 387 h 510"/>
                <a:gd name="T10" fmla="*/ 62 w 343"/>
                <a:gd name="T11" fmla="*/ 500 h 510"/>
                <a:gd name="T12" fmla="*/ 99 w 343"/>
                <a:gd name="T13" fmla="*/ 509 h 510"/>
                <a:gd name="T14" fmla="*/ 178 w 343"/>
                <a:gd name="T15" fmla="*/ 458 h 510"/>
                <a:gd name="T16" fmla="*/ 331 w 343"/>
                <a:gd name="T17" fmla="*/ 124 h 510"/>
                <a:gd name="T18" fmla="*/ 328 w 343"/>
                <a:gd name="T19" fmla="*/ 48 h 510"/>
                <a:gd name="T20" fmla="*/ 288 w 343"/>
                <a:gd name="T21" fmla="*/ 8 h 510"/>
                <a:gd name="T22" fmla="*/ 252 w 343"/>
                <a:gd name="T23"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3" h="510">
                  <a:moveTo>
                    <a:pt x="252" y="0"/>
                  </a:moveTo>
                  <a:lnTo>
                    <a:pt x="252" y="0"/>
                  </a:lnTo>
                  <a:cubicBezTo>
                    <a:pt x="243" y="0"/>
                    <a:pt x="237" y="3"/>
                    <a:pt x="229" y="3"/>
                  </a:cubicBezTo>
                  <a:cubicBezTo>
                    <a:pt x="206" y="11"/>
                    <a:pt x="184" y="28"/>
                    <a:pt x="172" y="51"/>
                  </a:cubicBezTo>
                  <a:cubicBezTo>
                    <a:pt x="20" y="387"/>
                    <a:pt x="20" y="387"/>
                    <a:pt x="20" y="387"/>
                  </a:cubicBezTo>
                  <a:cubicBezTo>
                    <a:pt x="0" y="430"/>
                    <a:pt x="20" y="480"/>
                    <a:pt x="62" y="500"/>
                  </a:cubicBezTo>
                  <a:cubicBezTo>
                    <a:pt x="76" y="506"/>
                    <a:pt x="88" y="509"/>
                    <a:pt x="99" y="509"/>
                  </a:cubicBezTo>
                  <a:cubicBezTo>
                    <a:pt x="133" y="509"/>
                    <a:pt x="164" y="489"/>
                    <a:pt x="178" y="458"/>
                  </a:cubicBezTo>
                  <a:cubicBezTo>
                    <a:pt x="331" y="124"/>
                    <a:pt x="331" y="124"/>
                    <a:pt x="331" y="124"/>
                  </a:cubicBezTo>
                  <a:cubicBezTo>
                    <a:pt x="342" y="99"/>
                    <a:pt x="339" y="70"/>
                    <a:pt x="328" y="48"/>
                  </a:cubicBezTo>
                  <a:cubicBezTo>
                    <a:pt x="319" y="31"/>
                    <a:pt x="305" y="17"/>
                    <a:pt x="288" y="8"/>
                  </a:cubicBezTo>
                  <a:cubicBezTo>
                    <a:pt x="277" y="3"/>
                    <a:pt x="263" y="0"/>
                    <a:pt x="25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57" name="Freeform 161"/>
            <p:cNvSpPr>
              <a:spLocks noChangeArrowheads="1"/>
            </p:cNvSpPr>
            <p:nvPr/>
          </p:nvSpPr>
          <p:spPr bwMode="auto">
            <a:xfrm>
              <a:off x="5384" y="1621"/>
              <a:ext cx="201" cy="181"/>
            </a:xfrm>
            <a:custGeom>
              <a:avLst/>
              <a:gdLst>
                <a:gd name="T0" fmla="*/ 450 w 889"/>
                <a:gd name="T1" fmla="*/ 724 h 801"/>
                <a:gd name="T2" fmla="*/ 450 w 889"/>
                <a:gd name="T3" fmla="*/ 724 h 801"/>
                <a:gd name="T4" fmla="*/ 198 w 889"/>
                <a:gd name="T5" fmla="*/ 605 h 801"/>
                <a:gd name="T6" fmla="*/ 243 w 889"/>
                <a:gd name="T7" fmla="*/ 147 h 801"/>
                <a:gd name="T8" fmla="*/ 450 w 889"/>
                <a:gd name="T9" fmla="*/ 74 h 801"/>
                <a:gd name="T10" fmla="*/ 701 w 889"/>
                <a:gd name="T11" fmla="*/ 195 h 801"/>
                <a:gd name="T12" fmla="*/ 653 w 889"/>
                <a:gd name="T13" fmla="*/ 653 h 801"/>
                <a:gd name="T14" fmla="*/ 450 w 889"/>
                <a:gd name="T15" fmla="*/ 724 h 801"/>
                <a:gd name="T16" fmla="*/ 450 w 889"/>
                <a:gd name="T17" fmla="*/ 0 h 801"/>
                <a:gd name="T18" fmla="*/ 450 w 889"/>
                <a:gd name="T19" fmla="*/ 0 h 801"/>
                <a:gd name="T20" fmla="*/ 198 w 889"/>
                <a:gd name="T21" fmla="*/ 88 h 801"/>
                <a:gd name="T22" fmla="*/ 139 w 889"/>
                <a:gd name="T23" fmla="*/ 650 h 801"/>
                <a:gd name="T24" fmla="*/ 450 w 889"/>
                <a:gd name="T25" fmla="*/ 800 h 801"/>
                <a:gd name="T26" fmla="*/ 656 w 889"/>
                <a:gd name="T27" fmla="*/ 741 h 801"/>
                <a:gd name="T28" fmla="*/ 633 w 889"/>
                <a:gd name="T29" fmla="*/ 710 h 801"/>
                <a:gd name="T30" fmla="*/ 716 w 889"/>
                <a:gd name="T31" fmla="*/ 642 h 801"/>
                <a:gd name="T32" fmla="*/ 741 w 889"/>
                <a:gd name="T33" fmla="*/ 673 h 801"/>
                <a:gd name="T34" fmla="*/ 761 w 889"/>
                <a:gd name="T35" fmla="*/ 147 h 801"/>
                <a:gd name="T36" fmla="*/ 450 w 889"/>
                <a:gd name="T37" fmla="*/ 0 h 801"/>
                <a:gd name="T38" fmla="*/ 450 w 889"/>
                <a:gd name="T39" fmla="*/ 724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9" h="801">
                  <a:moveTo>
                    <a:pt x="450" y="724"/>
                  </a:moveTo>
                  <a:lnTo>
                    <a:pt x="450" y="724"/>
                  </a:lnTo>
                  <a:cubicBezTo>
                    <a:pt x="357" y="724"/>
                    <a:pt x="260" y="684"/>
                    <a:pt x="198" y="605"/>
                  </a:cubicBezTo>
                  <a:cubicBezTo>
                    <a:pt x="82" y="464"/>
                    <a:pt x="105" y="260"/>
                    <a:pt x="243" y="147"/>
                  </a:cubicBezTo>
                  <a:cubicBezTo>
                    <a:pt x="305" y="96"/>
                    <a:pt x="376" y="74"/>
                    <a:pt x="450" y="74"/>
                  </a:cubicBezTo>
                  <a:cubicBezTo>
                    <a:pt x="543" y="74"/>
                    <a:pt x="639" y="113"/>
                    <a:pt x="701" y="195"/>
                  </a:cubicBezTo>
                  <a:cubicBezTo>
                    <a:pt x="814" y="334"/>
                    <a:pt x="795" y="537"/>
                    <a:pt x="653" y="653"/>
                  </a:cubicBezTo>
                  <a:cubicBezTo>
                    <a:pt x="594" y="701"/>
                    <a:pt x="523" y="724"/>
                    <a:pt x="450" y="724"/>
                  </a:cubicBezTo>
                  <a:lnTo>
                    <a:pt x="450" y="0"/>
                  </a:lnTo>
                  <a:lnTo>
                    <a:pt x="450" y="0"/>
                  </a:lnTo>
                  <a:cubicBezTo>
                    <a:pt x="362" y="0"/>
                    <a:pt x="271" y="28"/>
                    <a:pt x="198" y="88"/>
                  </a:cubicBezTo>
                  <a:cubicBezTo>
                    <a:pt x="26" y="226"/>
                    <a:pt x="0" y="481"/>
                    <a:pt x="139" y="650"/>
                  </a:cubicBezTo>
                  <a:cubicBezTo>
                    <a:pt x="218" y="749"/>
                    <a:pt x="334" y="800"/>
                    <a:pt x="450" y="800"/>
                  </a:cubicBezTo>
                  <a:cubicBezTo>
                    <a:pt x="520" y="800"/>
                    <a:pt x="594" y="780"/>
                    <a:pt x="656" y="741"/>
                  </a:cubicBezTo>
                  <a:cubicBezTo>
                    <a:pt x="633" y="710"/>
                    <a:pt x="633" y="710"/>
                    <a:pt x="633" y="710"/>
                  </a:cubicBezTo>
                  <a:cubicBezTo>
                    <a:pt x="716" y="642"/>
                    <a:pt x="716" y="642"/>
                    <a:pt x="716" y="642"/>
                  </a:cubicBezTo>
                  <a:cubicBezTo>
                    <a:pt x="741" y="673"/>
                    <a:pt x="741" y="673"/>
                    <a:pt x="741" y="673"/>
                  </a:cubicBezTo>
                  <a:cubicBezTo>
                    <a:pt x="877" y="529"/>
                    <a:pt x="888" y="305"/>
                    <a:pt x="761" y="147"/>
                  </a:cubicBezTo>
                  <a:cubicBezTo>
                    <a:pt x="682" y="48"/>
                    <a:pt x="566" y="0"/>
                    <a:pt x="450" y="0"/>
                  </a:cubicBezTo>
                  <a:lnTo>
                    <a:pt x="450" y="72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58" name="Freeform 162"/>
            <p:cNvSpPr>
              <a:spLocks noChangeArrowheads="1"/>
            </p:cNvSpPr>
            <p:nvPr/>
          </p:nvSpPr>
          <p:spPr bwMode="auto">
            <a:xfrm>
              <a:off x="5528" y="1766"/>
              <a:ext cx="38" cy="40"/>
            </a:xfrm>
            <a:custGeom>
              <a:avLst/>
              <a:gdLst>
                <a:gd name="T0" fmla="*/ 83 w 174"/>
                <a:gd name="T1" fmla="*/ 0 h 179"/>
                <a:gd name="T2" fmla="*/ 83 w 174"/>
                <a:gd name="T3" fmla="*/ 0 h 179"/>
                <a:gd name="T4" fmla="*/ 0 w 174"/>
                <a:gd name="T5" fmla="*/ 68 h 179"/>
                <a:gd name="T6" fmla="*/ 23 w 174"/>
                <a:gd name="T7" fmla="*/ 99 h 179"/>
                <a:gd name="T8" fmla="*/ 88 w 174"/>
                <a:gd name="T9" fmla="*/ 178 h 179"/>
                <a:gd name="T10" fmla="*/ 119 w 174"/>
                <a:gd name="T11" fmla="*/ 130 h 179"/>
                <a:gd name="T12" fmla="*/ 173 w 174"/>
                <a:gd name="T13" fmla="*/ 110 h 179"/>
                <a:gd name="T14" fmla="*/ 108 w 174"/>
                <a:gd name="T15" fmla="*/ 31 h 179"/>
                <a:gd name="T16" fmla="*/ 83 w 174"/>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9">
                  <a:moveTo>
                    <a:pt x="83" y="0"/>
                  </a:moveTo>
                  <a:lnTo>
                    <a:pt x="83" y="0"/>
                  </a:lnTo>
                  <a:cubicBezTo>
                    <a:pt x="0" y="68"/>
                    <a:pt x="0" y="68"/>
                    <a:pt x="0" y="68"/>
                  </a:cubicBezTo>
                  <a:cubicBezTo>
                    <a:pt x="23" y="99"/>
                    <a:pt x="23" y="99"/>
                    <a:pt x="23" y="99"/>
                  </a:cubicBezTo>
                  <a:cubicBezTo>
                    <a:pt x="88" y="178"/>
                    <a:pt x="88" y="178"/>
                    <a:pt x="88" y="178"/>
                  </a:cubicBezTo>
                  <a:cubicBezTo>
                    <a:pt x="94" y="161"/>
                    <a:pt x="102" y="141"/>
                    <a:pt x="119" y="130"/>
                  </a:cubicBezTo>
                  <a:cubicBezTo>
                    <a:pt x="134" y="116"/>
                    <a:pt x="153" y="110"/>
                    <a:pt x="173" y="110"/>
                  </a:cubicBezTo>
                  <a:cubicBezTo>
                    <a:pt x="108" y="31"/>
                    <a:pt x="108" y="31"/>
                    <a:pt x="108" y="31"/>
                  </a:cubicBezTo>
                  <a:cubicBezTo>
                    <a:pt x="83" y="0"/>
                    <a:pt x="83" y="0"/>
                    <a:pt x="8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59" name="Freeform 163"/>
            <p:cNvSpPr>
              <a:spLocks noChangeArrowheads="1"/>
            </p:cNvSpPr>
            <p:nvPr/>
          </p:nvSpPr>
          <p:spPr bwMode="auto">
            <a:xfrm>
              <a:off x="5547" y="1791"/>
              <a:ext cx="94" cy="103"/>
            </a:xfrm>
            <a:custGeom>
              <a:avLst/>
              <a:gdLst>
                <a:gd name="T0" fmla="*/ 90 w 419"/>
                <a:gd name="T1" fmla="*/ 0 h 459"/>
                <a:gd name="T2" fmla="*/ 90 w 419"/>
                <a:gd name="T3" fmla="*/ 0 h 459"/>
                <a:gd name="T4" fmla="*/ 90 w 419"/>
                <a:gd name="T5" fmla="*/ 0 h 459"/>
                <a:gd name="T6" fmla="*/ 36 w 419"/>
                <a:gd name="T7" fmla="*/ 20 h 459"/>
                <a:gd name="T8" fmla="*/ 5 w 419"/>
                <a:gd name="T9" fmla="*/ 68 h 459"/>
                <a:gd name="T10" fmla="*/ 22 w 419"/>
                <a:gd name="T11" fmla="*/ 141 h 459"/>
                <a:gd name="T12" fmla="*/ 254 w 419"/>
                <a:gd name="T13" fmla="*/ 427 h 459"/>
                <a:gd name="T14" fmla="*/ 322 w 419"/>
                <a:gd name="T15" fmla="*/ 458 h 459"/>
                <a:gd name="T16" fmla="*/ 376 w 419"/>
                <a:gd name="T17" fmla="*/ 439 h 459"/>
                <a:gd name="T18" fmla="*/ 390 w 419"/>
                <a:gd name="T19" fmla="*/ 317 h 459"/>
                <a:gd name="T20" fmla="*/ 158 w 419"/>
                <a:gd name="T21" fmla="*/ 31 h 459"/>
                <a:gd name="T22" fmla="*/ 90 w 419"/>
                <a:gd name="T23"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9" h="459">
                  <a:moveTo>
                    <a:pt x="90" y="0"/>
                  </a:moveTo>
                  <a:lnTo>
                    <a:pt x="90" y="0"/>
                  </a:lnTo>
                  <a:lnTo>
                    <a:pt x="90" y="0"/>
                  </a:lnTo>
                  <a:cubicBezTo>
                    <a:pt x="70" y="0"/>
                    <a:pt x="51" y="6"/>
                    <a:pt x="36" y="20"/>
                  </a:cubicBezTo>
                  <a:cubicBezTo>
                    <a:pt x="19" y="31"/>
                    <a:pt x="11" y="51"/>
                    <a:pt x="5" y="68"/>
                  </a:cubicBezTo>
                  <a:cubicBezTo>
                    <a:pt x="0" y="93"/>
                    <a:pt x="5" y="119"/>
                    <a:pt x="22" y="141"/>
                  </a:cubicBezTo>
                  <a:cubicBezTo>
                    <a:pt x="254" y="427"/>
                    <a:pt x="254" y="427"/>
                    <a:pt x="254" y="427"/>
                  </a:cubicBezTo>
                  <a:cubicBezTo>
                    <a:pt x="271" y="447"/>
                    <a:pt x="296" y="458"/>
                    <a:pt x="322" y="458"/>
                  </a:cubicBezTo>
                  <a:cubicBezTo>
                    <a:pt x="342" y="458"/>
                    <a:pt x="361" y="453"/>
                    <a:pt x="376" y="439"/>
                  </a:cubicBezTo>
                  <a:cubicBezTo>
                    <a:pt x="412" y="410"/>
                    <a:pt x="418" y="354"/>
                    <a:pt x="390" y="317"/>
                  </a:cubicBezTo>
                  <a:cubicBezTo>
                    <a:pt x="158" y="31"/>
                    <a:pt x="158" y="31"/>
                    <a:pt x="158" y="31"/>
                  </a:cubicBezTo>
                  <a:cubicBezTo>
                    <a:pt x="141" y="12"/>
                    <a:pt x="115" y="0"/>
                    <a:pt x="9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60" name="Freeform 164"/>
            <p:cNvSpPr>
              <a:spLocks noChangeArrowheads="1"/>
            </p:cNvSpPr>
            <p:nvPr/>
          </p:nvSpPr>
          <p:spPr bwMode="auto">
            <a:xfrm>
              <a:off x="6456" y="1146"/>
              <a:ext cx="165" cy="312"/>
            </a:xfrm>
            <a:custGeom>
              <a:avLst/>
              <a:gdLst>
                <a:gd name="T0" fmla="*/ 111 w 731"/>
                <a:gd name="T1" fmla="*/ 1196 h 1381"/>
                <a:gd name="T2" fmla="*/ 111 w 731"/>
                <a:gd name="T3" fmla="*/ 534 h 1381"/>
                <a:gd name="T4" fmla="*/ 490 w 731"/>
                <a:gd name="T5" fmla="*/ 1196 h 1381"/>
                <a:gd name="T6" fmla="*/ 111 w 731"/>
                <a:gd name="T7" fmla="*/ 1196 h 1381"/>
                <a:gd name="T8" fmla="*/ 0 w 731"/>
                <a:gd name="T9" fmla="*/ 0 h 1381"/>
                <a:gd name="T10" fmla="*/ 0 w 731"/>
                <a:gd name="T11" fmla="*/ 1380 h 1381"/>
                <a:gd name="T12" fmla="*/ 730 w 731"/>
                <a:gd name="T13" fmla="*/ 1380 h 1381"/>
                <a:gd name="T14" fmla="*/ 0 w 731"/>
                <a:gd name="T15" fmla="*/ 0 h 1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1" h="1381">
                  <a:moveTo>
                    <a:pt x="111" y="1196"/>
                  </a:moveTo>
                  <a:lnTo>
                    <a:pt x="111" y="534"/>
                  </a:lnTo>
                  <a:lnTo>
                    <a:pt x="490" y="1196"/>
                  </a:lnTo>
                  <a:lnTo>
                    <a:pt x="111" y="1196"/>
                  </a:lnTo>
                  <a:close/>
                  <a:moveTo>
                    <a:pt x="0" y="0"/>
                  </a:moveTo>
                  <a:lnTo>
                    <a:pt x="0" y="1380"/>
                  </a:lnTo>
                  <a:lnTo>
                    <a:pt x="730" y="1380"/>
                  </a:lnTo>
                  <a:lnTo>
                    <a:pt x="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61" name="Freeform 165"/>
            <p:cNvSpPr>
              <a:spLocks noChangeArrowheads="1"/>
            </p:cNvSpPr>
            <p:nvPr/>
          </p:nvSpPr>
          <p:spPr bwMode="auto">
            <a:xfrm>
              <a:off x="6481" y="1267"/>
              <a:ext cx="85" cy="149"/>
            </a:xfrm>
            <a:custGeom>
              <a:avLst/>
              <a:gdLst>
                <a:gd name="T0" fmla="*/ 0 w 380"/>
                <a:gd name="T1" fmla="*/ 662 h 663"/>
                <a:gd name="T2" fmla="*/ 0 w 380"/>
                <a:gd name="T3" fmla="*/ 0 h 663"/>
                <a:gd name="T4" fmla="*/ 379 w 380"/>
                <a:gd name="T5" fmla="*/ 662 h 663"/>
                <a:gd name="T6" fmla="*/ 0 w 380"/>
                <a:gd name="T7" fmla="*/ 662 h 663"/>
              </a:gdLst>
              <a:ahLst/>
              <a:cxnLst>
                <a:cxn ang="0">
                  <a:pos x="T0" y="T1"/>
                </a:cxn>
                <a:cxn ang="0">
                  <a:pos x="T2" y="T3"/>
                </a:cxn>
                <a:cxn ang="0">
                  <a:pos x="T4" y="T5"/>
                </a:cxn>
                <a:cxn ang="0">
                  <a:pos x="T6" y="T7"/>
                </a:cxn>
              </a:cxnLst>
              <a:rect l="0" t="0" r="r" b="b"/>
              <a:pathLst>
                <a:path w="380" h="663">
                  <a:moveTo>
                    <a:pt x="0" y="662"/>
                  </a:moveTo>
                  <a:lnTo>
                    <a:pt x="0" y="0"/>
                  </a:lnTo>
                  <a:lnTo>
                    <a:pt x="379" y="662"/>
                  </a:lnTo>
                  <a:lnTo>
                    <a:pt x="0" y="662"/>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62" name="Freeform 166"/>
            <p:cNvSpPr>
              <a:spLocks noChangeArrowheads="1"/>
            </p:cNvSpPr>
            <p:nvPr/>
          </p:nvSpPr>
          <p:spPr bwMode="auto">
            <a:xfrm>
              <a:off x="6456" y="1146"/>
              <a:ext cx="165" cy="312"/>
            </a:xfrm>
            <a:custGeom>
              <a:avLst/>
              <a:gdLst>
                <a:gd name="T0" fmla="*/ 0 w 731"/>
                <a:gd name="T1" fmla="*/ 0 h 1381"/>
                <a:gd name="T2" fmla="*/ 0 w 731"/>
                <a:gd name="T3" fmla="*/ 1380 h 1381"/>
                <a:gd name="T4" fmla="*/ 730 w 731"/>
                <a:gd name="T5" fmla="*/ 1380 h 1381"/>
                <a:gd name="T6" fmla="*/ 0 w 731"/>
                <a:gd name="T7" fmla="*/ 0 h 1381"/>
              </a:gdLst>
              <a:ahLst/>
              <a:cxnLst>
                <a:cxn ang="0">
                  <a:pos x="T0" y="T1"/>
                </a:cxn>
                <a:cxn ang="0">
                  <a:pos x="T2" y="T3"/>
                </a:cxn>
                <a:cxn ang="0">
                  <a:pos x="T4" y="T5"/>
                </a:cxn>
                <a:cxn ang="0">
                  <a:pos x="T6" y="T7"/>
                </a:cxn>
              </a:cxnLst>
              <a:rect l="0" t="0" r="r" b="b"/>
              <a:pathLst>
                <a:path w="731" h="1381">
                  <a:moveTo>
                    <a:pt x="0" y="0"/>
                  </a:moveTo>
                  <a:lnTo>
                    <a:pt x="0" y="1380"/>
                  </a:lnTo>
                  <a:lnTo>
                    <a:pt x="730" y="1380"/>
                  </a:ln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63" name="Freeform 167"/>
            <p:cNvSpPr>
              <a:spLocks noChangeArrowheads="1"/>
            </p:cNvSpPr>
            <p:nvPr/>
          </p:nvSpPr>
          <p:spPr bwMode="auto">
            <a:xfrm>
              <a:off x="6373" y="1152"/>
              <a:ext cx="41" cy="306"/>
            </a:xfrm>
            <a:custGeom>
              <a:avLst/>
              <a:gdLst>
                <a:gd name="T0" fmla="*/ 184 w 185"/>
                <a:gd name="T1" fmla="*/ 0 h 1353"/>
                <a:gd name="T2" fmla="*/ 0 w 185"/>
                <a:gd name="T3" fmla="*/ 0 h 1353"/>
                <a:gd name="T4" fmla="*/ 0 w 185"/>
                <a:gd name="T5" fmla="*/ 1352 h 1353"/>
                <a:gd name="T6" fmla="*/ 184 w 185"/>
                <a:gd name="T7" fmla="*/ 1352 h 1353"/>
                <a:gd name="T8" fmla="*/ 184 w 185"/>
                <a:gd name="T9" fmla="*/ 0 h 1353"/>
              </a:gdLst>
              <a:ahLst/>
              <a:cxnLst>
                <a:cxn ang="0">
                  <a:pos x="T0" y="T1"/>
                </a:cxn>
                <a:cxn ang="0">
                  <a:pos x="T2" y="T3"/>
                </a:cxn>
                <a:cxn ang="0">
                  <a:pos x="T4" y="T5"/>
                </a:cxn>
                <a:cxn ang="0">
                  <a:pos x="T6" y="T7"/>
                </a:cxn>
                <a:cxn ang="0">
                  <a:pos x="T8" y="T9"/>
                </a:cxn>
              </a:cxnLst>
              <a:rect l="0" t="0" r="r" b="b"/>
              <a:pathLst>
                <a:path w="185" h="1353">
                  <a:moveTo>
                    <a:pt x="184" y="0"/>
                  </a:moveTo>
                  <a:lnTo>
                    <a:pt x="0" y="0"/>
                  </a:lnTo>
                  <a:lnTo>
                    <a:pt x="0" y="1352"/>
                  </a:lnTo>
                  <a:lnTo>
                    <a:pt x="184" y="1352"/>
                  </a:lnTo>
                  <a:lnTo>
                    <a:pt x="184"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64" name="Freeform 168"/>
            <p:cNvSpPr>
              <a:spLocks noChangeArrowheads="1"/>
            </p:cNvSpPr>
            <p:nvPr/>
          </p:nvSpPr>
          <p:spPr bwMode="auto">
            <a:xfrm>
              <a:off x="6373" y="1152"/>
              <a:ext cx="41" cy="306"/>
            </a:xfrm>
            <a:custGeom>
              <a:avLst/>
              <a:gdLst>
                <a:gd name="T0" fmla="*/ 184 w 185"/>
                <a:gd name="T1" fmla="*/ 0 h 1353"/>
                <a:gd name="T2" fmla="*/ 0 w 185"/>
                <a:gd name="T3" fmla="*/ 0 h 1353"/>
                <a:gd name="T4" fmla="*/ 0 w 185"/>
                <a:gd name="T5" fmla="*/ 1352 h 1353"/>
                <a:gd name="T6" fmla="*/ 184 w 185"/>
                <a:gd name="T7" fmla="*/ 1352 h 1353"/>
                <a:gd name="T8" fmla="*/ 184 w 185"/>
                <a:gd name="T9" fmla="*/ 0 h 1353"/>
              </a:gdLst>
              <a:ahLst/>
              <a:cxnLst>
                <a:cxn ang="0">
                  <a:pos x="T0" y="T1"/>
                </a:cxn>
                <a:cxn ang="0">
                  <a:pos x="T2" y="T3"/>
                </a:cxn>
                <a:cxn ang="0">
                  <a:pos x="T4" y="T5"/>
                </a:cxn>
                <a:cxn ang="0">
                  <a:pos x="T6" y="T7"/>
                </a:cxn>
                <a:cxn ang="0">
                  <a:pos x="T8" y="T9"/>
                </a:cxn>
              </a:cxnLst>
              <a:rect l="0" t="0" r="r" b="b"/>
              <a:pathLst>
                <a:path w="185" h="1353">
                  <a:moveTo>
                    <a:pt x="184" y="0"/>
                  </a:moveTo>
                  <a:lnTo>
                    <a:pt x="0" y="0"/>
                  </a:lnTo>
                  <a:lnTo>
                    <a:pt x="0" y="1352"/>
                  </a:lnTo>
                  <a:lnTo>
                    <a:pt x="184" y="1352"/>
                  </a:lnTo>
                  <a:lnTo>
                    <a:pt x="184"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65" name="Freeform 169"/>
            <p:cNvSpPr>
              <a:spLocks noChangeArrowheads="1"/>
            </p:cNvSpPr>
            <p:nvPr/>
          </p:nvSpPr>
          <p:spPr bwMode="auto">
            <a:xfrm>
              <a:off x="5709" y="2075"/>
              <a:ext cx="196" cy="86"/>
            </a:xfrm>
            <a:custGeom>
              <a:avLst/>
              <a:gdLst>
                <a:gd name="T0" fmla="*/ 608 w 869"/>
                <a:gd name="T1" fmla="*/ 280 h 383"/>
                <a:gd name="T2" fmla="*/ 288 w 869"/>
                <a:gd name="T3" fmla="*/ 93 h 383"/>
                <a:gd name="T4" fmla="*/ 713 w 869"/>
                <a:gd name="T5" fmla="*/ 96 h 383"/>
                <a:gd name="T6" fmla="*/ 608 w 869"/>
                <a:gd name="T7" fmla="*/ 280 h 383"/>
                <a:gd name="T8" fmla="*/ 0 w 869"/>
                <a:gd name="T9" fmla="*/ 0 h 383"/>
                <a:gd name="T10" fmla="*/ 665 w 869"/>
                <a:gd name="T11" fmla="*/ 382 h 383"/>
                <a:gd name="T12" fmla="*/ 868 w 869"/>
                <a:gd name="T13" fmla="*/ 34 h 383"/>
                <a:gd name="T14" fmla="*/ 0 w 869"/>
                <a:gd name="T15" fmla="*/ 0 h 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9" h="383">
                  <a:moveTo>
                    <a:pt x="608" y="280"/>
                  </a:moveTo>
                  <a:lnTo>
                    <a:pt x="288" y="93"/>
                  </a:lnTo>
                  <a:lnTo>
                    <a:pt x="713" y="96"/>
                  </a:lnTo>
                  <a:lnTo>
                    <a:pt x="608" y="280"/>
                  </a:lnTo>
                  <a:close/>
                  <a:moveTo>
                    <a:pt x="0" y="0"/>
                  </a:moveTo>
                  <a:lnTo>
                    <a:pt x="665" y="382"/>
                  </a:lnTo>
                  <a:lnTo>
                    <a:pt x="868" y="34"/>
                  </a:lnTo>
                  <a:lnTo>
                    <a:pt x="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66" name="Freeform 170"/>
            <p:cNvSpPr>
              <a:spLocks noChangeArrowheads="1"/>
            </p:cNvSpPr>
            <p:nvPr/>
          </p:nvSpPr>
          <p:spPr bwMode="auto">
            <a:xfrm>
              <a:off x="5774" y="2096"/>
              <a:ext cx="96" cy="42"/>
            </a:xfrm>
            <a:custGeom>
              <a:avLst/>
              <a:gdLst>
                <a:gd name="T0" fmla="*/ 320 w 426"/>
                <a:gd name="T1" fmla="*/ 187 h 188"/>
                <a:gd name="T2" fmla="*/ 0 w 426"/>
                <a:gd name="T3" fmla="*/ 0 h 188"/>
                <a:gd name="T4" fmla="*/ 425 w 426"/>
                <a:gd name="T5" fmla="*/ 3 h 188"/>
                <a:gd name="T6" fmla="*/ 320 w 426"/>
                <a:gd name="T7" fmla="*/ 187 h 188"/>
              </a:gdLst>
              <a:ahLst/>
              <a:cxnLst>
                <a:cxn ang="0">
                  <a:pos x="T0" y="T1"/>
                </a:cxn>
                <a:cxn ang="0">
                  <a:pos x="T2" y="T3"/>
                </a:cxn>
                <a:cxn ang="0">
                  <a:pos x="T4" y="T5"/>
                </a:cxn>
                <a:cxn ang="0">
                  <a:pos x="T6" y="T7"/>
                </a:cxn>
              </a:cxnLst>
              <a:rect l="0" t="0" r="r" b="b"/>
              <a:pathLst>
                <a:path w="426" h="188">
                  <a:moveTo>
                    <a:pt x="320" y="187"/>
                  </a:moveTo>
                  <a:lnTo>
                    <a:pt x="0" y="0"/>
                  </a:lnTo>
                  <a:lnTo>
                    <a:pt x="425" y="3"/>
                  </a:lnTo>
                  <a:lnTo>
                    <a:pt x="320" y="18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67" name="Freeform 171"/>
            <p:cNvSpPr>
              <a:spLocks noChangeArrowheads="1"/>
            </p:cNvSpPr>
            <p:nvPr/>
          </p:nvSpPr>
          <p:spPr bwMode="auto">
            <a:xfrm>
              <a:off x="5709" y="2075"/>
              <a:ext cx="196" cy="86"/>
            </a:xfrm>
            <a:custGeom>
              <a:avLst/>
              <a:gdLst>
                <a:gd name="T0" fmla="*/ 0 w 869"/>
                <a:gd name="T1" fmla="*/ 0 h 383"/>
                <a:gd name="T2" fmla="*/ 665 w 869"/>
                <a:gd name="T3" fmla="*/ 382 h 383"/>
                <a:gd name="T4" fmla="*/ 868 w 869"/>
                <a:gd name="T5" fmla="*/ 34 h 383"/>
                <a:gd name="T6" fmla="*/ 0 w 869"/>
                <a:gd name="T7" fmla="*/ 0 h 383"/>
              </a:gdLst>
              <a:ahLst/>
              <a:cxnLst>
                <a:cxn ang="0">
                  <a:pos x="T0" y="T1"/>
                </a:cxn>
                <a:cxn ang="0">
                  <a:pos x="T2" y="T3"/>
                </a:cxn>
                <a:cxn ang="0">
                  <a:pos x="T4" y="T5"/>
                </a:cxn>
                <a:cxn ang="0">
                  <a:pos x="T6" y="T7"/>
                </a:cxn>
              </a:cxnLst>
              <a:rect l="0" t="0" r="r" b="b"/>
              <a:pathLst>
                <a:path w="869" h="383">
                  <a:moveTo>
                    <a:pt x="0" y="0"/>
                  </a:moveTo>
                  <a:lnTo>
                    <a:pt x="665" y="382"/>
                  </a:lnTo>
                  <a:lnTo>
                    <a:pt x="868" y="34"/>
                  </a:ln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68" name="Freeform 172"/>
            <p:cNvSpPr>
              <a:spLocks noChangeArrowheads="1"/>
            </p:cNvSpPr>
            <p:nvPr/>
          </p:nvSpPr>
          <p:spPr bwMode="auto">
            <a:xfrm>
              <a:off x="5689" y="2096"/>
              <a:ext cx="158" cy="105"/>
            </a:xfrm>
            <a:custGeom>
              <a:avLst/>
              <a:gdLst>
                <a:gd name="T0" fmla="*/ 51 w 703"/>
                <a:gd name="T1" fmla="*/ 0 h 468"/>
                <a:gd name="T2" fmla="*/ 0 w 703"/>
                <a:gd name="T3" fmla="*/ 88 h 468"/>
                <a:gd name="T4" fmla="*/ 650 w 703"/>
                <a:gd name="T5" fmla="*/ 467 h 468"/>
                <a:gd name="T6" fmla="*/ 702 w 703"/>
                <a:gd name="T7" fmla="*/ 376 h 468"/>
                <a:gd name="T8" fmla="*/ 51 w 703"/>
                <a:gd name="T9" fmla="*/ 0 h 468"/>
              </a:gdLst>
              <a:ahLst/>
              <a:cxnLst>
                <a:cxn ang="0">
                  <a:pos x="T0" y="T1"/>
                </a:cxn>
                <a:cxn ang="0">
                  <a:pos x="T2" y="T3"/>
                </a:cxn>
                <a:cxn ang="0">
                  <a:pos x="T4" y="T5"/>
                </a:cxn>
                <a:cxn ang="0">
                  <a:pos x="T6" y="T7"/>
                </a:cxn>
                <a:cxn ang="0">
                  <a:pos x="T8" y="T9"/>
                </a:cxn>
              </a:cxnLst>
              <a:rect l="0" t="0" r="r" b="b"/>
              <a:pathLst>
                <a:path w="703" h="468">
                  <a:moveTo>
                    <a:pt x="51" y="0"/>
                  </a:moveTo>
                  <a:lnTo>
                    <a:pt x="0" y="88"/>
                  </a:lnTo>
                  <a:lnTo>
                    <a:pt x="650" y="467"/>
                  </a:lnTo>
                  <a:lnTo>
                    <a:pt x="702" y="376"/>
                  </a:lnTo>
                  <a:lnTo>
                    <a:pt x="5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69" name="Freeform 173"/>
            <p:cNvSpPr>
              <a:spLocks noChangeArrowheads="1"/>
            </p:cNvSpPr>
            <p:nvPr/>
          </p:nvSpPr>
          <p:spPr bwMode="auto">
            <a:xfrm>
              <a:off x="5689" y="2096"/>
              <a:ext cx="158" cy="105"/>
            </a:xfrm>
            <a:custGeom>
              <a:avLst/>
              <a:gdLst>
                <a:gd name="T0" fmla="*/ 51 w 703"/>
                <a:gd name="T1" fmla="*/ 0 h 468"/>
                <a:gd name="T2" fmla="*/ 0 w 703"/>
                <a:gd name="T3" fmla="*/ 88 h 468"/>
                <a:gd name="T4" fmla="*/ 650 w 703"/>
                <a:gd name="T5" fmla="*/ 467 h 468"/>
                <a:gd name="T6" fmla="*/ 702 w 703"/>
                <a:gd name="T7" fmla="*/ 376 h 468"/>
                <a:gd name="T8" fmla="*/ 51 w 703"/>
                <a:gd name="T9" fmla="*/ 0 h 468"/>
              </a:gdLst>
              <a:ahLst/>
              <a:cxnLst>
                <a:cxn ang="0">
                  <a:pos x="T0" y="T1"/>
                </a:cxn>
                <a:cxn ang="0">
                  <a:pos x="T2" y="T3"/>
                </a:cxn>
                <a:cxn ang="0">
                  <a:pos x="T4" y="T5"/>
                </a:cxn>
                <a:cxn ang="0">
                  <a:pos x="T6" y="T7"/>
                </a:cxn>
                <a:cxn ang="0">
                  <a:pos x="T8" y="T9"/>
                </a:cxn>
              </a:cxnLst>
              <a:rect l="0" t="0" r="r" b="b"/>
              <a:pathLst>
                <a:path w="703" h="468">
                  <a:moveTo>
                    <a:pt x="51" y="0"/>
                  </a:moveTo>
                  <a:lnTo>
                    <a:pt x="0" y="88"/>
                  </a:lnTo>
                  <a:lnTo>
                    <a:pt x="650" y="467"/>
                  </a:lnTo>
                  <a:lnTo>
                    <a:pt x="702" y="376"/>
                  </a:lnTo>
                  <a:lnTo>
                    <a:pt x="51"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70" name="Freeform 174"/>
            <p:cNvSpPr>
              <a:spLocks noChangeArrowheads="1"/>
            </p:cNvSpPr>
            <p:nvPr/>
          </p:nvSpPr>
          <p:spPr bwMode="auto">
            <a:xfrm>
              <a:off x="6147" y="497"/>
              <a:ext cx="139" cy="113"/>
            </a:xfrm>
            <a:custGeom>
              <a:avLst/>
              <a:gdLst>
                <a:gd name="T0" fmla="*/ 181 w 618"/>
                <a:gd name="T1" fmla="*/ 0 h 504"/>
                <a:gd name="T2" fmla="*/ 181 w 618"/>
                <a:gd name="T3" fmla="*/ 0 h 504"/>
                <a:gd name="T4" fmla="*/ 0 w 618"/>
                <a:gd name="T5" fmla="*/ 48 h 504"/>
                <a:gd name="T6" fmla="*/ 0 w 618"/>
                <a:gd name="T7" fmla="*/ 501 h 504"/>
                <a:gd name="T8" fmla="*/ 161 w 618"/>
                <a:gd name="T9" fmla="*/ 455 h 504"/>
                <a:gd name="T10" fmla="*/ 300 w 618"/>
                <a:gd name="T11" fmla="*/ 503 h 504"/>
                <a:gd name="T12" fmla="*/ 617 w 618"/>
                <a:gd name="T13" fmla="*/ 501 h 504"/>
                <a:gd name="T14" fmla="*/ 617 w 618"/>
                <a:gd name="T15" fmla="*/ 48 h 504"/>
                <a:gd name="T16" fmla="*/ 309 w 618"/>
                <a:gd name="T17" fmla="*/ 48 h 504"/>
                <a:gd name="T18" fmla="*/ 181 w 618"/>
                <a:gd name="T1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8" h="504">
                  <a:moveTo>
                    <a:pt x="181" y="0"/>
                  </a:moveTo>
                  <a:lnTo>
                    <a:pt x="181" y="0"/>
                  </a:lnTo>
                  <a:cubicBezTo>
                    <a:pt x="88" y="0"/>
                    <a:pt x="0" y="48"/>
                    <a:pt x="0" y="48"/>
                  </a:cubicBezTo>
                  <a:cubicBezTo>
                    <a:pt x="0" y="501"/>
                    <a:pt x="0" y="501"/>
                    <a:pt x="0" y="501"/>
                  </a:cubicBezTo>
                  <a:cubicBezTo>
                    <a:pt x="63" y="467"/>
                    <a:pt x="116" y="455"/>
                    <a:pt x="161" y="455"/>
                  </a:cubicBezTo>
                  <a:cubicBezTo>
                    <a:pt x="252" y="455"/>
                    <a:pt x="300" y="503"/>
                    <a:pt x="300" y="503"/>
                  </a:cubicBezTo>
                  <a:cubicBezTo>
                    <a:pt x="617" y="501"/>
                    <a:pt x="617" y="501"/>
                    <a:pt x="617" y="501"/>
                  </a:cubicBezTo>
                  <a:cubicBezTo>
                    <a:pt x="617" y="48"/>
                    <a:pt x="617" y="48"/>
                    <a:pt x="617" y="48"/>
                  </a:cubicBezTo>
                  <a:cubicBezTo>
                    <a:pt x="309" y="48"/>
                    <a:pt x="309" y="48"/>
                    <a:pt x="309" y="48"/>
                  </a:cubicBezTo>
                  <a:cubicBezTo>
                    <a:pt x="272" y="12"/>
                    <a:pt x="226" y="0"/>
                    <a:pt x="18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71" name="Freeform 175"/>
            <p:cNvSpPr>
              <a:spLocks noChangeArrowheads="1"/>
            </p:cNvSpPr>
            <p:nvPr/>
          </p:nvSpPr>
          <p:spPr bwMode="auto">
            <a:xfrm>
              <a:off x="6250" y="972"/>
              <a:ext cx="139" cy="114"/>
            </a:xfrm>
            <a:custGeom>
              <a:avLst/>
              <a:gdLst>
                <a:gd name="T0" fmla="*/ 181 w 617"/>
                <a:gd name="T1" fmla="*/ 0 h 507"/>
                <a:gd name="T2" fmla="*/ 181 w 617"/>
                <a:gd name="T3" fmla="*/ 0 h 507"/>
                <a:gd name="T4" fmla="*/ 0 w 617"/>
                <a:gd name="T5" fmla="*/ 50 h 507"/>
                <a:gd name="T6" fmla="*/ 0 w 617"/>
                <a:gd name="T7" fmla="*/ 500 h 507"/>
                <a:gd name="T8" fmla="*/ 161 w 617"/>
                <a:gd name="T9" fmla="*/ 455 h 507"/>
                <a:gd name="T10" fmla="*/ 302 w 617"/>
                <a:gd name="T11" fmla="*/ 506 h 507"/>
                <a:gd name="T12" fmla="*/ 616 w 617"/>
                <a:gd name="T13" fmla="*/ 503 h 507"/>
                <a:gd name="T14" fmla="*/ 616 w 617"/>
                <a:gd name="T15" fmla="*/ 50 h 507"/>
                <a:gd name="T16" fmla="*/ 308 w 617"/>
                <a:gd name="T17" fmla="*/ 50 h 507"/>
                <a:gd name="T18" fmla="*/ 181 w 617"/>
                <a:gd name="T19"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7" h="507">
                  <a:moveTo>
                    <a:pt x="181" y="0"/>
                  </a:moveTo>
                  <a:lnTo>
                    <a:pt x="181" y="0"/>
                  </a:lnTo>
                  <a:cubicBezTo>
                    <a:pt x="87" y="0"/>
                    <a:pt x="0" y="50"/>
                    <a:pt x="0" y="50"/>
                  </a:cubicBezTo>
                  <a:cubicBezTo>
                    <a:pt x="0" y="500"/>
                    <a:pt x="0" y="500"/>
                    <a:pt x="0" y="500"/>
                  </a:cubicBezTo>
                  <a:cubicBezTo>
                    <a:pt x="62" y="466"/>
                    <a:pt x="115" y="455"/>
                    <a:pt x="161" y="455"/>
                  </a:cubicBezTo>
                  <a:cubicBezTo>
                    <a:pt x="251" y="455"/>
                    <a:pt x="302" y="506"/>
                    <a:pt x="302" y="506"/>
                  </a:cubicBezTo>
                  <a:cubicBezTo>
                    <a:pt x="616" y="503"/>
                    <a:pt x="616" y="503"/>
                    <a:pt x="616" y="503"/>
                  </a:cubicBezTo>
                  <a:cubicBezTo>
                    <a:pt x="616" y="50"/>
                    <a:pt x="616" y="50"/>
                    <a:pt x="616" y="50"/>
                  </a:cubicBezTo>
                  <a:cubicBezTo>
                    <a:pt x="308" y="50"/>
                    <a:pt x="308" y="50"/>
                    <a:pt x="308" y="50"/>
                  </a:cubicBezTo>
                  <a:cubicBezTo>
                    <a:pt x="271" y="14"/>
                    <a:pt x="226" y="0"/>
                    <a:pt x="18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72" name="Freeform 176"/>
            <p:cNvSpPr>
              <a:spLocks noChangeArrowheads="1"/>
            </p:cNvSpPr>
            <p:nvPr/>
          </p:nvSpPr>
          <p:spPr bwMode="auto">
            <a:xfrm>
              <a:off x="5301" y="1172"/>
              <a:ext cx="172" cy="166"/>
            </a:xfrm>
            <a:custGeom>
              <a:avLst/>
              <a:gdLst>
                <a:gd name="T0" fmla="*/ 480 w 764"/>
                <a:gd name="T1" fmla="*/ 0 h 736"/>
                <a:gd name="T2" fmla="*/ 480 w 764"/>
                <a:gd name="T3" fmla="*/ 0 h 736"/>
                <a:gd name="T4" fmla="*/ 240 w 764"/>
                <a:gd name="T5" fmla="*/ 193 h 736"/>
                <a:gd name="T6" fmla="*/ 220 w 764"/>
                <a:gd name="T7" fmla="*/ 190 h 736"/>
                <a:gd name="T8" fmla="*/ 0 w 764"/>
                <a:gd name="T9" fmla="*/ 385 h 736"/>
                <a:gd name="T10" fmla="*/ 282 w 764"/>
                <a:gd name="T11" fmla="*/ 735 h 736"/>
                <a:gd name="T12" fmla="*/ 512 w 764"/>
                <a:gd name="T13" fmla="*/ 552 h 736"/>
                <a:gd name="T14" fmla="*/ 520 w 764"/>
                <a:gd name="T15" fmla="*/ 552 h 736"/>
                <a:gd name="T16" fmla="*/ 763 w 764"/>
                <a:gd name="T17" fmla="*/ 351 h 736"/>
                <a:gd name="T18" fmla="*/ 480 w 764"/>
                <a:gd name="T1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4" h="736">
                  <a:moveTo>
                    <a:pt x="480" y="0"/>
                  </a:moveTo>
                  <a:lnTo>
                    <a:pt x="480" y="0"/>
                  </a:lnTo>
                  <a:cubicBezTo>
                    <a:pt x="240" y="193"/>
                    <a:pt x="240" y="193"/>
                    <a:pt x="240" y="193"/>
                  </a:cubicBezTo>
                  <a:cubicBezTo>
                    <a:pt x="231" y="193"/>
                    <a:pt x="226" y="190"/>
                    <a:pt x="220" y="190"/>
                  </a:cubicBezTo>
                  <a:cubicBezTo>
                    <a:pt x="76" y="190"/>
                    <a:pt x="0" y="385"/>
                    <a:pt x="0" y="385"/>
                  </a:cubicBezTo>
                  <a:cubicBezTo>
                    <a:pt x="282" y="735"/>
                    <a:pt x="282" y="735"/>
                    <a:pt x="282" y="735"/>
                  </a:cubicBezTo>
                  <a:cubicBezTo>
                    <a:pt x="356" y="563"/>
                    <a:pt x="478" y="552"/>
                    <a:pt x="512" y="552"/>
                  </a:cubicBezTo>
                  <a:cubicBezTo>
                    <a:pt x="517" y="552"/>
                    <a:pt x="520" y="552"/>
                    <a:pt x="520" y="552"/>
                  </a:cubicBezTo>
                  <a:cubicBezTo>
                    <a:pt x="763" y="351"/>
                    <a:pt x="763" y="351"/>
                    <a:pt x="763" y="351"/>
                  </a:cubicBezTo>
                  <a:cubicBezTo>
                    <a:pt x="480" y="0"/>
                    <a:pt x="480" y="0"/>
                    <a:pt x="48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73" name="Freeform 177"/>
            <p:cNvSpPr>
              <a:spLocks noChangeArrowheads="1"/>
            </p:cNvSpPr>
            <p:nvPr/>
          </p:nvSpPr>
          <p:spPr bwMode="auto">
            <a:xfrm>
              <a:off x="5932" y="1828"/>
              <a:ext cx="139" cy="114"/>
            </a:xfrm>
            <a:custGeom>
              <a:avLst/>
              <a:gdLst>
                <a:gd name="T0" fmla="*/ 181 w 617"/>
                <a:gd name="T1" fmla="*/ 0 h 507"/>
                <a:gd name="T2" fmla="*/ 181 w 617"/>
                <a:gd name="T3" fmla="*/ 0 h 507"/>
                <a:gd name="T4" fmla="*/ 0 w 617"/>
                <a:gd name="T5" fmla="*/ 51 h 507"/>
                <a:gd name="T6" fmla="*/ 0 w 617"/>
                <a:gd name="T7" fmla="*/ 501 h 507"/>
                <a:gd name="T8" fmla="*/ 161 w 617"/>
                <a:gd name="T9" fmla="*/ 458 h 507"/>
                <a:gd name="T10" fmla="*/ 303 w 617"/>
                <a:gd name="T11" fmla="*/ 506 h 507"/>
                <a:gd name="T12" fmla="*/ 616 w 617"/>
                <a:gd name="T13" fmla="*/ 504 h 507"/>
                <a:gd name="T14" fmla="*/ 616 w 617"/>
                <a:gd name="T15" fmla="*/ 51 h 507"/>
                <a:gd name="T16" fmla="*/ 308 w 617"/>
                <a:gd name="T17" fmla="*/ 51 h 507"/>
                <a:gd name="T18" fmla="*/ 181 w 617"/>
                <a:gd name="T19"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7" h="507">
                  <a:moveTo>
                    <a:pt x="181" y="0"/>
                  </a:moveTo>
                  <a:lnTo>
                    <a:pt x="181" y="0"/>
                  </a:lnTo>
                  <a:cubicBezTo>
                    <a:pt x="91" y="0"/>
                    <a:pt x="0" y="51"/>
                    <a:pt x="0" y="51"/>
                  </a:cubicBezTo>
                  <a:cubicBezTo>
                    <a:pt x="0" y="501"/>
                    <a:pt x="0" y="501"/>
                    <a:pt x="0" y="501"/>
                  </a:cubicBezTo>
                  <a:cubicBezTo>
                    <a:pt x="65" y="470"/>
                    <a:pt x="119" y="458"/>
                    <a:pt x="161" y="458"/>
                  </a:cubicBezTo>
                  <a:cubicBezTo>
                    <a:pt x="255" y="458"/>
                    <a:pt x="303" y="506"/>
                    <a:pt x="303" y="506"/>
                  </a:cubicBezTo>
                  <a:cubicBezTo>
                    <a:pt x="616" y="504"/>
                    <a:pt x="616" y="504"/>
                    <a:pt x="616" y="504"/>
                  </a:cubicBezTo>
                  <a:cubicBezTo>
                    <a:pt x="616" y="51"/>
                    <a:pt x="616" y="51"/>
                    <a:pt x="616" y="51"/>
                  </a:cubicBezTo>
                  <a:cubicBezTo>
                    <a:pt x="308" y="51"/>
                    <a:pt x="308" y="51"/>
                    <a:pt x="308" y="51"/>
                  </a:cubicBezTo>
                  <a:cubicBezTo>
                    <a:pt x="272" y="14"/>
                    <a:pt x="226" y="0"/>
                    <a:pt x="18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74" name="Freeform 178"/>
            <p:cNvSpPr>
              <a:spLocks noChangeArrowheads="1"/>
            </p:cNvSpPr>
            <p:nvPr/>
          </p:nvSpPr>
          <p:spPr bwMode="auto">
            <a:xfrm>
              <a:off x="5549" y="725"/>
              <a:ext cx="46" cy="11"/>
            </a:xfrm>
            <a:custGeom>
              <a:avLst/>
              <a:gdLst>
                <a:gd name="T0" fmla="*/ 172 w 207"/>
                <a:gd name="T1" fmla="*/ 0 h 52"/>
                <a:gd name="T2" fmla="*/ 172 w 207"/>
                <a:gd name="T3" fmla="*/ 0 h 52"/>
                <a:gd name="T4" fmla="*/ 34 w 207"/>
                <a:gd name="T5" fmla="*/ 0 h 52"/>
                <a:gd name="T6" fmla="*/ 0 w 207"/>
                <a:gd name="T7" fmla="*/ 25 h 52"/>
                <a:gd name="T8" fmla="*/ 34 w 207"/>
                <a:gd name="T9" fmla="*/ 51 h 52"/>
                <a:gd name="T10" fmla="*/ 172 w 207"/>
                <a:gd name="T11" fmla="*/ 51 h 52"/>
                <a:gd name="T12" fmla="*/ 206 w 207"/>
                <a:gd name="T13" fmla="*/ 25 h 52"/>
                <a:gd name="T14" fmla="*/ 172 w 207"/>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52">
                  <a:moveTo>
                    <a:pt x="172" y="0"/>
                  </a:moveTo>
                  <a:lnTo>
                    <a:pt x="172" y="0"/>
                  </a:lnTo>
                  <a:cubicBezTo>
                    <a:pt x="34" y="0"/>
                    <a:pt x="34" y="0"/>
                    <a:pt x="34" y="0"/>
                  </a:cubicBezTo>
                  <a:cubicBezTo>
                    <a:pt x="14" y="0"/>
                    <a:pt x="0" y="11"/>
                    <a:pt x="0" y="25"/>
                  </a:cubicBezTo>
                  <a:cubicBezTo>
                    <a:pt x="0" y="39"/>
                    <a:pt x="14" y="51"/>
                    <a:pt x="34" y="51"/>
                  </a:cubicBezTo>
                  <a:cubicBezTo>
                    <a:pt x="172" y="51"/>
                    <a:pt x="172" y="51"/>
                    <a:pt x="172" y="51"/>
                  </a:cubicBezTo>
                  <a:cubicBezTo>
                    <a:pt x="190" y="51"/>
                    <a:pt x="206" y="39"/>
                    <a:pt x="206" y="25"/>
                  </a:cubicBezTo>
                  <a:cubicBezTo>
                    <a:pt x="206" y="11"/>
                    <a:pt x="190" y="0"/>
                    <a:pt x="1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75" name="Freeform 179"/>
            <p:cNvSpPr>
              <a:spLocks noChangeArrowheads="1"/>
            </p:cNvSpPr>
            <p:nvPr/>
          </p:nvSpPr>
          <p:spPr bwMode="auto">
            <a:xfrm>
              <a:off x="5549" y="737"/>
              <a:ext cx="46" cy="10"/>
            </a:xfrm>
            <a:custGeom>
              <a:avLst/>
              <a:gdLst>
                <a:gd name="T0" fmla="*/ 172 w 207"/>
                <a:gd name="T1" fmla="*/ 0 h 49"/>
                <a:gd name="T2" fmla="*/ 172 w 207"/>
                <a:gd name="T3" fmla="*/ 0 h 49"/>
                <a:gd name="T4" fmla="*/ 34 w 207"/>
                <a:gd name="T5" fmla="*/ 0 h 49"/>
                <a:gd name="T6" fmla="*/ 0 w 207"/>
                <a:gd name="T7" fmla="*/ 22 h 49"/>
                <a:gd name="T8" fmla="*/ 34 w 207"/>
                <a:gd name="T9" fmla="*/ 48 h 49"/>
                <a:gd name="T10" fmla="*/ 172 w 207"/>
                <a:gd name="T11" fmla="*/ 48 h 49"/>
                <a:gd name="T12" fmla="*/ 206 w 207"/>
                <a:gd name="T13" fmla="*/ 22 h 49"/>
                <a:gd name="T14" fmla="*/ 172 w 207"/>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49">
                  <a:moveTo>
                    <a:pt x="172" y="0"/>
                  </a:moveTo>
                  <a:lnTo>
                    <a:pt x="172" y="0"/>
                  </a:lnTo>
                  <a:cubicBezTo>
                    <a:pt x="34" y="0"/>
                    <a:pt x="34" y="0"/>
                    <a:pt x="34" y="0"/>
                  </a:cubicBezTo>
                  <a:cubicBezTo>
                    <a:pt x="14" y="0"/>
                    <a:pt x="0" y="11"/>
                    <a:pt x="0" y="22"/>
                  </a:cubicBezTo>
                  <a:cubicBezTo>
                    <a:pt x="0" y="36"/>
                    <a:pt x="14" y="48"/>
                    <a:pt x="34" y="48"/>
                  </a:cubicBezTo>
                  <a:cubicBezTo>
                    <a:pt x="172" y="48"/>
                    <a:pt x="172" y="48"/>
                    <a:pt x="172" y="48"/>
                  </a:cubicBezTo>
                  <a:cubicBezTo>
                    <a:pt x="190" y="48"/>
                    <a:pt x="206" y="36"/>
                    <a:pt x="206" y="22"/>
                  </a:cubicBezTo>
                  <a:cubicBezTo>
                    <a:pt x="206" y="11"/>
                    <a:pt x="190" y="0"/>
                    <a:pt x="1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76" name="Freeform 180"/>
            <p:cNvSpPr>
              <a:spLocks noChangeArrowheads="1"/>
            </p:cNvSpPr>
            <p:nvPr/>
          </p:nvSpPr>
          <p:spPr bwMode="auto">
            <a:xfrm>
              <a:off x="5558" y="749"/>
              <a:ext cx="27" cy="11"/>
            </a:xfrm>
            <a:custGeom>
              <a:avLst/>
              <a:gdLst>
                <a:gd name="T0" fmla="*/ 104 w 125"/>
                <a:gd name="T1" fmla="*/ 0 h 52"/>
                <a:gd name="T2" fmla="*/ 104 w 125"/>
                <a:gd name="T3" fmla="*/ 0 h 52"/>
                <a:gd name="T4" fmla="*/ 22 w 125"/>
                <a:gd name="T5" fmla="*/ 0 h 52"/>
                <a:gd name="T6" fmla="*/ 0 w 125"/>
                <a:gd name="T7" fmla="*/ 25 h 52"/>
                <a:gd name="T8" fmla="*/ 22 w 125"/>
                <a:gd name="T9" fmla="*/ 51 h 52"/>
                <a:gd name="T10" fmla="*/ 104 w 125"/>
                <a:gd name="T11" fmla="*/ 51 h 52"/>
                <a:gd name="T12" fmla="*/ 124 w 125"/>
                <a:gd name="T13" fmla="*/ 25 h 52"/>
                <a:gd name="T14" fmla="*/ 104 w 125"/>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52">
                  <a:moveTo>
                    <a:pt x="104" y="0"/>
                  </a:moveTo>
                  <a:lnTo>
                    <a:pt x="104" y="0"/>
                  </a:lnTo>
                  <a:cubicBezTo>
                    <a:pt x="22" y="0"/>
                    <a:pt x="22" y="0"/>
                    <a:pt x="22" y="0"/>
                  </a:cubicBezTo>
                  <a:cubicBezTo>
                    <a:pt x="11" y="0"/>
                    <a:pt x="0" y="11"/>
                    <a:pt x="0" y="25"/>
                  </a:cubicBezTo>
                  <a:cubicBezTo>
                    <a:pt x="0" y="39"/>
                    <a:pt x="11" y="51"/>
                    <a:pt x="22" y="51"/>
                  </a:cubicBezTo>
                  <a:cubicBezTo>
                    <a:pt x="104" y="51"/>
                    <a:pt x="104" y="51"/>
                    <a:pt x="104" y="51"/>
                  </a:cubicBezTo>
                  <a:cubicBezTo>
                    <a:pt x="116" y="51"/>
                    <a:pt x="124" y="39"/>
                    <a:pt x="124" y="25"/>
                  </a:cubicBezTo>
                  <a:cubicBezTo>
                    <a:pt x="124" y="11"/>
                    <a:pt x="116" y="0"/>
                    <a:pt x="10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77" name="Freeform 181"/>
            <p:cNvSpPr>
              <a:spLocks noChangeArrowheads="1"/>
            </p:cNvSpPr>
            <p:nvPr/>
          </p:nvSpPr>
          <p:spPr bwMode="auto">
            <a:xfrm>
              <a:off x="5471" y="545"/>
              <a:ext cx="199" cy="177"/>
            </a:xfrm>
            <a:custGeom>
              <a:avLst/>
              <a:gdLst>
                <a:gd name="T0" fmla="*/ 659 w 880"/>
                <a:gd name="T1" fmla="*/ 398 h 786"/>
                <a:gd name="T2" fmla="*/ 659 w 880"/>
                <a:gd name="T3" fmla="*/ 398 h 786"/>
                <a:gd name="T4" fmla="*/ 532 w 880"/>
                <a:gd name="T5" fmla="*/ 84 h 786"/>
                <a:gd name="T6" fmla="*/ 659 w 880"/>
                <a:gd name="T7" fmla="*/ 398 h 786"/>
                <a:gd name="T8" fmla="*/ 449 w 880"/>
                <a:gd name="T9" fmla="*/ 0 h 786"/>
                <a:gd name="T10" fmla="*/ 449 w 880"/>
                <a:gd name="T11" fmla="*/ 0 h 786"/>
                <a:gd name="T12" fmla="*/ 441 w 880"/>
                <a:gd name="T13" fmla="*/ 0 h 786"/>
                <a:gd name="T14" fmla="*/ 432 w 880"/>
                <a:gd name="T15" fmla="*/ 0 h 786"/>
                <a:gd name="T16" fmla="*/ 432 w 880"/>
                <a:gd name="T17" fmla="*/ 0 h 786"/>
                <a:gd name="T18" fmla="*/ 223 w 880"/>
                <a:gd name="T19" fmla="*/ 545 h 786"/>
                <a:gd name="T20" fmla="*/ 336 w 880"/>
                <a:gd name="T21" fmla="*/ 785 h 786"/>
                <a:gd name="T22" fmla="*/ 441 w 880"/>
                <a:gd name="T23" fmla="*/ 785 h 786"/>
                <a:gd name="T24" fmla="*/ 458 w 880"/>
                <a:gd name="T25" fmla="*/ 785 h 786"/>
                <a:gd name="T26" fmla="*/ 551 w 880"/>
                <a:gd name="T27" fmla="*/ 785 h 786"/>
                <a:gd name="T28" fmla="*/ 661 w 880"/>
                <a:gd name="T29" fmla="*/ 545 h 786"/>
                <a:gd name="T30" fmla="*/ 449 w 880"/>
                <a:gd name="T31" fmla="*/ 0 h 786"/>
                <a:gd name="T32" fmla="*/ 449 w 880"/>
                <a:gd name="T33" fmla="*/ 0 h 786"/>
                <a:gd name="T34" fmla="*/ 659 w 880"/>
                <a:gd name="T35" fmla="*/ 398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0" h="786">
                  <a:moveTo>
                    <a:pt x="659" y="398"/>
                  </a:moveTo>
                  <a:lnTo>
                    <a:pt x="659" y="398"/>
                  </a:lnTo>
                  <a:cubicBezTo>
                    <a:pt x="732" y="197"/>
                    <a:pt x="532" y="84"/>
                    <a:pt x="532" y="84"/>
                  </a:cubicBezTo>
                  <a:cubicBezTo>
                    <a:pt x="828" y="132"/>
                    <a:pt x="659" y="398"/>
                    <a:pt x="659" y="398"/>
                  </a:cubicBezTo>
                  <a:lnTo>
                    <a:pt x="449" y="0"/>
                  </a:lnTo>
                  <a:lnTo>
                    <a:pt x="449" y="0"/>
                  </a:lnTo>
                  <a:cubicBezTo>
                    <a:pt x="449" y="0"/>
                    <a:pt x="444" y="0"/>
                    <a:pt x="441" y="0"/>
                  </a:cubicBezTo>
                  <a:cubicBezTo>
                    <a:pt x="438" y="0"/>
                    <a:pt x="449" y="0"/>
                    <a:pt x="432" y="0"/>
                  </a:cubicBezTo>
                  <a:lnTo>
                    <a:pt x="432" y="0"/>
                  </a:lnTo>
                  <a:cubicBezTo>
                    <a:pt x="0" y="11"/>
                    <a:pt x="104" y="437"/>
                    <a:pt x="223" y="545"/>
                  </a:cubicBezTo>
                  <a:cubicBezTo>
                    <a:pt x="342" y="650"/>
                    <a:pt x="336" y="785"/>
                    <a:pt x="336" y="785"/>
                  </a:cubicBezTo>
                  <a:cubicBezTo>
                    <a:pt x="441" y="785"/>
                    <a:pt x="441" y="785"/>
                    <a:pt x="441" y="785"/>
                  </a:cubicBezTo>
                  <a:cubicBezTo>
                    <a:pt x="458" y="785"/>
                    <a:pt x="458" y="785"/>
                    <a:pt x="458" y="785"/>
                  </a:cubicBezTo>
                  <a:cubicBezTo>
                    <a:pt x="551" y="785"/>
                    <a:pt x="551" y="785"/>
                    <a:pt x="551" y="785"/>
                  </a:cubicBezTo>
                  <a:cubicBezTo>
                    <a:pt x="551" y="785"/>
                    <a:pt x="543" y="650"/>
                    <a:pt x="661" y="545"/>
                  </a:cubicBezTo>
                  <a:cubicBezTo>
                    <a:pt x="781" y="437"/>
                    <a:pt x="879" y="11"/>
                    <a:pt x="449" y="0"/>
                  </a:cubicBezTo>
                  <a:lnTo>
                    <a:pt x="449" y="0"/>
                  </a:lnTo>
                  <a:lnTo>
                    <a:pt x="659" y="39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78" name="Freeform 182"/>
            <p:cNvSpPr>
              <a:spLocks noChangeArrowheads="1"/>
            </p:cNvSpPr>
            <p:nvPr/>
          </p:nvSpPr>
          <p:spPr bwMode="auto">
            <a:xfrm>
              <a:off x="6487" y="870"/>
              <a:ext cx="46" cy="11"/>
            </a:xfrm>
            <a:custGeom>
              <a:avLst/>
              <a:gdLst>
                <a:gd name="T0" fmla="*/ 172 w 207"/>
                <a:gd name="T1" fmla="*/ 0 h 52"/>
                <a:gd name="T2" fmla="*/ 172 w 207"/>
                <a:gd name="T3" fmla="*/ 0 h 52"/>
                <a:gd name="T4" fmla="*/ 34 w 207"/>
                <a:gd name="T5" fmla="*/ 0 h 52"/>
                <a:gd name="T6" fmla="*/ 0 w 207"/>
                <a:gd name="T7" fmla="*/ 25 h 52"/>
                <a:gd name="T8" fmla="*/ 34 w 207"/>
                <a:gd name="T9" fmla="*/ 51 h 52"/>
                <a:gd name="T10" fmla="*/ 172 w 207"/>
                <a:gd name="T11" fmla="*/ 51 h 52"/>
                <a:gd name="T12" fmla="*/ 206 w 207"/>
                <a:gd name="T13" fmla="*/ 25 h 52"/>
                <a:gd name="T14" fmla="*/ 172 w 207"/>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52">
                  <a:moveTo>
                    <a:pt x="172" y="0"/>
                  </a:moveTo>
                  <a:lnTo>
                    <a:pt x="172" y="0"/>
                  </a:lnTo>
                  <a:cubicBezTo>
                    <a:pt x="34" y="0"/>
                    <a:pt x="34" y="0"/>
                    <a:pt x="34" y="0"/>
                  </a:cubicBezTo>
                  <a:cubicBezTo>
                    <a:pt x="14" y="0"/>
                    <a:pt x="0" y="11"/>
                    <a:pt x="0" y="25"/>
                  </a:cubicBezTo>
                  <a:cubicBezTo>
                    <a:pt x="0" y="40"/>
                    <a:pt x="14" y="51"/>
                    <a:pt x="34" y="51"/>
                  </a:cubicBezTo>
                  <a:cubicBezTo>
                    <a:pt x="172" y="51"/>
                    <a:pt x="172" y="51"/>
                    <a:pt x="172" y="51"/>
                  </a:cubicBezTo>
                  <a:cubicBezTo>
                    <a:pt x="192" y="51"/>
                    <a:pt x="206" y="40"/>
                    <a:pt x="206" y="25"/>
                  </a:cubicBezTo>
                  <a:cubicBezTo>
                    <a:pt x="206" y="11"/>
                    <a:pt x="192" y="0"/>
                    <a:pt x="1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79" name="Freeform 183"/>
            <p:cNvSpPr>
              <a:spLocks noChangeArrowheads="1"/>
            </p:cNvSpPr>
            <p:nvPr/>
          </p:nvSpPr>
          <p:spPr bwMode="auto">
            <a:xfrm>
              <a:off x="6487" y="882"/>
              <a:ext cx="46" cy="11"/>
            </a:xfrm>
            <a:custGeom>
              <a:avLst/>
              <a:gdLst>
                <a:gd name="T0" fmla="*/ 172 w 207"/>
                <a:gd name="T1" fmla="*/ 0 h 52"/>
                <a:gd name="T2" fmla="*/ 172 w 207"/>
                <a:gd name="T3" fmla="*/ 0 h 52"/>
                <a:gd name="T4" fmla="*/ 34 w 207"/>
                <a:gd name="T5" fmla="*/ 0 h 52"/>
                <a:gd name="T6" fmla="*/ 0 w 207"/>
                <a:gd name="T7" fmla="*/ 25 h 52"/>
                <a:gd name="T8" fmla="*/ 34 w 207"/>
                <a:gd name="T9" fmla="*/ 51 h 52"/>
                <a:gd name="T10" fmla="*/ 172 w 207"/>
                <a:gd name="T11" fmla="*/ 51 h 52"/>
                <a:gd name="T12" fmla="*/ 206 w 207"/>
                <a:gd name="T13" fmla="*/ 25 h 52"/>
                <a:gd name="T14" fmla="*/ 172 w 207"/>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52">
                  <a:moveTo>
                    <a:pt x="172" y="0"/>
                  </a:moveTo>
                  <a:lnTo>
                    <a:pt x="172" y="0"/>
                  </a:lnTo>
                  <a:cubicBezTo>
                    <a:pt x="34" y="0"/>
                    <a:pt x="34" y="0"/>
                    <a:pt x="34" y="0"/>
                  </a:cubicBezTo>
                  <a:cubicBezTo>
                    <a:pt x="14" y="0"/>
                    <a:pt x="0" y="11"/>
                    <a:pt x="0" y="25"/>
                  </a:cubicBezTo>
                  <a:cubicBezTo>
                    <a:pt x="0" y="39"/>
                    <a:pt x="14" y="51"/>
                    <a:pt x="34" y="51"/>
                  </a:cubicBezTo>
                  <a:cubicBezTo>
                    <a:pt x="172" y="51"/>
                    <a:pt x="172" y="51"/>
                    <a:pt x="172" y="51"/>
                  </a:cubicBezTo>
                  <a:cubicBezTo>
                    <a:pt x="192" y="51"/>
                    <a:pt x="206" y="39"/>
                    <a:pt x="206" y="25"/>
                  </a:cubicBezTo>
                  <a:cubicBezTo>
                    <a:pt x="206" y="11"/>
                    <a:pt x="192" y="0"/>
                    <a:pt x="1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80" name="Freeform 184"/>
            <p:cNvSpPr>
              <a:spLocks noChangeArrowheads="1"/>
            </p:cNvSpPr>
            <p:nvPr/>
          </p:nvSpPr>
          <p:spPr bwMode="auto">
            <a:xfrm>
              <a:off x="6497" y="894"/>
              <a:ext cx="28" cy="11"/>
            </a:xfrm>
            <a:custGeom>
              <a:avLst/>
              <a:gdLst>
                <a:gd name="T0" fmla="*/ 102 w 126"/>
                <a:gd name="T1" fmla="*/ 0 h 51"/>
                <a:gd name="T2" fmla="*/ 102 w 126"/>
                <a:gd name="T3" fmla="*/ 0 h 51"/>
                <a:gd name="T4" fmla="*/ 20 w 126"/>
                <a:gd name="T5" fmla="*/ 0 h 51"/>
                <a:gd name="T6" fmla="*/ 0 w 126"/>
                <a:gd name="T7" fmla="*/ 25 h 51"/>
                <a:gd name="T8" fmla="*/ 20 w 126"/>
                <a:gd name="T9" fmla="*/ 50 h 51"/>
                <a:gd name="T10" fmla="*/ 102 w 126"/>
                <a:gd name="T11" fmla="*/ 50 h 51"/>
                <a:gd name="T12" fmla="*/ 125 w 126"/>
                <a:gd name="T13" fmla="*/ 25 h 51"/>
                <a:gd name="T14" fmla="*/ 102 w 126"/>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51">
                  <a:moveTo>
                    <a:pt x="102" y="0"/>
                  </a:moveTo>
                  <a:lnTo>
                    <a:pt x="102" y="0"/>
                  </a:lnTo>
                  <a:cubicBezTo>
                    <a:pt x="20" y="0"/>
                    <a:pt x="20" y="0"/>
                    <a:pt x="20" y="0"/>
                  </a:cubicBezTo>
                  <a:cubicBezTo>
                    <a:pt x="9" y="0"/>
                    <a:pt x="0" y="11"/>
                    <a:pt x="0" y="25"/>
                  </a:cubicBezTo>
                  <a:cubicBezTo>
                    <a:pt x="0" y="39"/>
                    <a:pt x="9" y="50"/>
                    <a:pt x="20" y="50"/>
                  </a:cubicBezTo>
                  <a:cubicBezTo>
                    <a:pt x="102" y="50"/>
                    <a:pt x="102" y="50"/>
                    <a:pt x="102" y="50"/>
                  </a:cubicBezTo>
                  <a:cubicBezTo>
                    <a:pt x="113" y="50"/>
                    <a:pt x="125" y="39"/>
                    <a:pt x="125" y="25"/>
                  </a:cubicBezTo>
                  <a:cubicBezTo>
                    <a:pt x="125" y="11"/>
                    <a:pt x="113" y="0"/>
                    <a:pt x="10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81" name="Freeform 185"/>
            <p:cNvSpPr>
              <a:spLocks noChangeArrowheads="1"/>
            </p:cNvSpPr>
            <p:nvPr/>
          </p:nvSpPr>
          <p:spPr bwMode="auto">
            <a:xfrm>
              <a:off x="6410" y="690"/>
              <a:ext cx="199" cy="177"/>
            </a:xfrm>
            <a:custGeom>
              <a:avLst/>
              <a:gdLst>
                <a:gd name="T0" fmla="*/ 659 w 883"/>
                <a:gd name="T1" fmla="*/ 399 h 787"/>
                <a:gd name="T2" fmla="*/ 659 w 883"/>
                <a:gd name="T3" fmla="*/ 399 h 787"/>
                <a:gd name="T4" fmla="*/ 534 w 883"/>
                <a:gd name="T5" fmla="*/ 88 h 787"/>
                <a:gd name="T6" fmla="*/ 659 w 883"/>
                <a:gd name="T7" fmla="*/ 399 h 787"/>
                <a:gd name="T8" fmla="*/ 449 w 883"/>
                <a:gd name="T9" fmla="*/ 0 h 787"/>
                <a:gd name="T10" fmla="*/ 449 w 883"/>
                <a:gd name="T11" fmla="*/ 0 h 787"/>
                <a:gd name="T12" fmla="*/ 441 w 883"/>
                <a:gd name="T13" fmla="*/ 0 h 787"/>
                <a:gd name="T14" fmla="*/ 432 w 883"/>
                <a:gd name="T15" fmla="*/ 0 h 787"/>
                <a:gd name="T16" fmla="*/ 432 w 883"/>
                <a:gd name="T17" fmla="*/ 0 h 787"/>
                <a:gd name="T18" fmla="*/ 223 w 883"/>
                <a:gd name="T19" fmla="*/ 546 h 787"/>
                <a:gd name="T20" fmla="*/ 336 w 883"/>
                <a:gd name="T21" fmla="*/ 786 h 787"/>
                <a:gd name="T22" fmla="*/ 441 w 883"/>
                <a:gd name="T23" fmla="*/ 786 h 787"/>
                <a:gd name="T24" fmla="*/ 458 w 883"/>
                <a:gd name="T25" fmla="*/ 786 h 787"/>
                <a:gd name="T26" fmla="*/ 554 w 883"/>
                <a:gd name="T27" fmla="*/ 786 h 787"/>
                <a:gd name="T28" fmla="*/ 664 w 883"/>
                <a:gd name="T29" fmla="*/ 546 h 787"/>
                <a:gd name="T30" fmla="*/ 449 w 883"/>
                <a:gd name="T31" fmla="*/ 0 h 787"/>
                <a:gd name="T32" fmla="*/ 449 w 883"/>
                <a:gd name="T33" fmla="*/ 0 h 787"/>
                <a:gd name="T34" fmla="*/ 659 w 883"/>
                <a:gd name="T35" fmla="*/ 399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3" h="787">
                  <a:moveTo>
                    <a:pt x="659" y="399"/>
                  </a:moveTo>
                  <a:lnTo>
                    <a:pt x="659" y="399"/>
                  </a:lnTo>
                  <a:cubicBezTo>
                    <a:pt x="732" y="198"/>
                    <a:pt x="534" y="88"/>
                    <a:pt x="534" y="88"/>
                  </a:cubicBezTo>
                  <a:cubicBezTo>
                    <a:pt x="828" y="133"/>
                    <a:pt x="659" y="399"/>
                    <a:pt x="659" y="399"/>
                  </a:cubicBezTo>
                  <a:lnTo>
                    <a:pt x="449" y="0"/>
                  </a:lnTo>
                  <a:lnTo>
                    <a:pt x="449" y="0"/>
                  </a:lnTo>
                  <a:cubicBezTo>
                    <a:pt x="449" y="0"/>
                    <a:pt x="444" y="0"/>
                    <a:pt x="441" y="0"/>
                  </a:cubicBezTo>
                  <a:cubicBezTo>
                    <a:pt x="438" y="0"/>
                    <a:pt x="449" y="0"/>
                    <a:pt x="432" y="0"/>
                  </a:cubicBezTo>
                  <a:lnTo>
                    <a:pt x="432" y="0"/>
                  </a:lnTo>
                  <a:cubicBezTo>
                    <a:pt x="0" y="12"/>
                    <a:pt x="104" y="442"/>
                    <a:pt x="223" y="546"/>
                  </a:cubicBezTo>
                  <a:cubicBezTo>
                    <a:pt x="342" y="654"/>
                    <a:pt x="336" y="786"/>
                    <a:pt x="336" y="786"/>
                  </a:cubicBezTo>
                  <a:cubicBezTo>
                    <a:pt x="441" y="786"/>
                    <a:pt x="441" y="786"/>
                    <a:pt x="441" y="786"/>
                  </a:cubicBezTo>
                  <a:cubicBezTo>
                    <a:pt x="458" y="786"/>
                    <a:pt x="458" y="786"/>
                    <a:pt x="458" y="786"/>
                  </a:cubicBezTo>
                  <a:cubicBezTo>
                    <a:pt x="554" y="786"/>
                    <a:pt x="554" y="786"/>
                    <a:pt x="554" y="786"/>
                  </a:cubicBezTo>
                  <a:cubicBezTo>
                    <a:pt x="554" y="786"/>
                    <a:pt x="545" y="654"/>
                    <a:pt x="664" y="546"/>
                  </a:cubicBezTo>
                  <a:cubicBezTo>
                    <a:pt x="780" y="442"/>
                    <a:pt x="882" y="12"/>
                    <a:pt x="449" y="0"/>
                  </a:cubicBezTo>
                  <a:lnTo>
                    <a:pt x="449" y="0"/>
                  </a:lnTo>
                  <a:lnTo>
                    <a:pt x="659" y="39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82" name="Freeform 186"/>
            <p:cNvSpPr>
              <a:spLocks noChangeArrowheads="1"/>
            </p:cNvSpPr>
            <p:nvPr/>
          </p:nvSpPr>
          <p:spPr bwMode="auto">
            <a:xfrm>
              <a:off x="5283" y="1939"/>
              <a:ext cx="46" cy="11"/>
            </a:xfrm>
            <a:custGeom>
              <a:avLst/>
              <a:gdLst>
                <a:gd name="T0" fmla="*/ 172 w 207"/>
                <a:gd name="T1" fmla="*/ 0 h 52"/>
                <a:gd name="T2" fmla="*/ 172 w 207"/>
                <a:gd name="T3" fmla="*/ 0 h 52"/>
                <a:gd name="T4" fmla="*/ 34 w 207"/>
                <a:gd name="T5" fmla="*/ 0 h 52"/>
                <a:gd name="T6" fmla="*/ 0 w 207"/>
                <a:gd name="T7" fmla="*/ 26 h 52"/>
                <a:gd name="T8" fmla="*/ 34 w 207"/>
                <a:gd name="T9" fmla="*/ 51 h 52"/>
                <a:gd name="T10" fmla="*/ 172 w 207"/>
                <a:gd name="T11" fmla="*/ 51 h 52"/>
                <a:gd name="T12" fmla="*/ 206 w 207"/>
                <a:gd name="T13" fmla="*/ 26 h 52"/>
                <a:gd name="T14" fmla="*/ 172 w 207"/>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52">
                  <a:moveTo>
                    <a:pt x="172" y="0"/>
                  </a:moveTo>
                  <a:lnTo>
                    <a:pt x="172" y="0"/>
                  </a:lnTo>
                  <a:cubicBezTo>
                    <a:pt x="34" y="0"/>
                    <a:pt x="34" y="0"/>
                    <a:pt x="34" y="0"/>
                  </a:cubicBezTo>
                  <a:cubicBezTo>
                    <a:pt x="14" y="0"/>
                    <a:pt x="0" y="12"/>
                    <a:pt x="0" y="26"/>
                  </a:cubicBezTo>
                  <a:cubicBezTo>
                    <a:pt x="0" y="40"/>
                    <a:pt x="14" y="51"/>
                    <a:pt x="34" y="51"/>
                  </a:cubicBezTo>
                  <a:cubicBezTo>
                    <a:pt x="172" y="51"/>
                    <a:pt x="172" y="51"/>
                    <a:pt x="172" y="51"/>
                  </a:cubicBezTo>
                  <a:cubicBezTo>
                    <a:pt x="189" y="51"/>
                    <a:pt x="206" y="40"/>
                    <a:pt x="206" y="26"/>
                  </a:cubicBezTo>
                  <a:cubicBezTo>
                    <a:pt x="206" y="12"/>
                    <a:pt x="189" y="0"/>
                    <a:pt x="1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83" name="Freeform 187"/>
            <p:cNvSpPr>
              <a:spLocks noChangeArrowheads="1"/>
            </p:cNvSpPr>
            <p:nvPr/>
          </p:nvSpPr>
          <p:spPr bwMode="auto">
            <a:xfrm>
              <a:off x="5283" y="1952"/>
              <a:ext cx="46" cy="11"/>
            </a:xfrm>
            <a:custGeom>
              <a:avLst/>
              <a:gdLst>
                <a:gd name="T0" fmla="*/ 172 w 207"/>
                <a:gd name="T1" fmla="*/ 0 h 52"/>
                <a:gd name="T2" fmla="*/ 172 w 207"/>
                <a:gd name="T3" fmla="*/ 0 h 52"/>
                <a:gd name="T4" fmla="*/ 34 w 207"/>
                <a:gd name="T5" fmla="*/ 0 h 52"/>
                <a:gd name="T6" fmla="*/ 0 w 207"/>
                <a:gd name="T7" fmla="*/ 25 h 52"/>
                <a:gd name="T8" fmla="*/ 34 w 207"/>
                <a:gd name="T9" fmla="*/ 51 h 52"/>
                <a:gd name="T10" fmla="*/ 172 w 207"/>
                <a:gd name="T11" fmla="*/ 51 h 52"/>
                <a:gd name="T12" fmla="*/ 206 w 207"/>
                <a:gd name="T13" fmla="*/ 25 h 52"/>
                <a:gd name="T14" fmla="*/ 172 w 207"/>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52">
                  <a:moveTo>
                    <a:pt x="172" y="0"/>
                  </a:moveTo>
                  <a:lnTo>
                    <a:pt x="172" y="0"/>
                  </a:lnTo>
                  <a:cubicBezTo>
                    <a:pt x="34" y="0"/>
                    <a:pt x="34" y="0"/>
                    <a:pt x="34" y="0"/>
                  </a:cubicBezTo>
                  <a:cubicBezTo>
                    <a:pt x="14" y="0"/>
                    <a:pt x="0" y="11"/>
                    <a:pt x="0" y="25"/>
                  </a:cubicBezTo>
                  <a:cubicBezTo>
                    <a:pt x="0" y="40"/>
                    <a:pt x="14" y="51"/>
                    <a:pt x="34" y="51"/>
                  </a:cubicBezTo>
                  <a:cubicBezTo>
                    <a:pt x="172" y="51"/>
                    <a:pt x="172" y="51"/>
                    <a:pt x="172" y="51"/>
                  </a:cubicBezTo>
                  <a:cubicBezTo>
                    <a:pt x="189" y="51"/>
                    <a:pt x="206" y="40"/>
                    <a:pt x="206" y="25"/>
                  </a:cubicBezTo>
                  <a:cubicBezTo>
                    <a:pt x="206" y="11"/>
                    <a:pt x="189" y="0"/>
                    <a:pt x="1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84" name="Freeform 188"/>
            <p:cNvSpPr>
              <a:spLocks noChangeArrowheads="1"/>
            </p:cNvSpPr>
            <p:nvPr/>
          </p:nvSpPr>
          <p:spPr bwMode="auto">
            <a:xfrm>
              <a:off x="5291" y="1964"/>
              <a:ext cx="27" cy="10"/>
            </a:xfrm>
            <a:custGeom>
              <a:avLst/>
              <a:gdLst>
                <a:gd name="T0" fmla="*/ 105 w 125"/>
                <a:gd name="T1" fmla="*/ 0 h 49"/>
                <a:gd name="T2" fmla="*/ 105 w 125"/>
                <a:gd name="T3" fmla="*/ 0 h 49"/>
                <a:gd name="T4" fmla="*/ 20 w 125"/>
                <a:gd name="T5" fmla="*/ 0 h 49"/>
                <a:gd name="T6" fmla="*/ 0 w 125"/>
                <a:gd name="T7" fmla="*/ 22 h 49"/>
                <a:gd name="T8" fmla="*/ 20 w 125"/>
                <a:gd name="T9" fmla="*/ 48 h 49"/>
                <a:gd name="T10" fmla="*/ 105 w 125"/>
                <a:gd name="T11" fmla="*/ 48 h 49"/>
                <a:gd name="T12" fmla="*/ 124 w 125"/>
                <a:gd name="T13" fmla="*/ 22 h 49"/>
                <a:gd name="T14" fmla="*/ 105 w 125"/>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49">
                  <a:moveTo>
                    <a:pt x="105" y="0"/>
                  </a:moveTo>
                  <a:lnTo>
                    <a:pt x="105" y="0"/>
                  </a:lnTo>
                  <a:cubicBezTo>
                    <a:pt x="20" y="0"/>
                    <a:pt x="20" y="0"/>
                    <a:pt x="20" y="0"/>
                  </a:cubicBezTo>
                  <a:cubicBezTo>
                    <a:pt x="9" y="0"/>
                    <a:pt x="0" y="11"/>
                    <a:pt x="0" y="22"/>
                  </a:cubicBezTo>
                  <a:cubicBezTo>
                    <a:pt x="0" y="37"/>
                    <a:pt x="9" y="48"/>
                    <a:pt x="20" y="48"/>
                  </a:cubicBezTo>
                  <a:cubicBezTo>
                    <a:pt x="105" y="48"/>
                    <a:pt x="105" y="48"/>
                    <a:pt x="105" y="48"/>
                  </a:cubicBezTo>
                  <a:cubicBezTo>
                    <a:pt x="116" y="48"/>
                    <a:pt x="124" y="37"/>
                    <a:pt x="124" y="22"/>
                  </a:cubicBezTo>
                  <a:cubicBezTo>
                    <a:pt x="124" y="11"/>
                    <a:pt x="116" y="0"/>
                    <a:pt x="105"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85" name="Freeform 189"/>
            <p:cNvSpPr>
              <a:spLocks noChangeArrowheads="1"/>
            </p:cNvSpPr>
            <p:nvPr/>
          </p:nvSpPr>
          <p:spPr bwMode="auto">
            <a:xfrm>
              <a:off x="5205" y="1759"/>
              <a:ext cx="199" cy="177"/>
            </a:xfrm>
            <a:custGeom>
              <a:avLst/>
              <a:gdLst>
                <a:gd name="T0" fmla="*/ 655 w 880"/>
                <a:gd name="T1" fmla="*/ 399 h 787"/>
                <a:gd name="T2" fmla="*/ 655 w 880"/>
                <a:gd name="T3" fmla="*/ 399 h 787"/>
                <a:gd name="T4" fmla="*/ 531 w 880"/>
                <a:gd name="T5" fmla="*/ 84 h 787"/>
                <a:gd name="T6" fmla="*/ 655 w 880"/>
                <a:gd name="T7" fmla="*/ 399 h 787"/>
                <a:gd name="T8" fmla="*/ 449 w 880"/>
                <a:gd name="T9" fmla="*/ 0 h 787"/>
                <a:gd name="T10" fmla="*/ 449 w 880"/>
                <a:gd name="T11" fmla="*/ 0 h 787"/>
                <a:gd name="T12" fmla="*/ 441 w 880"/>
                <a:gd name="T13" fmla="*/ 0 h 787"/>
                <a:gd name="T14" fmla="*/ 432 w 880"/>
                <a:gd name="T15" fmla="*/ 0 h 787"/>
                <a:gd name="T16" fmla="*/ 432 w 880"/>
                <a:gd name="T17" fmla="*/ 0 h 787"/>
                <a:gd name="T18" fmla="*/ 220 w 880"/>
                <a:gd name="T19" fmla="*/ 545 h 787"/>
                <a:gd name="T20" fmla="*/ 336 w 880"/>
                <a:gd name="T21" fmla="*/ 786 h 787"/>
                <a:gd name="T22" fmla="*/ 438 w 880"/>
                <a:gd name="T23" fmla="*/ 786 h 787"/>
                <a:gd name="T24" fmla="*/ 457 w 880"/>
                <a:gd name="T25" fmla="*/ 786 h 787"/>
                <a:gd name="T26" fmla="*/ 551 w 880"/>
                <a:gd name="T27" fmla="*/ 786 h 787"/>
                <a:gd name="T28" fmla="*/ 661 w 880"/>
                <a:gd name="T29" fmla="*/ 545 h 787"/>
                <a:gd name="T30" fmla="*/ 449 w 880"/>
                <a:gd name="T31" fmla="*/ 0 h 787"/>
                <a:gd name="T32" fmla="*/ 449 w 880"/>
                <a:gd name="T33" fmla="*/ 0 h 787"/>
                <a:gd name="T34" fmla="*/ 655 w 880"/>
                <a:gd name="T35" fmla="*/ 399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0" h="787">
                  <a:moveTo>
                    <a:pt x="655" y="399"/>
                  </a:moveTo>
                  <a:lnTo>
                    <a:pt x="655" y="399"/>
                  </a:lnTo>
                  <a:cubicBezTo>
                    <a:pt x="729" y="198"/>
                    <a:pt x="531" y="84"/>
                    <a:pt x="531" y="84"/>
                  </a:cubicBezTo>
                  <a:cubicBezTo>
                    <a:pt x="825" y="133"/>
                    <a:pt x="655" y="399"/>
                    <a:pt x="655" y="399"/>
                  </a:cubicBezTo>
                  <a:lnTo>
                    <a:pt x="449" y="0"/>
                  </a:lnTo>
                  <a:lnTo>
                    <a:pt x="449" y="0"/>
                  </a:lnTo>
                  <a:cubicBezTo>
                    <a:pt x="449" y="0"/>
                    <a:pt x="443" y="0"/>
                    <a:pt x="441" y="0"/>
                  </a:cubicBezTo>
                  <a:cubicBezTo>
                    <a:pt x="435" y="0"/>
                    <a:pt x="449" y="0"/>
                    <a:pt x="432" y="0"/>
                  </a:cubicBezTo>
                  <a:lnTo>
                    <a:pt x="432" y="0"/>
                  </a:lnTo>
                  <a:cubicBezTo>
                    <a:pt x="0" y="11"/>
                    <a:pt x="104" y="441"/>
                    <a:pt x="220" y="545"/>
                  </a:cubicBezTo>
                  <a:cubicBezTo>
                    <a:pt x="339" y="653"/>
                    <a:pt x="336" y="786"/>
                    <a:pt x="336" y="786"/>
                  </a:cubicBezTo>
                  <a:cubicBezTo>
                    <a:pt x="438" y="786"/>
                    <a:pt x="438" y="786"/>
                    <a:pt x="438" y="786"/>
                  </a:cubicBezTo>
                  <a:cubicBezTo>
                    <a:pt x="457" y="786"/>
                    <a:pt x="457" y="786"/>
                    <a:pt x="457" y="786"/>
                  </a:cubicBezTo>
                  <a:cubicBezTo>
                    <a:pt x="551" y="786"/>
                    <a:pt x="551" y="786"/>
                    <a:pt x="551" y="786"/>
                  </a:cubicBezTo>
                  <a:cubicBezTo>
                    <a:pt x="551" y="786"/>
                    <a:pt x="542" y="653"/>
                    <a:pt x="661" y="545"/>
                  </a:cubicBezTo>
                  <a:cubicBezTo>
                    <a:pt x="780" y="441"/>
                    <a:pt x="879" y="11"/>
                    <a:pt x="449" y="0"/>
                  </a:cubicBezTo>
                  <a:lnTo>
                    <a:pt x="449" y="0"/>
                  </a:lnTo>
                  <a:lnTo>
                    <a:pt x="655" y="39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86" name="Freeform 190"/>
            <p:cNvSpPr>
              <a:spLocks noChangeArrowheads="1"/>
            </p:cNvSpPr>
            <p:nvPr/>
          </p:nvSpPr>
          <p:spPr bwMode="auto">
            <a:xfrm>
              <a:off x="5629" y="761"/>
              <a:ext cx="218" cy="219"/>
            </a:xfrm>
            <a:custGeom>
              <a:avLst/>
              <a:gdLst>
                <a:gd name="T0" fmla="*/ 611 w 966"/>
                <a:gd name="T1" fmla="*/ 896 h 971"/>
                <a:gd name="T2" fmla="*/ 611 w 966"/>
                <a:gd name="T3" fmla="*/ 896 h 971"/>
                <a:gd name="T4" fmla="*/ 767 w 966"/>
                <a:gd name="T5" fmla="*/ 789 h 971"/>
                <a:gd name="T6" fmla="*/ 631 w 966"/>
                <a:gd name="T7" fmla="*/ 563 h 971"/>
                <a:gd name="T8" fmla="*/ 815 w 966"/>
                <a:gd name="T9" fmla="*/ 800 h 971"/>
                <a:gd name="T10" fmla="*/ 611 w 966"/>
                <a:gd name="T11" fmla="*/ 896 h 971"/>
                <a:gd name="T12" fmla="*/ 481 w 966"/>
                <a:gd name="T13" fmla="*/ 0 h 971"/>
                <a:gd name="T14" fmla="*/ 481 w 966"/>
                <a:gd name="T15" fmla="*/ 0 h 971"/>
                <a:gd name="T16" fmla="*/ 343 w 966"/>
                <a:gd name="T17" fmla="*/ 54 h 971"/>
                <a:gd name="T18" fmla="*/ 343 w 966"/>
                <a:gd name="T19" fmla="*/ 56 h 971"/>
                <a:gd name="T20" fmla="*/ 340 w 966"/>
                <a:gd name="T21" fmla="*/ 56 h 971"/>
                <a:gd name="T22" fmla="*/ 340 w 966"/>
                <a:gd name="T23" fmla="*/ 156 h 971"/>
                <a:gd name="T24" fmla="*/ 343 w 966"/>
                <a:gd name="T25" fmla="*/ 156 h 971"/>
                <a:gd name="T26" fmla="*/ 382 w 966"/>
                <a:gd name="T27" fmla="*/ 187 h 971"/>
                <a:gd name="T28" fmla="*/ 382 w 966"/>
                <a:gd name="T29" fmla="*/ 413 h 971"/>
                <a:gd name="T30" fmla="*/ 351 w 966"/>
                <a:gd name="T31" fmla="*/ 469 h 971"/>
                <a:gd name="T32" fmla="*/ 130 w 966"/>
                <a:gd name="T33" fmla="*/ 894 h 971"/>
                <a:gd name="T34" fmla="*/ 456 w 966"/>
                <a:gd name="T35" fmla="*/ 970 h 971"/>
                <a:gd name="T36" fmla="*/ 484 w 966"/>
                <a:gd name="T37" fmla="*/ 970 h 971"/>
                <a:gd name="T38" fmla="*/ 509 w 966"/>
                <a:gd name="T39" fmla="*/ 970 h 971"/>
                <a:gd name="T40" fmla="*/ 835 w 966"/>
                <a:gd name="T41" fmla="*/ 894 h 971"/>
                <a:gd name="T42" fmla="*/ 620 w 966"/>
                <a:gd name="T43" fmla="*/ 469 h 971"/>
                <a:gd name="T44" fmla="*/ 597 w 966"/>
                <a:gd name="T45" fmla="*/ 413 h 971"/>
                <a:gd name="T46" fmla="*/ 597 w 966"/>
                <a:gd name="T47" fmla="*/ 187 h 971"/>
                <a:gd name="T48" fmla="*/ 620 w 966"/>
                <a:gd name="T49" fmla="*/ 156 h 971"/>
                <a:gd name="T50" fmla="*/ 626 w 966"/>
                <a:gd name="T51" fmla="*/ 156 h 971"/>
                <a:gd name="T52" fmla="*/ 626 w 966"/>
                <a:gd name="T53" fmla="*/ 56 h 971"/>
                <a:gd name="T54" fmla="*/ 620 w 966"/>
                <a:gd name="T55" fmla="*/ 56 h 971"/>
                <a:gd name="T56" fmla="*/ 620 w 966"/>
                <a:gd name="T57" fmla="*/ 54 h 971"/>
                <a:gd name="T58" fmla="*/ 481 w 966"/>
                <a:gd name="T59" fmla="*/ 0 h 971"/>
                <a:gd name="T60" fmla="*/ 611 w 966"/>
                <a:gd name="T61" fmla="*/ 896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6" h="971">
                  <a:moveTo>
                    <a:pt x="611" y="896"/>
                  </a:moveTo>
                  <a:lnTo>
                    <a:pt x="611" y="896"/>
                  </a:lnTo>
                  <a:cubicBezTo>
                    <a:pt x="611" y="896"/>
                    <a:pt x="758" y="868"/>
                    <a:pt x="767" y="789"/>
                  </a:cubicBezTo>
                  <a:cubicBezTo>
                    <a:pt x="772" y="710"/>
                    <a:pt x="631" y="563"/>
                    <a:pt x="631" y="563"/>
                  </a:cubicBezTo>
                  <a:cubicBezTo>
                    <a:pt x="631" y="563"/>
                    <a:pt x="815" y="704"/>
                    <a:pt x="815" y="800"/>
                  </a:cubicBezTo>
                  <a:cubicBezTo>
                    <a:pt x="812" y="896"/>
                    <a:pt x="611" y="896"/>
                    <a:pt x="611" y="896"/>
                  </a:cubicBezTo>
                  <a:lnTo>
                    <a:pt x="481" y="0"/>
                  </a:lnTo>
                  <a:lnTo>
                    <a:pt x="481" y="0"/>
                  </a:lnTo>
                  <a:cubicBezTo>
                    <a:pt x="405" y="0"/>
                    <a:pt x="343" y="23"/>
                    <a:pt x="343" y="54"/>
                  </a:cubicBezTo>
                  <a:cubicBezTo>
                    <a:pt x="343" y="54"/>
                    <a:pt x="343" y="54"/>
                    <a:pt x="343" y="56"/>
                  </a:cubicBezTo>
                  <a:cubicBezTo>
                    <a:pt x="340" y="56"/>
                    <a:pt x="340" y="56"/>
                    <a:pt x="340" y="56"/>
                  </a:cubicBezTo>
                  <a:cubicBezTo>
                    <a:pt x="340" y="156"/>
                    <a:pt x="340" y="156"/>
                    <a:pt x="340" y="156"/>
                  </a:cubicBezTo>
                  <a:cubicBezTo>
                    <a:pt x="343" y="156"/>
                    <a:pt x="343" y="156"/>
                    <a:pt x="343" y="156"/>
                  </a:cubicBezTo>
                  <a:cubicBezTo>
                    <a:pt x="345" y="167"/>
                    <a:pt x="354" y="178"/>
                    <a:pt x="382" y="187"/>
                  </a:cubicBezTo>
                  <a:cubicBezTo>
                    <a:pt x="382" y="237"/>
                    <a:pt x="382" y="376"/>
                    <a:pt x="382" y="413"/>
                  </a:cubicBezTo>
                  <a:cubicBezTo>
                    <a:pt x="382" y="458"/>
                    <a:pt x="351" y="469"/>
                    <a:pt x="351" y="469"/>
                  </a:cubicBezTo>
                  <a:cubicBezTo>
                    <a:pt x="300" y="501"/>
                    <a:pt x="0" y="803"/>
                    <a:pt x="130" y="894"/>
                  </a:cubicBezTo>
                  <a:cubicBezTo>
                    <a:pt x="230" y="962"/>
                    <a:pt x="388" y="970"/>
                    <a:pt x="456" y="970"/>
                  </a:cubicBezTo>
                  <a:cubicBezTo>
                    <a:pt x="467" y="970"/>
                    <a:pt x="479" y="970"/>
                    <a:pt x="484" y="970"/>
                  </a:cubicBezTo>
                  <a:cubicBezTo>
                    <a:pt x="490" y="970"/>
                    <a:pt x="498" y="970"/>
                    <a:pt x="509" y="970"/>
                  </a:cubicBezTo>
                  <a:cubicBezTo>
                    <a:pt x="580" y="970"/>
                    <a:pt x="736" y="962"/>
                    <a:pt x="835" y="894"/>
                  </a:cubicBezTo>
                  <a:cubicBezTo>
                    <a:pt x="965" y="803"/>
                    <a:pt x="671" y="501"/>
                    <a:pt x="620" y="469"/>
                  </a:cubicBezTo>
                  <a:cubicBezTo>
                    <a:pt x="620" y="469"/>
                    <a:pt x="597" y="458"/>
                    <a:pt x="597" y="413"/>
                  </a:cubicBezTo>
                  <a:cubicBezTo>
                    <a:pt x="597" y="376"/>
                    <a:pt x="597" y="235"/>
                    <a:pt x="597" y="187"/>
                  </a:cubicBezTo>
                  <a:cubicBezTo>
                    <a:pt x="611" y="178"/>
                    <a:pt x="617" y="167"/>
                    <a:pt x="620" y="156"/>
                  </a:cubicBezTo>
                  <a:cubicBezTo>
                    <a:pt x="626" y="156"/>
                    <a:pt x="626" y="156"/>
                    <a:pt x="626" y="156"/>
                  </a:cubicBezTo>
                  <a:cubicBezTo>
                    <a:pt x="626" y="56"/>
                    <a:pt x="626" y="56"/>
                    <a:pt x="626" y="56"/>
                  </a:cubicBezTo>
                  <a:cubicBezTo>
                    <a:pt x="620" y="56"/>
                    <a:pt x="620" y="56"/>
                    <a:pt x="620" y="56"/>
                  </a:cubicBezTo>
                  <a:cubicBezTo>
                    <a:pt x="620" y="54"/>
                    <a:pt x="620" y="54"/>
                    <a:pt x="620" y="54"/>
                  </a:cubicBezTo>
                  <a:cubicBezTo>
                    <a:pt x="620" y="23"/>
                    <a:pt x="557" y="0"/>
                    <a:pt x="481" y="0"/>
                  </a:cubicBezTo>
                  <a:lnTo>
                    <a:pt x="611" y="89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287" name="Freeform 191"/>
            <p:cNvSpPr>
              <a:spLocks noChangeArrowheads="1"/>
            </p:cNvSpPr>
            <p:nvPr/>
          </p:nvSpPr>
          <p:spPr bwMode="auto">
            <a:xfrm>
              <a:off x="6116" y="1714"/>
              <a:ext cx="218" cy="220"/>
            </a:xfrm>
            <a:custGeom>
              <a:avLst/>
              <a:gdLst>
                <a:gd name="T0" fmla="*/ 608 w 965"/>
                <a:gd name="T1" fmla="*/ 896 h 974"/>
                <a:gd name="T2" fmla="*/ 608 w 965"/>
                <a:gd name="T3" fmla="*/ 896 h 974"/>
                <a:gd name="T4" fmla="*/ 763 w 965"/>
                <a:gd name="T5" fmla="*/ 792 h 974"/>
                <a:gd name="T6" fmla="*/ 630 w 965"/>
                <a:gd name="T7" fmla="*/ 565 h 974"/>
                <a:gd name="T8" fmla="*/ 811 w 965"/>
                <a:gd name="T9" fmla="*/ 800 h 974"/>
                <a:gd name="T10" fmla="*/ 608 w 965"/>
                <a:gd name="T11" fmla="*/ 896 h 974"/>
                <a:gd name="T12" fmla="*/ 480 w 965"/>
                <a:gd name="T13" fmla="*/ 0 h 974"/>
                <a:gd name="T14" fmla="*/ 480 w 965"/>
                <a:gd name="T15" fmla="*/ 0 h 974"/>
                <a:gd name="T16" fmla="*/ 339 w 965"/>
                <a:gd name="T17" fmla="*/ 53 h 974"/>
                <a:gd name="T18" fmla="*/ 342 w 965"/>
                <a:gd name="T19" fmla="*/ 56 h 974"/>
                <a:gd name="T20" fmla="*/ 339 w 965"/>
                <a:gd name="T21" fmla="*/ 56 h 974"/>
                <a:gd name="T22" fmla="*/ 339 w 965"/>
                <a:gd name="T23" fmla="*/ 158 h 974"/>
                <a:gd name="T24" fmla="*/ 342 w 965"/>
                <a:gd name="T25" fmla="*/ 158 h 974"/>
                <a:gd name="T26" fmla="*/ 381 w 965"/>
                <a:gd name="T27" fmla="*/ 189 h 974"/>
                <a:gd name="T28" fmla="*/ 381 w 965"/>
                <a:gd name="T29" fmla="*/ 416 h 974"/>
                <a:gd name="T30" fmla="*/ 350 w 965"/>
                <a:gd name="T31" fmla="*/ 472 h 974"/>
                <a:gd name="T32" fmla="*/ 130 w 965"/>
                <a:gd name="T33" fmla="*/ 893 h 974"/>
                <a:gd name="T34" fmla="*/ 455 w 965"/>
                <a:gd name="T35" fmla="*/ 973 h 974"/>
                <a:gd name="T36" fmla="*/ 480 w 965"/>
                <a:gd name="T37" fmla="*/ 970 h 974"/>
                <a:gd name="T38" fmla="*/ 509 w 965"/>
                <a:gd name="T39" fmla="*/ 973 h 974"/>
                <a:gd name="T40" fmla="*/ 834 w 965"/>
                <a:gd name="T41" fmla="*/ 893 h 974"/>
                <a:gd name="T42" fmla="*/ 616 w 965"/>
                <a:gd name="T43" fmla="*/ 472 h 974"/>
                <a:gd name="T44" fmla="*/ 594 w 965"/>
                <a:gd name="T45" fmla="*/ 416 h 974"/>
                <a:gd name="T46" fmla="*/ 594 w 965"/>
                <a:gd name="T47" fmla="*/ 187 h 974"/>
                <a:gd name="T48" fmla="*/ 619 w 965"/>
                <a:gd name="T49" fmla="*/ 158 h 974"/>
                <a:gd name="T50" fmla="*/ 625 w 965"/>
                <a:gd name="T51" fmla="*/ 158 h 974"/>
                <a:gd name="T52" fmla="*/ 625 w 965"/>
                <a:gd name="T53" fmla="*/ 56 h 974"/>
                <a:gd name="T54" fmla="*/ 619 w 965"/>
                <a:gd name="T55" fmla="*/ 56 h 974"/>
                <a:gd name="T56" fmla="*/ 619 w 965"/>
                <a:gd name="T57" fmla="*/ 53 h 974"/>
                <a:gd name="T58" fmla="*/ 480 w 965"/>
                <a:gd name="T59" fmla="*/ 0 h 974"/>
                <a:gd name="T60" fmla="*/ 608 w 965"/>
                <a:gd name="T61" fmla="*/ 896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5" h="974">
                  <a:moveTo>
                    <a:pt x="608" y="896"/>
                  </a:moveTo>
                  <a:lnTo>
                    <a:pt x="608" y="896"/>
                  </a:lnTo>
                  <a:cubicBezTo>
                    <a:pt x="608" y="896"/>
                    <a:pt x="757" y="868"/>
                    <a:pt x="763" y="792"/>
                  </a:cubicBezTo>
                  <a:cubicBezTo>
                    <a:pt x="772" y="712"/>
                    <a:pt x="630" y="565"/>
                    <a:pt x="630" y="565"/>
                  </a:cubicBezTo>
                  <a:cubicBezTo>
                    <a:pt x="630" y="565"/>
                    <a:pt x="814" y="704"/>
                    <a:pt x="811" y="800"/>
                  </a:cubicBezTo>
                  <a:cubicBezTo>
                    <a:pt x="811" y="896"/>
                    <a:pt x="608" y="896"/>
                    <a:pt x="608" y="896"/>
                  </a:cubicBezTo>
                  <a:lnTo>
                    <a:pt x="480" y="0"/>
                  </a:lnTo>
                  <a:lnTo>
                    <a:pt x="480" y="0"/>
                  </a:lnTo>
                  <a:cubicBezTo>
                    <a:pt x="401" y="0"/>
                    <a:pt x="339" y="25"/>
                    <a:pt x="339" y="53"/>
                  </a:cubicBezTo>
                  <a:cubicBezTo>
                    <a:pt x="339" y="56"/>
                    <a:pt x="339" y="56"/>
                    <a:pt x="342" y="56"/>
                  </a:cubicBezTo>
                  <a:cubicBezTo>
                    <a:pt x="339" y="56"/>
                    <a:pt x="339" y="56"/>
                    <a:pt x="339" y="56"/>
                  </a:cubicBezTo>
                  <a:cubicBezTo>
                    <a:pt x="339" y="158"/>
                    <a:pt x="339" y="158"/>
                    <a:pt x="339" y="158"/>
                  </a:cubicBezTo>
                  <a:cubicBezTo>
                    <a:pt x="342" y="158"/>
                    <a:pt x="342" y="158"/>
                    <a:pt x="342" y="158"/>
                  </a:cubicBezTo>
                  <a:cubicBezTo>
                    <a:pt x="342" y="170"/>
                    <a:pt x="353" y="181"/>
                    <a:pt x="381" y="189"/>
                  </a:cubicBezTo>
                  <a:cubicBezTo>
                    <a:pt x="381" y="237"/>
                    <a:pt x="381" y="379"/>
                    <a:pt x="381" y="416"/>
                  </a:cubicBezTo>
                  <a:cubicBezTo>
                    <a:pt x="381" y="460"/>
                    <a:pt x="350" y="472"/>
                    <a:pt x="350" y="472"/>
                  </a:cubicBezTo>
                  <a:cubicBezTo>
                    <a:pt x="299" y="500"/>
                    <a:pt x="0" y="803"/>
                    <a:pt x="130" y="893"/>
                  </a:cubicBezTo>
                  <a:cubicBezTo>
                    <a:pt x="229" y="964"/>
                    <a:pt x="384" y="973"/>
                    <a:pt x="455" y="973"/>
                  </a:cubicBezTo>
                  <a:cubicBezTo>
                    <a:pt x="466" y="973"/>
                    <a:pt x="475" y="973"/>
                    <a:pt x="480" y="970"/>
                  </a:cubicBezTo>
                  <a:cubicBezTo>
                    <a:pt x="486" y="973"/>
                    <a:pt x="497" y="973"/>
                    <a:pt x="509" y="973"/>
                  </a:cubicBezTo>
                  <a:cubicBezTo>
                    <a:pt x="577" y="973"/>
                    <a:pt x="735" y="964"/>
                    <a:pt x="834" y="893"/>
                  </a:cubicBezTo>
                  <a:cubicBezTo>
                    <a:pt x="964" y="803"/>
                    <a:pt x="667" y="500"/>
                    <a:pt x="616" y="472"/>
                  </a:cubicBezTo>
                  <a:cubicBezTo>
                    <a:pt x="616" y="472"/>
                    <a:pt x="594" y="460"/>
                    <a:pt x="594" y="416"/>
                  </a:cubicBezTo>
                  <a:cubicBezTo>
                    <a:pt x="594" y="379"/>
                    <a:pt x="594" y="235"/>
                    <a:pt x="594" y="187"/>
                  </a:cubicBezTo>
                  <a:cubicBezTo>
                    <a:pt x="608" y="178"/>
                    <a:pt x="616" y="170"/>
                    <a:pt x="619" y="158"/>
                  </a:cubicBezTo>
                  <a:cubicBezTo>
                    <a:pt x="625" y="158"/>
                    <a:pt x="625" y="158"/>
                    <a:pt x="625" y="158"/>
                  </a:cubicBezTo>
                  <a:cubicBezTo>
                    <a:pt x="625" y="56"/>
                    <a:pt x="625" y="56"/>
                    <a:pt x="625" y="56"/>
                  </a:cubicBezTo>
                  <a:cubicBezTo>
                    <a:pt x="619" y="56"/>
                    <a:pt x="619" y="56"/>
                    <a:pt x="619" y="56"/>
                  </a:cubicBezTo>
                  <a:cubicBezTo>
                    <a:pt x="619" y="56"/>
                    <a:pt x="619" y="56"/>
                    <a:pt x="619" y="53"/>
                  </a:cubicBezTo>
                  <a:cubicBezTo>
                    <a:pt x="619" y="25"/>
                    <a:pt x="557" y="0"/>
                    <a:pt x="480" y="0"/>
                  </a:cubicBezTo>
                  <a:lnTo>
                    <a:pt x="608" y="89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sp>
        <p:nvSpPr>
          <p:cNvPr id="4292" name="Freeform 196"/>
          <p:cNvSpPr>
            <a:spLocks noChangeArrowheads="1"/>
          </p:cNvSpPr>
          <p:nvPr/>
        </p:nvSpPr>
        <p:spPr bwMode="auto">
          <a:xfrm>
            <a:off x="8541636" y="6048454"/>
            <a:ext cx="6866575" cy="7678867"/>
          </a:xfrm>
          <a:custGeom>
            <a:avLst/>
            <a:gdLst>
              <a:gd name="T0" fmla="*/ 2125 w 5594"/>
              <a:gd name="T1" fmla="*/ 6183 h 6258"/>
              <a:gd name="T2" fmla="*/ 2125 w 5594"/>
              <a:gd name="T3" fmla="*/ 6183 h 6258"/>
              <a:gd name="T4" fmla="*/ 1528 w 5594"/>
              <a:gd name="T5" fmla="*/ 5314 h 6258"/>
              <a:gd name="T6" fmla="*/ 688 w 5594"/>
              <a:gd name="T7" fmla="*/ 5290 h 6258"/>
              <a:gd name="T8" fmla="*/ 590 w 5594"/>
              <a:gd name="T9" fmla="*/ 4822 h 6258"/>
              <a:gd name="T10" fmla="*/ 431 w 5594"/>
              <a:gd name="T11" fmla="*/ 4639 h 6258"/>
              <a:gd name="T12" fmla="*/ 533 w 5594"/>
              <a:gd name="T13" fmla="*/ 4512 h 6258"/>
              <a:gd name="T14" fmla="*/ 359 w 5594"/>
              <a:gd name="T15" fmla="*/ 4396 h 6258"/>
              <a:gd name="T16" fmla="*/ 252 w 5594"/>
              <a:gd name="T17" fmla="*/ 4203 h 6258"/>
              <a:gd name="T18" fmla="*/ 133 w 5594"/>
              <a:gd name="T19" fmla="*/ 3879 h 6258"/>
              <a:gd name="T20" fmla="*/ 566 w 5594"/>
              <a:gd name="T21" fmla="*/ 2953 h 6258"/>
              <a:gd name="T22" fmla="*/ 1307 w 5594"/>
              <a:gd name="T23" fmla="*/ 728 h 6258"/>
              <a:gd name="T24" fmla="*/ 5191 w 5594"/>
              <a:gd name="T25" fmla="*/ 1885 h 6258"/>
              <a:gd name="T26" fmla="*/ 4324 w 5594"/>
              <a:gd name="T27" fmla="*/ 4586 h 6258"/>
              <a:gd name="T28" fmla="*/ 4363 w 5594"/>
              <a:gd name="T29" fmla="*/ 6257 h 6258"/>
              <a:gd name="T30" fmla="*/ 2125 w 5594"/>
              <a:gd name="T31" fmla="*/ 6257 h 6258"/>
              <a:gd name="T32" fmla="*/ 2125 w 5594"/>
              <a:gd name="T33" fmla="*/ 6183 h 6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94" h="6258">
                <a:moveTo>
                  <a:pt x="2125" y="6183"/>
                </a:moveTo>
                <a:lnTo>
                  <a:pt x="2125" y="6183"/>
                </a:lnTo>
                <a:cubicBezTo>
                  <a:pt x="2125" y="6183"/>
                  <a:pt x="2156" y="5290"/>
                  <a:pt x="1528" y="5314"/>
                </a:cubicBezTo>
                <a:cubicBezTo>
                  <a:pt x="899" y="5341"/>
                  <a:pt x="840" y="5526"/>
                  <a:pt x="688" y="5290"/>
                </a:cubicBezTo>
                <a:cubicBezTo>
                  <a:pt x="538" y="5055"/>
                  <a:pt x="690" y="4922"/>
                  <a:pt x="590" y="4822"/>
                </a:cubicBezTo>
                <a:cubicBezTo>
                  <a:pt x="590" y="4822"/>
                  <a:pt x="433" y="4741"/>
                  <a:pt x="431" y="4639"/>
                </a:cubicBezTo>
                <a:cubicBezTo>
                  <a:pt x="431" y="4536"/>
                  <a:pt x="533" y="4512"/>
                  <a:pt x="533" y="4512"/>
                </a:cubicBezTo>
                <a:cubicBezTo>
                  <a:pt x="533" y="4512"/>
                  <a:pt x="364" y="4508"/>
                  <a:pt x="359" y="4396"/>
                </a:cubicBezTo>
                <a:cubicBezTo>
                  <a:pt x="352" y="4284"/>
                  <a:pt x="428" y="4277"/>
                  <a:pt x="252" y="4203"/>
                </a:cubicBezTo>
                <a:cubicBezTo>
                  <a:pt x="76" y="4129"/>
                  <a:pt x="26" y="4062"/>
                  <a:pt x="133" y="3879"/>
                </a:cubicBezTo>
                <a:cubicBezTo>
                  <a:pt x="243" y="3694"/>
                  <a:pt x="607" y="3175"/>
                  <a:pt x="566" y="2953"/>
                </a:cubicBezTo>
                <a:cubicBezTo>
                  <a:pt x="524" y="2730"/>
                  <a:pt x="0" y="1457"/>
                  <a:pt x="1307" y="728"/>
                </a:cubicBezTo>
                <a:cubicBezTo>
                  <a:pt x="2615" y="0"/>
                  <a:pt x="4789" y="314"/>
                  <a:pt x="5191" y="1885"/>
                </a:cubicBezTo>
                <a:cubicBezTo>
                  <a:pt x="5593" y="3456"/>
                  <a:pt x="4324" y="4586"/>
                  <a:pt x="4324" y="4586"/>
                </a:cubicBezTo>
                <a:cubicBezTo>
                  <a:pt x="4324" y="4586"/>
                  <a:pt x="3796" y="5578"/>
                  <a:pt x="4363" y="6257"/>
                </a:cubicBezTo>
                <a:cubicBezTo>
                  <a:pt x="2125" y="6257"/>
                  <a:pt x="2125" y="6257"/>
                  <a:pt x="2125" y="6257"/>
                </a:cubicBezTo>
                <a:lnTo>
                  <a:pt x="2125" y="6183"/>
                </a:lnTo>
              </a:path>
            </a:pathLst>
          </a:custGeom>
          <a:solidFill>
            <a:schemeClr val="accent1"/>
          </a:solidFill>
          <a:ln>
            <a:noFill/>
          </a:ln>
          <a:effectLst/>
        </p:spPr>
        <p:txBody>
          <a:bodyPr wrap="none" anchor="ctr"/>
          <a:lstStyle/>
          <a:p>
            <a:endParaRPr lang="en-US" sz="7197"/>
          </a:p>
        </p:txBody>
      </p:sp>
      <p:sp>
        <p:nvSpPr>
          <p:cNvPr id="4316" name="Freeform 220"/>
          <p:cNvSpPr>
            <a:spLocks noChangeArrowheads="1"/>
          </p:cNvSpPr>
          <p:nvPr/>
        </p:nvSpPr>
        <p:spPr bwMode="auto">
          <a:xfrm>
            <a:off x="11346751" y="7602640"/>
            <a:ext cx="1673321" cy="1207607"/>
          </a:xfrm>
          <a:custGeom>
            <a:avLst/>
            <a:gdLst>
              <a:gd name="T0" fmla="*/ 523 w 1365"/>
              <a:gd name="T1" fmla="*/ 841 h 988"/>
              <a:gd name="T2" fmla="*/ 523 w 1365"/>
              <a:gd name="T3" fmla="*/ 841 h 988"/>
              <a:gd name="T4" fmla="*/ 887 w 1365"/>
              <a:gd name="T5" fmla="*/ 916 h 988"/>
              <a:gd name="T6" fmla="*/ 1119 w 1365"/>
              <a:gd name="T7" fmla="*/ 833 h 988"/>
              <a:gd name="T8" fmla="*/ 1356 w 1365"/>
              <a:gd name="T9" fmla="*/ 396 h 988"/>
              <a:gd name="T10" fmla="*/ 1025 w 1365"/>
              <a:gd name="T11" fmla="*/ 39 h 988"/>
              <a:gd name="T12" fmla="*/ 662 w 1365"/>
              <a:gd name="T13" fmla="*/ 214 h 988"/>
              <a:gd name="T14" fmla="*/ 619 w 1365"/>
              <a:gd name="T15" fmla="*/ 241 h 988"/>
              <a:gd name="T16" fmla="*/ 573 w 1365"/>
              <a:gd name="T17" fmla="*/ 221 h 988"/>
              <a:gd name="T18" fmla="*/ 248 w 1365"/>
              <a:gd name="T19" fmla="*/ 175 h 988"/>
              <a:gd name="T20" fmla="*/ 0 w 1365"/>
              <a:gd name="T21" fmla="*/ 427 h 988"/>
              <a:gd name="T22" fmla="*/ 31 w 1365"/>
              <a:gd name="T23" fmla="*/ 447 h 988"/>
              <a:gd name="T24" fmla="*/ 310 w 1365"/>
              <a:gd name="T25" fmla="*/ 987 h 988"/>
              <a:gd name="T26" fmla="*/ 523 w 1365"/>
              <a:gd name="T27" fmla="*/ 841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5" h="988">
                <a:moveTo>
                  <a:pt x="523" y="841"/>
                </a:moveTo>
                <a:lnTo>
                  <a:pt x="523" y="841"/>
                </a:lnTo>
                <a:cubicBezTo>
                  <a:pt x="698" y="808"/>
                  <a:pt x="829" y="877"/>
                  <a:pt x="887" y="916"/>
                </a:cubicBezTo>
                <a:cubicBezTo>
                  <a:pt x="931" y="889"/>
                  <a:pt x="1014" y="849"/>
                  <a:pt x="1119" y="833"/>
                </a:cubicBezTo>
                <a:cubicBezTo>
                  <a:pt x="1123" y="706"/>
                  <a:pt x="1175" y="495"/>
                  <a:pt x="1356" y="396"/>
                </a:cubicBezTo>
                <a:cubicBezTo>
                  <a:pt x="1364" y="302"/>
                  <a:pt x="1291" y="83"/>
                  <a:pt x="1025" y="39"/>
                </a:cubicBezTo>
                <a:cubicBezTo>
                  <a:pt x="779" y="0"/>
                  <a:pt x="667" y="206"/>
                  <a:pt x="662" y="214"/>
                </a:cubicBezTo>
                <a:cubicBezTo>
                  <a:pt x="652" y="231"/>
                  <a:pt x="637" y="241"/>
                  <a:pt x="619" y="241"/>
                </a:cubicBezTo>
                <a:cubicBezTo>
                  <a:pt x="600" y="243"/>
                  <a:pt x="583" y="235"/>
                  <a:pt x="573" y="221"/>
                </a:cubicBezTo>
                <a:cubicBezTo>
                  <a:pt x="571" y="216"/>
                  <a:pt x="490" y="119"/>
                  <a:pt x="248" y="175"/>
                </a:cubicBezTo>
                <a:cubicBezTo>
                  <a:pt x="50" y="223"/>
                  <a:pt x="8" y="373"/>
                  <a:pt x="0" y="427"/>
                </a:cubicBezTo>
                <a:cubicBezTo>
                  <a:pt x="11" y="433"/>
                  <a:pt x="21" y="441"/>
                  <a:pt x="31" y="447"/>
                </a:cubicBezTo>
                <a:cubicBezTo>
                  <a:pt x="233" y="593"/>
                  <a:pt x="294" y="829"/>
                  <a:pt x="310" y="987"/>
                </a:cubicBezTo>
                <a:cubicBezTo>
                  <a:pt x="354" y="922"/>
                  <a:pt x="419" y="862"/>
                  <a:pt x="523" y="841"/>
                </a:cubicBezTo>
              </a:path>
            </a:pathLst>
          </a:custGeom>
          <a:solidFill>
            <a:schemeClr val="bg1">
              <a:lumMod val="95000"/>
            </a:schemeClr>
          </a:solidFill>
          <a:ln>
            <a:noFill/>
          </a:ln>
          <a:effectLst/>
        </p:spPr>
        <p:txBody>
          <a:bodyPr wrap="none" anchor="ctr"/>
          <a:lstStyle/>
          <a:p>
            <a:endParaRPr lang="en-US" sz="7197"/>
          </a:p>
        </p:txBody>
      </p:sp>
      <p:sp>
        <p:nvSpPr>
          <p:cNvPr id="4317" name="Freeform 221"/>
          <p:cNvSpPr>
            <a:spLocks noChangeArrowheads="1"/>
          </p:cNvSpPr>
          <p:nvPr/>
        </p:nvSpPr>
        <p:spPr bwMode="auto">
          <a:xfrm>
            <a:off x="9987516" y="6882407"/>
            <a:ext cx="4548835" cy="4072290"/>
          </a:xfrm>
          <a:custGeom>
            <a:avLst/>
            <a:gdLst>
              <a:gd name="T0" fmla="*/ 3693 w 3708"/>
              <a:gd name="T1" fmla="*/ 1750 h 3319"/>
              <a:gd name="T2" fmla="*/ 3220 w 3708"/>
              <a:gd name="T3" fmla="*/ 729 h 3319"/>
              <a:gd name="T4" fmla="*/ 1585 w 3708"/>
              <a:gd name="T5" fmla="*/ 361 h 3319"/>
              <a:gd name="T6" fmla="*/ 286 w 3708"/>
              <a:gd name="T7" fmla="*/ 1662 h 3319"/>
              <a:gd name="T8" fmla="*/ 1319 w 3708"/>
              <a:gd name="T9" fmla="*/ 1716 h 3319"/>
              <a:gd name="T10" fmla="*/ 644 w 3708"/>
              <a:gd name="T11" fmla="*/ 1092 h 3319"/>
              <a:gd name="T12" fmla="*/ 683 w 3708"/>
              <a:gd name="T13" fmla="*/ 1519 h 3319"/>
              <a:gd name="T14" fmla="*/ 969 w 3708"/>
              <a:gd name="T15" fmla="*/ 1539 h 3319"/>
              <a:gd name="T16" fmla="*/ 644 w 3708"/>
              <a:gd name="T17" fmla="*/ 1614 h 3319"/>
              <a:gd name="T18" fmla="*/ 579 w 3708"/>
              <a:gd name="T19" fmla="*/ 1008 h 3319"/>
              <a:gd name="T20" fmla="*/ 1331 w 3708"/>
              <a:gd name="T21" fmla="*/ 642 h 3319"/>
              <a:gd name="T22" fmla="*/ 2150 w 3708"/>
              <a:gd name="T23" fmla="*/ 506 h 3319"/>
              <a:gd name="T24" fmla="*/ 2568 w 3708"/>
              <a:gd name="T25" fmla="*/ 925 h 3319"/>
              <a:gd name="T26" fmla="*/ 3251 w 3708"/>
              <a:gd name="T27" fmla="*/ 1516 h 3319"/>
              <a:gd name="T28" fmla="*/ 3195 w 3708"/>
              <a:gd name="T29" fmla="*/ 2162 h 3319"/>
              <a:gd name="T30" fmla="*/ 2108 w 3708"/>
              <a:gd name="T31" fmla="*/ 2097 h 3319"/>
              <a:gd name="T32" fmla="*/ 1723 w 3708"/>
              <a:gd name="T33" fmla="*/ 2266 h 3319"/>
              <a:gd name="T34" fmla="*/ 1577 w 3708"/>
              <a:gd name="T35" fmla="*/ 2043 h 3319"/>
              <a:gd name="T36" fmla="*/ 1743 w 3708"/>
              <a:gd name="T37" fmla="*/ 2164 h 3319"/>
              <a:gd name="T38" fmla="*/ 2812 w 3708"/>
              <a:gd name="T39" fmla="*/ 2025 h 3319"/>
              <a:gd name="T40" fmla="*/ 3270 w 3708"/>
              <a:gd name="T41" fmla="*/ 1900 h 3319"/>
              <a:gd name="T42" fmla="*/ 3143 w 3708"/>
              <a:gd name="T43" fmla="*/ 1521 h 3319"/>
              <a:gd name="T44" fmla="*/ 2589 w 3708"/>
              <a:gd name="T45" fmla="*/ 1027 h 3319"/>
              <a:gd name="T46" fmla="*/ 2745 w 3708"/>
              <a:gd name="T47" fmla="*/ 1629 h 3319"/>
              <a:gd name="T48" fmla="*/ 2666 w 3708"/>
              <a:gd name="T49" fmla="*/ 1696 h 3319"/>
              <a:gd name="T50" fmla="*/ 1960 w 3708"/>
              <a:gd name="T51" fmla="*/ 1587 h 3319"/>
              <a:gd name="T52" fmla="*/ 1450 w 3708"/>
              <a:gd name="T53" fmla="*/ 1758 h 3319"/>
              <a:gd name="T54" fmla="*/ 1033 w 3708"/>
              <a:gd name="T55" fmla="*/ 2237 h 3319"/>
              <a:gd name="T56" fmla="*/ 1766 w 3708"/>
              <a:gd name="T57" fmla="*/ 2753 h 3319"/>
              <a:gd name="T58" fmla="*/ 2466 w 3708"/>
              <a:gd name="T59" fmla="*/ 2706 h 3319"/>
              <a:gd name="T60" fmla="*/ 2433 w 3708"/>
              <a:gd name="T61" fmla="*/ 2406 h 3319"/>
              <a:gd name="T62" fmla="*/ 2466 w 3708"/>
              <a:gd name="T63" fmla="*/ 2308 h 3319"/>
              <a:gd name="T64" fmla="*/ 2554 w 3708"/>
              <a:gd name="T65" fmla="*/ 2762 h 3319"/>
              <a:gd name="T66" fmla="*/ 2050 w 3708"/>
              <a:gd name="T67" fmla="*/ 2941 h 3319"/>
              <a:gd name="T68" fmla="*/ 2499 w 3708"/>
              <a:gd name="T69" fmla="*/ 3303 h 3319"/>
              <a:gd name="T70" fmla="*/ 3264 w 3708"/>
              <a:gd name="T71" fmla="*/ 2420 h 3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08" h="3319">
                <a:moveTo>
                  <a:pt x="3693" y="1750"/>
                </a:moveTo>
                <a:lnTo>
                  <a:pt x="3693" y="1750"/>
                </a:lnTo>
                <a:cubicBezTo>
                  <a:pt x="3680" y="1321"/>
                  <a:pt x="3437" y="1156"/>
                  <a:pt x="3437" y="1156"/>
                </a:cubicBezTo>
                <a:cubicBezTo>
                  <a:pt x="3437" y="1156"/>
                  <a:pt x="3410" y="950"/>
                  <a:pt x="3220" y="729"/>
                </a:cubicBezTo>
                <a:cubicBezTo>
                  <a:pt x="2928" y="411"/>
                  <a:pt x="2558" y="467"/>
                  <a:pt x="2558" y="467"/>
                </a:cubicBezTo>
                <a:cubicBezTo>
                  <a:pt x="2079" y="0"/>
                  <a:pt x="1585" y="361"/>
                  <a:pt x="1585" y="361"/>
                </a:cubicBezTo>
                <a:cubicBezTo>
                  <a:pt x="904" y="136"/>
                  <a:pt x="708" y="671"/>
                  <a:pt x="708" y="671"/>
                </a:cubicBezTo>
                <a:cubicBezTo>
                  <a:pt x="319" y="713"/>
                  <a:pt x="0" y="1171"/>
                  <a:pt x="286" y="1662"/>
                </a:cubicBezTo>
                <a:cubicBezTo>
                  <a:pt x="504" y="2039"/>
                  <a:pt x="827" y="2043"/>
                  <a:pt x="967" y="2025"/>
                </a:cubicBezTo>
                <a:cubicBezTo>
                  <a:pt x="1010" y="1908"/>
                  <a:pt x="1108" y="1775"/>
                  <a:pt x="1319" y="1716"/>
                </a:cubicBezTo>
                <a:cubicBezTo>
                  <a:pt x="1321" y="1696"/>
                  <a:pt x="1346" y="1294"/>
                  <a:pt x="1079" y="1102"/>
                </a:cubicBezTo>
                <a:cubicBezTo>
                  <a:pt x="919" y="987"/>
                  <a:pt x="742" y="1015"/>
                  <a:pt x="644" y="1092"/>
                </a:cubicBezTo>
                <a:cubicBezTo>
                  <a:pt x="550" y="1162"/>
                  <a:pt x="525" y="1273"/>
                  <a:pt x="571" y="1394"/>
                </a:cubicBezTo>
                <a:cubicBezTo>
                  <a:pt x="596" y="1456"/>
                  <a:pt x="633" y="1498"/>
                  <a:pt x="683" y="1519"/>
                </a:cubicBezTo>
                <a:cubicBezTo>
                  <a:pt x="781" y="1558"/>
                  <a:pt x="898" y="1512"/>
                  <a:pt x="900" y="1510"/>
                </a:cubicBezTo>
                <a:cubicBezTo>
                  <a:pt x="927" y="1500"/>
                  <a:pt x="956" y="1512"/>
                  <a:pt x="969" y="1539"/>
                </a:cubicBezTo>
                <a:cubicBezTo>
                  <a:pt x="979" y="1566"/>
                  <a:pt x="967" y="1596"/>
                  <a:pt x="940" y="1608"/>
                </a:cubicBezTo>
                <a:cubicBezTo>
                  <a:pt x="933" y="1610"/>
                  <a:pt x="783" y="1673"/>
                  <a:pt x="644" y="1614"/>
                </a:cubicBezTo>
                <a:cubicBezTo>
                  <a:pt x="567" y="1583"/>
                  <a:pt x="511" y="1521"/>
                  <a:pt x="475" y="1433"/>
                </a:cubicBezTo>
                <a:cubicBezTo>
                  <a:pt x="411" y="1266"/>
                  <a:pt x="450" y="1108"/>
                  <a:pt x="579" y="1008"/>
                </a:cubicBezTo>
                <a:cubicBezTo>
                  <a:pt x="700" y="917"/>
                  <a:pt x="863" y="896"/>
                  <a:pt x="1010" y="950"/>
                </a:cubicBezTo>
                <a:cubicBezTo>
                  <a:pt x="1038" y="842"/>
                  <a:pt x="1123" y="692"/>
                  <a:pt x="1331" y="642"/>
                </a:cubicBezTo>
                <a:cubicBezTo>
                  <a:pt x="1531" y="596"/>
                  <a:pt x="1652" y="640"/>
                  <a:pt x="1712" y="681"/>
                </a:cubicBezTo>
                <a:cubicBezTo>
                  <a:pt x="1785" y="586"/>
                  <a:pt x="1935" y="471"/>
                  <a:pt x="2150" y="506"/>
                </a:cubicBezTo>
                <a:cubicBezTo>
                  <a:pt x="2327" y="536"/>
                  <a:pt x="2429" y="629"/>
                  <a:pt x="2483" y="702"/>
                </a:cubicBezTo>
                <a:cubicBezTo>
                  <a:pt x="2533" y="769"/>
                  <a:pt x="2562" y="850"/>
                  <a:pt x="2568" y="925"/>
                </a:cubicBezTo>
                <a:cubicBezTo>
                  <a:pt x="2770" y="875"/>
                  <a:pt x="3003" y="938"/>
                  <a:pt x="3141" y="1077"/>
                </a:cubicBezTo>
                <a:cubicBezTo>
                  <a:pt x="3253" y="1192"/>
                  <a:pt x="3291" y="1346"/>
                  <a:pt x="3251" y="1516"/>
                </a:cubicBezTo>
                <a:cubicBezTo>
                  <a:pt x="3303" y="1566"/>
                  <a:pt x="3403" y="1696"/>
                  <a:pt x="3374" y="1912"/>
                </a:cubicBezTo>
                <a:cubicBezTo>
                  <a:pt x="3357" y="2027"/>
                  <a:pt x="3295" y="2116"/>
                  <a:pt x="3195" y="2162"/>
                </a:cubicBezTo>
                <a:cubicBezTo>
                  <a:pt x="3068" y="2220"/>
                  <a:pt x="2895" y="2202"/>
                  <a:pt x="2756" y="2112"/>
                </a:cubicBezTo>
                <a:cubicBezTo>
                  <a:pt x="2558" y="1987"/>
                  <a:pt x="2250" y="1981"/>
                  <a:pt x="2108" y="2097"/>
                </a:cubicBezTo>
                <a:cubicBezTo>
                  <a:pt x="1997" y="2191"/>
                  <a:pt x="1870" y="2281"/>
                  <a:pt x="1750" y="2270"/>
                </a:cubicBezTo>
                <a:cubicBezTo>
                  <a:pt x="1741" y="2270"/>
                  <a:pt x="1731" y="2268"/>
                  <a:pt x="1723" y="2266"/>
                </a:cubicBezTo>
                <a:cubicBezTo>
                  <a:pt x="1652" y="2252"/>
                  <a:pt x="1594" y="2199"/>
                  <a:pt x="1554" y="2112"/>
                </a:cubicBezTo>
                <a:cubicBezTo>
                  <a:pt x="1541" y="2087"/>
                  <a:pt x="1552" y="2056"/>
                  <a:pt x="1577" y="2043"/>
                </a:cubicBezTo>
                <a:cubicBezTo>
                  <a:pt x="1604" y="2031"/>
                  <a:pt x="1635" y="2043"/>
                  <a:pt x="1648" y="2068"/>
                </a:cubicBezTo>
                <a:cubicBezTo>
                  <a:pt x="1675" y="2125"/>
                  <a:pt x="1706" y="2156"/>
                  <a:pt x="1743" y="2164"/>
                </a:cubicBezTo>
                <a:cubicBezTo>
                  <a:pt x="1831" y="2183"/>
                  <a:pt x="1954" y="2091"/>
                  <a:pt x="2041" y="2018"/>
                </a:cubicBezTo>
                <a:cubicBezTo>
                  <a:pt x="2218" y="1871"/>
                  <a:pt x="2572" y="1873"/>
                  <a:pt x="2812" y="2025"/>
                </a:cubicBezTo>
                <a:cubicBezTo>
                  <a:pt x="2922" y="2095"/>
                  <a:pt x="3055" y="2112"/>
                  <a:pt x="3151" y="2066"/>
                </a:cubicBezTo>
                <a:cubicBezTo>
                  <a:pt x="3218" y="2037"/>
                  <a:pt x="3260" y="1979"/>
                  <a:pt x="3270" y="1900"/>
                </a:cubicBezTo>
                <a:cubicBezTo>
                  <a:pt x="3301" y="1679"/>
                  <a:pt x="3164" y="1579"/>
                  <a:pt x="3164" y="1577"/>
                </a:cubicBezTo>
                <a:cubicBezTo>
                  <a:pt x="3145" y="1564"/>
                  <a:pt x="3137" y="1541"/>
                  <a:pt x="3143" y="1521"/>
                </a:cubicBezTo>
                <a:cubicBezTo>
                  <a:pt x="3185" y="1373"/>
                  <a:pt x="3160" y="1244"/>
                  <a:pt x="3066" y="1150"/>
                </a:cubicBezTo>
                <a:cubicBezTo>
                  <a:pt x="2953" y="1033"/>
                  <a:pt x="2758" y="983"/>
                  <a:pt x="2589" y="1027"/>
                </a:cubicBezTo>
                <a:cubicBezTo>
                  <a:pt x="2368" y="1083"/>
                  <a:pt x="2337" y="1321"/>
                  <a:pt x="2331" y="1398"/>
                </a:cubicBezTo>
                <a:cubicBezTo>
                  <a:pt x="2462" y="1404"/>
                  <a:pt x="2608" y="1462"/>
                  <a:pt x="2745" y="1629"/>
                </a:cubicBezTo>
                <a:cubicBezTo>
                  <a:pt x="2764" y="1652"/>
                  <a:pt x="2762" y="1685"/>
                  <a:pt x="2739" y="1702"/>
                </a:cubicBezTo>
                <a:cubicBezTo>
                  <a:pt x="2716" y="1720"/>
                  <a:pt x="2683" y="1719"/>
                  <a:pt x="2666" y="1696"/>
                </a:cubicBezTo>
                <a:cubicBezTo>
                  <a:pt x="2372" y="1337"/>
                  <a:pt x="2039" y="1579"/>
                  <a:pt x="2025" y="1589"/>
                </a:cubicBezTo>
                <a:cubicBezTo>
                  <a:pt x="2006" y="1604"/>
                  <a:pt x="1977" y="1604"/>
                  <a:pt x="1960" y="1587"/>
                </a:cubicBezTo>
                <a:cubicBezTo>
                  <a:pt x="1954" y="1583"/>
                  <a:pt x="1831" y="1477"/>
                  <a:pt x="1652" y="1514"/>
                </a:cubicBezTo>
                <a:cubicBezTo>
                  <a:pt x="1479" y="1548"/>
                  <a:pt x="1450" y="1756"/>
                  <a:pt x="1450" y="1758"/>
                </a:cubicBezTo>
                <a:cubicBezTo>
                  <a:pt x="1446" y="1781"/>
                  <a:pt x="1429" y="1798"/>
                  <a:pt x="1406" y="1802"/>
                </a:cubicBezTo>
                <a:cubicBezTo>
                  <a:pt x="1010" y="1875"/>
                  <a:pt x="1031" y="2222"/>
                  <a:pt x="1033" y="2237"/>
                </a:cubicBezTo>
                <a:cubicBezTo>
                  <a:pt x="1033" y="2256"/>
                  <a:pt x="1025" y="2272"/>
                  <a:pt x="1013" y="2283"/>
                </a:cubicBezTo>
                <a:cubicBezTo>
                  <a:pt x="1073" y="2801"/>
                  <a:pt x="1766" y="2753"/>
                  <a:pt x="1766" y="2753"/>
                </a:cubicBezTo>
                <a:cubicBezTo>
                  <a:pt x="1768" y="2760"/>
                  <a:pt x="1768" y="2766"/>
                  <a:pt x="1771" y="2772"/>
                </a:cubicBezTo>
                <a:cubicBezTo>
                  <a:pt x="1791" y="2779"/>
                  <a:pt x="2256" y="2955"/>
                  <a:pt x="2466" y="2706"/>
                </a:cubicBezTo>
                <a:cubicBezTo>
                  <a:pt x="2518" y="2618"/>
                  <a:pt x="2535" y="2545"/>
                  <a:pt x="2516" y="2491"/>
                </a:cubicBezTo>
                <a:cubicBezTo>
                  <a:pt x="2493" y="2429"/>
                  <a:pt x="2433" y="2408"/>
                  <a:pt x="2433" y="2406"/>
                </a:cubicBezTo>
                <a:cubicBezTo>
                  <a:pt x="2404" y="2397"/>
                  <a:pt x="2389" y="2368"/>
                  <a:pt x="2400" y="2341"/>
                </a:cubicBezTo>
                <a:cubicBezTo>
                  <a:pt x="2408" y="2314"/>
                  <a:pt x="2439" y="2300"/>
                  <a:pt x="2466" y="2308"/>
                </a:cubicBezTo>
                <a:cubicBezTo>
                  <a:pt x="2470" y="2310"/>
                  <a:pt x="2575" y="2347"/>
                  <a:pt x="2614" y="2456"/>
                </a:cubicBezTo>
                <a:cubicBezTo>
                  <a:pt x="2645" y="2541"/>
                  <a:pt x="2624" y="2645"/>
                  <a:pt x="2554" y="2762"/>
                </a:cubicBezTo>
                <a:cubicBezTo>
                  <a:pt x="2552" y="2764"/>
                  <a:pt x="2549" y="2766"/>
                  <a:pt x="2549" y="2768"/>
                </a:cubicBezTo>
                <a:cubicBezTo>
                  <a:pt x="2418" y="2926"/>
                  <a:pt x="2220" y="2953"/>
                  <a:pt x="2050" y="2941"/>
                </a:cubicBezTo>
                <a:cubicBezTo>
                  <a:pt x="1956" y="2933"/>
                  <a:pt x="1873" y="2912"/>
                  <a:pt x="1812" y="2895"/>
                </a:cubicBezTo>
                <a:cubicBezTo>
                  <a:pt x="1935" y="3164"/>
                  <a:pt x="2208" y="3289"/>
                  <a:pt x="2499" y="3303"/>
                </a:cubicBezTo>
                <a:cubicBezTo>
                  <a:pt x="2839" y="3318"/>
                  <a:pt x="2903" y="3062"/>
                  <a:pt x="2903" y="3062"/>
                </a:cubicBezTo>
                <a:cubicBezTo>
                  <a:pt x="3362" y="2883"/>
                  <a:pt x="3264" y="2420"/>
                  <a:pt x="3264" y="2420"/>
                </a:cubicBezTo>
                <a:cubicBezTo>
                  <a:pt x="3455" y="2393"/>
                  <a:pt x="3707" y="2179"/>
                  <a:pt x="3693" y="1750"/>
                </a:cubicBezTo>
              </a:path>
            </a:pathLst>
          </a:custGeom>
          <a:solidFill>
            <a:schemeClr val="bg1">
              <a:lumMod val="95000"/>
            </a:schemeClr>
          </a:solidFill>
          <a:ln>
            <a:noFill/>
          </a:ln>
          <a:effectLst/>
        </p:spPr>
        <p:txBody>
          <a:bodyPr wrap="none" anchor="ctr"/>
          <a:lstStyle/>
          <a:p>
            <a:endParaRPr lang="en-US" sz="7197"/>
          </a:p>
        </p:txBody>
      </p:sp>
      <p:sp>
        <p:nvSpPr>
          <p:cNvPr id="223" name="TextBox 222"/>
          <p:cNvSpPr txBox="1"/>
          <p:nvPr/>
        </p:nvSpPr>
        <p:spPr>
          <a:xfrm>
            <a:off x="2802830" y="483017"/>
            <a:ext cx="18772027"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Buyer Intent Intelligence Gathering</a:t>
            </a:r>
            <a:endParaRPr lang="id-ID" sz="8800" b="1" dirty="0">
              <a:solidFill>
                <a:schemeClr val="tx2"/>
              </a:solidFill>
              <a:latin typeface="Lato" charset="0"/>
              <a:ea typeface="Lato" charset="0"/>
              <a:cs typeface="Lato" charset="0"/>
            </a:endParaRPr>
          </a:p>
        </p:txBody>
      </p:sp>
      <p:sp>
        <p:nvSpPr>
          <p:cNvPr id="224" name="Rectangle 223"/>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225" name="Subtitle 2"/>
          <p:cNvSpPr txBox="1">
            <a:spLocks/>
          </p:cNvSpPr>
          <p:nvPr/>
        </p:nvSpPr>
        <p:spPr>
          <a:xfrm>
            <a:off x="9544292" y="1634834"/>
            <a:ext cx="5330247" cy="792078"/>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Your great subtitle </a:t>
            </a:r>
            <a:r>
              <a:rPr lang="en-US" sz="3100" dirty="0">
                <a:solidFill>
                  <a:schemeClr val="accent1"/>
                </a:solidFill>
                <a:latin typeface="Lato Light"/>
                <a:cs typeface="Lato Light"/>
              </a:rPr>
              <a:t>in this line</a:t>
            </a:r>
          </a:p>
        </p:txBody>
      </p:sp>
      <p:sp>
        <p:nvSpPr>
          <p:cNvPr id="227" name="Subtitle 2"/>
          <p:cNvSpPr txBox="1">
            <a:spLocks/>
          </p:cNvSpPr>
          <p:nvPr/>
        </p:nvSpPr>
        <p:spPr>
          <a:xfrm>
            <a:off x="18214498" y="5665875"/>
            <a:ext cx="4481266" cy="118699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Evidences – Social Proof, Evaluations, Reviews, etc.</a:t>
            </a:r>
          </a:p>
        </p:txBody>
      </p:sp>
      <p:sp>
        <p:nvSpPr>
          <p:cNvPr id="228" name="TextBox 227"/>
          <p:cNvSpPr txBox="1"/>
          <p:nvPr/>
        </p:nvSpPr>
        <p:spPr>
          <a:xfrm>
            <a:off x="18332069" y="5092140"/>
            <a:ext cx="3063787"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EVIDENCE REPORTS</a:t>
            </a:r>
          </a:p>
        </p:txBody>
      </p:sp>
      <p:sp>
        <p:nvSpPr>
          <p:cNvPr id="229" name="TextBox 228"/>
          <p:cNvSpPr txBox="1"/>
          <p:nvPr/>
        </p:nvSpPr>
        <p:spPr>
          <a:xfrm>
            <a:off x="16760180" y="4859992"/>
            <a:ext cx="1435009" cy="1384995"/>
          </a:xfrm>
          <a:prstGeom prst="rect">
            <a:avLst/>
          </a:prstGeom>
          <a:noFill/>
        </p:spPr>
        <p:txBody>
          <a:bodyPr wrap="none" rtlCol="0">
            <a:spAutoFit/>
          </a:bodyPr>
          <a:lstStyle/>
          <a:p>
            <a:pPr algn="ctr"/>
            <a:r>
              <a:rPr lang="en-US" sz="8400" dirty="0">
                <a:solidFill>
                  <a:schemeClr val="accent2"/>
                </a:solidFill>
                <a:latin typeface="Lato Black" charset="0"/>
                <a:ea typeface="Lato Black" charset="0"/>
                <a:cs typeface="Lato Black" charset="0"/>
              </a:rPr>
              <a:t>02</a:t>
            </a:r>
          </a:p>
        </p:txBody>
      </p:sp>
      <p:sp>
        <p:nvSpPr>
          <p:cNvPr id="230" name="Subtitle 2"/>
          <p:cNvSpPr txBox="1">
            <a:spLocks/>
          </p:cNvSpPr>
          <p:nvPr/>
        </p:nvSpPr>
        <p:spPr>
          <a:xfrm>
            <a:off x="18026499" y="7425856"/>
            <a:ext cx="5849501" cy="287361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4040"/>
              </a:lnSpc>
              <a:buFont typeface="Arial" panose="020B0604020202020204" pitchFamily="34" charset="0"/>
              <a:buChar char="•"/>
            </a:pPr>
            <a:r>
              <a:rPr lang="en-US" sz="2400" dirty="0">
                <a:latin typeface="Lato Light" charset="0"/>
                <a:ea typeface="Lato Light" charset="0"/>
                <a:cs typeface="Lato Light" charset="0"/>
              </a:rPr>
              <a:t>Content Utilization &amp; Performance</a:t>
            </a:r>
          </a:p>
          <a:p>
            <a:pPr marL="342900" indent="-342900" algn="l">
              <a:lnSpc>
                <a:spcPts val="4040"/>
              </a:lnSpc>
              <a:buFont typeface="Arial" panose="020B0604020202020204" pitchFamily="34" charset="0"/>
              <a:buChar char="•"/>
            </a:pPr>
            <a:r>
              <a:rPr lang="en-US" sz="2400" dirty="0">
                <a:latin typeface="Lato Light" charset="0"/>
                <a:ea typeface="Lato Light" charset="0"/>
                <a:cs typeface="Lato Light" charset="0"/>
              </a:rPr>
              <a:t>Updates &amp; Engagement Analysis</a:t>
            </a:r>
          </a:p>
          <a:p>
            <a:pPr marL="342900" indent="-342900" algn="l">
              <a:lnSpc>
                <a:spcPts val="4040"/>
              </a:lnSpc>
              <a:buFont typeface="Arial" panose="020B0604020202020204" pitchFamily="34" charset="0"/>
              <a:buChar char="•"/>
            </a:pPr>
            <a:r>
              <a:rPr lang="en-US" sz="2400" dirty="0">
                <a:latin typeface="Lato Light" charset="0"/>
                <a:ea typeface="Lato Light" charset="0"/>
                <a:cs typeface="Lato Light" charset="0"/>
              </a:rPr>
              <a:t>Preferred Communities of Practice (may be tied to supplier offerings or buyer JTBDs/PTBSs) </a:t>
            </a:r>
          </a:p>
        </p:txBody>
      </p:sp>
      <p:sp>
        <p:nvSpPr>
          <p:cNvPr id="231" name="TextBox 230"/>
          <p:cNvSpPr txBox="1"/>
          <p:nvPr/>
        </p:nvSpPr>
        <p:spPr>
          <a:xfrm>
            <a:off x="18701011" y="10550304"/>
            <a:ext cx="3597460"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SURVEY INSTRUMENTS</a:t>
            </a:r>
          </a:p>
        </p:txBody>
      </p:sp>
      <p:sp>
        <p:nvSpPr>
          <p:cNvPr id="232" name="TextBox 231"/>
          <p:cNvSpPr txBox="1"/>
          <p:nvPr/>
        </p:nvSpPr>
        <p:spPr>
          <a:xfrm>
            <a:off x="17129122" y="10318156"/>
            <a:ext cx="1435009" cy="1384995"/>
          </a:xfrm>
          <a:prstGeom prst="rect">
            <a:avLst/>
          </a:prstGeom>
          <a:noFill/>
        </p:spPr>
        <p:txBody>
          <a:bodyPr wrap="none" rtlCol="0">
            <a:spAutoFit/>
          </a:bodyPr>
          <a:lstStyle/>
          <a:p>
            <a:pPr algn="ctr"/>
            <a:r>
              <a:rPr lang="en-US" sz="8400" dirty="0">
                <a:solidFill>
                  <a:schemeClr val="accent3"/>
                </a:solidFill>
                <a:latin typeface="Lato Black" charset="0"/>
                <a:ea typeface="Lato Black" charset="0"/>
                <a:cs typeface="Lato Black" charset="0"/>
              </a:rPr>
              <a:t>03</a:t>
            </a:r>
          </a:p>
        </p:txBody>
      </p:sp>
      <p:sp>
        <p:nvSpPr>
          <p:cNvPr id="233" name="Subtitle 2"/>
          <p:cNvSpPr txBox="1">
            <a:spLocks/>
          </p:cNvSpPr>
          <p:nvPr/>
        </p:nvSpPr>
        <p:spPr>
          <a:xfrm>
            <a:off x="1385796" y="5613240"/>
            <a:ext cx="6601348" cy="272587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400" dirty="0">
                <a:solidFill>
                  <a:schemeClr val="tx1"/>
                </a:solidFill>
                <a:latin typeface="Lato Light" charset="0"/>
                <a:ea typeface="Lato Light" charset="0"/>
                <a:cs typeface="Lato Light" charset="0"/>
              </a:rPr>
              <a:t>Conduct on ground interviews with verified users to determine the usability of identified products, solutions, services, software and infrastructure  | generate evidences through online and offline interviews</a:t>
            </a:r>
          </a:p>
        </p:txBody>
      </p:sp>
      <p:sp>
        <p:nvSpPr>
          <p:cNvPr id="234" name="TextBox 233"/>
          <p:cNvSpPr txBox="1"/>
          <p:nvPr/>
        </p:nvSpPr>
        <p:spPr>
          <a:xfrm>
            <a:off x="4900513" y="5054604"/>
            <a:ext cx="2547236" cy="461665"/>
          </a:xfrm>
          <a:prstGeom prst="rect">
            <a:avLst/>
          </a:prstGeom>
          <a:noFill/>
        </p:spPr>
        <p:txBody>
          <a:bodyPr wrap="none" rtlCol="0" anchor="ctr" anchorCtr="0">
            <a:spAutoFit/>
          </a:bodyPr>
          <a:lstStyle/>
          <a:p>
            <a:pPr algn="r"/>
            <a:r>
              <a:rPr lang="en-US" sz="2400" b="1" dirty="0">
                <a:solidFill>
                  <a:schemeClr val="tx2"/>
                </a:solidFill>
                <a:latin typeface="Lato Black" charset="0"/>
                <a:ea typeface="Lato Black" charset="0"/>
                <a:cs typeface="Lato Black" charset="0"/>
              </a:rPr>
              <a:t>1:1 INTERVIEWS</a:t>
            </a:r>
          </a:p>
        </p:txBody>
      </p:sp>
      <p:sp>
        <p:nvSpPr>
          <p:cNvPr id="235" name="TextBox 234"/>
          <p:cNvSpPr txBox="1"/>
          <p:nvPr/>
        </p:nvSpPr>
        <p:spPr>
          <a:xfrm>
            <a:off x="7599378" y="4822456"/>
            <a:ext cx="1435008" cy="1384995"/>
          </a:xfrm>
          <a:prstGeom prst="rect">
            <a:avLst/>
          </a:prstGeom>
          <a:noFill/>
        </p:spPr>
        <p:txBody>
          <a:bodyPr wrap="none" rtlCol="0">
            <a:spAutoFit/>
          </a:bodyPr>
          <a:lstStyle/>
          <a:p>
            <a:pPr algn="r"/>
            <a:r>
              <a:rPr lang="en-US" sz="8400" dirty="0">
                <a:solidFill>
                  <a:schemeClr val="accent1"/>
                </a:solidFill>
                <a:latin typeface="Lato Black" charset="0"/>
                <a:ea typeface="Lato Black" charset="0"/>
                <a:cs typeface="Lato Black" charset="0"/>
              </a:rPr>
              <a:t>01</a:t>
            </a:r>
          </a:p>
        </p:txBody>
      </p:sp>
      <p:grpSp>
        <p:nvGrpSpPr>
          <p:cNvPr id="247" name="Group 246"/>
          <p:cNvGrpSpPr/>
          <p:nvPr/>
        </p:nvGrpSpPr>
        <p:grpSpPr>
          <a:xfrm>
            <a:off x="8987911" y="5502777"/>
            <a:ext cx="2494914" cy="1991559"/>
            <a:chOff x="5575610" y="3362252"/>
            <a:chExt cx="2494914" cy="1991559"/>
          </a:xfrm>
        </p:grpSpPr>
        <p:cxnSp>
          <p:nvCxnSpPr>
            <p:cNvPr id="248" name="Straight Connector 247"/>
            <p:cNvCxnSpPr/>
            <p:nvPr/>
          </p:nvCxnSpPr>
          <p:spPr>
            <a:xfrm>
              <a:off x="6242135" y="3362252"/>
              <a:ext cx="1828389" cy="1991559"/>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5575610" y="3367668"/>
              <a:ext cx="688227"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flipH="1">
            <a:off x="13444764" y="5592127"/>
            <a:ext cx="3135856" cy="2260247"/>
            <a:chOff x="5265494" y="3362252"/>
            <a:chExt cx="2137865" cy="2260247"/>
          </a:xfrm>
        </p:grpSpPr>
        <p:cxnSp>
          <p:nvCxnSpPr>
            <p:cNvPr id="264" name="Straight Connector 263"/>
            <p:cNvCxnSpPr/>
            <p:nvPr/>
          </p:nvCxnSpPr>
          <p:spPr>
            <a:xfrm>
              <a:off x="6242135" y="3362252"/>
              <a:ext cx="1161224" cy="2260247"/>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5265494" y="3367668"/>
              <a:ext cx="998342"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flipH="1" flipV="1">
            <a:off x="13426222" y="10056685"/>
            <a:ext cx="3657446" cy="1019658"/>
            <a:chOff x="5590820" y="3356648"/>
            <a:chExt cx="2493459" cy="1198198"/>
          </a:xfrm>
        </p:grpSpPr>
        <p:cxnSp>
          <p:nvCxnSpPr>
            <p:cNvPr id="273" name="Straight Connector 272"/>
            <p:cNvCxnSpPr/>
            <p:nvPr/>
          </p:nvCxnSpPr>
          <p:spPr>
            <a:xfrm>
              <a:off x="6591987" y="3357904"/>
              <a:ext cx="1492292" cy="1196942"/>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5590820" y="3356648"/>
              <a:ext cx="1015547"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20" name="Subtitle 2">
            <a:extLst>
              <a:ext uri="{FF2B5EF4-FFF2-40B4-BE49-F238E27FC236}">
                <a16:creationId xmlns:a16="http://schemas.microsoft.com/office/drawing/2014/main" id="{141ED0D0-DA37-498D-843E-3656FFD2B4BB}"/>
              </a:ext>
            </a:extLst>
          </p:cNvPr>
          <p:cNvSpPr txBox="1">
            <a:spLocks/>
          </p:cNvSpPr>
          <p:nvPr/>
        </p:nvSpPr>
        <p:spPr>
          <a:xfrm>
            <a:off x="1381100" y="10121824"/>
            <a:ext cx="5416816" cy="272587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Insights based on analysis | Trends in Events, Topics, News &amp; Awards | In-depth MQL analysis | Peer review based insights | Offerings performance reports</a:t>
            </a:r>
          </a:p>
        </p:txBody>
      </p:sp>
      <p:sp>
        <p:nvSpPr>
          <p:cNvPr id="121" name="TextBox 120">
            <a:extLst>
              <a:ext uri="{FF2B5EF4-FFF2-40B4-BE49-F238E27FC236}">
                <a16:creationId xmlns:a16="http://schemas.microsoft.com/office/drawing/2014/main" id="{808D0027-6745-476E-9ED4-100CD5A0FD3B}"/>
              </a:ext>
            </a:extLst>
          </p:cNvPr>
          <p:cNvSpPr txBox="1"/>
          <p:nvPr/>
        </p:nvSpPr>
        <p:spPr>
          <a:xfrm>
            <a:off x="18312760" y="7021864"/>
            <a:ext cx="4292201"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USER BEHAVIOUR INSIGHTS</a:t>
            </a:r>
          </a:p>
        </p:txBody>
      </p:sp>
      <p:sp>
        <p:nvSpPr>
          <p:cNvPr id="126" name="Subtitle 2">
            <a:extLst>
              <a:ext uri="{FF2B5EF4-FFF2-40B4-BE49-F238E27FC236}">
                <a16:creationId xmlns:a16="http://schemas.microsoft.com/office/drawing/2014/main" id="{0B6AC0D8-200E-4302-A525-A046EE1FCF94}"/>
              </a:ext>
            </a:extLst>
          </p:cNvPr>
          <p:cNvSpPr txBox="1">
            <a:spLocks/>
          </p:cNvSpPr>
          <p:nvPr/>
        </p:nvSpPr>
        <p:spPr>
          <a:xfrm>
            <a:off x="18590507" y="11086132"/>
            <a:ext cx="4481266" cy="118699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Survey Instruments to Improve HDO Profiles</a:t>
            </a:r>
          </a:p>
        </p:txBody>
      </p:sp>
      <p:sp>
        <p:nvSpPr>
          <p:cNvPr id="127" name="TextBox 126">
            <a:extLst>
              <a:ext uri="{FF2B5EF4-FFF2-40B4-BE49-F238E27FC236}">
                <a16:creationId xmlns:a16="http://schemas.microsoft.com/office/drawing/2014/main" id="{18DE4524-EDEF-4C09-992D-C99B9A1671B4}"/>
              </a:ext>
            </a:extLst>
          </p:cNvPr>
          <p:cNvSpPr txBox="1"/>
          <p:nvPr/>
        </p:nvSpPr>
        <p:spPr>
          <a:xfrm>
            <a:off x="1505762" y="9819887"/>
            <a:ext cx="2795958"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DECISION POWER</a:t>
            </a:r>
          </a:p>
        </p:txBody>
      </p:sp>
      <p:sp>
        <p:nvSpPr>
          <p:cNvPr id="124" name="Subtitle 2">
            <a:extLst>
              <a:ext uri="{FF2B5EF4-FFF2-40B4-BE49-F238E27FC236}">
                <a16:creationId xmlns:a16="http://schemas.microsoft.com/office/drawing/2014/main" id="{E1BE81A5-2D00-4FE4-9081-FFB9AB20F0B9}"/>
              </a:ext>
            </a:extLst>
          </p:cNvPr>
          <p:cNvSpPr txBox="1">
            <a:spLocks/>
          </p:cNvSpPr>
          <p:nvPr/>
        </p:nvSpPr>
        <p:spPr>
          <a:xfrm>
            <a:off x="17477684" y="2849938"/>
            <a:ext cx="5551988" cy="126086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b="1" dirty="0">
                <a:solidFill>
                  <a:schemeClr val="tx1"/>
                </a:solidFill>
                <a:latin typeface="Lato Light" charset="0"/>
                <a:ea typeface="Lato Light" charset="0"/>
                <a:cs typeface="Lato Light" charset="0"/>
              </a:rPr>
              <a:t>For pricing details contact us at:</a:t>
            </a:r>
          </a:p>
          <a:p>
            <a:pPr>
              <a:lnSpc>
                <a:spcPts val="4040"/>
              </a:lnSpc>
            </a:pPr>
            <a:r>
              <a:rPr lang="en-US" b="1" dirty="0">
                <a:solidFill>
                  <a:schemeClr val="tx1"/>
                </a:solidFill>
                <a:latin typeface="Lato Light" charset="0"/>
                <a:ea typeface="Lato Light" charset="0"/>
                <a:cs typeface="Lato Light" charset="0"/>
              </a:rPr>
              <a:t>contact@medigy.com</a:t>
            </a:r>
          </a:p>
        </p:txBody>
      </p:sp>
    </p:spTree>
    <p:extLst>
      <p:ext uri="{BB962C8B-B14F-4D97-AF65-F5344CB8AC3E}">
        <p14:creationId xmlns:p14="http://schemas.microsoft.com/office/powerpoint/2010/main" val="11718808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1873483" y="5198731"/>
            <a:ext cx="12397946" cy="2185214"/>
          </a:xfrm>
          <a:prstGeom prst="rect">
            <a:avLst/>
          </a:prstGeom>
          <a:noFill/>
        </p:spPr>
        <p:txBody>
          <a:bodyPr wrap="none" rtlCol="0">
            <a:spAutoFit/>
          </a:bodyPr>
          <a:lstStyle/>
          <a:p>
            <a:r>
              <a:rPr lang="en-US" sz="13600" b="1" dirty="0">
                <a:solidFill>
                  <a:schemeClr val="tx2"/>
                </a:solidFill>
                <a:latin typeface="Lato Black" charset="0"/>
                <a:ea typeface="Lato Black" charset="0"/>
                <a:cs typeface="Lato Black" charset="0"/>
              </a:rPr>
              <a:t>Medigy RADIO</a:t>
            </a:r>
          </a:p>
        </p:txBody>
      </p:sp>
      <p:sp>
        <p:nvSpPr>
          <p:cNvPr id="15" name="TextBox 14"/>
          <p:cNvSpPr txBox="1"/>
          <p:nvPr/>
        </p:nvSpPr>
        <p:spPr>
          <a:xfrm>
            <a:off x="11895785" y="3143875"/>
            <a:ext cx="9109160" cy="2185214"/>
          </a:xfrm>
          <a:prstGeom prst="rect">
            <a:avLst/>
          </a:prstGeom>
          <a:noFill/>
        </p:spPr>
        <p:txBody>
          <a:bodyPr wrap="none" rtlCol="0">
            <a:spAutoFit/>
          </a:bodyPr>
          <a:lstStyle/>
          <a:p>
            <a:r>
              <a:rPr lang="en-US" sz="13600" b="1" dirty="0">
                <a:solidFill>
                  <a:schemeClr val="tx2"/>
                </a:solidFill>
                <a:latin typeface="Lato Black" charset="0"/>
                <a:ea typeface="Lato Black" charset="0"/>
                <a:cs typeface="Lato Black" charset="0"/>
              </a:rPr>
              <a:t>Medigy TV</a:t>
            </a:r>
          </a:p>
        </p:txBody>
      </p:sp>
      <p:grpSp>
        <p:nvGrpSpPr>
          <p:cNvPr id="16" name="Group 15"/>
          <p:cNvGrpSpPr/>
          <p:nvPr/>
        </p:nvGrpSpPr>
        <p:grpSpPr>
          <a:xfrm>
            <a:off x="12021320" y="7985254"/>
            <a:ext cx="5016271" cy="227062"/>
            <a:chOff x="6927228" y="7552706"/>
            <a:chExt cx="5016271" cy="227062"/>
          </a:xfrm>
        </p:grpSpPr>
        <p:sp>
          <p:nvSpPr>
            <p:cNvPr id="17" name="Oval 16"/>
            <p:cNvSpPr>
              <a:spLocks noChangeAspect="1"/>
            </p:cNvSpPr>
            <p:nvPr/>
          </p:nvSpPr>
          <p:spPr>
            <a:xfrm rot="18861538">
              <a:off x="6927228"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5" name="Oval 24"/>
            <p:cNvSpPr>
              <a:spLocks noChangeAspect="1"/>
            </p:cNvSpPr>
            <p:nvPr/>
          </p:nvSpPr>
          <p:spPr>
            <a:xfrm rot="18861538">
              <a:off x="7142741"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6" name="Oval 25"/>
            <p:cNvSpPr>
              <a:spLocks noChangeAspect="1"/>
            </p:cNvSpPr>
            <p:nvPr/>
          </p:nvSpPr>
          <p:spPr>
            <a:xfrm rot="18861538">
              <a:off x="7358254"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7" name="Oval 26"/>
            <p:cNvSpPr>
              <a:spLocks noChangeAspect="1"/>
            </p:cNvSpPr>
            <p:nvPr/>
          </p:nvSpPr>
          <p:spPr>
            <a:xfrm rot="18861538">
              <a:off x="7573766"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8" name="Oval 27"/>
            <p:cNvSpPr>
              <a:spLocks noChangeAspect="1"/>
            </p:cNvSpPr>
            <p:nvPr/>
          </p:nvSpPr>
          <p:spPr>
            <a:xfrm rot="18861538">
              <a:off x="7789279"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9" name="Oval 28"/>
            <p:cNvSpPr>
              <a:spLocks noChangeAspect="1"/>
            </p:cNvSpPr>
            <p:nvPr/>
          </p:nvSpPr>
          <p:spPr>
            <a:xfrm rot="18861538">
              <a:off x="8004792"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0" name="Oval 29"/>
            <p:cNvSpPr>
              <a:spLocks noChangeAspect="1"/>
            </p:cNvSpPr>
            <p:nvPr/>
          </p:nvSpPr>
          <p:spPr>
            <a:xfrm rot="18861538">
              <a:off x="8220304"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1" name="Oval 30"/>
            <p:cNvSpPr>
              <a:spLocks noChangeAspect="1"/>
            </p:cNvSpPr>
            <p:nvPr/>
          </p:nvSpPr>
          <p:spPr>
            <a:xfrm rot="18861538">
              <a:off x="8435817"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2" name="Oval 31"/>
            <p:cNvSpPr>
              <a:spLocks noChangeAspect="1"/>
            </p:cNvSpPr>
            <p:nvPr/>
          </p:nvSpPr>
          <p:spPr>
            <a:xfrm rot="18861538">
              <a:off x="8651330"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3" name="Oval 32"/>
            <p:cNvSpPr>
              <a:spLocks noChangeAspect="1"/>
            </p:cNvSpPr>
            <p:nvPr/>
          </p:nvSpPr>
          <p:spPr>
            <a:xfrm rot="18861538">
              <a:off x="8866842"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4" name="Oval 33"/>
            <p:cNvSpPr>
              <a:spLocks noChangeAspect="1"/>
            </p:cNvSpPr>
            <p:nvPr/>
          </p:nvSpPr>
          <p:spPr>
            <a:xfrm rot="18861538">
              <a:off x="9082355"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Oval 34"/>
            <p:cNvSpPr>
              <a:spLocks noChangeAspect="1"/>
            </p:cNvSpPr>
            <p:nvPr/>
          </p:nvSpPr>
          <p:spPr>
            <a:xfrm rot="18861538">
              <a:off x="9297868"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6" name="Oval 35"/>
            <p:cNvSpPr>
              <a:spLocks noChangeAspect="1"/>
            </p:cNvSpPr>
            <p:nvPr/>
          </p:nvSpPr>
          <p:spPr>
            <a:xfrm rot="18861538">
              <a:off x="6927228"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7" name="Oval 36"/>
            <p:cNvSpPr>
              <a:spLocks noChangeAspect="1"/>
            </p:cNvSpPr>
            <p:nvPr/>
          </p:nvSpPr>
          <p:spPr>
            <a:xfrm rot="18861538">
              <a:off x="7142741"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8" name="Oval 37"/>
            <p:cNvSpPr>
              <a:spLocks noChangeAspect="1"/>
            </p:cNvSpPr>
            <p:nvPr/>
          </p:nvSpPr>
          <p:spPr>
            <a:xfrm rot="18861538">
              <a:off x="7358254"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9" name="Oval 38"/>
            <p:cNvSpPr>
              <a:spLocks noChangeAspect="1"/>
            </p:cNvSpPr>
            <p:nvPr/>
          </p:nvSpPr>
          <p:spPr>
            <a:xfrm rot="18861538">
              <a:off x="7573766"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0" name="Oval 39"/>
            <p:cNvSpPr>
              <a:spLocks noChangeAspect="1"/>
            </p:cNvSpPr>
            <p:nvPr/>
          </p:nvSpPr>
          <p:spPr>
            <a:xfrm rot="18861538">
              <a:off x="7789279"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Oval 40"/>
            <p:cNvSpPr>
              <a:spLocks noChangeAspect="1"/>
            </p:cNvSpPr>
            <p:nvPr/>
          </p:nvSpPr>
          <p:spPr>
            <a:xfrm rot="18861538">
              <a:off x="8004792"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2" name="Oval 41"/>
            <p:cNvSpPr>
              <a:spLocks noChangeAspect="1"/>
            </p:cNvSpPr>
            <p:nvPr/>
          </p:nvSpPr>
          <p:spPr>
            <a:xfrm rot="18861538">
              <a:off x="8220304"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3" name="Oval 42"/>
            <p:cNvSpPr>
              <a:spLocks noChangeAspect="1"/>
            </p:cNvSpPr>
            <p:nvPr/>
          </p:nvSpPr>
          <p:spPr>
            <a:xfrm rot="18861538">
              <a:off x="8435817"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4" name="Oval 43"/>
            <p:cNvSpPr>
              <a:spLocks noChangeAspect="1"/>
            </p:cNvSpPr>
            <p:nvPr/>
          </p:nvSpPr>
          <p:spPr>
            <a:xfrm rot="18861538">
              <a:off x="8651330"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5" name="Oval 44"/>
            <p:cNvSpPr>
              <a:spLocks noChangeAspect="1"/>
            </p:cNvSpPr>
            <p:nvPr/>
          </p:nvSpPr>
          <p:spPr>
            <a:xfrm rot="18861538">
              <a:off x="8866842"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6" name="Oval 45"/>
            <p:cNvSpPr>
              <a:spLocks noChangeAspect="1"/>
            </p:cNvSpPr>
            <p:nvPr/>
          </p:nvSpPr>
          <p:spPr>
            <a:xfrm rot="18861538">
              <a:off x="9082355"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7" name="Oval 46"/>
            <p:cNvSpPr>
              <a:spLocks noChangeAspect="1"/>
            </p:cNvSpPr>
            <p:nvPr/>
          </p:nvSpPr>
          <p:spPr>
            <a:xfrm rot="18861538">
              <a:off x="9297868"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8" name="Oval 47"/>
            <p:cNvSpPr>
              <a:spLocks noChangeAspect="1"/>
            </p:cNvSpPr>
            <p:nvPr/>
          </p:nvSpPr>
          <p:spPr>
            <a:xfrm rot="18861538">
              <a:off x="9508851"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9" name="Oval 48"/>
            <p:cNvSpPr>
              <a:spLocks noChangeAspect="1"/>
            </p:cNvSpPr>
            <p:nvPr/>
          </p:nvSpPr>
          <p:spPr>
            <a:xfrm rot="18861538">
              <a:off x="9724364"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0" name="Oval 49"/>
            <p:cNvSpPr>
              <a:spLocks noChangeAspect="1"/>
            </p:cNvSpPr>
            <p:nvPr/>
          </p:nvSpPr>
          <p:spPr>
            <a:xfrm rot="18861538">
              <a:off x="9939877"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1" name="Oval 50"/>
            <p:cNvSpPr>
              <a:spLocks noChangeAspect="1"/>
            </p:cNvSpPr>
            <p:nvPr/>
          </p:nvSpPr>
          <p:spPr>
            <a:xfrm rot="18861538">
              <a:off x="10155389"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2" name="Oval 51"/>
            <p:cNvSpPr>
              <a:spLocks noChangeAspect="1"/>
            </p:cNvSpPr>
            <p:nvPr/>
          </p:nvSpPr>
          <p:spPr>
            <a:xfrm rot="18861538">
              <a:off x="10370902"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3" name="Oval 52"/>
            <p:cNvSpPr>
              <a:spLocks noChangeAspect="1"/>
            </p:cNvSpPr>
            <p:nvPr/>
          </p:nvSpPr>
          <p:spPr>
            <a:xfrm rot="18861538">
              <a:off x="10586415"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4" name="Oval 53"/>
            <p:cNvSpPr>
              <a:spLocks noChangeAspect="1"/>
            </p:cNvSpPr>
            <p:nvPr/>
          </p:nvSpPr>
          <p:spPr>
            <a:xfrm rot="18861538">
              <a:off x="10801927"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5" name="Oval 54"/>
            <p:cNvSpPr>
              <a:spLocks noChangeAspect="1"/>
            </p:cNvSpPr>
            <p:nvPr/>
          </p:nvSpPr>
          <p:spPr>
            <a:xfrm rot="18861538">
              <a:off x="11017440"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Oval 55"/>
            <p:cNvSpPr>
              <a:spLocks noChangeAspect="1"/>
            </p:cNvSpPr>
            <p:nvPr/>
          </p:nvSpPr>
          <p:spPr>
            <a:xfrm rot="18861538">
              <a:off x="11232953"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7" name="Oval 56"/>
            <p:cNvSpPr>
              <a:spLocks noChangeAspect="1"/>
            </p:cNvSpPr>
            <p:nvPr/>
          </p:nvSpPr>
          <p:spPr>
            <a:xfrm rot="18861538">
              <a:off x="11448465"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8" name="Oval 57"/>
            <p:cNvSpPr>
              <a:spLocks noChangeAspect="1"/>
            </p:cNvSpPr>
            <p:nvPr/>
          </p:nvSpPr>
          <p:spPr>
            <a:xfrm rot="18861538">
              <a:off x="11663978"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9" name="Oval 58"/>
            <p:cNvSpPr>
              <a:spLocks noChangeAspect="1"/>
            </p:cNvSpPr>
            <p:nvPr/>
          </p:nvSpPr>
          <p:spPr>
            <a:xfrm rot="18861538">
              <a:off x="11879491"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0" name="Oval 59"/>
            <p:cNvSpPr>
              <a:spLocks noChangeAspect="1"/>
            </p:cNvSpPr>
            <p:nvPr/>
          </p:nvSpPr>
          <p:spPr>
            <a:xfrm rot="18861538">
              <a:off x="9508851"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1" name="Oval 60"/>
            <p:cNvSpPr>
              <a:spLocks noChangeAspect="1"/>
            </p:cNvSpPr>
            <p:nvPr/>
          </p:nvSpPr>
          <p:spPr>
            <a:xfrm rot="18861538">
              <a:off x="9724364"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2" name="Oval 61"/>
            <p:cNvSpPr>
              <a:spLocks noChangeAspect="1"/>
            </p:cNvSpPr>
            <p:nvPr/>
          </p:nvSpPr>
          <p:spPr>
            <a:xfrm rot="18861538">
              <a:off x="9939877"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3" name="Oval 62"/>
            <p:cNvSpPr>
              <a:spLocks noChangeAspect="1"/>
            </p:cNvSpPr>
            <p:nvPr/>
          </p:nvSpPr>
          <p:spPr>
            <a:xfrm rot="18861538">
              <a:off x="10155389"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4" name="Oval 63"/>
            <p:cNvSpPr>
              <a:spLocks noChangeAspect="1"/>
            </p:cNvSpPr>
            <p:nvPr/>
          </p:nvSpPr>
          <p:spPr>
            <a:xfrm rot="18861538">
              <a:off x="10370902"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5" name="Oval 64"/>
            <p:cNvSpPr>
              <a:spLocks noChangeAspect="1"/>
            </p:cNvSpPr>
            <p:nvPr/>
          </p:nvSpPr>
          <p:spPr>
            <a:xfrm rot="18861538">
              <a:off x="10586415"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6" name="Oval 65"/>
            <p:cNvSpPr>
              <a:spLocks noChangeAspect="1"/>
            </p:cNvSpPr>
            <p:nvPr/>
          </p:nvSpPr>
          <p:spPr>
            <a:xfrm rot="18861538">
              <a:off x="10801927"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7" name="Oval 66"/>
            <p:cNvSpPr>
              <a:spLocks noChangeAspect="1"/>
            </p:cNvSpPr>
            <p:nvPr/>
          </p:nvSpPr>
          <p:spPr>
            <a:xfrm rot="18861538">
              <a:off x="11017440"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8" name="Oval 67"/>
            <p:cNvSpPr>
              <a:spLocks noChangeAspect="1"/>
            </p:cNvSpPr>
            <p:nvPr/>
          </p:nvSpPr>
          <p:spPr>
            <a:xfrm rot="18861538">
              <a:off x="11232953"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9" name="Oval 68"/>
            <p:cNvSpPr>
              <a:spLocks noChangeAspect="1"/>
            </p:cNvSpPr>
            <p:nvPr/>
          </p:nvSpPr>
          <p:spPr>
            <a:xfrm rot="18861538">
              <a:off x="11448465"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0" name="Oval 69"/>
            <p:cNvSpPr>
              <a:spLocks noChangeAspect="1"/>
            </p:cNvSpPr>
            <p:nvPr/>
          </p:nvSpPr>
          <p:spPr>
            <a:xfrm rot="18861538">
              <a:off x="11663978"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1" name="Oval 70"/>
            <p:cNvSpPr>
              <a:spLocks noChangeAspect="1"/>
            </p:cNvSpPr>
            <p:nvPr/>
          </p:nvSpPr>
          <p:spPr>
            <a:xfrm rot="18861538">
              <a:off x="11879491"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72" name="Subtitle 2"/>
          <p:cNvSpPr txBox="1">
            <a:spLocks/>
          </p:cNvSpPr>
          <p:nvPr/>
        </p:nvSpPr>
        <p:spPr>
          <a:xfrm>
            <a:off x="11754681" y="8858231"/>
            <a:ext cx="10337595" cy="11927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Exclusive long and short form videos and podcasts. Effective reach to innovators, hospitals, and decision influencers.</a:t>
            </a:r>
          </a:p>
        </p:txBody>
      </p:sp>
      <p:pic>
        <p:nvPicPr>
          <p:cNvPr id="73" name="Picture Placeholder 61" descr="idea.jpg">
            <a:extLst>
              <a:ext uri="{FF2B5EF4-FFF2-40B4-BE49-F238E27FC236}">
                <a16:creationId xmlns:a16="http://schemas.microsoft.com/office/drawing/2014/main" id="{797DAD1C-C7FE-4B84-B870-CB2A5EAB7A9C}"/>
              </a:ext>
            </a:extLst>
          </p:cNvPr>
          <p:cNvPicPr>
            <a:picLocks noChangeAspect="1"/>
          </p:cNvPicPr>
          <p:nvPr/>
        </p:nvPicPr>
        <p:blipFill>
          <a:blip r:embed="rId2" cstate="print"/>
          <a:srcRect l="25337" r="25337"/>
          <a:stretch>
            <a:fillRect/>
          </a:stretch>
        </p:blipFill>
        <p:spPr>
          <a:xfrm>
            <a:off x="463882" y="1218022"/>
            <a:ext cx="8931197" cy="11279955"/>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p:spPr>
      </p:pic>
    </p:spTree>
    <p:extLst>
      <p:ext uri="{BB962C8B-B14F-4D97-AF65-F5344CB8AC3E}">
        <p14:creationId xmlns:p14="http://schemas.microsoft.com/office/powerpoint/2010/main" val="1491945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5666570" y="213069"/>
            <a:ext cx="13044625" cy="1323421"/>
          </a:xfrm>
          <a:prstGeom prst="rect">
            <a:avLst/>
          </a:prstGeom>
          <a:noFill/>
        </p:spPr>
        <p:txBody>
          <a:bodyPr wrap="none" lIns="91422" tIns="45711" rIns="91422" bIns="45711" rtlCol="0">
            <a:spAutoFit/>
          </a:bodyPr>
          <a:lstStyle/>
          <a:p>
            <a:pPr algn="ctr"/>
            <a:r>
              <a:rPr lang="en-US" sz="8000" b="1" dirty="0">
                <a:solidFill>
                  <a:schemeClr val="tx2"/>
                </a:solidFill>
                <a:latin typeface="Lato" charset="0"/>
                <a:ea typeface="Lato" charset="0"/>
                <a:cs typeface="Lato" charset="0"/>
              </a:rPr>
              <a:t>Medigy TV | Medigy Radio</a:t>
            </a:r>
            <a:endParaRPr lang="id-ID" sz="8000" b="1" dirty="0">
              <a:solidFill>
                <a:schemeClr val="tx2"/>
              </a:solidFill>
              <a:latin typeface="Lato" charset="0"/>
              <a:ea typeface="Lato" charset="0"/>
              <a:cs typeface="Lato" charset="0"/>
            </a:endParaRPr>
          </a:p>
        </p:txBody>
      </p:sp>
      <p:sp>
        <p:nvSpPr>
          <p:cNvPr id="42" name="Subtitle 2"/>
          <p:cNvSpPr txBox="1">
            <a:spLocks/>
          </p:cNvSpPr>
          <p:nvPr/>
        </p:nvSpPr>
        <p:spPr>
          <a:xfrm>
            <a:off x="8767774" y="1634834"/>
            <a:ext cx="5330247" cy="792078"/>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Your great subtitle </a:t>
            </a:r>
            <a:r>
              <a:rPr lang="en-US" sz="3100" dirty="0">
                <a:solidFill>
                  <a:schemeClr val="accent1"/>
                </a:solidFill>
                <a:latin typeface="Lato Light"/>
                <a:cs typeface="Lato Light"/>
              </a:rPr>
              <a:t>in this line</a:t>
            </a:r>
          </a:p>
        </p:txBody>
      </p:sp>
      <p:sp>
        <p:nvSpPr>
          <p:cNvPr id="127" name="Rectangle 126"/>
          <p:cNvSpPr/>
          <p:nvPr/>
        </p:nvSpPr>
        <p:spPr>
          <a:xfrm>
            <a:off x="10656380"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32" name="Freeform 10"/>
          <p:cNvSpPr>
            <a:spLocks noChangeArrowheads="1"/>
          </p:cNvSpPr>
          <p:nvPr/>
        </p:nvSpPr>
        <p:spPr bwMode="auto">
          <a:xfrm>
            <a:off x="3434448" y="4317569"/>
            <a:ext cx="4090446" cy="4090448"/>
          </a:xfrm>
          <a:custGeom>
            <a:avLst/>
            <a:gdLst>
              <a:gd name="T0" fmla="*/ 2045 w 2363"/>
              <a:gd name="T1" fmla="*/ 2362 h 2363"/>
              <a:gd name="T2" fmla="*/ 2045 w 2363"/>
              <a:gd name="T3" fmla="*/ 2362 h 2363"/>
              <a:gd name="T4" fmla="*/ 317 w 2363"/>
              <a:gd name="T5" fmla="*/ 2362 h 2363"/>
              <a:gd name="T6" fmla="*/ 0 w 2363"/>
              <a:gd name="T7" fmla="*/ 2045 h 2363"/>
              <a:gd name="T8" fmla="*/ 0 w 2363"/>
              <a:gd name="T9" fmla="*/ 316 h 2363"/>
              <a:gd name="T10" fmla="*/ 317 w 2363"/>
              <a:gd name="T11" fmla="*/ 0 h 2363"/>
              <a:gd name="T12" fmla="*/ 2045 w 2363"/>
              <a:gd name="T13" fmla="*/ 0 h 2363"/>
              <a:gd name="T14" fmla="*/ 2362 w 2363"/>
              <a:gd name="T15" fmla="*/ 316 h 2363"/>
              <a:gd name="T16" fmla="*/ 2362 w 2363"/>
              <a:gd name="T17" fmla="*/ 2045 h 2363"/>
              <a:gd name="T18" fmla="*/ 2045 w 2363"/>
              <a:gd name="T19" fmla="*/ 2362 h 2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3" h="2363">
                <a:moveTo>
                  <a:pt x="2045" y="2362"/>
                </a:moveTo>
                <a:lnTo>
                  <a:pt x="2045" y="2362"/>
                </a:lnTo>
                <a:cubicBezTo>
                  <a:pt x="317" y="2362"/>
                  <a:pt x="317" y="2362"/>
                  <a:pt x="317" y="2362"/>
                </a:cubicBezTo>
                <a:cubicBezTo>
                  <a:pt x="142" y="2362"/>
                  <a:pt x="0" y="2219"/>
                  <a:pt x="0" y="2045"/>
                </a:cubicBezTo>
                <a:cubicBezTo>
                  <a:pt x="0" y="316"/>
                  <a:pt x="0" y="316"/>
                  <a:pt x="0" y="316"/>
                </a:cubicBezTo>
                <a:cubicBezTo>
                  <a:pt x="0" y="142"/>
                  <a:pt x="142" y="0"/>
                  <a:pt x="317" y="0"/>
                </a:cubicBezTo>
                <a:cubicBezTo>
                  <a:pt x="2045" y="0"/>
                  <a:pt x="2045" y="0"/>
                  <a:pt x="2045" y="0"/>
                </a:cubicBezTo>
                <a:cubicBezTo>
                  <a:pt x="2219" y="0"/>
                  <a:pt x="2362" y="142"/>
                  <a:pt x="2362" y="316"/>
                </a:cubicBezTo>
                <a:cubicBezTo>
                  <a:pt x="2362" y="2045"/>
                  <a:pt x="2362" y="2045"/>
                  <a:pt x="2362" y="2045"/>
                </a:cubicBezTo>
                <a:cubicBezTo>
                  <a:pt x="2362" y="2219"/>
                  <a:pt x="2219" y="2362"/>
                  <a:pt x="2045" y="2362"/>
                </a:cubicBezTo>
              </a:path>
            </a:pathLst>
          </a:custGeom>
          <a:solidFill>
            <a:schemeClr val="accent3"/>
          </a:solidFill>
          <a:ln>
            <a:noFill/>
          </a:ln>
          <a:effectLst/>
        </p:spPr>
        <p:txBody>
          <a:bodyPr wrap="none" anchor="ctr"/>
          <a:lstStyle/>
          <a:p>
            <a:endParaRPr lang="en-US" sz="7197"/>
          </a:p>
        </p:txBody>
      </p:sp>
      <p:sp>
        <p:nvSpPr>
          <p:cNvPr id="69" name="Subtitle 2"/>
          <p:cNvSpPr txBox="1">
            <a:spLocks/>
          </p:cNvSpPr>
          <p:nvPr/>
        </p:nvSpPr>
        <p:spPr>
          <a:xfrm>
            <a:off x="2776998" y="9758784"/>
            <a:ext cx="4984718" cy="221291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Exclusive long &amp; short form Videos | Based on Buyer Intent Intelligence | Made available at different Buyer touch points</a:t>
            </a:r>
          </a:p>
        </p:txBody>
      </p:sp>
      <p:sp>
        <p:nvSpPr>
          <p:cNvPr id="70" name="TextBox 69"/>
          <p:cNvSpPr txBox="1"/>
          <p:nvPr/>
        </p:nvSpPr>
        <p:spPr>
          <a:xfrm>
            <a:off x="4322328" y="8992351"/>
            <a:ext cx="2288383" cy="584775"/>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Medigy TV</a:t>
            </a:r>
          </a:p>
        </p:txBody>
      </p:sp>
      <p:grpSp>
        <p:nvGrpSpPr>
          <p:cNvPr id="20" name="Group 19"/>
          <p:cNvGrpSpPr/>
          <p:nvPr/>
        </p:nvGrpSpPr>
        <p:grpSpPr>
          <a:xfrm>
            <a:off x="4158626" y="5363793"/>
            <a:ext cx="2642090" cy="1998000"/>
            <a:chOff x="9115039" y="3271652"/>
            <a:chExt cx="1275851" cy="964823"/>
          </a:xfrm>
        </p:grpSpPr>
        <p:sp>
          <p:nvSpPr>
            <p:cNvPr id="21" name="Freeform 37"/>
            <p:cNvSpPr>
              <a:spLocks noChangeArrowheads="1"/>
            </p:cNvSpPr>
            <p:nvPr/>
          </p:nvSpPr>
          <p:spPr bwMode="auto">
            <a:xfrm>
              <a:off x="9115039" y="3443035"/>
              <a:ext cx="1275851" cy="231685"/>
            </a:xfrm>
            <a:custGeom>
              <a:avLst/>
              <a:gdLst>
                <a:gd name="T0" fmla="*/ 1771 w 1772"/>
                <a:gd name="T1" fmla="*/ 85 h 321"/>
                <a:gd name="T2" fmla="*/ 1771 w 1772"/>
                <a:gd name="T3" fmla="*/ 85 h 321"/>
                <a:gd name="T4" fmla="*/ 1686 w 1772"/>
                <a:gd name="T5" fmla="*/ 0 h 321"/>
                <a:gd name="T6" fmla="*/ 86 w 1772"/>
                <a:gd name="T7" fmla="*/ 0 h 321"/>
                <a:gd name="T8" fmla="*/ 0 w 1772"/>
                <a:gd name="T9" fmla="*/ 85 h 321"/>
                <a:gd name="T10" fmla="*/ 0 w 1772"/>
                <a:gd name="T11" fmla="*/ 320 h 321"/>
                <a:gd name="T12" fmla="*/ 1771 w 1772"/>
                <a:gd name="T13" fmla="*/ 320 h 321"/>
                <a:gd name="T14" fmla="*/ 1771 w 1772"/>
                <a:gd name="T15" fmla="*/ 85 h 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2" h="321">
                  <a:moveTo>
                    <a:pt x="1771" y="85"/>
                  </a:moveTo>
                  <a:lnTo>
                    <a:pt x="1771" y="85"/>
                  </a:lnTo>
                  <a:cubicBezTo>
                    <a:pt x="1771" y="39"/>
                    <a:pt x="1732" y="0"/>
                    <a:pt x="1686" y="0"/>
                  </a:cubicBezTo>
                  <a:cubicBezTo>
                    <a:pt x="86" y="0"/>
                    <a:pt x="86" y="0"/>
                    <a:pt x="86" y="0"/>
                  </a:cubicBezTo>
                  <a:cubicBezTo>
                    <a:pt x="40" y="0"/>
                    <a:pt x="0" y="39"/>
                    <a:pt x="0" y="85"/>
                  </a:cubicBezTo>
                  <a:cubicBezTo>
                    <a:pt x="0" y="320"/>
                    <a:pt x="0" y="320"/>
                    <a:pt x="0" y="320"/>
                  </a:cubicBezTo>
                  <a:cubicBezTo>
                    <a:pt x="1771" y="320"/>
                    <a:pt x="1771" y="320"/>
                    <a:pt x="1771" y="320"/>
                  </a:cubicBezTo>
                  <a:lnTo>
                    <a:pt x="1771" y="85"/>
                  </a:lnTo>
                </a:path>
              </a:pathLst>
            </a:custGeom>
            <a:solidFill>
              <a:srgbClr val="FFFFF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2" name="Freeform 38"/>
            <p:cNvSpPr>
              <a:spLocks noChangeArrowheads="1"/>
            </p:cNvSpPr>
            <p:nvPr/>
          </p:nvSpPr>
          <p:spPr bwMode="auto">
            <a:xfrm>
              <a:off x="9115039" y="3671546"/>
              <a:ext cx="1275851" cy="564929"/>
            </a:xfrm>
            <a:custGeom>
              <a:avLst/>
              <a:gdLst>
                <a:gd name="T0" fmla="*/ 0 w 1772"/>
                <a:gd name="T1" fmla="*/ 0 h 784"/>
                <a:gd name="T2" fmla="*/ 0 w 1772"/>
                <a:gd name="T3" fmla="*/ 0 h 784"/>
                <a:gd name="T4" fmla="*/ 0 w 1772"/>
                <a:gd name="T5" fmla="*/ 697 h 784"/>
                <a:gd name="T6" fmla="*/ 86 w 1772"/>
                <a:gd name="T7" fmla="*/ 783 h 784"/>
                <a:gd name="T8" fmla="*/ 1686 w 1772"/>
                <a:gd name="T9" fmla="*/ 783 h 784"/>
                <a:gd name="T10" fmla="*/ 1771 w 1772"/>
                <a:gd name="T11" fmla="*/ 697 h 784"/>
                <a:gd name="T12" fmla="*/ 1771 w 1772"/>
                <a:gd name="T13" fmla="*/ 0 h 784"/>
                <a:gd name="T14" fmla="*/ 0 w 1772"/>
                <a:gd name="T15" fmla="*/ 0 h 7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2" h="784">
                  <a:moveTo>
                    <a:pt x="0" y="0"/>
                  </a:moveTo>
                  <a:lnTo>
                    <a:pt x="0" y="0"/>
                  </a:lnTo>
                  <a:cubicBezTo>
                    <a:pt x="0" y="697"/>
                    <a:pt x="0" y="697"/>
                    <a:pt x="0" y="697"/>
                  </a:cubicBezTo>
                  <a:cubicBezTo>
                    <a:pt x="0" y="743"/>
                    <a:pt x="40" y="783"/>
                    <a:pt x="86" y="783"/>
                  </a:cubicBezTo>
                  <a:cubicBezTo>
                    <a:pt x="1686" y="783"/>
                    <a:pt x="1686" y="783"/>
                    <a:pt x="1686" y="783"/>
                  </a:cubicBezTo>
                  <a:cubicBezTo>
                    <a:pt x="1732" y="783"/>
                    <a:pt x="1771" y="743"/>
                    <a:pt x="1771" y="697"/>
                  </a:cubicBezTo>
                  <a:cubicBezTo>
                    <a:pt x="1771" y="0"/>
                    <a:pt x="1771" y="0"/>
                    <a:pt x="1771" y="0"/>
                  </a:cubicBezTo>
                  <a:lnTo>
                    <a:pt x="0"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3" name="Freeform 39"/>
            <p:cNvSpPr>
              <a:spLocks noChangeArrowheads="1"/>
            </p:cNvSpPr>
            <p:nvPr/>
          </p:nvSpPr>
          <p:spPr bwMode="auto">
            <a:xfrm>
              <a:off x="9403852" y="3487467"/>
              <a:ext cx="701400" cy="701402"/>
            </a:xfrm>
            <a:custGeom>
              <a:avLst/>
              <a:gdLst>
                <a:gd name="T0" fmla="*/ 486 w 975"/>
                <a:gd name="T1" fmla="*/ 0 h 976"/>
                <a:gd name="T2" fmla="*/ 486 w 975"/>
                <a:gd name="T3" fmla="*/ 0 h 976"/>
                <a:gd name="T4" fmla="*/ 0 w 975"/>
                <a:gd name="T5" fmla="*/ 487 h 976"/>
                <a:gd name="T6" fmla="*/ 486 w 975"/>
                <a:gd name="T7" fmla="*/ 975 h 976"/>
                <a:gd name="T8" fmla="*/ 974 w 975"/>
                <a:gd name="T9" fmla="*/ 487 h 976"/>
                <a:gd name="T10" fmla="*/ 486 w 975"/>
                <a:gd name="T11" fmla="*/ 0 h 976"/>
                <a:gd name="T12" fmla="*/ 486 w 975"/>
                <a:gd name="T13" fmla="*/ 864 h 976"/>
                <a:gd name="T14" fmla="*/ 486 w 975"/>
                <a:gd name="T15" fmla="*/ 864 h 976"/>
                <a:gd name="T16" fmla="*/ 124 w 975"/>
                <a:gd name="T17" fmla="*/ 501 h 976"/>
                <a:gd name="T18" fmla="*/ 486 w 975"/>
                <a:gd name="T19" fmla="*/ 135 h 976"/>
                <a:gd name="T20" fmla="*/ 850 w 975"/>
                <a:gd name="T21" fmla="*/ 501 h 976"/>
                <a:gd name="T22" fmla="*/ 486 w 975"/>
                <a:gd name="T23" fmla="*/ 864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5" h="976">
                  <a:moveTo>
                    <a:pt x="486" y="0"/>
                  </a:moveTo>
                  <a:lnTo>
                    <a:pt x="486" y="0"/>
                  </a:lnTo>
                  <a:cubicBezTo>
                    <a:pt x="217" y="0"/>
                    <a:pt x="0" y="217"/>
                    <a:pt x="0" y="487"/>
                  </a:cubicBezTo>
                  <a:cubicBezTo>
                    <a:pt x="0" y="757"/>
                    <a:pt x="217" y="975"/>
                    <a:pt x="486" y="975"/>
                  </a:cubicBezTo>
                  <a:cubicBezTo>
                    <a:pt x="757" y="975"/>
                    <a:pt x="974" y="757"/>
                    <a:pt x="974" y="487"/>
                  </a:cubicBezTo>
                  <a:cubicBezTo>
                    <a:pt x="974" y="217"/>
                    <a:pt x="757" y="0"/>
                    <a:pt x="486" y="0"/>
                  </a:cubicBezTo>
                  <a:close/>
                  <a:moveTo>
                    <a:pt x="486" y="864"/>
                  </a:moveTo>
                  <a:lnTo>
                    <a:pt x="486" y="864"/>
                  </a:lnTo>
                  <a:cubicBezTo>
                    <a:pt x="284" y="864"/>
                    <a:pt x="124" y="700"/>
                    <a:pt x="124" y="501"/>
                  </a:cubicBezTo>
                  <a:cubicBezTo>
                    <a:pt x="124" y="299"/>
                    <a:pt x="284" y="135"/>
                    <a:pt x="486" y="135"/>
                  </a:cubicBezTo>
                  <a:cubicBezTo>
                    <a:pt x="686" y="135"/>
                    <a:pt x="850" y="299"/>
                    <a:pt x="850" y="501"/>
                  </a:cubicBezTo>
                  <a:cubicBezTo>
                    <a:pt x="850" y="700"/>
                    <a:pt x="686" y="864"/>
                    <a:pt x="486" y="864"/>
                  </a:cubicBezTo>
                  <a:close/>
                </a:path>
              </a:pathLst>
            </a:custGeom>
            <a:solidFill>
              <a:srgbClr val="F4773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4" name="Freeform 40"/>
            <p:cNvSpPr>
              <a:spLocks noChangeArrowheads="1"/>
            </p:cNvSpPr>
            <p:nvPr/>
          </p:nvSpPr>
          <p:spPr bwMode="auto">
            <a:xfrm>
              <a:off x="9492718" y="3585856"/>
              <a:ext cx="523669" cy="526844"/>
            </a:xfrm>
            <a:custGeom>
              <a:avLst/>
              <a:gdLst>
                <a:gd name="T0" fmla="*/ 362 w 727"/>
                <a:gd name="T1" fmla="*/ 0 h 730"/>
                <a:gd name="T2" fmla="*/ 362 w 727"/>
                <a:gd name="T3" fmla="*/ 0 h 730"/>
                <a:gd name="T4" fmla="*/ 0 w 727"/>
                <a:gd name="T5" fmla="*/ 366 h 730"/>
                <a:gd name="T6" fmla="*/ 362 w 727"/>
                <a:gd name="T7" fmla="*/ 729 h 730"/>
                <a:gd name="T8" fmla="*/ 726 w 727"/>
                <a:gd name="T9" fmla="*/ 366 h 730"/>
                <a:gd name="T10" fmla="*/ 362 w 727"/>
                <a:gd name="T11" fmla="*/ 0 h 730"/>
              </a:gdLst>
              <a:ahLst/>
              <a:cxnLst>
                <a:cxn ang="0">
                  <a:pos x="T0" y="T1"/>
                </a:cxn>
                <a:cxn ang="0">
                  <a:pos x="T2" y="T3"/>
                </a:cxn>
                <a:cxn ang="0">
                  <a:pos x="T4" y="T5"/>
                </a:cxn>
                <a:cxn ang="0">
                  <a:pos x="T6" y="T7"/>
                </a:cxn>
                <a:cxn ang="0">
                  <a:pos x="T8" y="T9"/>
                </a:cxn>
                <a:cxn ang="0">
                  <a:pos x="T10" y="T11"/>
                </a:cxn>
              </a:cxnLst>
              <a:rect l="0" t="0" r="r" b="b"/>
              <a:pathLst>
                <a:path w="727" h="730">
                  <a:moveTo>
                    <a:pt x="362" y="0"/>
                  </a:moveTo>
                  <a:lnTo>
                    <a:pt x="362" y="0"/>
                  </a:lnTo>
                  <a:cubicBezTo>
                    <a:pt x="160" y="0"/>
                    <a:pt x="0" y="164"/>
                    <a:pt x="0" y="366"/>
                  </a:cubicBezTo>
                  <a:cubicBezTo>
                    <a:pt x="0" y="565"/>
                    <a:pt x="160" y="729"/>
                    <a:pt x="362" y="729"/>
                  </a:cubicBezTo>
                  <a:cubicBezTo>
                    <a:pt x="562" y="729"/>
                    <a:pt x="726" y="565"/>
                    <a:pt x="726" y="366"/>
                  </a:cubicBezTo>
                  <a:cubicBezTo>
                    <a:pt x="726" y="164"/>
                    <a:pt x="562" y="0"/>
                    <a:pt x="362"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5" name="Freeform 41"/>
            <p:cNvSpPr>
              <a:spLocks noChangeArrowheads="1"/>
            </p:cNvSpPr>
            <p:nvPr/>
          </p:nvSpPr>
          <p:spPr bwMode="auto">
            <a:xfrm>
              <a:off x="9578408" y="3671546"/>
              <a:ext cx="349114" cy="352288"/>
            </a:xfrm>
            <a:custGeom>
              <a:avLst/>
              <a:gdLst>
                <a:gd name="T0" fmla="*/ 483 w 484"/>
                <a:gd name="T1" fmla="*/ 245 h 488"/>
                <a:gd name="T2" fmla="*/ 483 w 484"/>
                <a:gd name="T3" fmla="*/ 245 h 488"/>
                <a:gd name="T4" fmla="*/ 241 w 484"/>
                <a:gd name="T5" fmla="*/ 0 h 488"/>
                <a:gd name="T6" fmla="*/ 0 w 484"/>
                <a:gd name="T7" fmla="*/ 245 h 488"/>
                <a:gd name="T8" fmla="*/ 241 w 484"/>
                <a:gd name="T9" fmla="*/ 487 h 488"/>
                <a:gd name="T10" fmla="*/ 483 w 484"/>
                <a:gd name="T11" fmla="*/ 245 h 488"/>
              </a:gdLst>
              <a:ahLst/>
              <a:cxnLst>
                <a:cxn ang="0">
                  <a:pos x="T0" y="T1"/>
                </a:cxn>
                <a:cxn ang="0">
                  <a:pos x="T2" y="T3"/>
                </a:cxn>
                <a:cxn ang="0">
                  <a:pos x="T4" y="T5"/>
                </a:cxn>
                <a:cxn ang="0">
                  <a:pos x="T6" y="T7"/>
                </a:cxn>
                <a:cxn ang="0">
                  <a:pos x="T8" y="T9"/>
                </a:cxn>
                <a:cxn ang="0">
                  <a:pos x="T10" y="T11"/>
                </a:cxn>
              </a:cxnLst>
              <a:rect l="0" t="0" r="r" b="b"/>
              <a:pathLst>
                <a:path w="484" h="488">
                  <a:moveTo>
                    <a:pt x="483" y="245"/>
                  </a:moveTo>
                  <a:lnTo>
                    <a:pt x="483" y="245"/>
                  </a:lnTo>
                  <a:cubicBezTo>
                    <a:pt x="483" y="110"/>
                    <a:pt x="377" y="0"/>
                    <a:pt x="241" y="0"/>
                  </a:cubicBezTo>
                  <a:cubicBezTo>
                    <a:pt x="107" y="0"/>
                    <a:pt x="0" y="110"/>
                    <a:pt x="0" y="245"/>
                  </a:cubicBezTo>
                  <a:cubicBezTo>
                    <a:pt x="0" y="377"/>
                    <a:pt x="107" y="487"/>
                    <a:pt x="241" y="487"/>
                  </a:cubicBezTo>
                  <a:cubicBezTo>
                    <a:pt x="377" y="487"/>
                    <a:pt x="483" y="377"/>
                    <a:pt x="483" y="245"/>
                  </a:cubicBez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6" name="Freeform 42"/>
            <p:cNvSpPr>
              <a:spLocks noChangeArrowheads="1"/>
            </p:cNvSpPr>
            <p:nvPr/>
          </p:nvSpPr>
          <p:spPr bwMode="auto">
            <a:xfrm>
              <a:off x="9702185" y="3735020"/>
              <a:ext cx="63475" cy="63475"/>
            </a:xfrm>
            <a:custGeom>
              <a:avLst/>
              <a:gdLst>
                <a:gd name="T0" fmla="*/ 86 w 87"/>
                <a:gd name="T1" fmla="*/ 46 h 90"/>
                <a:gd name="T2" fmla="*/ 86 w 87"/>
                <a:gd name="T3" fmla="*/ 46 h 90"/>
                <a:gd name="T4" fmla="*/ 43 w 87"/>
                <a:gd name="T5" fmla="*/ 0 h 90"/>
                <a:gd name="T6" fmla="*/ 0 w 87"/>
                <a:gd name="T7" fmla="*/ 46 h 90"/>
                <a:gd name="T8" fmla="*/ 43 w 87"/>
                <a:gd name="T9" fmla="*/ 89 h 90"/>
                <a:gd name="T10" fmla="*/ 86 w 87"/>
                <a:gd name="T11" fmla="*/ 46 h 90"/>
              </a:gdLst>
              <a:ahLst/>
              <a:cxnLst>
                <a:cxn ang="0">
                  <a:pos x="T0" y="T1"/>
                </a:cxn>
                <a:cxn ang="0">
                  <a:pos x="T2" y="T3"/>
                </a:cxn>
                <a:cxn ang="0">
                  <a:pos x="T4" y="T5"/>
                </a:cxn>
                <a:cxn ang="0">
                  <a:pos x="T6" y="T7"/>
                </a:cxn>
                <a:cxn ang="0">
                  <a:pos x="T8" y="T9"/>
                </a:cxn>
                <a:cxn ang="0">
                  <a:pos x="T10" y="T11"/>
                </a:cxn>
              </a:cxnLst>
              <a:rect l="0" t="0" r="r" b="b"/>
              <a:pathLst>
                <a:path w="87" h="90">
                  <a:moveTo>
                    <a:pt x="86" y="46"/>
                  </a:moveTo>
                  <a:lnTo>
                    <a:pt x="86" y="46"/>
                  </a:lnTo>
                  <a:cubicBezTo>
                    <a:pt x="86" y="21"/>
                    <a:pt x="68" y="0"/>
                    <a:pt x="43" y="0"/>
                  </a:cubicBezTo>
                  <a:cubicBezTo>
                    <a:pt x="18" y="0"/>
                    <a:pt x="0" y="21"/>
                    <a:pt x="0" y="46"/>
                  </a:cubicBezTo>
                  <a:cubicBezTo>
                    <a:pt x="0" y="67"/>
                    <a:pt x="18" y="89"/>
                    <a:pt x="43" y="89"/>
                  </a:cubicBezTo>
                  <a:cubicBezTo>
                    <a:pt x="68" y="89"/>
                    <a:pt x="86" y="67"/>
                    <a:pt x="86" y="46"/>
                  </a:cubicBezTo>
                </a:path>
              </a:pathLst>
            </a:custGeom>
            <a:solidFill>
              <a:srgbClr val="FFFFF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7" name="Freeform 43"/>
            <p:cNvSpPr>
              <a:spLocks noChangeArrowheads="1"/>
            </p:cNvSpPr>
            <p:nvPr/>
          </p:nvSpPr>
          <p:spPr bwMode="auto">
            <a:xfrm>
              <a:off x="9651405" y="3833408"/>
              <a:ext cx="101560" cy="101560"/>
            </a:xfrm>
            <a:custGeom>
              <a:avLst/>
              <a:gdLst>
                <a:gd name="T0" fmla="*/ 141 w 142"/>
                <a:gd name="T1" fmla="*/ 71 h 143"/>
                <a:gd name="T2" fmla="*/ 141 w 142"/>
                <a:gd name="T3" fmla="*/ 71 h 143"/>
                <a:gd name="T4" fmla="*/ 70 w 142"/>
                <a:gd name="T5" fmla="*/ 0 h 143"/>
                <a:gd name="T6" fmla="*/ 0 w 142"/>
                <a:gd name="T7" fmla="*/ 71 h 143"/>
                <a:gd name="T8" fmla="*/ 70 w 142"/>
                <a:gd name="T9" fmla="*/ 142 h 143"/>
                <a:gd name="T10" fmla="*/ 141 w 142"/>
                <a:gd name="T11" fmla="*/ 71 h 143"/>
              </a:gdLst>
              <a:ahLst/>
              <a:cxnLst>
                <a:cxn ang="0">
                  <a:pos x="T0" y="T1"/>
                </a:cxn>
                <a:cxn ang="0">
                  <a:pos x="T2" y="T3"/>
                </a:cxn>
                <a:cxn ang="0">
                  <a:pos x="T4" y="T5"/>
                </a:cxn>
                <a:cxn ang="0">
                  <a:pos x="T6" y="T7"/>
                </a:cxn>
                <a:cxn ang="0">
                  <a:pos x="T8" y="T9"/>
                </a:cxn>
                <a:cxn ang="0">
                  <a:pos x="T10" y="T11"/>
                </a:cxn>
              </a:cxnLst>
              <a:rect l="0" t="0" r="r" b="b"/>
              <a:pathLst>
                <a:path w="142" h="143">
                  <a:moveTo>
                    <a:pt x="141" y="71"/>
                  </a:moveTo>
                  <a:lnTo>
                    <a:pt x="141" y="71"/>
                  </a:lnTo>
                  <a:cubicBezTo>
                    <a:pt x="141" y="32"/>
                    <a:pt x="110" y="0"/>
                    <a:pt x="70" y="0"/>
                  </a:cubicBezTo>
                  <a:cubicBezTo>
                    <a:pt x="31" y="0"/>
                    <a:pt x="0" y="32"/>
                    <a:pt x="0" y="71"/>
                  </a:cubicBezTo>
                  <a:cubicBezTo>
                    <a:pt x="0" y="110"/>
                    <a:pt x="31" y="142"/>
                    <a:pt x="70" y="142"/>
                  </a:cubicBezTo>
                  <a:cubicBezTo>
                    <a:pt x="110" y="142"/>
                    <a:pt x="141" y="110"/>
                    <a:pt x="141" y="71"/>
                  </a:cubicBezTo>
                </a:path>
              </a:pathLst>
            </a:custGeom>
            <a:solidFill>
              <a:srgbClr val="FFFFF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8" name="Freeform 44"/>
            <p:cNvSpPr>
              <a:spLocks noChangeArrowheads="1"/>
            </p:cNvSpPr>
            <p:nvPr/>
          </p:nvSpPr>
          <p:spPr bwMode="auto">
            <a:xfrm>
              <a:off x="9181689" y="3395429"/>
              <a:ext cx="193598" cy="47605"/>
            </a:xfrm>
            <a:custGeom>
              <a:avLst/>
              <a:gdLst>
                <a:gd name="T0" fmla="*/ 235 w 267"/>
                <a:gd name="T1" fmla="*/ 0 h 65"/>
                <a:gd name="T2" fmla="*/ 235 w 267"/>
                <a:gd name="T3" fmla="*/ 0 h 65"/>
                <a:gd name="T4" fmla="*/ 31 w 267"/>
                <a:gd name="T5" fmla="*/ 0 h 65"/>
                <a:gd name="T6" fmla="*/ 0 w 267"/>
                <a:gd name="T7" fmla="*/ 32 h 65"/>
                <a:gd name="T8" fmla="*/ 0 w 267"/>
                <a:gd name="T9" fmla="*/ 64 h 65"/>
                <a:gd name="T10" fmla="*/ 266 w 267"/>
                <a:gd name="T11" fmla="*/ 64 h 65"/>
                <a:gd name="T12" fmla="*/ 266 w 267"/>
                <a:gd name="T13" fmla="*/ 32 h 65"/>
                <a:gd name="T14" fmla="*/ 235 w 267"/>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65">
                  <a:moveTo>
                    <a:pt x="235" y="0"/>
                  </a:moveTo>
                  <a:lnTo>
                    <a:pt x="235" y="0"/>
                  </a:lnTo>
                  <a:cubicBezTo>
                    <a:pt x="31" y="0"/>
                    <a:pt x="31" y="0"/>
                    <a:pt x="31" y="0"/>
                  </a:cubicBezTo>
                  <a:cubicBezTo>
                    <a:pt x="14" y="0"/>
                    <a:pt x="0" y="14"/>
                    <a:pt x="0" y="32"/>
                  </a:cubicBezTo>
                  <a:cubicBezTo>
                    <a:pt x="0" y="64"/>
                    <a:pt x="0" y="64"/>
                    <a:pt x="0" y="64"/>
                  </a:cubicBezTo>
                  <a:cubicBezTo>
                    <a:pt x="266" y="64"/>
                    <a:pt x="266" y="64"/>
                    <a:pt x="266" y="64"/>
                  </a:cubicBezTo>
                  <a:cubicBezTo>
                    <a:pt x="266" y="32"/>
                    <a:pt x="266" y="32"/>
                    <a:pt x="266" y="32"/>
                  </a:cubicBezTo>
                  <a:cubicBezTo>
                    <a:pt x="266" y="14"/>
                    <a:pt x="252" y="0"/>
                    <a:pt x="235" y="0"/>
                  </a:cubicBezTo>
                </a:path>
              </a:pathLst>
            </a:custGeom>
            <a:solidFill>
              <a:srgbClr val="F4773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29" name="Freeform 45"/>
            <p:cNvSpPr>
              <a:spLocks noChangeArrowheads="1"/>
            </p:cNvSpPr>
            <p:nvPr/>
          </p:nvSpPr>
          <p:spPr bwMode="auto">
            <a:xfrm>
              <a:off x="10054471" y="3366864"/>
              <a:ext cx="244381" cy="76170"/>
            </a:xfrm>
            <a:custGeom>
              <a:avLst/>
              <a:gdLst>
                <a:gd name="T0" fmla="*/ 299 w 339"/>
                <a:gd name="T1" fmla="*/ 0 h 104"/>
                <a:gd name="T2" fmla="*/ 299 w 339"/>
                <a:gd name="T3" fmla="*/ 0 h 104"/>
                <a:gd name="T4" fmla="*/ 36 w 339"/>
                <a:gd name="T5" fmla="*/ 0 h 104"/>
                <a:gd name="T6" fmla="*/ 0 w 339"/>
                <a:gd name="T7" fmla="*/ 36 h 104"/>
                <a:gd name="T8" fmla="*/ 0 w 339"/>
                <a:gd name="T9" fmla="*/ 103 h 104"/>
                <a:gd name="T10" fmla="*/ 338 w 339"/>
                <a:gd name="T11" fmla="*/ 103 h 104"/>
                <a:gd name="T12" fmla="*/ 338 w 339"/>
                <a:gd name="T13" fmla="*/ 36 h 104"/>
                <a:gd name="T14" fmla="*/ 299 w 339"/>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104">
                  <a:moveTo>
                    <a:pt x="299" y="0"/>
                  </a:moveTo>
                  <a:lnTo>
                    <a:pt x="299" y="0"/>
                  </a:lnTo>
                  <a:cubicBezTo>
                    <a:pt x="36" y="0"/>
                    <a:pt x="36" y="0"/>
                    <a:pt x="36" y="0"/>
                  </a:cubicBezTo>
                  <a:cubicBezTo>
                    <a:pt x="18" y="0"/>
                    <a:pt x="0" y="17"/>
                    <a:pt x="0" y="36"/>
                  </a:cubicBezTo>
                  <a:cubicBezTo>
                    <a:pt x="0" y="103"/>
                    <a:pt x="0" y="103"/>
                    <a:pt x="0" y="103"/>
                  </a:cubicBezTo>
                  <a:cubicBezTo>
                    <a:pt x="338" y="103"/>
                    <a:pt x="338" y="103"/>
                    <a:pt x="338" y="103"/>
                  </a:cubicBezTo>
                  <a:cubicBezTo>
                    <a:pt x="338" y="36"/>
                    <a:pt x="338" y="36"/>
                    <a:pt x="338" y="36"/>
                  </a:cubicBezTo>
                  <a:cubicBezTo>
                    <a:pt x="338" y="17"/>
                    <a:pt x="320" y="0"/>
                    <a:pt x="299" y="0"/>
                  </a:cubicBezTo>
                </a:path>
              </a:pathLst>
            </a:custGeom>
            <a:solidFill>
              <a:srgbClr val="F4773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30" name="Freeform 46"/>
            <p:cNvSpPr>
              <a:spLocks noChangeArrowheads="1"/>
            </p:cNvSpPr>
            <p:nvPr/>
          </p:nvSpPr>
          <p:spPr bwMode="auto">
            <a:xfrm>
              <a:off x="9521280" y="3271652"/>
              <a:ext cx="466544" cy="171383"/>
            </a:xfrm>
            <a:custGeom>
              <a:avLst/>
              <a:gdLst>
                <a:gd name="T0" fmla="*/ 565 w 648"/>
                <a:gd name="T1" fmla="*/ 0 h 236"/>
                <a:gd name="T2" fmla="*/ 82 w 648"/>
                <a:gd name="T3" fmla="*/ 0 h 236"/>
                <a:gd name="T4" fmla="*/ 0 w 648"/>
                <a:gd name="T5" fmla="*/ 160 h 236"/>
                <a:gd name="T6" fmla="*/ 0 w 648"/>
                <a:gd name="T7" fmla="*/ 235 h 236"/>
                <a:gd name="T8" fmla="*/ 647 w 648"/>
                <a:gd name="T9" fmla="*/ 235 h 236"/>
                <a:gd name="T10" fmla="*/ 647 w 648"/>
                <a:gd name="T11" fmla="*/ 160 h 236"/>
                <a:gd name="T12" fmla="*/ 565 w 648"/>
                <a:gd name="T13" fmla="*/ 0 h 236"/>
              </a:gdLst>
              <a:ahLst/>
              <a:cxnLst>
                <a:cxn ang="0">
                  <a:pos x="T0" y="T1"/>
                </a:cxn>
                <a:cxn ang="0">
                  <a:pos x="T2" y="T3"/>
                </a:cxn>
                <a:cxn ang="0">
                  <a:pos x="T4" y="T5"/>
                </a:cxn>
                <a:cxn ang="0">
                  <a:pos x="T6" y="T7"/>
                </a:cxn>
                <a:cxn ang="0">
                  <a:pos x="T8" y="T9"/>
                </a:cxn>
                <a:cxn ang="0">
                  <a:pos x="T10" y="T11"/>
                </a:cxn>
                <a:cxn ang="0">
                  <a:pos x="T12" y="T13"/>
                </a:cxn>
              </a:cxnLst>
              <a:rect l="0" t="0" r="r" b="b"/>
              <a:pathLst>
                <a:path w="648" h="236">
                  <a:moveTo>
                    <a:pt x="565" y="0"/>
                  </a:moveTo>
                  <a:lnTo>
                    <a:pt x="82" y="0"/>
                  </a:lnTo>
                  <a:lnTo>
                    <a:pt x="0" y="160"/>
                  </a:lnTo>
                  <a:lnTo>
                    <a:pt x="0" y="235"/>
                  </a:lnTo>
                  <a:lnTo>
                    <a:pt x="647" y="235"/>
                  </a:lnTo>
                  <a:lnTo>
                    <a:pt x="647" y="160"/>
                  </a:lnTo>
                  <a:lnTo>
                    <a:pt x="565"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31" name="Freeform 47"/>
            <p:cNvSpPr>
              <a:spLocks noChangeArrowheads="1"/>
            </p:cNvSpPr>
            <p:nvPr/>
          </p:nvSpPr>
          <p:spPr bwMode="auto">
            <a:xfrm>
              <a:off x="9181689" y="3522379"/>
              <a:ext cx="206293" cy="85691"/>
            </a:xfrm>
            <a:custGeom>
              <a:avLst/>
              <a:gdLst>
                <a:gd name="T0" fmla="*/ 266 w 285"/>
                <a:gd name="T1" fmla="*/ 0 h 118"/>
                <a:gd name="T2" fmla="*/ 266 w 285"/>
                <a:gd name="T3" fmla="*/ 0 h 118"/>
                <a:gd name="T4" fmla="*/ 17 w 285"/>
                <a:gd name="T5" fmla="*/ 0 h 118"/>
                <a:gd name="T6" fmla="*/ 0 w 285"/>
                <a:gd name="T7" fmla="*/ 17 h 118"/>
                <a:gd name="T8" fmla="*/ 0 w 285"/>
                <a:gd name="T9" fmla="*/ 99 h 118"/>
                <a:gd name="T10" fmla="*/ 17 w 285"/>
                <a:gd name="T11" fmla="*/ 117 h 118"/>
                <a:gd name="T12" fmla="*/ 266 w 285"/>
                <a:gd name="T13" fmla="*/ 117 h 118"/>
                <a:gd name="T14" fmla="*/ 284 w 285"/>
                <a:gd name="T15" fmla="*/ 99 h 118"/>
                <a:gd name="T16" fmla="*/ 284 w 285"/>
                <a:gd name="T17" fmla="*/ 17 h 118"/>
                <a:gd name="T18" fmla="*/ 266 w 285"/>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118">
                  <a:moveTo>
                    <a:pt x="266" y="0"/>
                  </a:moveTo>
                  <a:lnTo>
                    <a:pt x="266" y="0"/>
                  </a:lnTo>
                  <a:cubicBezTo>
                    <a:pt x="17" y="0"/>
                    <a:pt x="17" y="0"/>
                    <a:pt x="17" y="0"/>
                  </a:cubicBezTo>
                  <a:cubicBezTo>
                    <a:pt x="7" y="0"/>
                    <a:pt x="0" y="7"/>
                    <a:pt x="0" y="17"/>
                  </a:cubicBezTo>
                  <a:cubicBezTo>
                    <a:pt x="0" y="99"/>
                    <a:pt x="0" y="99"/>
                    <a:pt x="0" y="99"/>
                  </a:cubicBezTo>
                  <a:cubicBezTo>
                    <a:pt x="0" y="110"/>
                    <a:pt x="7" y="117"/>
                    <a:pt x="17" y="117"/>
                  </a:cubicBezTo>
                  <a:cubicBezTo>
                    <a:pt x="266" y="117"/>
                    <a:pt x="266" y="117"/>
                    <a:pt x="266" y="117"/>
                  </a:cubicBezTo>
                  <a:cubicBezTo>
                    <a:pt x="277" y="117"/>
                    <a:pt x="284" y="110"/>
                    <a:pt x="284" y="99"/>
                  </a:cubicBezTo>
                  <a:cubicBezTo>
                    <a:pt x="284" y="17"/>
                    <a:pt x="284" y="17"/>
                    <a:pt x="284" y="17"/>
                  </a:cubicBezTo>
                  <a:cubicBezTo>
                    <a:pt x="284" y="7"/>
                    <a:pt x="277" y="0"/>
                    <a:pt x="266" y="0"/>
                  </a:cubicBez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33" name="Freeform 48"/>
            <p:cNvSpPr>
              <a:spLocks noChangeArrowheads="1"/>
            </p:cNvSpPr>
            <p:nvPr/>
          </p:nvSpPr>
          <p:spPr bwMode="auto">
            <a:xfrm>
              <a:off x="10124295" y="3547770"/>
              <a:ext cx="174558" cy="47605"/>
            </a:xfrm>
            <a:custGeom>
              <a:avLst/>
              <a:gdLst>
                <a:gd name="T0" fmla="*/ 242 w 243"/>
                <a:gd name="T1" fmla="*/ 0 h 68"/>
                <a:gd name="T2" fmla="*/ 0 w 243"/>
                <a:gd name="T3" fmla="*/ 0 h 68"/>
                <a:gd name="T4" fmla="*/ 0 w 243"/>
                <a:gd name="T5" fmla="*/ 67 h 68"/>
                <a:gd name="T6" fmla="*/ 242 w 243"/>
                <a:gd name="T7" fmla="*/ 67 h 68"/>
                <a:gd name="T8" fmla="*/ 242 w 243"/>
                <a:gd name="T9" fmla="*/ 0 h 68"/>
              </a:gdLst>
              <a:ahLst/>
              <a:cxnLst>
                <a:cxn ang="0">
                  <a:pos x="T0" y="T1"/>
                </a:cxn>
                <a:cxn ang="0">
                  <a:pos x="T2" y="T3"/>
                </a:cxn>
                <a:cxn ang="0">
                  <a:pos x="T4" y="T5"/>
                </a:cxn>
                <a:cxn ang="0">
                  <a:pos x="T6" y="T7"/>
                </a:cxn>
                <a:cxn ang="0">
                  <a:pos x="T8" y="T9"/>
                </a:cxn>
              </a:cxnLst>
              <a:rect l="0" t="0" r="r" b="b"/>
              <a:pathLst>
                <a:path w="243" h="68">
                  <a:moveTo>
                    <a:pt x="242" y="0"/>
                  </a:moveTo>
                  <a:lnTo>
                    <a:pt x="0" y="0"/>
                  </a:lnTo>
                  <a:lnTo>
                    <a:pt x="0" y="67"/>
                  </a:lnTo>
                  <a:lnTo>
                    <a:pt x="242" y="67"/>
                  </a:lnTo>
                  <a:lnTo>
                    <a:pt x="242"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sp>
        <p:nvSpPr>
          <p:cNvPr id="41" name="Freeform 10">
            <a:extLst>
              <a:ext uri="{FF2B5EF4-FFF2-40B4-BE49-F238E27FC236}">
                <a16:creationId xmlns:a16="http://schemas.microsoft.com/office/drawing/2014/main" id="{5A37B917-391D-4F40-9B1B-E80892BBF083}"/>
              </a:ext>
            </a:extLst>
          </p:cNvPr>
          <p:cNvSpPr>
            <a:spLocks noChangeArrowheads="1"/>
          </p:cNvSpPr>
          <p:nvPr/>
        </p:nvSpPr>
        <p:spPr bwMode="auto">
          <a:xfrm>
            <a:off x="10605185" y="4317569"/>
            <a:ext cx="4090446" cy="4090448"/>
          </a:xfrm>
          <a:custGeom>
            <a:avLst/>
            <a:gdLst>
              <a:gd name="T0" fmla="*/ 2045 w 2363"/>
              <a:gd name="T1" fmla="*/ 2362 h 2363"/>
              <a:gd name="T2" fmla="*/ 2045 w 2363"/>
              <a:gd name="T3" fmla="*/ 2362 h 2363"/>
              <a:gd name="T4" fmla="*/ 317 w 2363"/>
              <a:gd name="T5" fmla="*/ 2362 h 2363"/>
              <a:gd name="T6" fmla="*/ 0 w 2363"/>
              <a:gd name="T7" fmla="*/ 2045 h 2363"/>
              <a:gd name="T8" fmla="*/ 0 w 2363"/>
              <a:gd name="T9" fmla="*/ 316 h 2363"/>
              <a:gd name="T10" fmla="*/ 317 w 2363"/>
              <a:gd name="T11" fmla="*/ 0 h 2363"/>
              <a:gd name="T12" fmla="*/ 2045 w 2363"/>
              <a:gd name="T13" fmla="*/ 0 h 2363"/>
              <a:gd name="T14" fmla="*/ 2362 w 2363"/>
              <a:gd name="T15" fmla="*/ 316 h 2363"/>
              <a:gd name="T16" fmla="*/ 2362 w 2363"/>
              <a:gd name="T17" fmla="*/ 2045 h 2363"/>
              <a:gd name="T18" fmla="*/ 2045 w 2363"/>
              <a:gd name="T19" fmla="*/ 2362 h 2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3" h="2363">
                <a:moveTo>
                  <a:pt x="2045" y="2362"/>
                </a:moveTo>
                <a:lnTo>
                  <a:pt x="2045" y="2362"/>
                </a:lnTo>
                <a:cubicBezTo>
                  <a:pt x="317" y="2362"/>
                  <a:pt x="317" y="2362"/>
                  <a:pt x="317" y="2362"/>
                </a:cubicBezTo>
                <a:cubicBezTo>
                  <a:pt x="142" y="2362"/>
                  <a:pt x="0" y="2219"/>
                  <a:pt x="0" y="2045"/>
                </a:cubicBezTo>
                <a:cubicBezTo>
                  <a:pt x="0" y="316"/>
                  <a:pt x="0" y="316"/>
                  <a:pt x="0" y="316"/>
                </a:cubicBezTo>
                <a:cubicBezTo>
                  <a:pt x="0" y="142"/>
                  <a:pt x="142" y="0"/>
                  <a:pt x="317" y="0"/>
                </a:cubicBezTo>
                <a:cubicBezTo>
                  <a:pt x="2045" y="0"/>
                  <a:pt x="2045" y="0"/>
                  <a:pt x="2045" y="0"/>
                </a:cubicBezTo>
                <a:cubicBezTo>
                  <a:pt x="2219" y="0"/>
                  <a:pt x="2362" y="142"/>
                  <a:pt x="2362" y="316"/>
                </a:cubicBezTo>
                <a:cubicBezTo>
                  <a:pt x="2362" y="2045"/>
                  <a:pt x="2362" y="2045"/>
                  <a:pt x="2362" y="2045"/>
                </a:cubicBezTo>
                <a:cubicBezTo>
                  <a:pt x="2362" y="2219"/>
                  <a:pt x="2219" y="2362"/>
                  <a:pt x="2045" y="2362"/>
                </a:cubicBezTo>
              </a:path>
            </a:pathLst>
          </a:custGeom>
          <a:solidFill>
            <a:schemeClr val="accent2"/>
          </a:solidFill>
          <a:ln>
            <a:noFill/>
          </a:ln>
          <a:effectLst/>
        </p:spPr>
        <p:txBody>
          <a:bodyPr wrap="none" anchor="ctr"/>
          <a:lstStyle/>
          <a:p>
            <a:endParaRPr lang="en-US" sz="7197"/>
          </a:p>
        </p:txBody>
      </p:sp>
      <p:sp>
        <p:nvSpPr>
          <p:cNvPr id="43" name="Subtitle 2">
            <a:extLst>
              <a:ext uri="{FF2B5EF4-FFF2-40B4-BE49-F238E27FC236}">
                <a16:creationId xmlns:a16="http://schemas.microsoft.com/office/drawing/2014/main" id="{180ED7CA-6273-42BB-A0CE-DE242F93D94A}"/>
              </a:ext>
            </a:extLst>
          </p:cNvPr>
          <p:cNvSpPr txBox="1">
            <a:spLocks/>
          </p:cNvSpPr>
          <p:nvPr/>
        </p:nvSpPr>
        <p:spPr>
          <a:xfrm>
            <a:off x="10000512" y="9758784"/>
            <a:ext cx="5551988" cy="221291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Long &amp; Short form podcasts | Based on Buyer Intent Intelligence, Trends &amp; User behaviour | Made available at different Buyer touch points</a:t>
            </a:r>
          </a:p>
        </p:txBody>
      </p:sp>
      <p:sp>
        <p:nvSpPr>
          <p:cNvPr id="44" name="TextBox 43">
            <a:extLst>
              <a:ext uri="{FF2B5EF4-FFF2-40B4-BE49-F238E27FC236}">
                <a16:creationId xmlns:a16="http://schemas.microsoft.com/office/drawing/2014/main" id="{BA3B20D5-3805-486C-BE21-C268EEEA229B}"/>
              </a:ext>
            </a:extLst>
          </p:cNvPr>
          <p:cNvSpPr txBox="1"/>
          <p:nvPr/>
        </p:nvSpPr>
        <p:spPr>
          <a:xfrm>
            <a:off x="11200003" y="8992351"/>
            <a:ext cx="2874506" cy="584775"/>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Medigy Radio</a:t>
            </a:r>
          </a:p>
        </p:txBody>
      </p:sp>
      <p:grpSp>
        <p:nvGrpSpPr>
          <p:cNvPr id="45" name="Group 44">
            <a:extLst>
              <a:ext uri="{FF2B5EF4-FFF2-40B4-BE49-F238E27FC236}">
                <a16:creationId xmlns:a16="http://schemas.microsoft.com/office/drawing/2014/main" id="{0F2BC72D-670C-4244-BE4C-93190AD1C376}"/>
              </a:ext>
            </a:extLst>
          </p:cNvPr>
          <p:cNvGrpSpPr/>
          <p:nvPr/>
        </p:nvGrpSpPr>
        <p:grpSpPr>
          <a:xfrm>
            <a:off x="11629109" y="5062231"/>
            <a:ext cx="2004572" cy="2707814"/>
            <a:chOff x="7261562" y="3100268"/>
            <a:chExt cx="967998" cy="1307589"/>
          </a:xfrm>
        </p:grpSpPr>
        <p:sp>
          <p:nvSpPr>
            <p:cNvPr id="46" name="Freeform 31">
              <a:extLst>
                <a:ext uri="{FF2B5EF4-FFF2-40B4-BE49-F238E27FC236}">
                  <a16:creationId xmlns:a16="http://schemas.microsoft.com/office/drawing/2014/main" id="{2BC504A2-0890-44B7-A944-10538586CF9A}"/>
                </a:ext>
              </a:extLst>
            </p:cNvPr>
            <p:cNvSpPr>
              <a:spLocks noChangeArrowheads="1"/>
            </p:cNvSpPr>
            <p:nvPr/>
          </p:nvSpPr>
          <p:spPr bwMode="auto">
            <a:xfrm>
              <a:off x="7261562" y="3954011"/>
              <a:ext cx="967998" cy="317376"/>
            </a:xfrm>
            <a:custGeom>
              <a:avLst/>
              <a:gdLst>
                <a:gd name="T0" fmla="*/ 0 w 1346"/>
                <a:gd name="T1" fmla="*/ 238 h 439"/>
                <a:gd name="T2" fmla="*/ 0 w 1346"/>
                <a:gd name="T3" fmla="*/ 238 h 439"/>
                <a:gd name="T4" fmla="*/ 199 w 1346"/>
                <a:gd name="T5" fmla="*/ 438 h 439"/>
                <a:gd name="T6" fmla="*/ 1345 w 1346"/>
                <a:gd name="T7" fmla="*/ 438 h 439"/>
                <a:gd name="T8" fmla="*/ 1345 w 1346"/>
                <a:gd name="T9" fmla="*/ 0 h 439"/>
                <a:gd name="T10" fmla="*/ 0 w 1346"/>
                <a:gd name="T11" fmla="*/ 0 h 439"/>
                <a:gd name="T12" fmla="*/ 0 w 1346"/>
                <a:gd name="T13" fmla="*/ 238 h 439"/>
              </a:gdLst>
              <a:ahLst/>
              <a:cxnLst>
                <a:cxn ang="0">
                  <a:pos x="T0" y="T1"/>
                </a:cxn>
                <a:cxn ang="0">
                  <a:pos x="T2" y="T3"/>
                </a:cxn>
                <a:cxn ang="0">
                  <a:pos x="T4" y="T5"/>
                </a:cxn>
                <a:cxn ang="0">
                  <a:pos x="T6" y="T7"/>
                </a:cxn>
                <a:cxn ang="0">
                  <a:pos x="T8" y="T9"/>
                </a:cxn>
                <a:cxn ang="0">
                  <a:pos x="T10" y="T11"/>
                </a:cxn>
                <a:cxn ang="0">
                  <a:pos x="T12" y="T13"/>
                </a:cxn>
              </a:cxnLst>
              <a:rect l="0" t="0" r="r" b="b"/>
              <a:pathLst>
                <a:path w="1346" h="439">
                  <a:moveTo>
                    <a:pt x="0" y="238"/>
                  </a:moveTo>
                  <a:lnTo>
                    <a:pt x="0" y="238"/>
                  </a:lnTo>
                  <a:cubicBezTo>
                    <a:pt x="0" y="349"/>
                    <a:pt x="89" y="438"/>
                    <a:pt x="199" y="438"/>
                  </a:cubicBezTo>
                  <a:cubicBezTo>
                    <a:pt x="1345" y="438"/>
                    <a:pt x="1345" y="438"/>
                    <a:pt x="1345" y="438"/>
                  </a:cubicBezTo>
                  <a:cubicBezTo>
                    <a:pt x="1345" y="0"/>
                    <a:pt x="1345" y="0"/>
                    <a:pt x="1345" y="0"/>
                  </a:cubicBezTo>
                  <a:cubicBezTo>
                    <a:pt x="0" y="0"/>
                    <a:pt x="0" y="0"/>
                    <a:pt x="0" y="0"/>
                  </a:cubicBezTo>
                  <a:lnTo>
                    <a:pt x="0" y="238"/>
                  </a:lnTo>
                </a:path>
              </a:pathLst>
            </a:custGeom>
            <a:solidFill>
              <a:srgbClr val="51B8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52" name="Freeform 32">
              <a:extLst>
                <a:ext uri="{FF2B5EF4-FFF2-40B4-BE49-F238E27FC236}">
                  <a16:creationId xmlns:a16="http://schemas.microsoft.com/office/drawing/2014/main" id="{3D5AF3D0-02D5-460F-828F-82A15AFE7216}"/>
                </a:ext>
              </a:extLst>
            </p:cNvPr>
            <p:cNvSpPr>
              <a:spLocks noChangeArrowheads="1"/>
            </p:cNvSpPr>
            <p:nvPr/>
          </p:nvSpPr>
          <p:spPr bwMode="auto">
            <a:xfrm>
              <a:off x="7261562" y="3100268"/>
              <a:ext cx="967998" cy="317376"/>
            </a:xfrm>
            <a:custGeom>
              <a:avLst/>
              <a:gdLst>
                <a:gd name="T0" fmla="*/ 1345 w 1346"/>
                <a:gd name="T1" fmla="*/ 0 h 442"/>
                <a:gd name="T2" fmla="*/ 1345 w 1346"/>
                <a:gd name="T3" fmla="*/ 0 h 442"/>
                <a:gd name="T4" fmla="*/ 199 w 1346"/>
                <a:gd name="T5" fmla="*/ 0 h 442"/>
                <a:gd name="T6" fmla="*/ 0 w 1346"/>
                <a:gd name="T7" fmla="*/ 202 h 442"/>
                <a:gd name="T8" fmla="*/ 0 w 1346"/>
                <a:gd name="T9" fmla="*/ 441 h 442"/>
                <a:gd name="T10" fmla="*/ 1345 w 1346"/>
                <a:gd name="T11" fmla="*/ 441 h 442"/>
                <a:gd name="T12" fmla="*/ 1345 w 1346"/>
                <a:gd name="T13" fmla="*/ 0 h 442"/>
              </a:gdLst>
              <a:ahLst/>
              <a:cxnLst>
                <a:cxn ang="0">
                  <a:pos x="T0" y="T1"/>
                </a:cxn>
                <a:cxn ang="0">
                  <a:pos x="T2" y="T3"/>
                </a:cxn>
                <a:cxn ang="0">
                  <a:pos x="T4" y="T5"/>
                </a:cxn>
                <a:cxn ang="0">
                  <a:pos x="T6" y="T7"/>
                </a:cxn>
                <a:cxn ang="0">
                  <a:pos x="T8" y="T9"/>
                </a:cxn>
                <a:cxn ang="0">
                  <a:pos x="T10" y="T11"/>
                </a:cxn>
                <a:cxn ang="0">
                  <a:pos x="T12" y="T13"/>
                </a:cxn>
              </a:cxnLst>
              <a:rect l="0" t="0" r="r" b="b"/>
              <a:pathLst>
                <a:path w="1346" h="442">
                  <a:moveTo>
                    <a:pt x="1345" y="0"/>
                  </a:moveTo>
                  <a:lnTo>
                    <a:pt x="1345" y="0"/>
                  </a:lnTo>
                  <a:cubicBezTo>
                    <a:pt x="199" y="0"/>
                    <a:pt x="199" y="0"/>
                    <a:pt x="199" y="0"/>
                  </a:cubicBezTo>
                  <a:cubicBezTo>
                    <a:pt x="89" y="0"/>
                    <a:pt x="0" y="92"/>
                    <a:pt x="0" y="202"/>
                  </a:cubicBezTo>
                  <a:cubicBezTo>
                    <a:pt x="0" y="441"/>
                    <a:pt x="0" y="441"/>
                    <a:pt x="0" y="441"/>
                  </a:cubicBezTo>
                  <a:cubicBezTo>
                    <a:pt x="1345" y="441"/>
                    <a:pt x="1345" y="441"/>
                    <a:pt x="1345" y="441"/>
                  </a:cubicBezTo>
                  <a:lnTo>
                    <a:pt x="1345" y="0"/>
                  </a:lnTo>
                </a:path>
              </a:pathLst>
            </a:custGeom>
            <a:solidFill>
              <a:srgbClr val="51B8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53" name="Freeform 33">
              <a:extLst>
                <a:ext uri="{FF2B5EF4-FFF2-40B4-BE49-F238E27FC236}">
                  <a16:creationId xmlns:a16="http://schemas.microsoft.com/office/drawing/2014/main" id="{C12D79AF-319C-4A22-986B-3F1D43D1F454}"/>
                </a:ext>
              </a:extLst>
            </p:cNvPr>
            <p:cNvSpPr>
              <a:spLocks noChangeArrowheads="1"/>
            </p:cNvSpPr>
            <p:nvPr/>
          </p:nvSpPr>
          <p:spPr bwMode="auto">
            <a:xfrm>
              <a:off x="7261562" y="3417644"/>
              <a:ext cx="967998" cy="536366"/>
            </a:xfrm>
            <a:custGeom>
              <a:avLst/>
              <a:gdLst>
                <a:gd name="T0" fmla="*/ 0 w 1346"/>
                <a:gd name="T1" fmla="*/ 0 h 744"/>
                <a:gd name="T2" fmla="*/ 0 w 1346"/>
                <a:gd name="T3" fmla="*/ 743 h 744"/>
                <a:gd name="T4" fmla="*/ 1345 w 1346"/>
                <a:gd name="T5" fmla="*/ 743 h 744"/>
                <a:gd name="T6" fmla="*/ 1345 w 1346"/>
                <a:gd name="T7" fmla="*/ 0 h 744"/>
                <a:gd name="T8" fmla="*/ 0 w 1346"/>
                <a:gd name="T9" fmla="*/ 0 h 744"/>
              </a:gdLst>
              <a:ahLst/>
              <a:cxnLst>
                <a:cxn ang="0">
                  <a:pos x="T0" y="T1"/>
                </a:cxn>
                <a:cxn ang="0">
                  <a:pos x="T2" y="T3"/>
                </a:cxn>
                <a:cxn ang="0">
                  <a:pos x="T4" y="T5"/>
                </a:cxn>
                <a:cxn ang="0">
                  <a:pos x="T6" y="T7"/>
                </a:cxn>
                <a:cxn ang="0">
                  <a:pos x="T8" y="T9"/>
                </a:cxn>
              </a:cxnLst>
              <a:rect l="0" t="0" r="r" b="b"/>
              <a:pathLst>
                <a:path w="1346" h="744">
                  <a:moveTo>
                    <a:pt x="0" y="0"/>
                  </a:moveTo>
                  <a:lnTo>
                    <a:pt x="0" y="743"/>
                  </a:lnTo>
                  <a:lnTo>
                    <a:pt x="1345" y="743"/>
                  </a:lnTo>
                  <a:lnTo>
                    <a:pt x="1345" y="0"/>
                  </a:lnTo>
                  <a:lnTo>
                    <a:pt x="0" y="0"/>
                  </a:lnTo>
                </a:path>
              </a:pathLst>
            </a:custGeom>
            <a:solidFill>
              <a:srgbClr val="FFFFF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55" name="Freeform 34">
              <a:extLst>
                <a:ext uri="{FF2B5EF4-FFF2-40B4-BE49-F238E27FC236}">
                  <a16:creationId xmlns:a16="http://schemas.microsoft.com/office/drawing/2014/main" id="{790B0505-A576-42E5-A7BE-CA2170D126AB}"/>
                </a:ext>
              </a:extLst>
            </p:cNvPr>
            <p:cNvSpPr>
              <a:spLocks noChangeArrowheads="1"/>
            </p:cNvSpPr>
            <p:nvPr/>
          </p:nvSpPr>
          <p:spPr bwMode="auto">
            <a:xfrm>
              <a:off x="7439293" y="3100268"/>
              <a:ext cx="88865" cy="1167944"/>
            </a:xfrm>
            <a:custGeom>
              <a:avLst/>
              <a:gdLst>
                <a:gd name="T0" fmla="*/ 124 w 125"/>
                <a:gd name="T1" fmla="*/ 0 h 1623"/>
                <a:gd name="T2" fmla="*/ 0 w 125"/>
                <a:gd name="T3" fmla="*/ 0 h 1623"/>
                <a:gd name="T4" fmla="*/ 0 w 125"/>
                <a:gd name="T5" fmla="*/ 1622 h 1623"/>
                <a:gd name="T6" fmla="*/ 124 w 125"/>
                <a:gd name="T7" fmla="*/ 1622 h 1623"/>
                <a:gd name="T8" fmla="*/ 124 w 125"/>
                <a:gd name="T9" fmla="*/ 0 h 1623"/>
              </a:gdLst>
              <a:ahLst/>
              <a:cxnLst>
                <a:cxn ang="0">
                  <a:pos x="T0" y="T1"/>
                </a:cxn>
                <a:cxn ang="0">
                  <a:pos x="T2" y="T3"/>
                </a:cxn>
                <a:cxn ang="0">
                  <a:pos x="T4" y="T5"/>
                </a:cxn>
                <a:cxn ang="0">
                  <a:pos x="T6" y="T7"/>
                </a:cxn>
                <a:cxn ang="0">
                  <a:pos x="T8" y="T9"/>
                </a:cxn>
              </a:cxnLst>
              <a:rect l="0" t="0" r="r" b="b"/>
              <a:pathLst>
                <a:path w="125" h="1623">
                  <a:moveTo>
                    <a:pt x="124" y="0"/>
                  </a:moveTo>
                  <a:lnTo>
                    <a:pt x="0" y="0"/>
                  </a:lnTo>
                  <a:lnTo>
                    <a:pt x="0" y="1622"/>
                  </a:lnTo>
                  <a:lnTo>
                    <a:pt x="124" y="1622"/>
                  </a:lnTo>
                  <a:lnTo>
                    <a:pt x="124"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56" name="Freeform 35">
              <a:extLst>
                <a:ext uri="{FF2B5EF4-FFF2-40B4-BE49-F238E27FC236}">
                  <a16:creationId xmlns:a16="http://schemas.microsoft.com/office/drawing/2014/main" id="{8439843E-43A4-45C7-ABDC-6E799DDF10E6}"/>
                </a:ext>
              </a:extLst>
            </p:cNvPr>
            <p:cNvSpPr>
              <a:spLocks noChangeArrowheads="1"/>
            </p:cNvSpPr>
            <p:nvPr/>
          </p:nvSpPr>
          <p:spPr bwMode="auto">
            <a:xfrm>
              <a:off x="7874099" y="4268212"/>
              <a:ext cx="228511" cy="139645"/>
            </a:xfrm>
            <a:custGeom>
              <a:avLst/>
              <a:gdLst>
                <a:gd name="T0" fmla="*/ 317 w 318"/>
                <a:gd name="T1" fmla="*/ 0 h 193"/>
                <a:gd name="T2" fmla="*/ 0 w 318"/>
                <a:gd name="T3" fmla="*/ 0 h 193"/>
                <a:gd name="T4" fmla="*/ 0 w 318"/>
                <a:gd name="T5" fmla="*/ 192 h 193"/>
                <a:gd name="T6" fmla="*/ 157 w 318"/>
                <a:gd name="T7" fmla="*/ 156 h 193"/>
                <a:gd name="T8" fmla="*/ 317 w 318"/>
                <a:gd name="T9" fmla="*/ 192 h 193"/>
                <a:gd name="T10" fmla="*/ 317 w 318"/>
                <a:gd name="T11" fmla="*/ 0 h 193"/>
              </a:gdLst>
              <a:ahLst/>
              <a:cxnLst>
                <a:cxn ang="0">
                  <a:pos x="T0" y="T1"/>
                </a:cxn>
                <a:cxn ang="0">
                  <a:pos x="T2" y="T3"/>
                </a:cxn>
                <a:cxn ang="0">
                  <a:pos x="T4" y="T5"/>
                </a:cxn>
                <a:cxn ang="0">
                  <a:pos x="T6" y="T7"/>
                </a:cxn>
                <a:cxn ang="0">
                  <a:pos x="T8" y="T9"/>
                </a:cxn>
                <a:cxn ang="0">
                  <a:pos x="T10" y="T11"/>
                </a:cxn>
              </a:cxnLst>
              <a:rect l="0" t="0" r="r" b="b"/>
              <a:pathLst>
                <a:path w="318" h="193">
                  <a:moveTo>
                    <a:pt x="317" y="0"/>
                  </a:moveTo>
                  <a:lnTo>
                    <a:pt x="0" y="0"/>
                  </a:lnTo>
                  <a:lnTo>
                    <a:pt x="0" y="192"/>
                  </a:lnTo>
                  <a:lnTo>
                    <a:pt x="157" y="156"/>
                  </a:lnTo>
                  <a:lnTo>
                    <a:pt x="317" y="192"/>
                  </a:lnTo>
                  <a:lnTo>
                    <a:pt x="317"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sp>
        <p:nvSpPr>
          <p:cNvPr id="34" name="Subtitle 2">
            <a:extLst>
              <a:ext uri="{FF2B5EF4-FFF2-40B4-BE49-F238E27FC236}">
                <a16:creationId xmlns:a16="http://schemas.microsoft.com/office/drawing/2014/main" id="{D138B18B-1FBF-4C20-B21E-8A0394C0A983}"/>
              </a:ext>
            </a:extLst>
          </p:cNvPr>
          <p:cNvSpPr txBox="1">
            <a:spLocks/>
          </p:cNvSpPr>
          <p:nvPr/>
        </p:nvSpPr>
        <p:spPr>
          <a:xfrm>
            <a:off x="16949112" y="9761730"/>
            <a:ext cx="5551988" cy="126086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b="1" dirty="0">
                <a:solidFill>
                  <a:schemeClr val="tx1"/>
                </a:solidFill>
                <a:latin typeface="Lato Light" charset="0"/>
                <a:ea typeface="Lato Light" charset="0"/>
                <a:cs typeface="Lato Light" charset="0"/>
              </a:rPr>
              <a:t>For pricing details contact us at:</a:t>
            </a:r>
          </a:p>
          <a:p>
            <a:pPr>
              <a:lnSpc>
                <a:spcPts val="4040"/>
              </a:lnSpc>
            </a:pPr>
            <a:r>
              <a:rPr lang="en-US" b="1" dirty="0">
                <a:solidFill>
                  <a:schemeClr val="tx1"/>
                </a:solidFill>
                <a:latin typeface="Lato Light" charset="0"/>
                <a:ea typeface="Lato Light" charset="0"/>
                <a:cs typeface="Lato Light" charset="0"/>
              </a:rPr>
              <a:t>contact@medigy.com</a:t>
            </a:r>
          </a:p>
        </p:txBody>
      </p:sp>
    </p:spTree>
    <p:extLst>
      <p:ext uri="{BB962C8B-B14F-4D97-AF65-F5344CB8AC3E}">
        <p14:creationId xmlns:p14="http://schemas.microsoft.com/office/powerpoint/2010/main" val="15357613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1873483" y="5198731"/>
            <a:ext cx="9871805" cy="2185214"/>
          </a:xfrm>
          <a:prstGeom prst="rect">
            <a:avLst/>
          </a:prstGeom>
          <a:noFill/>
        </p:spPr>
        <p:txBody>
          <a:bodyPr wrap="none" rtlCol="0">
            <a:spAutoFit/>
          </a:bodyPr>
          <a:lstStyle/>
          <a:p>
            <a:r>
              <a:rPr lang="en-US" sz="13600" b="1" dirty="0">
                <a:solidFill>
                  <a:schemeClr val="tx2"/>
                </a:solidFill>
                <a:latin typeface="Lato Black" charset="0"/>
                <a:ea typeface="Lato Black" charset="0"/>
                <a:cs typeface="Lato Black" charset="0"/>
              </a:rPr>
              <a:t>Newsletters</a:t>
            </a:r>
          </a:p>
        </p:txBody>
      </p:sp>
      <p:sp>
        <p:nvSpPr>
          <p:cNvPr id="15" name="TextBox 14"/>
          <p:cNvSpPr txBox="1"/>
          <p:nvPr/>
        </p:nvSpPr>
        <p:spPr>
          <a:xfrm>
            <a:off x="11895785" y="3143875"/>
            <a:ext cx="8207311" cy="2185214"/>
          </a:xfrm>
          <a:prstGeom prst="rect">
            <a:avLst/>
          </a:prstGeom>
          <a:noFill/>
        </p:spPr>
        <p:txBody>
          <a:bodyPr wrap="none" rtlCol="0">
            <a:spAutoFit/>
          </a:bodyPr>
          <a:lstStyle/>
          <a:p>
            <a:r>
              <a:rPr lang="en-US" sz="13600" b="1" dirty="0">
                <a:solidFill>
                  <a:schemeClr val="tx2"/>
                </a:solidFill>
                <a:latin typeface="Lato Black" charset="0"/>
                <a:ea typeface="Lato Black" charset="0"/>
                <a:cs typeface="Lato Black" charset="0"/>
              </a:rPr>
              <a:t>Electronic</a:t>
            </a:r>
          </a:p>
        </p:txBody>
      </p:sp>
      <p:grpSp>
        <p:nvGrpSpPr>
          <p:cNvPr id="16" name="Group 15"/>
          <p:cNvGrpSpPr/>
          <p:nvPr/>
        </p:nvGrpSpPr>
        <p:grpSpPr>
          <a:xfrm>
            <a:off x="12021320" y="7985254"/>
            <a:ext cx="5016271" cy="227062"/>
            <a:chOff x="6927228" y="7552706"/>
            <a:chExt cx="5016271" cy="227062"/>
          </a:xfrm>
        </p:grpSpPr>
        <p:sp>
          <p:nvSpPr>
            <p:cNvPr id="17" name="Oval 16"/>
            <p:cNvSpPr>
              <a:spLocks noChangeAspect="1"/>
            </p:cNvSpPr>
            <p:nvPr/>
          </p:nvSpPr>
          <p:spPr>
            <a:xfrm rot="18861538">
              <a:off x="6927228"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5" name="Oval 24"/>
            <p:cNvSpPr>
              <a:spLocks noChangeAspect="1"/>
            </p:cNvSpPr>
            <p:nvPr/>
          </p:nvSpPr>
          <p:spPr>
            <a:xfrm rot="18861538">
              <a:off x="7142741"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6" name="Oval 25"/>
            <p:cNvSpPr>
              <a:spLocks noChangeAspect="1"/>
            </p:cNvSpPr>
            <p:nvPr/>
          </p:nvSpPr>
          <p:spPr>
            <a:xfrm rot="18861538">
              <a:off x="7358254"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7" name="Oval 26"/>
            <p:cNvSpPr>
              <a:spLocks noChangeAspect="1"/>
            </p:cNvSpPr>
            <p:nvPr/>
          </p:nvSpPr>
          <p:spPr>
            <a:xfrm rot="18861538">
              <a:off x="7573766"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8" name="Oval 27"/>
            <p:cNvSpPr>
              <a:spLocks noChangeAspect="1"/>
            </p:cNvSpPr>
            <p:nvPr/>
          </p:nvSpPr>
          <p:spPr>
            <a:xfrm rot="18861538">
              <a:off x="7789279"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9" name="Oval 28"/>
            <p:cNvSpPr>
              <a:spLocks noChangeAspect="1"/>
            </p:cNvSpPr>
            <p:nvPr/>
          </p:nvSpPr>
          <p:spPr>
            <a:xfrm rot="18861538">
              <a:off x="8004792"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0" name="Oval 29"/>
            <p:cNvSpPr>
              <a:spLocks noChangeAspect="1"/>
            </p:cNvSpPr>
            <p:nvPr/>
          </p:nvSpPr>
          <p:spPr>
            <a:xfrm rot="18861538">
              <a:off x="8220304"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1" name="Oval 30"/>
            <p:cNvSpPr>
              <a:spLocks noChangeAspect="1"/>
            </p:cNvSpPr>
            <p:nvPr/>
          </p:nvSpPr>
          <p:spPr>
            <a:xfrm rot="18861538">
              <a:off x="8435817"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2" name="Oval 31"/>
            <p:cNvSpPr>
              <a:spLocks noChangeAspect="1"/>
            </p:cNvSpPr>
            <p:nvPr/>
          </p:nvSpPr>
          <p:spPr>
            <a:xfrm rot="18861538">
              <a:off x="8651330"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3" name="Oval 32"/>
            <p:cNvSpPr>
              <a:spLocks noChangeAspect="1"/>
            </p:cNvSpPr>
            <p:nvPr/>
          </p:nvSpPr>
          <p:spPr>
            <a:xfrm rot="18861538">
              <a:off x="8866842"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4" name="Oval 33"/>
            <p:cNvSpPr>
              <a:spLocks noChangeAspect="1"/>
            </p:cNvSpPr>
            <p:nvPr/>
          </p:nvSpPr>
          <p:spPr>
            <a:xfrm rot="18861538">
              <a:off x="9082355"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Oval 34"/>
            <p:cNvSpPr>
              <a:spLocks noChangeAspect="1"/>
            </p:cNvSpPr>
            <p:nvPr/>
          </p:nvSpPr>
          <p:spPr>
            <a:xfrm rot="18861538">
              <a:off x="9297868"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6" name="Oval 35"/>
            <p:cNvSpPr>
              <a:spLocks noChangeAspect="1"/>
            </p:cNvSpPr>
            <p:nvPr/>
          </p:nvSpPr>
          <p:spPr>
            <a:xfrm rot="18861538">
              <a:off x="6927228"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7" name="Oval 36"/>
            <p:cNvSpPr>
              <a:spLocks noChangeAspect="1"/>
            </p:cNvSpPr>
            <p:nvPr/>
          </p:nvSpPr>
          <p:spPr>
            <a:xfrm rot="18861538">
              <a:off x="7142741"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8" name="Oval 37"/>
            <p:cNvSpPr>
              <a:spLocks noChangeAspect="1"/>
            </p:cNvSpPr>
            <p:nvPr/>
          </p:nvSpPr>
          <p:spPr>
            <a:xfrm rot="18861538">
              <a:off x="7358254"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9" name="Oval 38"/>
            <p:cNvSpPr>
              <a:spLocks noChangeAspect="1"/>
            </p:cNvSpPr>
            <p:nvPr/>
          </p:nvSpPr>
          <p:spPr>
            <a:xfrm rot="18861538">
              <a:off x="7573766"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0" name="Oval 39"/>
            <p:cNvSpPr>
              <a:spLocks noChangeAspect="1"/>
            </p:cNvSpPr>
            <p:nvPr/>
          </p:nvSpPr>
          <p:spPr>
            <a:xfrm rot="18861538">
              <a:off x="7789279"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Oval 40"/>
            <p:cNvSpPr>
              <a:spLocks noChangeAspect="1"/>
            </p:cNvSpPr>
            <p:nvPr/>
          </p:nvSpPr>
          <p:spPr>
            <a:xfrm rot="18861538">
              <a:off x="8004792"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2" name="Oval 41"/>
            <p:cNvSpPr>
              <a:spLocks noChangeAspect="1"/>
            </p:cNvSpPr>
            <p:nvPr/>
          </p:nvSpPr>
          <p:spPr>
            <a:xfrm rot="18861538">
              <a:off x="8220304"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3" name="Oval 42"/>
            <p:cNvSpPr>
              <a:spLocks noChangeAspect="1"/>
            </p:cNvSpPr>
            <p:nvPr/>
          </p:nvSpPr>
          <p:spPr>
            <a:xfrm rot="18861538">
              <a:off x="8435817"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4" name="Oval 43"/>
            <p:cNvSpPr>
              <a:spLocks noChangeAspect="1"/>
            </p:cNvSpPr>
            <p:nvPr/>
          </p:nvSpPr>
          <p:spPr>
            <a:xfrm rot="18861538">
              <a:off x="8651330"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5" name="Oval 44"/>
            <p:cNvSpPr>
              <a:spLocks noChangeAspect="1"/>
            </p:cNvSpPr>
            <p:nvPr/>
          </p:nvSpPr>
          <p:spPr>
            <a:xfrm rot="18861538">
              <a:off x="8866842"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6" name="Oval 45"/>
            <p:cNvSpPr>
              <a:spLocks noChangeAspect="1"/>
            </p:cNvSpPr>
            <p:nvPr/>
          </p:nvSpPr>
          <p:spPr>
            <a:xfrm rot="18861538">
              <a:off x="9082355"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7" name="Oval 46"/>
            <p:cNvSpPr>
              <a:spLocks noChangeAspect="1"/>
            </p:cNvSpPr>
            <p:nvPr/>
          </p:nvSpPr>
          <p:spPr>
            <a:xfrm rot="18861538">
              <a:off x="9297868"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8" name="Oval 47"/>
            <p:cNvSpPr>
              <a:spLocks noChangeAspect="1"/>
            </p:cNvSpPr>
            <p:nvPr/>
          </p:nvSpPr>
          <p:spPr>
            <a:xfrm rot="18861538">
              <a:off x="9508851"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9" name="Oval 48"/>
            <p:cNvSpPr>
              <a:spLocks noChangeAspect="1"/>
            </p:cNvSpPr>
            <p:nvPr/>
          </p:nvSpPr>
          <p:spPr>
            <a:xfrm rot="18861538">
              <a:off x="9724364"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0" name="Oval 49"/>
            <p:cNvSpPr>
              <a:spLocks noChangeAspect="1"/>
            </p:cNvSpPr>
            <p:nvPr/>
          </p:nvSpPr>
          <p:spPr>
            <a:xfrm rot="18861538">
              <a:off x="9939877"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1" name="Oval 50"/>
            <p:cNvSpPr>
              <a:spLocks noChangeAspect="1"/>
            </p:cNvSpPr>
            <p:nvPr/>
          </p:nvSpPr>
          <p:spPr>
            <a:xfrm rot="18861538">
              <a:off x="10155389"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2" name="Oval 51"/>
            <p:cNvSpPr>
              <a:spLocks noChangeAspect="1"/>
            </p:cNvSpPr>
            <p:nvPr/>
          </p:nvSpPr>
          <p:spPr>
            <a:xfrm rot="18861538">
              <a:off x="10370902"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3" name="Oval 52"/>
            <p:cNvSpPr>
              <a:spLocks noChangeAspect="1"/>
            </p:cNvSpPr>
            <p:nvPr/>
          </p:nvSpPr>
          <p:spPr>
            <a:xfrm rot="18861538">
              <a:off x="10586415"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4" name="Oval 53"/>
            <p:cNvSpPr>
              <a:spLocks noChangeAspect="1"/>
            </p:cNvSpPr>
            <p:nvPr/>
          </p:nvSpPr>
          <p:spPr>
            <a:xfrm rot="18861538">
              <a:off x="10801927"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5" name="Oval 54"/>
            <p:cNvSpPr>
              <a:spLocks noChangeAspect="1"/>
            </p:cNvSpPr>
            <p:nvPr/>
          </p:nvSpPr>
          <p:spPr>
            <a:xfrm rot="18861538">
              <a:off x="11017440"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Oval 55"/>
            <p:cNvSpPr>
              <a:spLocks noChangeAspect="1"/>
            </p:cNvSpPr>
            <p:nvPr/>
          </p:nvSpPr>
          <p:spPr>
            <a:xfrm rot="18861538">
              <a:off x="11232953"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7" name="Oval 56"/>
            <p:cNvSpPr>
              <a:spLocks noChangeAspect="1"/>
            </p:cNvSpPr>
            <p:nvPr/>
          </p:nvSpPr>
          <p:spPr>
            <a:xfrm rot="18861538">
              <a:off x="11448465"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8" name="Oval 57"/>
            <p:cNvSpPr>
              <a:spLocks noChangeAspect="1"/>
            </p:cNvSpPr>
            <p:nvPr/>
          </p:nvSpPr>
          <p:spPr>
            <a:xfrm rot="18861538">
              <a:off x="11663978"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9" name="Oval 58"/>
            <p:cNvSpPr>
              <a:spLocks noChangeAspect="1"/>
            </p:cNvSpPr>
            <p:nvPr/>
          </p:nvSpPr>
          <p:spPr>
            <a:xfrm rot="18861538">
              <a:off x="11879491"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0" name="Oval 59"/>
            <p:cNvSpPr>
              <a:spLocks noChangeAspect="1"/>
            </p:cNvSpPr>
            <p:nvPr/>
          </p:nvSpPr>
          <p:spPr>
            <a:xfrm rot="18861538">
              <a:off x="9508851"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1" name="Oval 60"/>
            <p:cNvSpPr>
              <a:spLocks noChangeAspect="1"/>
            </p:cNvSpPr>
            <p:nvPr/>
          </p:nvSpPr>
          <p:spPr>
            <a:xfrm rot="18861538">
              <a:off x="9724364"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2" name="Oval 61"/>
            <p:cNvSpPr>
              <a:spLocks noChangeAspect="1"/>
            </p:cNvSpPr>
            <p:nvPr/>
          </p:nvSpPr>
          <p:spPr>
            <a:xfrm rot="18861538">
              <a:off x="9939877"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3" name="Oval 62"/>
            <p:cNvSpPr>
              <a:spLocks noChangeAspect="1"/>
            </p:cNvSpPr>
            <p:nvPr/>
          </p:nvSpPr>
          <p:spPr>
            <a:xfrm rot="18861538">
              <a:off x="10155389"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4" name="Oval 63"/>
            <p:cNvSpPr>
              <a:spLocks noChangeAspect="1"/>
            </p:cNvSpPr>
            <p:nvPr/>
          </p:nvSpPr>
          <p:spPr>
            <a:xfrm rot="18861538">
              <a:off x="10370902"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5" name="Oval 64"/>
            <p:cNvSpPr>
              <a:spLocks noChangeAspect="1"/>
            </p:cNvSpPr>
            <p:nvPr/>
          </p:nvSpPr>
          <p:spPr>
            <a:xfrm rot="18861538">
              <a:off x="10586415"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6" name="Oval 65"/>
            <p:cNvSpPr>
              <a:spLocks noChangeAspect="1"/>
            </p:cNvSpPr>
            <p:nvPr/>
          </p:nvSpPr>
          <p:spPr>
            <a:xfrm rot="18861538">
              <a:off x="10801927"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7" name="Oval 66"/>
            <p:cNvSpPr>
              <a:spLocks noChangeAspect="1"/>
            </p:cNvSpPr>
            <p:nvPr/>
          </p:nvSpPr>
          <p:spPr>
            <a:xfrm rot="18861538">
              <a:off x="11017440"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8" name="Oval 67"/>
            <p:cNvSpPr>
              <a:spLocks noChangeAspect="1"/>
            </p:cNvSpPr>
            <p:nvPr/>
          </p:nvSpPr>
          <p:spPr>
            <a:xfrm rot="18861538">
              <a:off x="11232953"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9" name="Oval 68"/>
            <p:cNvSpPr>
              <a:spLocks noChangeAspect="1"/>
            </p:cNvSpPr>
            <p:nvPr/>
          </p:nvSpPr>
          <p:spPr>
            <a:xfrm rot="18861538">
              <a:off x="11448465"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0" name="Oval 69"/>
            <p:cNvSpPr>
              <a:spLocks noChangeAspect="1"/>
            </p:cNvSpPr>
            <p:nvPr/>
          </p:nvSpPr>
          <p:spPr>
            <a:xfrm rot="18861538">
              <a:off x="11663978"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1" name="Oval 70"/>
            <p:cNvSpPr>
              <a:spLocks noChangeAspect="1"/>
            </p:cNvSpPr>
            <p:nvPr/>
          </p:nvSpPr>
          <p:spPr>
            <a:xfrm rot="18861538">
              <a:off x="11879491"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72" name="Subtitle 2"/>
          <p:cNvSpPr txBox="1">
            <a:spLocks/>
          </p:cNvSpPr>
          <p:nvPr/>
        </p:nvSpPr>
        <p:spPr>
          <a:xfrm>
            <a:off x="11754681" y="8858231"/>
            <a:ext cx="10337595" cy="67980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8 + industry and community newsletters</a:t>
            </a:r>
          </a:p>
        </p:txBody>
      </p:sp>
      <p:pic>
        <p:nvPicPr>
          <p:cNvPr id="73" name="Picture Placeholder 61" descr="idea.jpg">
            <a:extLst>
              <a:ext uri="{FF2B5EF4-FFF2-40B4-BE49-F238E27FC236}">
                <a16:creationId xmlns:a16="http://schemas.microsoft.com/office/drawing/2014/main" id="{FFBEAABE-3EB2-481D-83B6-37ABFD0B8CAA}"/>
              </a:ext>
            </a:extLst>
          </p:cNvPr>
          <p:cNvPicPr>
            <a:picLocks noChangeAspect="1"/>
          </p:cNvPicPr>
          <p:nvPr/>
        </p:nvPicPr>
        <p:blipFill>
          <a:blip r:embed="rId2" cstate="print"/>
          <a:srcRect l="25337" r="25337"/>
          <a:stretch>
            <a:fillRect/>
          </a:stretch>
        </p:blipFill>
        <p:spPr>
          <a:xfrm>
            <a:off x="463882" y="1218022"/>
            <a:ext cx="8931197" cy="11279955"/>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p:spPr>
      </p:pic>
    </p:spTree>
    <p:extLst>
      <p:ext uri="{BB962C8B-B14F-4D97-AF65-F5344CB8AC3E}">
        <p14:creationId xmlns:p14="http://schemas.microsoft.com/office/powerpoint/2010/main" val="23721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8963165" y="483017"/>
            <a:ext cx="6451346"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Newsletters</a:t>
            </a:r>
            <a:endParaRPr lang="id-ID" sz="8800" b="1" dirty="0">
              <a:solidFill>
                <a:schemeClr val="tx2"/>
              </a:solidFill>
              <a:latin typeface="Lato" charset="0"/>
              <a:ea typeface="Lato" charset="0"/>
              <a:cs typeface="Lato" charset="0"/>
            </a:endParaRPr>
          </a:p>
        </p:txBody>
      </p:sp>
      <p:sp>
        <p:nvSpPr>
          <p:cNvPr id="21" name="Rectangle 20"/>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22" name="Subtitle 2"/>
          <p:cNvSpPr txBox="1">
            <a:spLocks/>
          </p:cNvSpPr>
          <p:nvPr/>
        </p:nvSpPr>
        <p:spPr>
          <a:xfrm>
            <a:off x="9544292" y="1634834"/>
            <a:ext cx="5330247" cy="792078"/>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Your great subtitle </a:t>
            </a:r>
            <a:r>
              <a:rPr lang="en-US" sz="3100" dirty="0">
                <a:solidFill>
                  <a:schemeClr val="accent1"/>
                </a:solidFill>
                <a:latin typeface="Lato Light"/>
                <a:cs typeface="Lato Light"/>
              </a:rPr>
              <a:t>in this line</a:t>
            </a:r>
          </a:p>
        </p:txBody>
      </p:sp>
      <p:sp>
        <p:nvSpPr>
          <p:cNvPr id="3" name="Rectangle 2"/>
          <p:cNvSpPr/>
          <p:nvPr/>
        </p:nvSpPr>
        <p:spPr>
          <a:xfrm>
            <a:off x="12248071" y="3294017"/>
            <a:ext cx="12110125" cy="67696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2985936" y="3873685"/>
            <a:ext cx="10520654" cy="1690298"/>
          </a:xfrm>
          <a:prstGeom prst="rect">
            <a:avLst/>
          </a:prstGeom>
          <a:noFill/>
        </p:spPr>
        <p:txBody>
          <a:bodyPr wrap="square" lIns="219419" tIns="109710" rIns="219419" bIns="109710" rtlCol="0">
            <a:spAutoFit/>
          </a:bodyPr>
          <a:lstStyle/>
          <a:p>
            <a:pPr algn="just">
              <a:lnSpc>
                <a:spcPts val="4040"/>
              </a:lnSpc>
            </a:pPr>
            <a:r>
              <a:rPr lang="en-US" sz="2000" dirty="0">
                <a:solidFill>
                  <a:schemeClr val="bg1"/>
                </a:solidFill>
                <a:latin typeface="Lato Light" charset="0"/>
                <a:ea typeface="Lato Light" charset="0"/>
                <a:cs typeface="Lato Light" charset="0"/>
              </a:rPr>
              <a:t>Every month, Medigy shares hot topics, trends and discussions from the industry and within its community. Join the bandwagon to share your blog posts/articles/press releases and be seen as a problem solver. Also, leverage the promotions involved. </a:t>
            </a:r>
          </a:p>
        </p:txBody>
      </p:sp>
      <p:sp>
        <p:nvSpPr>
          <p:cNvPr id="31" name="TextBox 30"/>
          <p:cNvSpPr txBox="1"/>
          <p:nvPr/>
        </p:nvSpPr>
        <p:spPr>
          <a:xfrm>
            <a:off x="13119569" y="3627515"/>
            <a:ext cx="3298082" cy="400110"/>
          </a:xfrm>
          <a:prstGeom prst="rect">
            <a:avLst/>
          </a:prstGeom>
          <a:noFill/>
        </p:spPr>
        <p:txBody>
          <a:bodyPr wrap="none" rtlCol="0" anchor="ctr" anchorCtr="0">
            <a:spAutoFit/>
          </a:bodyPr>
          <a:lstStyle/>
          <a:p>
            <a:r>
              <a:rPr lang="en-US" sz="2000" b="1" dirty="0">
                <a:solidFill>
                  <a:schemeClr val="bg1"/>
                </a:solidFill>
                <a:latin typeface="Lato" charset="0"/>
                <a:ea typeface="Lato" charset="0"/>
                <a:cs typeface="Lato" charset="0"/>
              </a:rPr>
              <a:t>INDUSTRY NEWSLETTERS</a:t>
            </a:r>
          </a:p>
        </p:txBody>
      </p:sp>
      <p:sp>
        <p:nvSpPr>
          <p:cNvPr id="10" name="TextBox 9">
            <a:extLst>
              <a:ext uri="{FF2B5EF4-FFF2-40B4-BE49-F238E27FC236}">
                <a16:creationId xmlns:a16="http://schemas.microsoft.com/office/drawing/2014/main" id="{336D02E6-9AAE-4699-96F0-4C932F1C852E}"/>
              </a:ext>
            </a:extLst>
          </p:cNvPr>
          <p:cNvSpPr txBox="1"/>
          <p:nvPr/>
        </p:nvSpPr>
        <p:spPr>
          <a:xfrm>
            <a:off x="13119569" y="7996272"/>
            <a:ext cx="3095527" cy="400110"/>
          </a:xfrm>
          <a:prstGeom prst="rect">
            <a:avLst/>
          </a:prstGeom>
          <a:noFill/>
        </p:spPr>
        <p:txBody>
          <a:bodyPr wrap="none" rtlCol="0" anchor="ctr" anchorCtr="0">
            <a:spAutoFit/>
          </a:bodyPr>
          <a:lstStyle/>
          <a:p>
            <a:r>
              <a:rPr lang="en-US" sz="2000" b="1" dirty="0">
                <a:solidFill>
                  <a:schemeClr val="bg1"/>
                </a:solidFill>
                <a:latin typeface="Lato" charset="0"/>
                <a:ea typeface="Lato" charset="0"/>
                <a:cs typeface="Lato" charset="0"/>
              </a:rPr>
              <a:t>CUSTOM NEWSLETTERS</a:t>
            </a:r>
          </a:p>
        </p:txBody>
      </p:sp>
      <p:sp>
        <p:nvSpPr>
          <p:cNvPr id="11" name="TextBox 10">
            <a:extLst>
              <a:ext uri="{FF2B5EF4-FFF2-40B4-BE49-F238E27FC236}">
                <a16:creationId xmlns:a16="http://schemas.microsoft.com/office/drawing/2014/main" id="{3B285D30-5E26-457B-AFF4-7DF328AA7977}"/>
              </a:ext>
            </a:extLst>
          </p:cNvPr>
          <p:cNvSpPr txBox="1"/>
          <p:nvPr/>
        </p:nvSpPr>
        <p:spPr>
          <a:xfrm>
            <a:off x="12985936" y="8196327"/>
            <a:ext cx="10520654" cy="1690298"/>
          </a:xfrm>
          <a:prstGeom prst="rect">
            <a:avLst/>
          </a:prstGeom>
          <a:noFill/>
        </p:spPr>
        <p:txBody>
          <a:bodyPr wrap="square" lIns="219419" tIns="109710" rIns="219419" bIns="109710" rtlCol="0">
            <a:spAutoFit/>
          </a:bodyPr>
          <a:lstStyle/>
          <a:p>
            <a:pPr algn="just">
              <a:lnSpc>
                <a:spcPts val="4040"/>
              </a:lnSpc>
            </a:pPr>
            <a:r>
              <a:rPr lang="en-US" sz="2000" dirty="0">
                <a:solidFill>
                  <a:schemeClr val="bg1"/>
                </a:solidFill>
                <a:latin typeface="Lato Light" charset="0"/>
                <a:ea typeface="Lato Light" charset="0"/>
                <a:cs typeface="Lato Light" charset="0"/>
              </a:rPr>
              <a:t>Don’t want to share space with anyone else? No problem, choose your recipient list from Medigy’s community and create a tailored newsletter that avoids being snobbish and yet, create the perfect match between what the community needs and what you can offer. </a:t>
            </a:r>
          </a:p>
        </p:txBody>
      </p:sp>
      <p:sp>
        <p:nvSpPr>
          <p:cNvPr id="12" name="TextBox 11">
            <a:extLst>
              <a:ext uri="{FF2B5EF4-FFF2-40B4-BE49-F238E27FC236}">
                <a16:creationId xmlns:a16="http://schemas.microsoft.com/office/drawing/2014/main" id="{7642CD74-1A90-4BA6-A986-91A8F7516F0F}"/>
              </a:ext>
            </a:extLst>
          </p:cNvPr>
          <p:cNvSpPr txBox="1"/>
          <p:nvPr/>
        </p:nvSpPr>
        <p:spPr>
          <a:xfrm>
            <a:off x="13119569" y="5945982"/>
            <a:ext cx="3647217" cy="400110"/>
          </a:xfrm>
          <a:prstGeom prst="rect">
            <a:avLst/>
          </a:prstGeom>
          <a:noFill/>
        </p:spPr>
        <p:txBody>
          <a:bodyPr wrap="none" rtlCol="0" anchor="ctr" anchorCtr="0">
            <a:spAutoFit/>
          </a:bodyPr>
          <a:lstStyle/>
          <a:p>
            <a:r>
              <a:rPr lang="en-US" sz="2000" b="1" dirty="0">
                <a:solidFill>
                  <a:schemeClr val="bg1"/>
                </a:solidFill>
                <a:latin typeface="Lato" charset="0"/>
                <a:ea typeface="Lato" charset="0"/>
                <a:cs typeface="Lato" charset="0"/>
              </a:rPr>
              <a:t>COMMUNITY NEWSLETTERS</a:t>
            </a:r>
          </a:p>
        </p:txBody>
      </p:sp>
      <p:sp>
        <p:nvSpPr>
          <p:cNvPr id="13" name="TextBox 12">
            <a:extLst>
              <a:ext uri="{FF2B5EF4-FFF2-40B4-BE49-F238E27FC236}">
                <a16:creationId xmlns:a16="http://schemas.microsoft.com/office/drawing/2014/main" id="{B79EFAD8-77E6-40B0-9F6F-4B9F9D1A7C3E}"/>
              </a:ext>
            </a:extLst>
          </p:cNvPr>
          <p:cNvSpPr txBox="1"/>
          <p:nvPr/>
        </p:nvSpPr>
        <p:spPr>
          <a:xfrm>
            <a:off x="12985936" y="6205407"/>
            <a:ext cx="10520654" cy="1177337"/>
          </a:xfrm>
          <a:prstGeom prst="rect">
            <a:avLst/>
          </a:prstGeom>
          <a:noFill/>
        </p:spPr>
        <p:txBody>
          <a:bodyPr wrap="square" lIns="219419" tIns="109710" rIns="219419" bIns="109710" rtlCol="0">
            <a:spAutoFit/>
          </a:bodyPr>
          <a:lstStyle/>
          <a:p>
            <a:pPr algn="just">
              <a:lnSpc>
                <a:spcPts val="4040"/>
              </a:lnSpc>
            </a:pPr>
            <a:r>
              <a:rPr lang="en-US" sz="2000" dirty="0">
                <a:solidFill>
                  <a:schemeClr val="bg1"/>
                </a:solidFill>
                <a:latin typeface="Lato Light" charset="0"/>
                <a:ea typeface="Lato Light" charset="0"/>
                <a:cs typeface="Lato Light" charset="0"/>
              </a:rPr>
              <a:t>Every month, Medigy shares the highlights from each of the communities, questions being asked, solutions being surfaced and thought leaders from the industry.  </a:t>
            </a:r>
          </a:p>
        </p:txBody>
      </p:sp>
      <p:sp>
        <p:nvSpPr>
          <p:cNvPr id="14" name="Rectangle 13">
            <a:extLst>
              <a:ext uri="{FF2B5EF4-FFF2-40B4-BE49-F238E27FC236}">
                <a16:creationId xmlns:a16="http://schemas.microsoft.com/office/drawing/2014/main" id="{259BEC84-8444-4376-A56B-2082E963DCEB}"/>
              </a:ext>
            </a:extLst>
          </p:cNvPr>
          <p:cNvSpPr/>
          <p:nvPr/>
        </p:nvSpPr>
        <p:spPr>
          <a:xfrm>
            <a:off x="19455" y="3305155"/>
            <a:ext cx="12110125" cy="67696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b="1" dirty="0"/>
              <a:t>8+ Newsletters</a:t>
            </a:r>
          </a:p>
          <a:p>
            <a:pPr marL="457200" indent="-457200">
              <a:lnSpc>
                <a:spcPct val="150000"/>
              </a:lnSpc>
              <a:buFont typeface="Arial" panose="020B0604020202020204" pitchFamily="34" charset="0"/>
              <a:buChar char="•"/>
            </a:pPr>
            <a:r>
              <a:rPr lang="en-US" sz="3200" dirty="0"/>
              <a:t>Medigy Healthcare Innovation Monthly – HDO</a:t>
            </a:r>
          </a:p>
          <a:p>
            <a:pPr marL="457200" indent="-457200">
              <a:lnSpc>
                <a:spcPct val="150000"/>
              </a:lnSpc>
              <a:buFont typeface="Arial" panose="020B0604020202020204" pitchFamily="34" charset="0"/>
              <a:buChar char="•"/>
            </a:pPr>
            <a:r>
              <a:rPr lang="en-US" sz="3200" dirty="0"/>
              <a:t>Medigy Healthcare Innovation Monthly – Innovators</a:t>
            </a:r>
          </a:p>
          <a:p>
            <a:pPr marL="457200" indent="-457200">
              <a:lnSpc>
                <a:spcPct val="150000"/>
              </a:lnSpc>
              <a:buFont typeface="Arial" panose="020B0604020202020204" pitchFamily="34" charset="0"/>
              <a:buChar char="•"/>
            </a:pPr>
            <a:r>
              <a:rPr lang="en-US" sz="3200" dirty="0"/>
              <a:t>Medigy Digital Health Events – Monthly</a:t>
            </a:r>
          </a:p>
          <a:p>
            <a:pPr marL="457200" indent="-457200">
              <a:lnSpc>
                <a:spcPct val="150000"/>
              </a:lnSpc>
              <a:buFont typeface="Arial" panose="020B0604020202020204" pitchFamily="34" charset="0"/>
              <a:buChar char="•"/>
            </a:pPr>
            <a:r>
              <a:rPr lang="en-US" sz="3200" dirty="0"/>
              <a:t>Weekly Digest of Healthcare Offerings</a:t>
            </a:r>
          </a:p>
          <a:p>
            <a:pPr marL="457200" indent="-457200">
              <a:lnSpc>
                <a:spcPct val="150000"/>
              </a:lnSpc>
              <a:buFont typeface="Arial" panose="020B0604020202020204" pitchFamily="34" charset="0"/>
              <a:buChar char="•"/>
            </a:pPr>
            <a:r>
              <a:rPr lang="en-US" sz="3200" dirty="0"/>
              <a:t>Medigy Chronic Care Management Innovation Monthly</a:t>
            </a:r>
          </a:p>
          <a:p>
            <a:pPr marL="457200" indent="-457200">
              <a:lnSpc>
                <a:spcPct val="150000"/>
              </a:lnSpc>
              <a:buFont typeface="Arial" panose="020B0604020202020204" pitchFamily="34" charset="0"/>
              <a:buChar char="•"/>
            </a:pPr>
            <a:r>
              <a:rPr lang="en-US" sz="3200" dirty="0"/>
              <a:t>Medigy Hospital-at-Home Innovation Monthly</a:t>
            </a:r>
          </a:p>
          <a:p>
            <a:pPr marL="457200" indent="-457200">
              <a:lnSpc>
                <a:spcPct val="150000"/>
              </a:lnSpc>
              <a:buFont typeface="Arial" panose="020B0604020202020204" pitchFamily="34" charset="0"/>
              <a:buChar char="•"/>
            </a:pPr>
            <a:r>
              <a:rPr lang="en-IN" sz="3200" dirty="0"/>
              <a:t>Health Innovation in Charts and Infographics</a:t>
            </a:r>
          </a:p>
          <a:p>
            <a:pPr marL="457200" indent="-457200">
              <a:lnSpc>
                <a:spcPct val="150000"/>
              </a:lnSpc>
              <a:buFont typeface="Arial" panose="020B0604020202020204" pitchFamily="34" charset="0"/>
              <a:buChar char="•"/>
            </a:pPr>
            <a:r>
              <a:rPr lang="en-IN" sz="3200" dirty="0"/>
              <a:t>The Annual Digest 2021 by </a:t>
            </a:r>
            <a:r>
              <a:rPr lang="en-IN" sz="3200" dirty="0" err="1"/>
              <a:t>Medigy</a:t>
            </a:r>
            <a:r>
              <a:rPr lang="en-IN" sz="3200" dirty="0"/>
              <a:t> Innovation Labs</a:t>
            </a:r>
            <a:endParaRPr lang="en-US" sz="3200" dirty="0"/>
          </a:p>
        </p:txBody>
      </p:sp>
      <p:sp>
        <p:nvSpPr>
          <p:cNvPr id="15" name="Subtitle 2">
            <a:extLst>
              <a:ext uri="{FF2B5EF4-FFF2-40B4-BE49-F238E27FC236}">
                <a16:creationId xmlns:a16="http://schemas.microsoft.com/office/drawing/2014/main" id="{4B915D5B-F9BE-4713-9566-76FDC1D0A94B}"/>
              </a:ext>
            </a:extLst>
          </p:cNvPr>
          <p:cNvSpPr txBox="1">
            <a:spLocks/>
          </p:cNvSpPr>
          <p:nvPr/>
        </p:nvSpPr>
        <p:spPr>
          <a:xfrm>
            <a:off x="14435847" y="10742355"/>
            <a:ext cx="9070743" cy="177382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b="1" dirty="0">
                <a:solidFill>
                  <a:schemeClr val="tx1"/>
                </a:solidFill>
                <a:latin typeface="Lato Light" charset="0"/>
                <a:ea typeface="Lato Light" charset="0"/>
                <a:cs typeface="Lato Light" charset="0"/>
              </a:rPr>
              <a:t>To advertise and promote your content in industry and community newsletters and for pricing, contact us at:</a:t>
            </a:r>
          </a:p>
          <a:p>
            <a:pPr>
              <a:lnSpc>
                <a:spcPts val="4040"/>
              </a:lnSpc>
            </a:pPr>
            <a:r>
              <a:rPr lang="en-US" b="1" dirty="0">
                <a:solidFill>
                  <a:schemeClr val="tx1"/>
                </a:solidFill>
                <a:latin typeface="Lato Light" charset="0"/>
                <a:ea typeface="Lato Light" charset="0"/>
                <a:cs typeface="Lato Light" charset="0"/>
              </a:rPr>
              <a:t>contact+newsletters@medigy.com</a:t>
            </a:r>
          </a:p>
        </p:txBody>
      </p:sp>
    </p:spTree>
    <p:extLst>
      <p:ext uri="{BB962C8B-B14F-4D97-AF65-F5344CB8AC3E}">
        <p14:creationId xmlns:p14="http://schemas.microsoft.com/office/powerpoint/2010/main" val="401466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1535552" y="5198731"/>
            <a:ext cx="13036454" cy="1631216"/>
          </a:xfrm>
          <a:prstGeom prst="rect">
            <a:avLst/>
          </a:prstGeom>
          <a:noFill/>
        </p:spPr>
        <p:txBody>
          <a:bodyPr wrap="none" rtlCol="0">
            <a:spAutoFit/>
          </a:bodyPr>
          <a:lstStyle/>
          <a:p>
            <a:r>
              <a:rPr lang="en-US" sz="10000" b="1" dirty="0">
                <a:solidFill>
                  <a:schemeClr val="tx2"/>
                </a:solidFill>
                <a:latin typeface="Lato Black" charset="0"/>
                <a:ea typeface="Lato Black" charset="0"/>
                <a:cs typeface="Lato Black" charset="0"/>
              </a:rPr>
              <a:t>Advertising Packages</a:t>
            </a:r>
          </a:p>
        </p:txBody>
      </p:sp>
      <p:sp>
        <p:nvSpPr>
          <p:cNvPr id="15" name="TextBox 14"/>
          <p:cNvSpPr txBox="1"/>
          <p:nvPr/>
        </p:nvSpPr>
        <p:spPr>
          <a:xfrm>
            <a:off x="11557854" y="3143875"/>
            <a:ext cx="4777077" cy="1631216"/>
          </a:xfrm>
          <a:prstGeom prst="rect">
            <a:avLst/>
          </a:prstGeom>
          <a:noFill/>
        </p:spPr>
        <p:txBody>
          <a:bodyPr wrap="none" rtlCol="0">
            <a:spAutoFit/>
          </a:bodyPr>
          <a:lstStyle/>
          <a:p>
            <a:r>
              <a:rPr lang="en-US" sz="10000" b="1" dirty="0">
                <a:solidFill>
                  <a:schemeClr val="tx2"/>
                </a:solidFill>
                <a:latin typeface="Lato Black" charset="0"/>
                <a:ea typeface="Lato Black" charset="0"/>
                <a:cs typeface="Lato Black" charset="0"/>
              </a:rPr>
              <a:t>Custom</a:t>
            </a:r>
          </a:p>
        </p:txBody>
      </p:sp>
      <p:grpSp>
        <p:nvGrpSpPr>
          <p:cNvPr id="16" name="Group 15"/>
          <p:cNvGrpSpPr/>
          <p:nvPr/>
        </p:nvGrpSpPr>
        <p:grpSpPr>
          <a:xfrm>
            <a:off x="12021320" y="7985254"/>
            <a:ext cx="5016271" cy="227062"/>
            <a:chOff x="6927228" y="7552706"/>
            <a:chExt cx="5016271" cy="227062"/>
          </a:xfrm>
        </p:grpSpPr>
        <p:sp>
          <p:nvSpPr>
            <p:cNvPr id="17" name="Oval 16"/>
            <p:cNvSpPr>
              <a:spLocks noChangeAspect="1"/>
            </p:cNvSpPr>
            <p:nvPr/>
          </p:nvSpPr>
          <p:spPr>
            <a:xfrm rot="18861538">
              <a:off x="6927228"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5" name="Oval 24"/>
            <p:cNvSpPr>
              <a:spLocks noChangeAspect="1"/>
            </p:cNvSpPr>
            <p:nvPr/>
          </p:nvSpPr>
          <p:spPr>
            <a:xfrm rot="18861538">
              <a:off x="7142741"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6" name="Oval 25"/>
            <p:cNvSpPr>
              <a:spLocks noChangeAspect="1"/>
            </p:cNvSpPr>
            <p:nvPr/>
          </p:nvSpPr>
          <p:spPr>
            <a:xfrm rot="18861538">
              <a:off x="7358254"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7" name="Oval 26"/>
            <p:cNvSpPr>
              <a:spLocks noChangeAspect="1"/>
            </p:cNvSpPr>
            <p:nvPr/>
          </p:nvSpPr>
          <p:spPr>
            <a:xfrm rot="18861538">
              <a:off x="7573766"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8" name="Oval 27"/>
            <p:cNvSpPr>
              <a:spLocks noChangeAspect="1"/>
            </p:cNvSpPr>
            <p:nvPr/>
          </p:nvSpPr>
          <p:spPr>
            <a:xfrm rot="18861538">
              <a:off x="7789279"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9" name="Oval 28"/>
            <p:cNvSpPr>
              <a:spLocks noChangeAspect="1"/>
            </p:cNvSpPr>
            <p:nvPr/>
          </p:nvSpPr>
          <p:spPr>
            <a:xfrm rot="18861538">
              <a:off x="8004792"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0" name="Oval 29"/>
            <p:cNvSpPr>
              <a:spLocks noChangeAspect="1"/>
            </p:cNvSpPr>
            <p:nvPr/>
          </p:nvSpPr>
          <p:spPr>
            <a:xfrm rot="18861538">
              <a:off x="8220304"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1" name="Oval 30"/>
            <p:cNvSpPr>
              <a:spLocks noChangeAspect="1"/>
            </p:cNvSpPr>
            <p:nvPr/>
          </p:nvSpPr>
          <p:spPr>
            <a:xfrm rot="18861538">
              <a:off x="8435817"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2" name="Oval 31"/>
            <p:cNvSpPr>
              <a:spLocks noChangeAspect="1"/>
            </p:cNvSpPr>
            <p:nvPr/>
          </p:nvSpPr>
          <p:spPr>
            <a:xfrm rot="18861538">
              <a:off x="8651330"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3" name="Oval 32"/>
            <p:cNvSpPr>
              <a:spLocks noChangeAspect="1"/>
            </p:cNvSpPr>
            <p:nvPr/>
          </p:nvSpPr>
          <p:spPr>
            <a:xfrm rot="18861538">
              <a:off x="8866842"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4" name="Oval 33"/>
            <p:cNvSpPr>
              <a:spLocks noChangeAspect="1"/>
            </p:cNvSpPr>
            <p:nvPr/>
          </p:nvSpPr>
          <p:spPr>
            <a:xfrm rot="18861538">
              <a:off x="9082355"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Oval 34"/>
            <p:cNvSpPr>
              <a:spLocks noChangeAspect="1"/>
            </p:cNvSpPr>
            <p:nvPr/>
          </p:nvSpPr>
          <p:spPr>
            <a:xfrm rot="18861538">
              <a:off x="9297868"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6" name="Oval 35"/>
            <p:cNvSpPr>
              <a:spLocks noChangeAspect="1"/>
            </p:cNvSpPr>
            <p:nvPr/>
          </p:nvSpPr>
          <p:spPr>
            <a:xfrm rot="18861538">
              <a:off x="6927228"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7" name="Oval 36"/>
            <p:cNvSpPr>
              <a:spLocks noChangeAspect="1"/>
            </p:cNvSpPr>
            <p:nvPr/>
          </p:nvSpPr>
          <p:spPr>
            <a:xfrm rot="18861538">
              <a:off x="7142741"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8" name="Oval 37"/>
            <p:cNvSpPr>
              <a:spLocks noChangeAspect="1"/>
            </p:cNvSpPr>
            <p:nvPr/>
          </p:nvSpPr>
          <p:spPr>
            <a:xfrm rot="18861538">
              <a:off x="7358254"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9" name="Oval 38"/>
            <p:cNvSpPr>
              <a:spLocks noChangeAspect="1"/>
            </p:cNvSpPr>
            <p:nvPr/>
          </p:nvSpPr>
          <p:spPr>
            <a:xfrm rot="18861538">
              <a:off x="7573766"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0" name="Oval 39"/>
            <p:cNvSpPr>
              <a:spLocks noChangeAspect="1"/>
            </p:cNvSpPr>
            <p:nvPr/>
          </p:nvSpPr>
          <p:spPr>
            <a:xfrm rot="18861538">
              <a:off x="7789279"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Oval 40"/>
            <p:cNvSpPr>
              <a:spLocks noChangeAspect="1"/>
            </p:cNvSpPr>
            <p:nvPr/>
          </p:nvSpPr>
          <p:spPr>
            <a:xfrm rot="18861538">
              <a:off x="8004792"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2" name="Oval 41"/>
            <p:cNvSpPr>
              <a:spLocks noChangeAspect="1"/>
            </p:cNvSpPr>
            <p:nvPr/>
          </p:nvSpPr>
          <p:spPr>
            <a:xfrm rot="18861538">
              <a:off x="8220304"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3" name="Oval 42"/>
            <p:cNvSpPr>
              <a:spLocks noChangeAspect="1"/>
            </p:cNvSpPr>
            <p:nvPr/>
          </p:nvSpPr>
          <p:spPr>
            <a:xfrm rot="18861538">
              <a:off x="8435817"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4" name="Oval 43"/>
            <p:cNvSpPr>
              <a:spLocks noChangeAspect="1"/>
            </p:cNvSpPr>
            <p:nvPr/>
          </p:nvSpPr>
          <p:spPr>
            <a:xfrm rot="18861538">
              <a:off x="8651330"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5" name="Oval 44"/>
            <p:cNvSpPr>
              <a:spLocks noChangeAspect="1"/>
            </p:cNvSpPr>
            <p:nvPr/>
          </p:nvSpPr>
          <p:spPr>
            <a:xfrm rot="18861538">
              <a:off x="8866842"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6" name="Oval 45"/>
            <p:cNvSpPr>
              <a:spLocks noChangeAspect="1"/>
            </p:cNvSpPr>
            <p:nvPr/>
          </p:nvSpPr>
          <p:spPr>
            <a:xfrm rot="18861538">
              <a:off x="9082355"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7" name="Oval 46"/>
            <p:cNvSpPr>
              <a:spLocks noChangeAspect="1"/>
            </p:cNvSpPr>
            <p:nvPr/>
          </p:nvSpPr>
          <p:spPr>
            <a:xfrm rot="18861538">
              <a:off x="9297868"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8" name="Oval 47"/>
            <p:cNvSpPr>
              <a:spLocks noChangeAspect="1"/>
            </p:cNvSpPr>
            <p:nvPr/>
          </p:nvSpPr>
          <p:spPr>
            <a:xfrm rot="18861538">
              <a:off x="9508851"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9" name="Oval 48"/>
            <p:cNvSpPr>
              <a:spLocks noChangeAspect="1"/>
            </p:cNvSpPr>
            <p:nvPr/>
          </p:nvSpPr>
          <p:spPr>
            <a:xfrm rot="18861538">
              <a:off x="9724364"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0" name="Oval 49"/>
            <p:cNvSpPr>
              <a:spLocks noChangeAspect="1"/>
            </p:cNvSpPr>
            <p:nvPr/>
          </p:nvSpPr>
          <p:spPr>
            <a:xfrm rot="18861538">
              <a:off x="9939877"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1" name="Oval 50"/>
            <p:cNvSpPr>
              <a:spLocks noChangeAspect="1"/>
            </p:cNvSpPr>
            <p:nvPr/>
          </p:nvSpPr>
          <p:spPr>
            <a:xfrm rot="18861538">
              <a:off x="10155389"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2" name="Oval 51"/>
            <p:cNvSpPr>
              <a:spLocks noChangeAspect="1"/>
            </p:cNvSpPr>
            <p:nvPr/>
          </p:nvSpPr>
          <p:spPr>
            <a:xfrm rot="18861538">
              <a:off x="10370902"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3" name="Oval 52"/>
            <p:cNvSpPr>
              <a:spLocks noChangeAspect="1"/>
            </p:cNvSpPr>
            <p:nvPr/>
          </p:nvSpPr>
          <p:spPr>
            <a:xfrm rot="18861538">
              <a:off x="10586415"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4" name="Oval 53"/>
            <p:cNvSpPr>
              <a:spLocks noChangeAspect="1"/>
            </p:cNvSpPr>
            <p:nvPr/>
          </p:nvSpPr>
          <p:spPr>
            <a:xfrm rot="18861538">
              <a:off x="10801927"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5" name="Oval 54"/>
            <p:cNvSpPr>
              <a:spLocks noChangeAspect="1"/>
            </p:cNvSpPr>
            <p:nvPr/>
          </p:nvSpPr>
          <p:spPr>
            <a:xfrm rot="18861538">
              <a:off x="11017440"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Oval 55"/>
            <p:cNvSpPr>
              <a:spLocks noChangeAspect="1"/>
            </p:cNvSpPr>
            <p:nvPr/>
          </p:nvSpPr>
          <p:spPr>
            <a:xfrm rot="18861538">
              <a:off x="11232953"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7" name="Oval 56"/>
            <p:cNvSpPr>
              <a:spLocks noChangeAspect="1"/>
            </p:cNvSpPr>
            <p:nvPr/>
          </p:nvSpPr>
          <p:spPr>
            <a:xfrm rot="18861538">
              <a:off x="11448465"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8" name="Oval 57"/>
            <p:cNvSpPr>
              <a:spLocks noChangeAspect="1"/>
            </p:cNvSpPr>
            <p:nvPr/>
          </p:nvSpPr>
          <p:spPr>
            <a:xfrm rot="18861538">
              <a:off x="11663978"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9" name="Oval 58"/>
            <p:cNvSpPr>
              <a:spLocks noChangeAspect="1"/>
            </p:cNvSpPr>
            <p:nvPr/>
          </p:nvSpPr>
          <p:spPr>
            <a:xfrm rot="18861538">
              <a:off x="11879491"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0" name="Oval 59"/>
            <p:cNvSpPr>
              <a:spLocks noChangeAspect="1"/>
            </p:cNvSpPr>
            <p:nvPr/>
          </p:nvSpPr>
          <p:spPr>
            <a:xfrm rot="18861538">
              <a:off x="9508851"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1" name="Oval 60"/>
            <p:cNvSpPr>
              <a:spLocks noChangeAspect="1"/>
            </p:cNvSpPr>
            <p:nvPr/>
          </p:nvSpPr>
          <p:spPr>
            <a:xfrm rot="18861538">
              <a:off x="9724364"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2" name="Oval 61"/>
            <p:cNvSpPr>
              <a:spLocks noChangeAspect="1"/>
            </p:cNvSpPr>
            <p:nvPr/>
          </p:nvSpPr>
          <p:spPr>
            <a:xfrm rot="18861538">
              <a:off x="9939877"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3" name="Oval 62"/>
            <p:cNvSpPr>
              <a:spLocks noChangeAspect="1"/>
            </p:cNvSpPr>
            <p:nvPr/>
          </p:nvSpPr>
          <p:spPr>
            <a:xfrm rot="18861538">
              <a:off x="10155389"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4" name="Oval 63"/>
            <p:cNvSpPr>
              <a:spLocks noChangeAspect="1"/>
            </p:cNvSpPr>
            <p:nvPr/>
          </p:nvSpPr>
          <p:spPr>
            <a:xfrm rot="18861538">
              <a:off x="10370902"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5" name="Oval 64"/>
            <p:cNvSpPr>
              <a:spLocks noChangeAspect="1"/>
            </p:cNvSpPr>
            <p:nvPr/>
          </p:nvSpPr>
          <p:spPr>
            <a:xfrm rot="18861538">
              <a:off x="10586415"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6" name="Oval 65"/>
            <p:cNvSpPr>
              <a:spLocks noChangeAspect="1"/>
            </p:cNvSpPr>
            <p:nvPr/>
          </p:nvSpPr>
          <p:spPr>
            <a:xfrm rot="18861538">
              <a:off x="10801927"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7" name="Oval 66"/>
            <p:cNvSpPr>
              <a:spLocks noChangeAspect="1"/>
            </p:cNvSpPr>
            <p:nvPr/>
          </p:nvSpPr>
          <p:spPr>
            <a:xfrm rot="18861538">
              <a:off x="11017440"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8" name="Oval 67"/>
            <p:cNvSpPr>
              <a:spLocks noChangeAspect="1"/>
            </p:cNvSpPr>
            <p:nvPr/>
          </p:nvSpPr>
          <p:spPr>
            <a:xfrm rot="18861538">
              <a:off x="11232953"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9" name="Oval 68"/>
            <p:cNvSpPr>
              <a:spLocks noChangeAspect="1"/>
            </p:cNvSpPr>
            <p:nvPr/>
          </p:nvSpPr>
          <p:spPr>
            <a:xfrm rot="18861538">
              <a:off x="11448465"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0" name="Oval 69"/>
            <p:cNvSpPr>
              <a:spLocks noChangeAspect="1"/>
            </p:cNvSpPr>
            <p:nvPr/>
          </p:nvSpPr>
          <p:spPr>
            <a:xfrm rot="18861538">
              <a:off x="11663978"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1" name="Oval 70"/>
            <p:cNvSpPr>
              <a:spLocks noChangeAspect="1"/>
            </p:cNvSpPr>
            <p:nvPr/>
          </p:nvSpPr>
          <p:spPr>
            <a:xfrm rot="18861538">
              <a:off x="11879491"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72" name="Subtitle 2"/>
          <p:cNvSpPr txBox="1">
            <a:spLocks/>
          </p:cNvSpPr>
          <p:nvPr/>
        </p:nvSpPr>
        <p:spPr>
          <a:xfrm>
            <a:off x="11754681" y="8858231"/>
            <a:ext cx="10337595" cy="11927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Choose form a combination of channels and formats to promote your brand</a:t>
            </a:r>
          </a:p>
        </p:txBody>
      </p:sp>
      <p:pic>
        <p:nvPicPr>
          <p:cNvPr id="74" name="Picture Placeholder 61" descr="idea.jpg">
            <a:extLst>
              <a:ext uri="{FF2B5EF4-FFF2-40B4-BE49-F238E27FC236}">
                <a16:creationId xmlns:a16="http://schemas.microsoft.com/office/drawing/2014/main" id="{21E4D71D-945F-468A-B591-C09538F08F03}"/>
              </a:ext>
            </a:extLst>
          </p:cNvPr>
          <p:cNvPicPr>
            <a:picLocks noChangeAspect="1"/>
          </p:cNvPicPr>
          <p:nvPr/>
        </p:nvPicPr>
        <p:blipFill>
          <a:blip r:embed="rId2" cstate="print"/>
          <a:srcRect l="25337" r="25337"/>
          <a:stretch>
            <a:fillRect/>
          </a:stretch>
        </p:blipFill>
        <p:spPr>
          <a:xfrm>
            <a:off x="463882" y="1218022"/>
            <a:ext cx="8931197" cy="11279955"/>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p:spPr>
      </p:pic>
    </p:spTree>
    <p:extLst>
      <p:ext uri="{BB962C8B-B14F-4D97-AF65-F5344CB8AC3E}">
        <p14:creationId xmlns:p14="http://schemas.microsoft.com/office/powerpoint/2010/main" val="1710937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0430" y="0"/>
            <a:ext cx="24388080" cy="13716000"/>
          </a:xfrm>
          <a:prstGeom prst="rect">
            <a:avLst/>
          </a:prstGeom>
          <a:solidFill>
            <a:srgbClr val="293039">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401144" y="8123367"/>
            <a:ext cx="1410386" cy="440120"/>
          </a:xfrm>
          <a:prstGeom prst="rect">
            <a:avLst/>
          </a:prstGeom>
          <a:noFill/>
        </p:spPr>
        <p:txBody>
          <a:bodyPr wrap="none" lIns="0" tIns="0" rIns="0" bIns="0" rtlCol="0">
            <a:spAutoFit/>
          </a:bodyPr>
          <a:lstStyle/>
          <a:p>
            <a:pPr algn="ctr">
              <a:lnSpc>
                <a:spcPts val="3733"/>
              </a:lnSpc>
              <a:spcAft>
                <a:spcPts val="3199"/>
              </a:spcAft>
            </a:pPr>
            <a:r>
              <a:rPr lang="en-US" sz="2900" b="1" dirty="0">
                <a:solidFill>
                  <a:schemeClr val="bg1"/>
                </a:solidFill>
                <a:latin typeface="Lato" charset="0"/>
                <a:ea typeface="Lato" charset="0"/>
                <a:cs typeface="Lato" charset="0"/>
              </a:rPr>
              <a:t>Website</a:t>
            </a:r>
          </a:p>
        </p:txBody>
      </p:sp>
      <p:sp>
        <p:nvSpPr>
          <p:cNvPr id="86" name="TextBox 85"/>
          <p:cNvSpPr txBox="1"/>
          <p:nvPr/>
        </p:nvSpPr>
        <p:spPr>
          <a:xfrm>
            <a:off x="2090913" y="8738074"/>
            <a:ext cx="4030838" cy="1483227"/>
          </a:xfrm>
          <a:prstGeom prst="rect">
            <a:avLst/>
          </a:prstGeom>
          <a:noFill/>
        </p:spPr>
        <p:txBody>
          <a:bodyPr wrap="square" lIns="0" tIns="0" rIns="0" bIns="0" rtlCol="0">
            <a:spAutoFit/>
          </a:bodyPr>
          <a:lstStyle/>
          <a:p>
            <a:pPr algn="ctr">
              <a:lnSpc>
                <a:spcPts val="4033"/>
              </a:lnSpc>
            </a:pPr>
            <a:r>
              <a:rPr lang="en-US" sz="2500" dirty="0">
                <a:solidFill>
                  <a:schemeClr val="bg1"/>
                </a:solidFill>
                <a:latin typeface="Lato Light" charset="0"/>
                <a:ea typeface="Lato Bold" charset="0"/>
                <a:cs typeface="Lato Bold" charset="0"/>
              </a:rPr>
              <a:t>Top banner ads | Inside page Ads in Home page, Select page(s) – News, Topics, etc.</a:t>
            </a:r>
            <a:endParaRPr lang="en-US" sz="2500" dirty="0">
              <a:solidFill>
                <a:schemeClr val="bg1"/>
              </a:solidFill>
              <a:latin typeface="Lato Bold" charset="0"/>
              <a:ea typeface="Lato Bold" charset="0"/>
              <a:cs typeface="Lato Bold" charset="0"/>
            </a:endParaRPr>
          </a:p>
        </p:txBody>
      </p:sp>
      <p:sp>
        <p:nvSpPr>
          <p:cNvPr id="89" name="TextBox 88"/>
          <p:cNvSpPr txBox="1"/>
          <p:nvPr/>
        </p:nvSpPr>
        <p:spPr>
          <a:xfrm>
            <a:off x="8422455" y="8149503"/>
            <a:ext cx="1899686" cy="440120"/>
          </a:xfrm>
          <a:prstGeom prst="rect">
            <a:avLst/>
          </a:prstGeom>
          <a:noFill/>
        </p:spPr>
        <p:txBody>
          <a:bodyPr wrap="none" lIns="0" tIns="0" rIns="0" bIns="0" rtlCol="0">
            <a:spAutoFit/>
          </a:bodyPr>
          <a:lstStyle/>
          <a:p>
            <a:pPr algn="ctr">
              <a:lnSpc>
                <a:spcPts val="3733"/>
              </a:lnSpc>
              <a:spcAft>
                <a:spcPts val="3199"/>
              </a:spcAft>
            </a:pPr>
            <a:r>
              <a:rPr lang="en-US" sz="2900" b="1" dirty="0">
                <a:solidFill>
                  <a:schemeClr val="bg1"/>
                </a:solidFill>
                <a:latin typeface="Lato" charset="0"/>
                <a:ea typeface="Lato" charset="0"/>
                <a:cs typeface="Lato" charset="0"/>
              </a:rPr>
              <a:t>Newsletter</a:t>
            </a:r>
          </a:p>
        </p:txBody>
      </p:sp>
      <p:sp>
        <p:nvSpPr>
          <p:cNvPr id="90" name="TextBox 89"/>
          <p:cNvSpPr txBox="1"/>
          <p:nvPr/>
        </p:nvSpPr>
        <p:spPr>
          <a:xfrm>
            <a:off x="7356871" y="8764210"/>
            <a:ext cx="4030838" cy="1996187"/>
          </a:xfrm>
          <a:prstGeom prst="rect">
            <a:avLst/>
          </a:prstGeom>
          <a:noFill/>
        </p:spPr>
        <p:txBody>
          <a:bodyPr wrap="square" lIns="0" tIns="0" rIns="0" bIns="0" rtlCol="0">
            <a:spAutoFit/>
          </a:bodyPr>
          <a:lstStyle/>
          <a:p>
            <a:pPr algn="ctr">
              <a:lnSpc>
                <a:spcPts val="4033"/>
              </a:lnSpc>
            </a:pPr>
            <a:r>
              <a:rPr lang="en-US" sz="2500" dirty="0">
                <a:solidFill>
                  <a:schemeClr val="bg1"/>
                </a:solidFill>
                <a:latin typeface="Lato Light" charset="0"/>
                <a:ea typeface="Lato Light" charset="0"/>
                <a:cs typeface="Lato Light" charset="0"/>
              </a:rPr>
              <a:t>Tools that allow people or companies to create, share, or exchange information. Outreach.</a:t>
            </a:r>
            <a:endParaRPr lang="en-US" sz="2500" b="1" dirty="0">
              <a:solidFill>
                <a:schemeClr val="bg1"/>
              </a:solidFill>
              <a:latin typeface="Lato Bold" charset="0"/>
              <a:ea typeface="Lato Bold" charset="0"/>
              <a:cs typeface="Lato Bold" charset="0"/>
            </a:endParaRPr>
          </a:p>
        </p:txBody>
      </p:sp>
      <p:sp>
        <p:nvSpPr>
          <p:cNvPr id="92" name="TextBox 91"/>
          <p:cNvSpPr txBox="1"/>
          <p:nvPr/>
        </p:nvSpPr>
        <p:spPr>
          <a:xfrm>
            <a:off x="13984255" y="8149503"/>
            <a:ext cx="2042226" cy="440120"/>
          </a:xfrm>
          <a:prstGeom prst="rect">
            <a:avLst/>
          </a:prstGeom>
          <a:noFill/>
        </p:spPr>
        <p:txBody>
          <a:bodyPr wrap="none" lIns="0" tIns="0" rIns="0" bIns="0" rtlCol="0">
            <a:spAutoFit/>
          </a:bodyPr>
          <a:lstStyle/>
          <a:p>
            <a:pPr algn="ctr">
              <a:lnSpc>
                <a:spcPts val="3733"/>
              </a:lnSpc>
              <a:spcAft>
                <a:spcPts val="3199"/>
              </a:spcAft>
            </a:pPr>
            <a:r>
              <a:rPr lang="en-US" sz="2900" b="1" dirty="0">
                <a:solidFill>
                  <a:schemeClr val="bg1"/>
                </a:solidFill>
                <a:latin typeface="Lato" charset="0"/>
                <a:ea typeface="Lato" charset="0"/>
                <a:cs typeface="Lato" charset="0"/>
              </a:rPr>
              <a:t>Community</a:t>
            </a:r>
          </a:p>
        </p:txBody>
      </p:sp>
      <p:sp>
        <p:nvSpPr>
          <p:cNvPr id="100" name="Oval 99"/>
          <p:cNvSpPr/>
          <p:nvPr/>
        </p:nvSpPr>
        <p:spPr>
          <a:xfrm>
            <a:off x="2939757" y="5004262"/>
            <a:ext cx="2582179" cy="255937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Lato Bold" charset="0"/>
            </a:endParaRPr>
          </a:p>
        </p:txBody>
      </p:sp>
      <p:sp>
        <p:nvSpPr>
          <p:cNvPr id="104" name="Oval 103"/>
          <p:cNvSpPr/>
          <p:nvPr/>
        </p:nvSpPr>
        <p:spPr>
          <a:xfrm>
            <a:off x="8273992" y="5004262"/>
            <a:ext cx="2582179" cy="255937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Lato Bold" charset="0"/>
            </a:endParaRPr>
          </a:p>
        </p:txBody>
      </p:sp>
      <p:sp>
        <p:nvSpPr>
          <p:cNvPr id="94" name="TextBox 93"/>
          <p:cNvSpPr txBox="1"/>
          <p:nvPr/>
        </p:nvSpPr>
        <p:spPr>
          <a:xfrm>
            <a:off x="12989942" y="8764210"/>
            <a:ext cx="4030838" cy="457305"/>
          </a:xfrm>
          <a:prstGeom prst="rect">
            <a:avLst/>
          </a:prstGeom>
          <a:noFill/>
        </p:spPr>
        <p:txBody>
          <a:bodyPr wrap="square" lIns="0" tIns="0" rIns="0" bIns="0" rtlCol="0">
            <a:spAutoFit/>
          </a:bodyPr>
          <a:lstStyle/>
          <a:p>
            <a:pPr algn="ctr">
              <a:lnSpc>
                <a:spcPts val="4033"/>
              </a:lnSpc>
            </a:pPr>
            <a:r>
              <a:rPr lang="en-US" sz="2500" dirty="0">
                <a:solidFill>
                  <a:schemeClr val="bg1"/>
                </a:solidFill>
                <a:latin typeface="Lato Light" charset="0"/>
                <a:ea typeface="Lato Bold" charset="0"/>
                <a:cs typeface="Lato Bold" charset="0"/>
              </a:rPr>
              <a:t>Top banner | Inside page </a:t>
            </a:r>
            <a:endParaRPr lang="en-US" sz="2500" dirty="0">
              <a:solidFill>
                <a:schemeClr val="bg1"/>
              </a:solidFill>
              <a:latin typeface="Lato Bold" charset="0"/>
              <a:ea typeface="Lato Bold" charset="0"/>
              <a:cs typeface="Lato Bold" charset="0"/>
            </a:endParaRPr>
          </a:p>
        </p:txBody>
      </p:sp>
      <p:sp>
        <p:nvSpPr>
          <p:cNvPr id="107" name="Oval 106"/>
          <p:cNvSpPr/>
          <p:nvPr/>
        </p:nvSpPr>
        <p:spPr>
          <a:xfrm>
            <a:off x="13608227" y="5004262"/>
            <a:ext cx="2582179" cy="255937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Lato Bold" charset="0"/>
            </a:endParaRPr>
          </a:p>
        </p:txBody>
      </p:sp>
      <p:sp>
        <p:nvSpPr>
          <p:cNvPr id="40" name="Shape 2547"/>
          <p:cNvSpPr/>
          <p:nvPr/>
        </p:nvSpPr>
        <p:spPr>
          <a:xfrm>
            <a:off x="3620692" y="5645172"/>
            <a:ext cx="1273368" cy="127336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Lato Bold" charset="0"/>
              <a:ea typeface="Lato Bold" charset="0"/>
              <a:cs typeface="Lato Bold" charset="0"/>
            </a:endParaRPr>
          </a:p>
        </p:txBody>
      </p:sp>
      <p:sp>
        <p:nvSpPr>
          <p:cNvPr id="41" name="Shape 2587"/>
          <p:cNvSpPr/>
          <p:nvPr/>
        </p:nvSpPr>
        <p:spPr>
          <a:xfrm>
            <a:off x="14313427" y="5645172"/>
            <a:ext cx="1273368" cy="127336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Lato Bold" charset="0"/>
              <a:ea typeface="Lato Bold" charset="0"/>
              <a:cs typeface="Lato Bold" charset="0"/>
            </a:endParaRPr>
          </a:p>
        </p:txBody>
      </p:sp>
      <p:sp>
        <p:nvSpPr>
          <p:cNvPr id="43" name="Shape 2934"/>
          <p:cNvSpPr/>
          <p:nvPr/>
        </p:nvSpPr>
        <p:spPr>
          <a:xfrm>
            <a:off x="9102041" y="5645172"/>
            <a:ext cx="926088" cy="1273368"/>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Lato Bold" charset="0"/>
              <a:ea typeface="Lato Bold" charset="0"/>
              <a:cs typeface="Lato Bold" charset="0"/>
            </a:endParaRPr>
          </a:p>
        </p:txBody>
      </p:sp>
      <p:sp>
        <p:nvSpPr>
          <p:cNvPr id="19" name="TextBox 18"/>
          <p:cNvSpPr txBox="1"/>
          <p:nvPr/>
        </p:nvSpPr>
        <p:spPr>
          <a:xfrm>
            <a:off x="8868555" y="483017"/>
            <a:ext cx="6640564" cy="1446532"/>
          </a:xfrm>
          <a:prstGeom prst="rect">
            <a:avLst/>
          </a:prstGeom>
          <a:noFill/>
        </p:spPr>
        <p:txBody>
          <a:bodyPr wrap="none" lIns="91422" tIns="45711" rIns="91422" bIns="45711" rtlCol="0">
            <a:spAutoFit/>
          </a:bodyPr>
          <a:lstStyle/>
          <a:p>
            <a:pPr algn="ctr"/>
            <a:r>
              <a:rPr lang="en-US" sz="8800" b="1" dirty="0">
                <a:solidFill>
                  <a:schemeClr val="bg1"/>
                </a:solidFill>
                <a:latin typeface="Lato" charset="0"/>
                <a:ea typeface="Lato" charset="0"/>
                <a:cs typeface="Lato" charset="0"/>
              </a:rPr>
              <a:t>Advertising </a:t>
            </a:r>
            <a:endParaRPr lang="id-ID" sz="8800" b="1" dirty="0">
              <a:solidFill>
                <a:schemeClr val="bg1"/>
              </a:solidFill>
              <a:latin typeface="Lato" charset="0"/>
              <a:ea typeface="Lato" charset="0"/>
              <a:cs typeface="Lato" charset="0"/>
            </a:endParaRPr>
          </a:p>
        </p:txBody>
      </p:sp>
      <p:sp>
        <p:nvSpPr>
          <p:cNvPr id="20" name="Rectangle 19"/>
          <p:cNvSpPr/>
          <p:nvPr/>
        </p:nvSpPr>
        <p:spPr>
          <a:xfrm>
            <a:off x="11432898" y="25468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bg1"/>
              </a:solidFill>
              <a:latin typeface="Lato Light" charset="0"/>
            </a:endParaRPr>
          </a:p>
        </p:txBody>
      </p:sp>
      <p:sp>
        <p:nvSpPr>
          <p:cNvPr id="25" name="Subtitle 2"/>
          <p:cNvSpPr txBox="1">
            <a:spLocks/>
          </p:cNvSpPr>
          <p:nvPr/>
        </p:nvSpPr>
        <p:spPr>
          <a:xfrm>
            <a:off x="4336480" y="1711034"/>
            <a:ext cx="15745919" cy="738987"/>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solidFill>
                  <a:schemeClr val="bg1"/>
                </a:solidFill>
                <a:latin typeface="Lato Light"/>
                <a:cs typeface="Lato Light"/>
              </a:rPr>
              <a:t>Choose from top, middle or low spaces in different channels to be heard, seen and read</a:t>
            </a:r>
          </a:p>
        </p:txBody>
      </p:sp>
      <p:sp>
        <p:nvSpPr>
          <p:cNvPr id="22" name="Oval 21">
            <a:extLst>
              <a:ext uri="{FF2B5EF4-FFF2-40B4-BE49-F238E27FC236}">
                <a16:creationId xmlns:a16="http://schemas.microsoft.com/office/drawing/2014/main" id="{27D1558F-AFE0-427A-9E10-28B68A2C2C1F}"/>
              </a:ext>
            </a:extLst>
          </p:cNvPr>
          <p:cNvSpPr/>
          <p:nvPr/>
        </p:nvSpPr>
        <p:spPr>
          <a:xfrm>
            <a:off x="18942462" y="4998496"/>
            <a:ext cx="2582179" cy="255937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Lato Bold" charset="0"/>
            </a:endParaRPr>
          </a:p>
        </p:txBody>
      </p:sp>
      <p:sp>
        <p:nvSpPr>
          <p:cNvPr id="21" name="Shape 2687">
            <a:extLst>
              <a:ext uri="{FF2B5EF4-FFF2-40B4-BE49-F238E27FC236}">
                <a16:creationId xmlns:a16="http://schemas.microsoft.com/office/drawing/2014/main" id="{581C1A35-B444-4716-98B2-E9CEA04E73F6}"/>
              </a:ext>
            </a:extLst>
          </p:cNvPr>
          <p:cNvSpPr/>
          <p:nvPr/>
        </p:nvSpPr>
        <p:spPr>
          <a:xfrm>
            <a:off x="19647662" y="5645085"/>
            <a:ext cx="1273368" cy="1266200"/>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23" name="TextBox 22">
            <a:extLst>
              <a:ext uri="{FF2B5EF4-FFF2-40B4-BE49-F238E27FC236}">
                <a16:creationId xmlns:a16="http://schemas.microsoft.com/office/drawing/2014/main" id="{BFE02AD5-5043-4277-8188-B18F5D41BD63}"/>
              </a:ext>
            </a:extLst>
          </p:cNvPr>
          <p:cNvSpPr txBox="1"/>
          <p:nvPr/>
        </p:nvSpPr>
        <p:spPr>
          <a:xfrm>
            <a:off x="19008581" y="8149503"/>
            <a:ext cx="3398944" cy="474489"/>
          </a:xfrm>
          <a:prstGeom prst="rect">
            <a:avLst/>
          </a:prstGeom>
          <a:noFill/>
        </p:spPr>
        <p:txBody>
          <a:bodyPr wrap="none" lIns="0" tIns="0" rIns="0" bIns="0" rtlCol="0">
            <a:spAutoFit/>
          </a:bodyPr>
          <a:lstStyle/>
          <a:p>
            <a:pPr algn="ctr">
              <a:lnSpc>
                <a:spcPts val="3733"/>
              </a:lnSpc>
              <a:spcAft>
                <a:spcPts val="3199"/>
              </a:spcAft>
            </a:pPr>
            <a:r>
              <a:rPr lang="en-US" sz="3200" b="1" dirty="0">
                <a:solidFill>
                  <a:schemeClr val="bg1"/>
                </a:solidFill>
                <a:latin typeface="Lato Light" charset="0"/>
                <a:ea typeface="Lato Bold" charset="0"/>
                <a:cs typeface="Lato Bold" charset="0"/>
              </a:rPr>
              <a:t>Medigy Radio/TV</a:t>
            </a:r>
            <a:endParaRPr lang="en-US" sz="3200" b="1" dirty="0">
              <a:solidFill>
                <a:schemeClr val="bg1"/>
              </a:solidFill>
              <a:latin typeface="Lato Bold" charset="0"/>
              <a:ea typeface="Lato Bold" charset="0"/>
              <a:cs typeface="Lato Bold" charset="0"/>
            </a:endParaRPr>
          </a:p>
        </p:txBody>
      </p:sp>
      <p:sp>
        <p:nvSpPr>
          <p:cNvPr id="26" name="TextBox 25">
            <a:extLst>
              <a:ext uri="{FF2B5EF4-FFF2-40B4-BE49-F238E27FC236}">
                <a16:creationId xmlns:a16="http://schemas.microsoft.com/office/drawing/2014/main" id="{B3D85BBA-CFDD-435F-944B-8466C26D66F8}"/>
              </a:ext>
            </a:extLst>
          </p:cNvPr>
          <p:cNvSpPr txBox="1"/>
          <p:nvPr/>
        </p:nvSpPr>
        <p:spPr>
          <a:xfrm>
            <a:off x="18692627" y="8764210"/>
            <a:ext cx="4030838" cy="1491947"/>
          </a:xfrm>
          <a:prstGeom prst="rect">
            <a:avLst/>
          </a:prstGeom>
          <a:noFill/>
        </p:spPr>
        <p:txBody>
          <a:bodyPr wrap="square" lIns="0" tIns="0" rIns="0" bIns="0" rtlCol="0">
            <a:spAutoFit/>
          </a:bodyPr>
          <a:lstStyle>
            <a:defPPr>
              <a:defRPr lang="en-US"/>
            </a:defPPr>
            <a:lvl1pPr algn="ctr">
              <a:lnSpc>
                <a:spcPts val="4033"/>
              </a:lnSpc>
              <a:defRPr sz="2500">
                <a:solidFill>
                  <a:schemeClr val="bg1"/>
                </a:solidFill>
                <a:latin typeface="Lato Light" charset="0"/>
                <a:ea typeface="Lato Bold" charset="0"/>
                <a:cs typeface="Lato Bold" charset="0"/>
              </a:defRPr>
            </a:lvl1pPr>
          </a:lstStyle>
          <a:p>
            <a:r>
              <a:rPr lang="en-US" dirty="0"/>
              <a:t>15/30/60 seconds audio advertising on podcasts &amp; videos</a:t>
            </a:r>
          </a:p>
        </p:txBody>
      </p:sp>
      <p:sp>
        <p:nvSpPr>
          <p:cNvPr id="27" name="Subtitle 2">
            <a:extLst>
              <a:ext uri="{FF2B5EF4-FFF2-40B4-BE49-F238E27FC236}">
                <a16:creationId xmlns:a16="http://schemas.microsoft.com/office/drawing/2014/main" id="{7C348FE8-B7A4-4D22-BB44-FAB7D3FBC5B5}"/>
              </a:ext>
            </a:extLst>
          </p:cNvPr>
          <p:cNvSpPr txBox="1">
            <a:spLocks/>
          </p:cNvSpPr>
          <p:nvPr/>
        </p:nvSpPr>
        <p:spPr>
          <a:xfrm>
            <a:off x="14435847" y="10742355"/>
            <a:ext cx="9070743" cy="177382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b="1" dirty="0">
                <a:solidFill>
                  <a:schemeClr val="tx1"/>
                </a:solidFill>
                <a:latin typeface="Lato Light" charset="0"/>
                <a:ea typeface="Lato Light" charset="0"/>
                <a:cs typeface="Lato Light" charset="0"/>
              </a:rPr>
              <a:t>To advertise and promote your brand in industry and community networks and for pricing, contact us at:</a:t>
            </a:r>
          </a:p>
          <a:p>
            <a:pPr>
              <a:lnSpc>
                <a:spcPts val="4040"/>
              </a:lnSpc>
            </a:pPr>
            <a:r>
              <a:rPr lang="en-US" b="1" dirty="0">
                <a:solidFill>
                  <a:schemeClr val="tx1"/>
                </a:solidFill>
                <a:latin typeface="Lato Light" charset="0"/>
                <a:ea typeface="Lato Light" charset="0"/>
                <a:cs typeface="Lato Light" charset="0"/>
              </a:rPr>
              <a:t>contact+ads@medigy.com</a:t>
            </a:r>
          </a:p>
        </p:txBody>
      </p:sp>
    </p:spTree>
    <p:extLst>
      <p:ext uri="{BB962C8B-B14F-4D97-AF65-F5344CB8AC3E}">
        <p14:creationId xmlns:p14="http://schemas.microsoft.com/office/powerpoint/2010/main" val="6454644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22845" y="6843993"/>
            <a:ext cx="12199434" cy="6869152"/>
          </a:xfrm>
        </p:spPr>
      </p:sp>
      <p:sp>
        <p:nvSpPr>
          <p:cNvPr id="21" name="Rectangle 20"/>
          <p:cNvSpPr/>
          <p:nvPr/>
        </p:nvSpPr>
        <p:spPr>
          <a:xfrm>
            <a:off x="-22845" y="6846848"/>
            <a:ext cx="12245124" cy="6874594"/>
          </a:xfrm>
          <a:prstGeom prst="rect">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222279" y="4437116"/>
            <a:ext cx="12178145" cy="4640382"/>
          </a:xfrm>
          <a:prstGeom prst="rect">
            <a:avLst/>
          </a:prstGeom>
          <a:solidFill>
            <a:schemeClr val="accent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2222279" y="-16593"/>
            <a:ext cx="12155372" cy="4433045"/>
          </a:xfrm>
          <a:prstGeom prst="rect">
            <a:avLst/>
          </a:prstGeom>
          <a:solidFill>
            <a:schemeClr val="accent3">
              <a:alpha val="78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845" y="-30601"/>
            <a:ext cx="12245124" cy="687459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17878803" y="6236899"/>
            <a:ext cx="59101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p:cNvSpPr>
            <a:spLocks/>
          </p:cNvSpPr>
          <p:nvPr/>
        </p:nvSpPr>
        <p:spPr bwMode="auto">
          <a:xfrm>
            <a:off x="13237092" y="5271623"/>
            <a:ext cx="9977026" cy="839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4400" b="1" spc="800" dirty="0">
                <a:solidFill>
                  <a:schemeClr val="bg1"/>
                </a:solidFill>
                <a:latin typeface="Lato Black" charset="0"/>
                <a:ea typeface="Lato Black" charset="0"/>
                <a:cs typeface="Lato Black" charset="0"/>
                <a:sym typeface="Bebas Neue" charset="0"/>
              </a:rPr>
              <a:t>PRESS RELEASES | ARTICLES</a:t>
            </a:r>
          </a:p>
        </p:txBody>
      </p:sp>
      <p:sp>
        <p:nvSpPr>
          <p:cNvPr id="50" name="TextBox 49"/>
          <p:cNvSpPr txBox="1"/>
          <p:nvPr/>
        </p:nvSpPr>
        <p:spPr>
          <a:xfrm>
            <a:off x="14502535" y="6521778"/>
            <a:ext cx="7375209" cy="1454629"/>
          </a:xfrm>
          <a:prstGeom prst="rect">
            <a:avLst/>
          </a:prstGeom>
          <a:noFill/>
        </p:spPr>
        <p:txBody>
          <a:bodyPr wrap="square" rtlCol="0" anchor="t" anchorCtr="1">
            <a:spAutoFit/>
          </a:bodyPr>
          <a:lstStyle/>
          <a:p>
            <a:pPr algn="ctr">
              <a:lnSpc>
                <a:spcPts val="2680"/>
              </a:lnSpc>
            </a:pPr>
            <a:r>
              <a:rPr lang="en-US" sz="2200" b="1" dirty="0">
                <a:solidFill>
                  <a:schemeClr val="bg1"/>
                </a:solidFill>
                <a:latin typeface="Lato Black" charset="0"/>
                <a:ea typeface="Lato Black" charset="0"/>
                <a:cs typeface="Lato Black" charset="0"/>
              </a:rPr>
              <a:t>LEVERAGE THE MEDIGY TEAM OF MEDIA EXPERTS TO TURN YOUR COMPANY ANNOUNCEMENTS &amp; UPDATES INTO LEADERSHIP POSITION AMONG YOUR CHOSEN AUDIENCE</a:t>
            </a:r>
          </a:p>
        </p:txBody>
      </p:sp>
      <p:cxnSp>
        <p:nvCxnSpPr>
          <p:cNvPr id="22" name="Straight Connector 21"/>
          <p:cNvCxnSpPr/>
          <p:nvPr/>
        </p:nvCxnSpPr>
        <p:spPr>
          <a:xfrm>
            <a:off x="18158022" y="1538712"/>
            <a:ext cx="59101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22"/>
          <p:cNvSpPr>
            <a:spLocks/>
          </p:cNvSpPr>
          <p:nvPr/>
        </p:nvSpPr>
        <p:spPr bwMode="auto">
          <a:xfrm>
            <a:off x="15999369" y="573436"/>
            <a:ext cx="4979248" cy="839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4400" b="1" spc="800" dirty="0">
                <a:solidFill>
                  <a:schemeClr val="bg1"/>
                </a:solidFill>
                <a:latin typeface="Lato Black" charset="0"/>
                <a:ea typeface="Lato Black" charset="0"/>
                <a:cs typeface="Lato Black" charset="0"/>
                <a:sym typeface="Bebas Neue" charset="0"/>
              </a:rPr>
              <a:t>WHITEPAPERS</a:t>
            </a:r>
          </a:p>
        </p:txBody>
      </p:sp>
      <p:sp>
        <p:nvSpPr>
          <p:cNvPr id="24" name="TextBox 23"/>
          <p:cNvSpPr txBox="1"/>
          <p:nvPr/>
        </p:nvSpPr>
        <p:spPr>
          <a:xfrm>
            <a:off x="14130834" y="1901301"/>
            <a:ext cx="7997882" cy="1454629"/>
          </a:xfrm>
          <a:prstGeom prst="rect">
            <a:avLst/>
          </a:prstGeom>
          <a:noFill/>
        </p:spPr>
        <p:txBody>
          <a:bodyPr wrap="square" rtlCol="0" anchor="t" anchorCtr="1">
            <a:spAutoFit/>
          </a:bodyPr>
          <a:lstStyle/>
          <a:p>
            <a:pPr algn="ctr">
              <a:lnSpc>
                <a:spcPts val="2680"/>
              </a:lnSpc>
            </a:pPr>
            <a:r>
              <a:rPr lang="en-US" sz="2200" b="1" dirty="0">
                <a:solidFill>
                  <a:schemeClr val="bg1"/>
                </a:solidFill>
                <a:latin typeface="Lato Black" charset="0"/>
                <a:ea typeface="Lato Black" charset="0"/>
                <a:cs typeface="Lato Black" charset="0"/>
              </a:rPr>
              <a:t>WORK WITH THE MEDIGY TEAM OF EXPERT HEALTHCARE CONTENT WRITERS TO ADDRESS HOT TOPICS IN THE INDUSTRY | CREATE YOUR OWN OR JOIN ANOTHER INDUSTRY EXPERT FOR A JOINT OPPORTUNITY</a:t>
            </a:r>
          </a:p>
        </p:txBody>
      </p:sp>
      <p:cxnSp>
        <p:nvCxnSpPr>
          <p:cNvPr id="25" name="Straight Connector 24"/>
          <p:cNvCxnSpPr/>
          <p:nvPr/>
        </p:nvCxnSpPr>
        <p:spPr>
          <a:xfrm>
            <a:off x="5791595" y="9492538"/>
            <a:ext cx="59101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a:spLocks/>
          </p:cNvSpPr>
          <p:nvPr/>
        </p:nvSpPr>
        <p:spPr bwMode="auto">
          <a:xfrm>
            <a:off x="3613062" y="8527262"/>
            <a:ext cx="5019003" cy="839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4400" b="1" spc="800" dirty="0">
                <a:solidFill>
                  <a:schemeClr val="bg1"/>
                </a:solidFill>
                <a:latin typeface="Lato Black" charset="0"/>
                <a:ea typeface="Lato Black" charset="0"/>
                <a:cs typeface="Lato Black" charset="0"/>
                <a:sym typeface="Bebas Neue" charset="0"/>
              </a:rPr>
              <a:t>CASE STUDIES</a:t>
            </a:r>
          </a:p>
        </p:txBody>
      </p:sp>
      <p:sp>
        <p:nvSpPr>
          <p:cNvPr id="27" name="TextBox 26"/>
          <p:cNvSpPr txBox="1"/>
          <p:nvPr/>
        </p:nvSpPr>
        <p:spPr>
          <a:xfrm>
            <a:off x="2067201" y="9764213"/>
            <a:ext cx="8110723" cy="1454629"/>
          </a:xfrm>
          <a:prstGeom prst="rect">
            <a:avLst/>
          </a:prstGeom>
          <a:noFill/>
        </p:spPr>
        <p:txBody>
          <a:bodyPr wrap="square" rtlCol="0" anchor="t" anchorCtr="1">
            <a:spAutoFit/>
          </a:bodyPr>
          <a:lstStyle/>
          <a:p>
            <a:pPr algn="ctr">
              <a:lnSpc>
                <a:spcPts val="2680"/>
              </a:lnSpc>
            </a:pPr>
            <a:r>
              <a:rPr lang="en-US" sz="2200" b="1" dirty="0">
                <a:solidFill>
                  <a:schemeClr val="bg1"/>
                </a:solidFill>
                <a:latin typeface="Lato Black" charset="0"/>
                <a:ea typeface="Lato Black" charset="0"/>
                <a:cs typeface="Lato Black" charset="0"/>
              </a:rPr>
              <a:t>CREATE YOUR OFFERINGS AND/OR INDUSTRY CONTENT THAT ARE GUARANTEED FOR SUCCESS | MEDIGY EXPERTS WILL WORK WITH YOU TO ENSURE AUDIENCE RESONANCE | SUPPORT TO GET HIGH RESPONSE </a:t>
            </a:r>
          </a:p>
        </p:txBody>
      </p:sp>
      <p:cxnSp>
        <p:nvCxnSpPr>
          <p:cNvPr id="28" name="Straight Connector 27"/>
          <p:cNvCxnSpPr/>
          <p:nvPr/>
        </p:nvCxnSpPr>
        <p:spPr>
          <a:xfrm>
            <a:off x="5737518" y="5097951"/>
            <a:ext cx="59101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bwMode="auto">
          <a:xfrm>
            <a:off x="375419" y="685739"/>
            <a:ext cx="11906227" cy="36864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square" lIns="0" tIns="0" rIns="0" bIns="0" anchor="ctr" anchorCtr="0">
            <a:spAutoFit/>
          </a:bodyPr>
          <a:lstStyle/>
          <a:p>
            <a:pPr algn="ctr" defTabSz="4572000">
              <a:lnSpc>
                <a:spcPts val="7400"/>
              </a:lnSpc>
            </a:pPr>
            <a:r>
              <a:rPr lang="en-US" sz="4400" b="1" spc="800" dirty="0">
                <a:solidFill>
                  <a:schemeClr val="bg1"/>
                </a:solidFill>
                <a:latin typeface="Lato Black" charset="0"/>
                <a:ea typeface="Lato Black" charset="0"/>
                <a:cs typeface="Lato Black" charset="0"/>
                <a:sym typeface="Bebas Neue" charset="0"/>
              </a:rPr>
              <a:t>REUSABLE, ACTIONABLE CONTENT FOR BUSINESS GROWTH &amp; THOUGHT LEADERSHIP</a:t>
            </a:r>
          </a:p>
        </p:txBody>
      </p:sp>
      <p:sp>
        <p:nvSpPr>
          <p:cNvPr id="30" name="TextBox 29"/>
          <p:cNvSpPr txBox="1"/>
          <p:nvPr/>
        </p:nvSpPr>
        <p:spPr>
          <a:xfrm>
            <a:off x="2336556" y="5355208"/>
            <a:ext cx="7572013" cy="1108380"/>
          </a:xfrm>
          <a:prstGeom prst="rect">
            <a:avLst/>
          </a:prstGeom>
          <a:noFill/>
        </p:spPr>
        <p:txBody>
          <a:bodyPr wrap="square" rtlCol="0" anchor="t" anchorCtr="1">
            <a:spAutoFit/>
          </a:bodyPr>
          <a:lstStyle/>
          <a:p>
            <a:pPr algn="ctr">
              <a:lnSpc>
                <a:spcPts val="2680"/>
              </a:lnSpc>
            </a:pPr>
            <a:r>
              <a:rPr lang="en-US" sz="2200" b="1" dirty="0">
                <a:solidFill>
                  <a:schemeClr val="bg1"/>
                </a:solidFill>
                <a:latin typeface="Lato Black" charset="0"/>
                <a:ea typeface="Lato Black" charset="0"/>
                <a:cs typeface="Lato Black" charset="0"/>
              </a:rPr>
              <a:t>CREATED BASED ON BUYER PERSONA, BUYER INTENT INTELLIGENCE &amp; EVIDENCES | PROMOTION IN ALL NETSPECTIVE MEDIA CHANNELS</a:t>
            </a:r>
          </a:p>
        </p:txBody>
      </p:sp>
      <p:sp>
        <p:nvSpPr>
          <p:cNvPr id="31" name="Rectangle 30">
            <a:extLst>
              <a:ext uri="{FF2B5EF4-FFF2-40B4-BE49-F238E27FC236}">
                <a16:creationId xmlns:a16="http://schemas.microsoft.com/office/drawing/2014/main" id="{EDDCA360-6483-4F39-9571-90572B91E1D4}"/>
              </a:ext>
            </a:extLst>
          </p:cNvPr>
          <p:cNvSpPr/>
          <p:nvPr/>
        </p:nvSpPr>
        <p:spPr>
          <a:xfrm>
            <a:off x="12210892" y="9077498"/>
            <a:ext cx="12178145" cy="4660734"/>
          </a:xfrm>
          <a:prstGeom prst="rect">
            <a:avLst/>
          </a:prstGeom>
          <a:solidFill>
            <a:schemeClr val="accent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676637B8-DE18-44C6-A51E-3A2916F03B0F}"/>
              </a:ext>
            </a:extLst>
          </p:cNvPr>
          <p:cNvCxnSpPr/>
          <p:nvPr/>
        </p:nvCxnSpPr>
        <p:spPr>
          <a:xfrm>
            <a:off x="17846685" y="10695198"/>
            <a:ext cx="59101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E51F1FD-2FAB-4288-84E1-D235C7C79F61}"/>
              </a:ext>
            </a:extLst>
          </p:cNvPr>
          <p:cNvSpPr>
            <a:spLocks/>
          </p:cNvSpPr>
          <p:nvPr/>
        </p:nvSpPr>
        <p:spPr bwMode="auto">
          <a:xfrm>
            <a:off x="14045941" y="9729922"/>
            <a:ext cx="8295091" cy="839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4400" b="1" spc="800" dirty="0">
                <a:solidFill>
                  <a:schemeClr val="bg1"/>
                </a:solidFill>
                <a:latin typeface="Lato Black" charset="0"/>
                <a:ea typeface="Lato Black" charset="0"/>
                <a:cs typeface="Lato Black" charset="0"/>
                <a:sym typeface="Bebas Neue" charset="0"/>
              </a:rPr>
              <a:t>AGGREGATED CONTENT</a:t>
            </a:r>
          </a:p>
        </p:txBody>
      </p:sp>
      <p:sp>
        <p:nvSpPr>
          <p:cNvPr id="34" name="TextBox 33">
            <a:extLst>
              <a:ext uri="{FF2B5EF4-FFF2-40B4-BE49-F238E27FC236}">
                <a16:creationId xmlns:a16="http://schemas.microsoft.com/office/drawing/2014/main" id="{21AEC00E-9327-429D-B2AA-31100E19F64E}"/>
              </a:ext>
            </a:extLst>
          </p:cNvPr>
          <p:cNvSpPr txBox="1"/>
          <p:nvPr/>
        </p:nvSpPr>
        <p:spPr>
          <a:xfrm>
            <a:off x="14470417" y="10980077"/>
            <a:ext cx="7375209" cy="1108380"/>
          </a:xfrm>
          <a:prstGeom prst="rect">
            <a:avLst/>
          </a:prstGeom>
          <a:noFill/>
        </p:spPr>
        <p:txBody>
          <a:bodyPr wrap="square" rtlCol="0" anchor="t" anchorCtr="1">
            <a:spAutoFit/>
          </a:bodyPr>
          <a:lstStyle/>
          <a:p>
            <a:pPr algn="ctr">
              <a:lnSpc>
                <a:spcPts val="2680"/>
              </a:lnSpc>
            </a:pPr>
            <a:r>
              <a:rPr lang="en-US" sz="2200" b="1" dirty="0">
                <a:solidFill>
                  <a:schemeClr val="bg1"/>
                </a:solidFill>
                <a:latin typeface="Lato Black" charset="0"/>
                <a:ea typeface="Lato Black" charset="0"/>
                <a:cs typeface="Lato Black" charset="0"/>
              </a:rPr>
              <a:t>NEWS | FEEDS | TRENDS | EVENTS | TOPICS BASED ON SPECIFIC BUYER PERSONAS |A CTIONABLE INSIGHTS GENERATED FROM BUYER BEHAVIOUR</a:t>
            </a:r>
          </a:p>
        </p:txBody>
      </p:sp>
    </p:spTree>
    <p:extLst>
      <p:ext uri="{BB962C8B-B14F-4D97-AF65-F5344CB8AC3E}">
        <p14:creationId xmlns:p14="http://schemas.microsoft.com/office/powerpoint/2010/main" val="7769606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22115" y="402241"/>
            <a:ext cx="21276795" cy="2308324"/>
          </a:xfrm>
          <a:prstGeom prst="rect">
            <a:avLst/>
          </a:prstGeom>
          <a:noFill/>
        </p:spPr>
        <p:txBody>
          <a:bodyPr wrap="square" rtlCol="0">
            <a:spAutoFit/>
          </a:bodyPr>
          <a:lstStyle/>
          <a:p>
            <a:r>
              <a:rPr lang="en-US" sz="7200" b="1" dirty="0">
                <a:solidFill>
                  <a:schemeClr val="tx2"/>
                </a:solidFill>
                <a:latin typeface="Lato Black" charset="0"/>
                <a:ea typeface="Lato Black" charset="0"/>
                <a:cs typeface="Lato Black" charset="0"/>
              </a:rPr>
              <a:t>Examples of Healthcare Organizations Using Medigy</a:t>
            </a:r>
          </a:p>
        </p:txBody>
      </p:sp>
      <p:pic>
        <p:nvPicPr>
          <p:cNvPr id="4" name="Picture 3">
            <a:extLst>
              <a:ext uri="{FF2B5EF4-FFF2-40B4-BE49-F238E27FC236}">
                <a16:creationId xmlns:a16="http://schemas.microsoft.com/office/drawing/2014/main" id="{F4645618-0376-4F49-82AF-1DCB4456CD63}"/>
              </a:ext>
            </a:extLst>
          </p:cNvPr>
          <p:cNvPicPr>
            <a:picLocks noChangeAspect="1"/>
          </p:cNvPicPr>
          <p:nvPr/>
        </p:nvPicPr>
        <p:blipFill>
          <a:blip r:embed="rId2"/>
          <a:stretch>
            <a:fillRect/>
          </a:stretch>
        </p:blipFill>
        <p:spPr>
          <a:xfrm>
            <a:off x="1284051" y="2664810"/>
            <a:ext cx="5851680" cy="3410874"/>
          </a:xfrm>
          <a:prstGeom prst="rect">
            <a:avLst/>
          </a:prstGeom>
        </p:spPr>
      </p:pic>
      <p:pic>
        <p:nvPicPr>
          <p:cNvPr id="5" name="Picture 4">
            <a:extLst>
              <a:ext uri="{FF2B5EF4-FFF2-40B4-BE49-F238E27FC236}">
                <a16:creationId xmlns:a16="http://schemas.microsoft.com/office/drawing/2014/main" id="{543A17B8-A09B-428C-B459-6D4DB0D097EB}"/>
              </a:ext>
            </a:extLst>
          </p:cNvPr>
          <p:cNvPicPr>
            <a:picLocks noChangeAspect="1"/>
          </p:cNvPicPr>
          <p:nvPr/>
        </p:nvPicPr>
        <p:blipFill>
          <a:blip r:embed="rId3"/>
          <a:stretch>
            <a:fillRect/>
          </a:stretch>
        </p:blipFill>
        <p:spPr>
          <a:xfrm>
            <a:off x="2097492" y="5951614"/>
            <a:ext cx="6088246" cy="2499383"/>
          </a:xfrm>
          <a:prstGeom prst="rect">
            <a:avLst/>
          </a:prstGeom>
        </p:spPr>
      </p:pic>
      <p:pic>
        <p:nvPicPr>
          <p:cNvPr id="6" name="Picture 5">
            <a:extLst>
              <a:ext uri="{FF2B5EF4-FFF2-40B4-BE49-F238E27FC236}">
                <a16:creationId xmlns:a16="http://schemas.microsoft.com/office/drawing/2014/main" id="{BCD0C6F7-1716-4BD8-843B-A9C69DACEA94}"/>
              </a:ext>
            </a:extLst>
          </p:cNvPr>
          <p:cNvPicPr>
            <a:picLocks noChangeAspect="1"/>
          </p:cNvPicPr>
          <p:nvPr/>
        </p:nvPicPr>
        <p:blipFill>
          <a:blip r:embed="rId4"/>
          <a:stretch>
            <a:fillRect/>
          </a:stretch>
        </p:blipFill>
        <p:spPr>
          <a:xfrm>
            <a:off x="1622116" y="8803148"/>
            <a:ext cx="4854336" cy="2875668"/>
          </a:xfrm>
          <a:prstGeom prst="rect">
            <a:avLst/>
          </a:prstGeom>
        </p:spPr>
      </p:pic>
      <p:pic>
        <p:nvPicPr>
          <p:cNvPr id="10" name="Picture 9">
            <a:extLst>
              <a:ext uri="{FF2B5EF4-FFF2-40B4-BE49-F238E27FC236}">
                <a16:creationId xmlns:a16="http://schemas.microsoft.com/office/drawing/2014/main" id="{532196CD-1621-4CC6-B219-A2C91B9B8061}"/>
              </a:ext>
            </a:extLst>
          </p:cNvPr>
          <p:cNvPicPr>
            <a:picLocks noChangeAspect="1"/>
          </p:cNvPicPr>
          <p:nvPr/>
        </p:nvPicPr>
        <p:blipFill>
          <a:blip r:embed="rId5"/>
          <a:stretch>
            <a:fillRect/>
          </a:stretch>
        </p:blipFill>
        <p:spPr>
          <a:xfrm>
            <a:off x="8571945" y="2088991"/>
            <a:ext cx="5580667" cy="2760005"/>
          </a:xfrm>
          <a:prstGeom prst="rect">
            <a:avLst/>
          </a:prstGeom>
        </p:spPr>
      </p:pic>
      <p:pic>
        <p:nvPicPr>
          <p:cNvPr id="11" name="Picture 10">
            <a:extLst>
              <a:ext uri="{FF2B5EF4-FFF2-40B4-BE49-F238E27FC236}">
                <a16:creationId xmlns:a16="http://schemas.microsoft.com/office/drawing/2014/main" id="{76F9297F-D7C4-499F-A078-3DC446EFC59B}"/>
              </a:ext>
            </a:extLst>
          </p:cNvPr>
          <p:cNvPicPr>
            <a:picLocks noChangeAspect="1"/>
          </p:cNvPicPr>
          <p:nvPr/>
        </p:nvPicPr>
        <p:blipFill>
          <a:blip r:embed="rId6"/>
          <a:stretch>
            <a:fillRect/>
          </a:stretch>
        </p:blipFill>
        <p:spPr>
          <a:xfrm>
            <a:off x="9844392" y="4907757"/>
            <a:ext cx="4788730" cy="2293550"/>
          </a:xfrm>
          <a:prstGeom prst="rect">
            <a:avLst/>
          </a:prstGeom>
        </p:spPr>
      </p:pic>
      <p:pic>
        <p:nvPicPr>
          <p:cNvPr id="12" name="Picture 11">
            <a:extLst>
              <a:ext uri="{FF2B5EF4-FFF2-40B4-BE49-F238E27FC236}">
                <a16:creationId xmlns:a16="http://schemas.microsoft.com/office/drawing/2014/main" id="{0F91DEC1-C444-443D-9BA9-76E6F97E32B2}"/>
              </a:ext>
            </a:extLst>
          </p:cNvPr>
          <p:cNvPicPr>
            <a:picLocks noChangeAspect="1"/>
          </p:cNvPicPr>
          <p:nvPr/>
        </p:nvPicPr>
        <p:blipFill>
          <a:blip r:embed="rId7"/>
          <a:stretch>
            <a:fillRect/>
          </a:stretch>
        </p:blipFill>
        <p:spPr>
          <a:xfrm>
            <a:off x="8428893" y="7687727"/>
            <a:ext cx="3493470" cy="3315232"/>
          </a:xfrm>
          <a:prstGeom prst="rect">
            <a:avLst/>
          </a:prstGeom>
        </p:spPr>
      </p:pic>
      <p:pic>
        <p:nvPicPr>
          <p:cNvPr id="13" name="Picture 12">
            <a:extLst>
              <a:ext uri="{FF2B5EF4-FFF2-40B4-BE49-F238E27FC236}">
                <a16:creationId xmlns:a16="http://schemas.microsoft.com/office/drawing/2014/main" id="{20CE31D5-2105-4978-914E-8BB21877416A}"/>
              </a:ext>
            </a:extLst>
          </p:cNvPr>
          <p:cNvPicPr>
            <a:picLocks noChangeAspect="1"/>
          </p:cNvPicPr>
          <p:nvPr/>
        </p:nvPicPr>
        <p:blipFill>
          <a:blip r:embed="rId8"/>
          <a:stretch>
            <a:fillRect/>
          </a:stretch>
        </p:blipFill>
        <p:spPr>
          <a:xfrm>
            <a:off x="12898576" y="7739303"/>
            <a:ext cx="5414920" cy="1998021"/>
          </a:xfrm>
          <a:prstGeom prst="rect">
            <a:avLst/>
          </a:prstGeom>
        </p:spPr>
      </p:pic>
      <p:pic>
        <p:nvPicPr>
          <p:cNvPr id="14" name="Picture 13">
            <a:extLst>
              <a:ext uri="{FF2B5EF4-FFF2-40B4-BE49-F238E27FC236}">
                <a16:creationId xmlns:a16="http://schemas.microsoft.com/office/drawing/2014/main" id="{ED8FAB76-FD79-4141-A515-33B0E1684DA6}"/>
              </a:ext>
            </a:extLst>
          </p:cNvPr>
          <p:cNvPicPr>
            <a:picLocks noChangeAspect="1"/>
          </p:cNvPicPr>
          <p:nvPr/>
        </p:nvPicPr>
        <p:blipFill>
          <a:blip r:embed="rId9"/>
          <a:stretch>
            <a:fillRect/>
          </a:stretch>
        </p:blipFill>
        <p:spPr>
          <a:xfrm>
            <a:off x="16471636" y="1887197"/>
            <a:ext cx="4960021" cy="3054478"/>
          </a:xfrm>
          <a:prstGeom prst="rect">
            <a:avLst/>
          </a:prstGeom>
        </p:spPr>
      </p:pic>
      <p:pic>
        <p:nvPicPr>
          <p:cNvPr id="15" name="Picture 14">
            <a:extLst>
              <a:ext uri="{FF2B5EF4-FFF2-40B4-BE49-F238E27FC236}">
                <a16:creationId xmlns:a16="http://schemas.microsoft.com/office/drawing/2014/main" id="{8F4B0967-045F-470E-AF24-F4DC62614E9C}"/>
              </a:ext>
            </a:extLst>
          </p:cNvPr>
          <p:cNvPicPr>
            <a:picLocks noChangeAspect="1"/>
          </p:cNvPicPr>
          <p:nvPr/>
        </p:nvPicPr>
        <p:blipFill>
          <a:blip r:embed="rId10"/>
          <a:stretch>
            <a:fillRect/>
          </a:stretch>
        </p:blipFill>
        <p:spPr>
          <a:xfrm>
            <a:off x="16471636" y="5190680"/>
            <a:ext cx="5972625" cy="2299618"/>
          </a:xfrm>
          <a:prstGeom prst="rect">
            <a:avLst/>
          </a:prstGeom>
        </p:spPr>
      </p:pic>
      <p:pic>
        <p:nvPicPr>
          <p:cNvPr id="16" name="Picture 15">
            <a:extLst>
              <a:ext uri="{FF2B5EF4-FFF2-40B4-BE49-F238E27FC236}">
                <a16:creationId xmlns:a16="http://schemas.microsoft.com/office/drawing/2014/main" id="{899D4662-1E06-42D2-B478-6CB9017A2846}"/>
              </a:ext>
            </a:extLst>
          </p:cNvPr>
          <p:cNvPicPr>
            <a:picLocks noChangeAspect="1"/>
          </p:cNvPicPr>
          <p:nvPr/>
        </p:nvPicPr>
        <p:blipFill>
          <a:blip r:embed="rId11"/>
          <a:stretch>
            <a:fillRect/>
          </a:stretch>
        </p:blipFill>
        <p:spPr>
          <a:xfrm>
            <a:off x="14152613" y="10597334"/>
            <a:ext cx="5853496" cy="2033322"/>
          </a:xfrm>
          <a:prstGeom prst="rect">
            <a:avLst/>
          </a:prstGeom>
        </p:spPr>
      </p:pic>
      <p:pic>
        <p:nvPicPr>
          <p:cNvPr id="17" name="Picture 16">
            <a:extLst>
              <a:ext uri="{FF2B5EF4-FFF2-40B4-BE49-F238E27FC236}">
                <a16:creationId xmlns:a16="http://schemas.microsoft.com/office/drawing/2014/main" id="{1678EBEB-14F0-49CC-981F-82DFCF7EDC7F}"/>
              </a:ext>
            </a:extLst>
          </p:cNvPr>
          <p:cNvPicPr>
            <a:picLocks noChangeAspect="1"/>
          </p:cNvPicPr>
          <p:nvPr/>
        </p:nvPicPr>
        <p:blipFill>
          <a:blip r:embed="rId12"/>
          <a:stretch>
            <a:fillRect/>
          </a:stretch>
        </p:blipFill>
        <p:spPr>
          <a:xfrm>
            <a:off x="19480964" y="8738313"/>
            <a:ext cx="4359967" cy="1771966"/>
          </a:xfrm>
          <a:prstGeom prst="rect">
            <a:avLst/>
          </a:prstGeom>
        </p:spPr>
      </p:pic>
    </p:spTree>
    <p:extLst>
      <p:ext uri="{BB962C8B-B14F-4D97-AF65-F5344CB8AC3E}">
        <p14:creationId xmlns:p14="http://schemas.microsoft.com/office/powerpoint/2010/main" val="2292458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1535552" y="5004178"/>
            <a:ext cx="10488064" cy="2185214"/>
          </a:xfrm>
          <a:prstGeom prst="rect">
            <a:avLst/>
          </a:prstGeom>
          <a:noFill/>
        </p:spPr>
        <p:txBody>
          <a:bodyPr wrap="none" rtlCol="0">
            <a:spAutoFit/>
          </a:bodyPr>
          <a:lstStyle/>
          <a:p>
            <a:r>
              <a:rPr lang="en-US" sz="13600" b="1" dirty="0">
                <a:solidFill>
                  <a:schemeClr val="tx2"/>
                </a:solidFill>
                <a:latin typeface="Lato Black" charset="0"/>
                <a:ea typeface="Lato Black" charset="0"/>
                <a:cs typeface="Lato Black" charset="0"/>
              </a:rPr>
              <a:t>MARKETING</a:t>
            </a:r>
          </a:p>
        </p:txBody>
      </p:sp>
      <p:sp>
        <p:nvSpPr>
          <p:cNvPr id="15" name="TextBox 14"/>
          <p:cNvSpPr txBox="1"/>
          <p:nvPr/>
        </p:nvSpPr>
        <p:spPr>
          <a:xfrm>
            <a:off x="11557854" y="3143875"/>
            <a:ext cx="6639895" cy="2185214"/>
          </a:xfrm>
          <a:prstGeom prst="rect">
            <a:avLst/>
          </a:prstGeom>
          <a:noFill/>
        </p:spPr>
        <p:txBody>
          <a:bodyPr wrap="none" rtlCol="0">
            <a:spAutoFit/>
          </a:bodyPr>
          <a:lstStyle/>
          <a:p>
            <a:r>
              <a:rPr lang="en-US" sz="13600" b="1" dirty="0">
                <a:solidFill>
                  <a:schemeClr val="tx2"/>
                </a:solidFill>
                <a:latin typeface="Lato Black" charset="0"/>
                <a:ea typeface="Lato Black" charset="0"/>
                <a:cs typeface="Lato Black" charset="0"/>
              </a:rPr>
              <a:t>TARGET</a:t>
            </a:r>
          </a:p>
        </p:txBody>
      </p:sp>
      <p:grpSp>
        <p:nvGrpSpPr>
          <p:cNvPr id="16" name="Group 15"/>
          <p:cNvGrpSpPr/>
          <p:nvPr/>
        </p:nvGrpSpPr>
        <p:grpSpPr>
          <a:xfrm>
            <a:off x="12021320" y="7985254"/>
            <a:ext cx="5016271" cy="227062"/>
            <a:chOff x="6927228" y="7552706"/>
            <a:chExt cx="5016271" cy="227062"/>
          </a:xfrm>
        </p:grpSpPr>
        <p:sp>
          <p:nvSpPr>
            <p:cNvPr id="17" name="Oval 16"/>
            <p:cNvSpPr>
              <a:spLocks noChangeAspect="1"/>
            </p:cNvSpPr>
            <p:nvPr/>
          </p:nvSpPr>
          <p:spPr>
            <a:xfrm rot="18861538">
              <a:off x="6927228"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5" name="Oval 24"/>
            <p:cNvSpPr>
              <a:spLocks noChangeAspect="1"/>
            </p:cNvSpPr>
            <p:nvPr/>
          </p:nvSpPr>
          <p:spPr>
            <a:xfrm rot="18861538">
              <a:off x="7142741"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6" name="Oval 25"/>
            <p:cNvSpPr>
              <a:spLocks noChangeAspect="1"/>
            </p:cNvSpPr>
            <p:nvPr/>
          </p:nvSpPr>
          <p:spPr>
            <a:xfrm rot="18861538">
              <a:off x="7358254"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7" name="Oval 26"/>
            <p:cNvSpPr>
              <a:spLocks noChangeAspect="1"/>
            </p:cNvSpPr>
            <p:nvPr/>
          </p:nvSpPr>
          <p:spPr>
            <a:xfrm rot="18861538">
              <a:off x="7573766"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8" name="Oval 27"/>
            <p:cNvSpPr>
              <a:spLocks noChangeAspect="1"/>
            </p:cNvSpPr>
            <p:nvPr/>
          </p:nvSpPr>
          <p:spPr>
            <a:xfrm rot="18861538">
              <a:off x="7789279"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9" name="Oval 28"/>
            <p:cNvSpPr>
              <a:spLocks noChangeAspect="1"/>
            </p:cNvSpPr>
            <p:nvPr/>
          </p:nvSpPr>
          <p:spPr>
            <a:xfrm rot="18861538">
              <a:off x="8004792"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0" name="Oval 29"/>
            <p:cNvSpPr>
              <a:spLocks noChangeAspect="1"/>
            </p:cNvSpPr>
            <p:nvPr/>
          </p:nvSpPr>
          <p:spPr>
            <a:xfrm rot="18861538">
              <a:off x="8220304"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1" name="Oval 30"/>
            <p:cNvSpPr>
              <a:spLocks noChangeAspect="1"/>
            </p:cNvSpPr>
            <p:nvPr/>
          </p:nvSpPr>
          <p:spPr>
            <a:xfrm rot="18861538">
              <a:off x="8435817"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2" name="Oval 31"/>
            <p:cNvSpPr>
              <a:spLocks noChangeAspect="1"/>
            </p:cNvSpPr>
            <p:nvPr/>
          </p:nvSpPr>
          <p:spPr>
            <a:xfrm rot="18861538">
              <a:off x="8651330"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3" name="Oval 32"/>
            <p:cNvSpPr>
              <a:spLocks noChangeAspect="1"/>
            </p:cNvSpPr>
            <p:nvPr/>
          </p:nvSpPr>
          <p:spPr>
            <a:xfrm rot="18861538">
              <a:off x="8866842"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4" name="Oval 33"/>
            <p:cNvSpPr>
              <a:spLocks noChangeAspect="1"/>
            </p:cNvSpPr>
            <p:nvPr/>
          </p:nvSpPr>
          <p:spPr>
            <a:xfrm rot="18861538">
              <a:off x="9082355"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Oval 34"/>
            <p:cNvSpPr>
              <a:spLocks noChangeAspect="1"/>
            </p:cNvSpPr>
            <p:nvPr/>
          </p:nvSpPr>
          <p:spPr>
            <a:xfrm rot="18861538">
              <a:off x="9297868"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6" name="Oval 35"/>
            <p:cNvSpPr>
              <a:spLocks noChangeAspect="1"/>
            </p:cNvSpPr>
            <p:nvPr/>
          </p:nvSpPr>
          <p:spPr>
            <a:xfrm rot="18861538">
              <a:off x="6927228"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7" name="Oval 36"/>
            <p:cNvSpPr>
              <a:spLocks noChangeAspect="1"/>
            </p:cNvSpPr>
            <p:nvPr/>
          </p:nvSpPr>
          <p:spPr>
            <a:xfrm rot="18861538">
              <a:off x="7142741"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8" name="Oval 37"/>
            <p:cNvSpPr>
              <a:spLocks noChangeAspect="1"/>
            </p:cNvSpPr>
            <p:nvPr/>
          </p:nvSpPr>
          <p:spPr>
            <a:xfrm rot="18861538">
              <a:off x="7358254"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9" name="Oval 38"/>
            <p:cNvSpPr>
              <a:spLocks noChangeAspect="1"/>
            </p:cNvSpPr>
            <p:nvPr/>
          </p:nvSpPr>
          <p:spPr>
            <a:xfrm rot="18861538">
              <a:off x="7573766"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0" name="Oval 39"/>
            <p:cNvSpPr>
              <a:spLocks noChangeAspect="1"/>
            </p:cNvSpPr>
            <p:nvPr/>
          </p:nvSpPr>
          <p:spPr>
            <a:xfrm rot="18861538">
              <a:off x="7789279"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Oval 40"/>
            <p:cNvSpPr>
              <a:spLocks noChangeAspect="1"/>
            </p:cNvSpPr>
            <p:nvPr/>
          </p:nvSpPr>
          <p:spPr>
            <a:xfrm rot="18861538">
              <a:off x="8004792"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2" name="Oval 41"/>
            <p:cNvSpPr>
              <a:spLocks noChangeAspect="1"/>
            </p:cNvSpPr>
            <p:nvPr/>
          </p:nvSpPr>
          <p:spPr>
            <a:xfrm rot="18861538">
              <a:off x="8220304"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3" name="Oval 42"/>
            <p:cNvSpPr>
              <a:spLocks noChangeAspect="1"/>
            </p:cNvSpPr>
            <p:nvPr/>
          </p:nvSpPr>
          <p:spPr>
            <a:xfrm rot="18861538">
              <a:off x="8435817"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4" name="Oval 43"/>
            <p:cNvSpPr>
              <a:spLocks noChangeAspect="1"/>
            </p:cNvSpPr>
            <p:nvPr/>
          </p:nvSpPr>
          <p:spPr>
            <a:xfrm rot="18861538">
              <a:off x="8651330"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5" name="Oval 44"/>
            <p:cNvSpPr>
              <a:spLocks noChangeAspect="1"/>
            </p:cNvSpPr>
            <p:nvPr/>
          </p:nvSpPr>
          <p:spPr>
            <a:xfrm rot="18861538">
              <a:off x="8866842"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6" name="Oval 45"/>
            <p:cNvSpPr>
              <a:spLocks noChangeAspect="1"/>
            </p:cNvSpPr>
            <p:nvPr/>
          </p:nvSpPr>
          <p:spPr>
            <a:xfrm rot="18861538">
              <a:off x="9082355"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7" name="Oval 46"/>
            <p:cNvSpPr>
              <a:spLocks noChangeAspect="1"/>
            </p:cNvSpPr>
            <p:nvPr/>
          </p:nvSpPr>
          <p:spPr>
            <a:xfrm rot="18861538">
              <a:off x="9297868"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8" name="Oval 47"/>
            <p:cNvSpPr>
              <a:spLocks noChangeAspect="1"/>
            </p:cNvSpPr>
            <p:nvPr/>
          </p:nvSpPr>
          <p:spPr>
            <a:xfrm rot="18861538">
              <a:off x="9508851"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9" name="Oval 48"/>
            <p:cNvSpPr>
              <a:spLocks noChangeAspect="1"/>
            </p:cNvSpPr>
            <p:nvPr/>
          </p:nvSpPr>
          <p:spPr>
            <a:xfrm rot="18861538">
              <a:off x="9724364"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0" name="Oval 49"/>
            <p:cNvSpPr>
              <a:spLocks noChangeAspect="1"/>
            </p:cNvSpPr>
            <p:nvPr/>
          </p:nvSpPr>
          <p:spPr>
            <a:xfrm rot="18861538">
              <a:off x="9939877"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1" name="Oval 50"/>
            <p:cNvSpPr>
              <a:spLocks noChangeAspect="1"/>
            </p:cNvSpPr>
            <p:nvPr/>
          </p:nvSpPr>
          <p:spPr>
            <a:xfrm rot="18861538">
              <a:off x="10155389"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2" name="Oval 51"/>
            <p:cNvSpPr>
              <a:spLocks noChangeAspect="1"/>
            </p:cNvSpPr>
            <p:nvPr/>
          </p:nvSpPr>
          <p:spPr>
            <a:xfrm rot="18861538">
              <a:off x="10370902"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3" name="Oval 52"/>
            <p:cNvSpPr>
              <a:spLocks noChangeAspect="1"/>
            </p:cNvSpPr>
            <p:nvPr/>
          </p:nvSpPr>
          <p:spPr>
            <a:xfrm rot="18861538">
              <a:off x="10586415"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4" name="Oval 53"/>
            <p:cNvSpPr>
              <a:spLocks noChangeAspect="1"/>
            </p:cNvSpPr>
            <p:nvPr/>
          </p:nvSpPr>
          <p:spPr>
            <a:xfrm rot="18861538">
              <a:off x="10801927"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5" name="Oval 54"/>
            <p:cNvSpPr>
              <a:spLocks noChangeAspect="1"/>
            </p:cNvSpPr>
            <p:nvPr/>
          </p:nvSpPr>
          <p:spPr>
            <a:xfrm rot="18861538">
              <a:off x="11017440"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Oval 55"/>
            <p:cNvSpPr>
              <a:spLocks noChangeAspect="1"/>
            </p:cNvSpPr>
            <p:nvPr/>
          </p:nvSpPr>
          <p:spPr>
            <a:xfrm rot="18861538">
              <a:off x="11232953"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7" name="Oval 56"/>
            <p:cNvSpPr>
              <a:spLocks noChangeAspect="1"/>
            </p:cNvSpPr>
            <p:nvPr/>
          </p:nvSpPr>
          <p:spPr>
            <a:xfrm rot="18861538">
              <a:off x="11448465"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8" name="Oval 57"/>
            <p:cNvSpPr>
              <a:spLocks noChangeAspect="1"/>
            </p:cNvSpPr>
            <p:nvPr/>
          </p:nvSpPr>
          <p:spPr>
            <a:xfrm rot="18861538">
              <a:off x="11663978"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9" name="Oval 58"/>
            <p:cNvSpPr>
              <a:spLocks noChangeAspect="1"/>
            </p:cNvSpPr>
            <p:nvPr/>
          </p:nvSpPr>
          <p:spPr>
            <a:xfrm rot="18861538">
              <a:off x="11879491"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0" name="Oval 59"/>
            <p:cNvSpPr>
              <a:spLocks noChangeAspect="1"/>
            </p:cNvSpPr>
            <p:nvPr/>
          </p:nvSpPr>
          <p:spPr>
            <a:xfrm rot="18861538">
              <a:off x="9508851"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1" name="Oval 60"/>
            <p:cNvSpPr>
              <a:spLocks noChangeAspect="1"/>
            </p:cNvSpPr>
            <p:nvPr/>
          </p:nvSpPr>
          <p:spPr>
            <a:xfrm rot="18861538">
              <a:off x="9724364"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2" name="Oval 61"/>
            <p:cNvSpPr>
              <a:spLocks noChangeAspect="1"/>
            </p:cNvSpPr>
            <p:nvPr/>
          </p:nvSpPr>
          <p:spPr>
            <a:xfrm rot="18861538">
              <a:off x="9939877"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3" name="Oval 62"/>
            <p:cNvSpPr>
              <a:spLocks noChangeAspect="1"/>
            </p:cNvSpPr>
            <p:nvPr/>
          </p:nvSpPr>
          <p:spPr>
            <a:xfrm rot="18861538">
              <a:off x="10155389"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4" name="Oval 63"/>
            <p:cNvSpPr>
              <a:spLocks noChangeAspect="1"/>
            </p:cNvSpPr>
            <p:nvPr/>
          </p:nvSpPr>
          <p:spPr>
            <a:xfrm rot="18861538">
              <a:off x="10370902"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5" name="Oval 64"/>
            <p:cNvSpPr>
              <a:spLocks noChangeAspect="1"/>
            </p:cNvSpPr>
            <p:nvPr/>
          </p:nvSpPr>
          <p:spPr>
            <a:xfrm rot="18861538">
              <a:off x="10586415"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6" name="Oval 65"/>
            <p:cNvSpPr>
              <a:spLocks noChangeAspect="1"/>
            </p:cNvSpPr>
            <p:nvPr/>
          </p:nvSpPr>
          <p:spPr>
            <a:xfrm rot="18861538">
              <a:off x="10801927"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7" name="Oval 66"/>
            <p:cNvSpPr>
              <a:spLocks noChangeAspect="1"/>
            </p:cNvSpPr>
            <p:nvPr/>
          </p:nvSpPr>
          <p:spPr>
            <a:xfrm rot="18861538">
              <a:off x="11017440"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8" name="Oval 67"/>
            <p:cNvSpPr>
              <a:spLocks noChangeAspect="1"/>
            </p:cNvSpPr>
            <p:nvPr/>
          </p:nvSpPr>
          <p:spPr>
            <a:xfrm rot="18861538">
              <a:off x="11232953"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9" name="Oval 68"/>
            <p:cNvSpPr>
              <a:spLocks noChangeAspect="1"/>
            </p:cNvSpPr>
            <p:nvPr/>
          </p:nvSpPr>
          <p:spPr>
            <a:xfrm rot="18861538">
              <a:off x="11448465"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0" name="Oval 69"/>
            <p:cNvSpPr>
              <a:spLocks noChangeAspect="1"/>
            </p:cNvSpPr>
            <p:nvPr/>
          </p:nvSpPr>
          <p:spPr>
            <a:xfrm rot="18861538">
              <a:off x="11663978"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1" name="Oval 70"/>
            <p:cNvSpPr>
              <a:spLocks noChangeAspect="1"/>
            </p:cNvSpPr>
            <p:nvPr/>
          </p:nvSpPr>
          <p:spPr>
            <a:xfrm rot="18861538">
              <a:off x="11879491"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72" name="Subtitle 2"/>
          <p:cNvSpPr txBox="1">
            <a:spLocks/>
          </p:cNvSpPr>
          <p:nvPr/>
        </p:nvSpPr>
        <p:spPr>
          <a:xfrm>
            <a:off x="11754681" y="8858231"/>
            <a:ext cx="10337595" cy="221868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Adjust according to the increasing demand for innovation performance and efficiency in complex global health tech innovation development ecosystems with targeted marketing efforts</a:t>
            </a:r>
          </a:p>
        </p:txBody>
      </p:sp>
      <p:pic>
        <p:nvPicPr>
          <p:cNvPr id="73" name="Picture Placeholder 61" descr="idea.jpg">
            <a:extLst>
              <a:ext uri="{FF2B5EF4-FFF2-40B4-BE49-F238E27FC236}">
                <a16:creationId xmlns:a16="http://schemas.microsoft.com/office/drawing/2014/main" id="{B11A5412-2703-47B0-9861-CD6262DC2366}"/>
              </a:ext>
            </a:extLst>
          </p:cNvPr>
          <p:cNvPicPr>
            <a:picLocks noChangeAspect="1"/>
          </p:cNvPicPr>
          <p:nvPr/>
        </p:nvPicPr>
        <p:blipFill>
          <a:blip r:embed="rId2" cstate="print"/>
          <a:srcRect l="25337" r="25337"/>
          <a:stretch>
            <a:fillRect/>
          </a:stretch>
        </p:blipFill>
        <p:spPr>
          <a:xfrm>
            <a:off x="463882" y="1218022"/>
            <a:ext cx="8931197" cy="11279955"/>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p:spPr>
      </p:pic>
    </p:spTree>
    <p:extLst>
      <p:ext uri="{BB962C8B-B14F-4D97-AF65-F5344CB8AC3E}">
        <p14:creationId xmlns:p14="http://schemas.microsoft.com/office/powerpoint/2010/main" val="3265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7505146" y="-15894"/>
            <a:ext cx="9367401"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Target Marketing</a:t>
            </a:r>
            <a:endParaRPr lang="id-ID" sz="8800" b="1" dirty="0">
              <a:solidFill>
                <a:schemeClr val="tx2"/>
              </a:solidFill>
              <a:latin typeface="Lato" charset="0"/>
              <a:ea typeface="Lato" charset="0"/>
              <a:cs typeface="Lato" charset="0"/>
            </a:endParaRPr>
          </a:p>
        </p:txBody>
      </p:sp>
      <p:sp>
        <p:nvSpPr>
          <p:cNvPr id="26" name="Rectangle 25"/>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27" name="Subtitle 2"/>
          <p:cNvSpPr txBox="1">
            <a:spLocks/>
          </p:cNvSpPr>
          <p:nvPr/>
        </p:nvSpPr>
        <p:spPr>
          <a:xfrm>
            <a:off x="9544292" y="1634834"/>
            <a:ext cx="5330247" cy="792078"/>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Your great subtitle </a:t>
            </a:r>
            <a:r>
              <a:rPr lang="en-US" sz="3100" dirty="0">
                <a:solidFill>
                  <a:schemeClr val="accent1"/>
                </a:solidFill>
                <a:latin typeface="Lato Light"/>
                <a:cs typeface="Lato Light"/>
              </a:rPr>
              <a:t>in this line</a:t>
            </a:r>
          </a:p>
        </p:txBody>
      </p:sp>
      <p:sp>
        <p:nvSpPr>
          <p:cNvPr id="39" name="Oval 38"/>
          <p:cNvSpPr/>
          <p:nvPr/>
        </p:nvSpPr>
        <p:spPr>
          <a:xfrm>
            <a:off x="3932115" y="11341153"/>
            <a:ext cx="1146114" cy="119160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4030975" y="11443935"/>
            <a:ext cx="948394" cy="986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5040509" y="8669020"/>
            <a:ext cx="1146114" cy="119160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5139369" y="8771803"/>
            <a:ext cx="948394" cy="986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038419" y="10999755"/>
            <a:ext cx="1146114" cy="119160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5137279" y="11102538"/>
            <a:ext cx="948394" cy="9860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3831044" y="8225334"/>
            <a:ext cx="1146114" cy="119160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929904" y="8328116"/>
            <a:ext cx="948394" cy="986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724570" y="8669020"/>
            <a:ext cx="1146114" cy="119160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23429" y="8771803"/>
            <a:ext cx="948394" cy="9860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2853458" y="11052231"/>
            <a:ext cx="1146114" cy="119160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952317" y="11155014"/>
            <a:ext cx="948394" cy="986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5398247" y="9860626"/>
            <a:ext cx="1146114" cy="119160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5497107" y="9963408"/>
            <a:ext cx="948394" cy="9860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405010" y="9860626"/>
            <a:ext cx="1146114" cy="119160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2503870" y="9963408"/>
            <a:ext cx="948394" cy="9860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Shape 2526"/>
          <p:cNvSpPr/>
          <p:nvPr/>
        </p:nvSpPr>
        <p:spPr>
          <a:xfrm>
            <a:off x="5404464" y="9045472"/>
            <a:ext cx="418204" cy="43480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59" name="Shape 2528"/>
          <p:cNvSpPr/>
          <p:nvPr/>
        </p:nvSpPr>
        <p:spPr>
          <a:xfrm>
            <a:off x="11973046" y="6233539"/>
            <a:ext cx="410233" cy="564069"/>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60" name="Shape 2547"/>
          <p:cNvSpPr/>
          <p:nvPr/>
        </p:nvSpPr>
        <p:spPr>
          <a:xfrm>
            <a:off x="3088523" y="9045472"/>
            <a:ext cx="418204" cy="434804"/>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61" name="Shape 2553"/>
          <p:cNvSpPr/>
          <p:nvPr/>
        </p:nvSpPr>
        <p:spPr>
          <a:xfrm>
            <a:off x="4308002" y="11798296"/>
            <a:ext cx="418204" cy="395278"/>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62" name="Shape 2562"/>
          <p:cNvSpPr/>
          <p:nvPr/>
        </p:nvSpPr>
        <p:spPr>
          <a:xfrm>
            <a:off x="2768964" y="10217481"/>
            <a:ext cx="418204" cy="434804"/>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63" name="Shape 2588"/>
          <p:cNvSpPr/>
          <p:nvPr/>
        </p:nvSpPr>
        <p:spPr>
          <a:xfrm>
            <a:off x="5762201" y="10237237"/>
            <a:ext cx="418204" cy="395292"/>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64" name="Shape 2629"/>
          <p:cNvSpPr/>
          <p:nvPr/>
        </p:nvSpPr>
        <p:spPr>
          <a:xfrm>
            <a:off x="17364894" y="9011804"/>
            <a:ext cx="605272" cy="605105"/>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65" name="Shape 2633"/>
          <p:cNvSpPr/>
          <p:nvPr/>
        </p:nvSpPr>
        <p:spPr>
          <a:xfrm>
            <a:off x="5402373" y="11401149"/>
            <a:ext cx="418204" cy="434804"/>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67" name="Oval 66"/>
          <p:cNvSpPr/>
          <p:nvPr/>
        </p:nvSpPr>
        <p:spPr>
          <a:xfrm>
            <a:off x="3613933" y="9521573"/>
            <a:ext cx="1725401" cy="17340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hape 2616"/>
          <p:cNvSpPr/>
          <p:nvPr/>
        </p:nvSpPr>
        <p:spPr>
          <a:xfrm>
            <a:off x="4040152" y="9782733"/>
            <a:ext cx="946998" cy="895300"/>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70" name="TextBox 69"/>
          <p:cNvSpPr txBox="1"/>
          <p:nvPr/>
        </p:nvSpPr>
        <p:spPr>
          <a:xfrm>
            <a:off x="12936172" y="9698064"/>
            <a:ext cx="3669127" cy="1572675"/>
          </a:xfrm>
          <a:prstGeom prst="rect">
            <a:avLst/>
          </a:prstGeom>
          <a:noFill/>
        </p:spPr>
        <p:txBody>
          <a:bodyPr wrap="square" rtlCol="0">
            <a:spAutoFit/>
          </a:bodyPr>
          <a:lstStyle/>
          <a:p>
            <a:pPr>
              <a:lnSpc>
                <a:spcPts val="4040"/>
              </a:lnSpc>
            </a:pPr>
            <a:r>
              <a:rPr lang="en-US" sz="2400" dirty="0">
                <a:latin typeface="Lato Light" charset="0"/>
                <a:ea typeface="Lato Light" charset="0"/>
                <a:cs typeface="Lato Light" charset="0"/>
              </a:rPr>
              <a:t>Leverage the </a:t>
            </a:r>
            <a:r>
              <a:rPr lang="en-US" sz="2400" dirty="0" err="1">
                <a:latin typeface="Lato Light" charset="0"/>
                <a:ea typeface="Lato Light" charset="0"/>
                <a:cs typeface="Lato Light" charset="0"/>
              </a:rPr>
              <a:t>Netspective</a:t>
            </a:r>
            <a:r>
              <a:rPr lang="en-US" sz="2400" dirty="0">
                <a:latin typeface="Lato Light" charset="0"/>
                <a:ea typeface="Lato Light" charset="0"/>
                <a:cs typeface="Lato Light" charset="0"/>
              </a:rPr>
              <a:t> social channels to reach your Target Audience</a:t>
            </a:r>
          </a:p>
        </p:txBody>
      </p:sp>
      <p:sp>
        <p:nvSpPr>
          <p:cNvPr id="71" name="Rectangle 70"/>
          <p:cNvSpPr/>
          <p:nvPr/>
        </p:nvSpPr>
        <p:spPr>
          <a:xfrm>
            <a:off x="13001418" y="8992502"/>
            <a:ext cx="2348720" cy="507831"/>
          </a:xfrm>
          <a:prstGeom prst="rect">
            <a:avLst/>
          </a:prstGeom>
        </p:spPr>
        <p:txBody>
          <a:bodyPr wrap="none">
            <a:spAutoFit/>
          </a:bodyPr>
          <a:lstStyle/>
          <a:p>
            <a:r>
              <a:rPr lang="en-US" sz="2700" b="1" dirty="0">
                <a:solidFill>
                  <a:schemeClr val="tx2"/>
                </a:solidFill>
                <a:latin typeface="Lato" charset="0"/>
                <a:ea typeface="Lato" charset="0"/>
                <a:cs typeface="Lato" charset="0"/>
              </a:rPr>
              <a:t>Social Media </a:t>
            </a:r>
          </a:p>
        </p:txBody>
      </p:sp>
      <p:sp>
        <p:nvSpPr>
          <p:cNvPr id="74" name="Subtitle 2"/>
          <p:cNvSpPr txBox="1">
            <a:spLocks/>
          </p:cNvSpPr>
          <p:nvPr/>
        </p:nvSpPr>
        <p:spPr>
          <a:xfrm>
            <a:off x="11921087" y="3486067"/>
            <a:ext cx="11605663" cy="2085636"/>
          </a:xfrm>
          <a:prstGeom prst="rect">
            <a:avLst/>
          </a:prstGeom>
          <a:noFill/>
        </p:spPr>
        <p:txBody>
          <a:bodyPr wrap="square" rtlCol="0">
            <a:spAutoFit/>
          </a:bodyPr>
          <a:lstStyle>
            <a:defPPr>
              <a:defRPr lang="en-US"/>
            </a:defPPr>
            <a:lvl1pPr>
              <a:lnSpc>
                <a:spcPts val="4040"/>
              </a:lnSpc>
              <a:defRPr sz="2400">
                <a:latin typeface="Lato Light" charset="0"/>
                <a:ea typeface="Lato Light" charset="0"/>
                <a:cs typeface="Lato Light" charset="0"/>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dirty="0"/>
              <a:t>The first step Medigy takes is a meticulous exercise to evaluate your business priorities with market trends, technology impact, competition roadmap. The second is to determine the point where your and your clients’ needs meet. The second is to devise the perfect marketing campaign for you.  </a:t>
            </a:r>
          </a:p>
        </p:txBody>
      </p:sp>
      <p:sp>
        <p:nvSpPr>
          <p:cNvPr id="75" name="Rectangle 74"/>
          <p:cNvSpPr>
            <a:spLocks/>
          </p:cNvSpPr>
          <p:nvPr/>
        </p:nvSpPr>
        <p:spPr bwMode="auto">
          <a:xfrm>
            <a:off x="17113453" y="2625947"/>
            <a:ext cx="1750199" cy="9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7740"/>
              </a:lnSpc>
            </a:pPr>
            <a:r>
              <a:rPr lang="en-US" b="1" dirty="0">
                <a:solidFill>
                  <a:schemeClr val="tx2"/>
                </a:solidFill>
                <a:latin typeface="Lato Black" charset="0"/>
                <a:ea typeface="Lato Black" charset="0"/>
                <a:cs typeface="Lato Black" charset="0"/>
                <a:sym typeface="Bebas Neue" charset="0"/>
              </a:rPr>
              <a:t>Analysis</a:t>
            </a:r>
          </a:p>
        </p:txBody>
      </p:sp>
      <p:sp>
        <p:nvSpPr>
          <p:cNvPr id="76" name="TextBox 75"/>
          <p:cNvSpPr txBox="1"/>
          <p:nvPr/>
        </p:nvSpPr>
        <p:spPr>
          <a:xfrm>
            <a:off x="18534505" y="9845370"/>
            <a:ext cx="5325105" cy="3111557"/>
          </a:xfrm>
          <a:prstGeom prst="rect">
            <a:avLst/>
          </a:prstGeom>
          <a:noFill/>
        </p:spPr>
        <p:txBody>
          <a:bodyPr wrap="square" rtlCol="0">
            <a:spAutoFit/>
          </a:bodyPr>
          <a:lstStyle/>
          <a:p>
            <a:pPr>
              <a:lnSpc>
                <a:spcPts val="4040"/>
              </a:lnSpc>
            </a:pPr>
            <a:r>
              <a:rPr lang="en-US" sz="2400" dirty="0">
                <a:latin typeface="Lato Light" charset="0"/>
                <a:ea typeface="Lato Light" charset="0"/>
                <a:cs typeface="Lato Light" charset="0"/>
              </a:rPr>
              <a:t>Medigy provides key insights (what they talk, see, hear in Medigy) on your target audience that help you sharpen your business goals, target with precision and solve your customer problems. </a:t>
            </a:r>
          </a:p>
        </p:txBody>
      </p:sp>
      <p:sp>
        <p:nvSpPr>
          <p:cNvPr id="77" name="Rectangle 76"/>
          <p:cNvSpPr/>
          <p:nvPr/>
        </p:nvSpPr>
        <p:spPr>
          <a:xfrm>
            <a:off x="18467665" y="8922040"/>
            <a:ext cx="3603254" cy="923330"/>
          </a:xfrm>
          <a:prstGeom prst="rect">
            <a:avLst/>
          </a:prstGeom>
        </p:spPr>
        <p:txBody>
          <a:bodyPr wrap="square">
            <a:spAutoFit/>
          </a:bodyPr>
          <a:lstStyle/>
          <a:p>
            <a:r>
              <a:rPr lang="en-US" sz="2700" b="1" dirty="0">
                <a:solidFill>
                  <a:schemeClr val="tx2"/>
                </a:solidFill>
                <a:latin typeface="Lato" charset="0"/>
                <a:ea typeface="Lato" charset="0"/>
                <a:cs typeface="Lato" charset="0"/>
              </a:rPr>
              <a:t>Derive Decision Power</a:t>
            </a:r>
          </a:p>
        </p:txBody>
      </p:sp>
      <p:sp>
        <p:nvSpPr>
          <p:cNvPr id="82" name="TextBox 81"/>
          <p:cNvSpPr txBox="1"/>
          <p:nvPr/>
        </p:nvSpPr>
        <p:spPr>
          <a:xfrm>
            <a:off x="18456796" y="6660571"/>
            <a:ext cx="5290700" cy="1572675"/>
          </a:xfrm>
          <a:prstGeom prst="rect">
            <a:avLst/>
          </a:prstGeom>
          <a:noFill/>
        </p:spPr>
        <p:txBody>
          <a:bodyPr wrap="square" rtlCol="0">
            <a:spAutoFit/>
          </a:bodyPr>
          <a:lstStyle/>
          <a:p>
            <a:pPr>
              <a:lnSpc>
                <a:spcPts val="4040"/>
              </a:lnSpc>
            </a:pPr>
            <a:r>
              <a:rPr lang="en-US" sz="2400" dirty="0">
                <a:latin typeface="Lato Light" charset="0"/>
                <a:ea typeface="Lato Light" charset="0"/>
                <a:cs typeface="Lato Light" charset="0"/>
              </a:rPr>
              <a:t>Users are looking for solutions such as yours. Medigy can make sure you are visible at the right touch points</a:t>
            </a:r>
          </a:p>
        </p:txBody>
      </p:sp>
      <p:sp>
        <p:nvSpPr>
          <p:cNvPr id="83" name="Rectangle 82"/>
          <p:cNvSpPr/>
          <p:nvPr/>
        </p:nvSpPr>
        <p:spPr>
          <a:xfrm>
            <a:off x="18445362" y="6152740"/>
            <a:ext cx="3949584" cy="507831"/>
          </a:xfrm>
          <a:prstGeom prst="rect">
            <a:avLst/>
          </a:prstGeom>
        </p:spPr>
        <p:txBody>
          <a:bodyPr wrap="square">
            <a:spAutoFit/>
          </a:bodyPr>
          <a:lstStyle/>
          <a:p>
            <a:r>
              <a:rPr lang="en-US" sz="2700" b="1" dirty="0">
                <a:solidFill>
                  <a:schemeClr val="tx2"/>
                </a:solidFill>
                <a:latin typeface="Lato" charset="0"/>
                <a:ea typeface="Lato" charset="0"/>
                <a:cs typeface="Lato" charset="0"/>
              </a:rPr>
              <a:t>Surface Your Offerings</a:t>
            </a:r>
          </a:p>
        </p:txBody>
      </p:sp>
      <p:sp>
        <p:nvSpPr>
          <p:cNvPr id="84" name="Shape 2588"/>
          <p:cNvSpPr/>
          <p:nvPr/>
        </p:nvSpPr>
        <p:spPr>
          <a:xfrm>
            <a:off x="17364894" y="6339721"/>
            <a:ext cx="558655" cy="507888"/>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Calibri" charset="0"/>
              <a:ea typeface="Calibri" charset="0"/>
              <a:cs typeface="Calibri" charset="0"/>
            </a:endParaRPr>
          </a:p>
        </p:txBody>
      </p:sp>
      <p:sp>
        <p:nvSpPr>
          <p:cNvPr id="85" name="TextBox 84"/>
          <p:cNvSpPr txBox="1"/>
          <p:nvPr/>
        </p:nvSpPr>
        <p:spPr>
          <a:xfrm>
            <a:off x="13039523" y="6692481"/>
            <a:ext cx="3669127" cy="1572675"/>
          </a:xfrm>
          <a:prstGeom prst="rect">
            <a:avLst/>
          </a:prstGeom>
          <a:noFill/>
        </p:spPr>
        <p:txBody>
          <a:bodyPr wrap="square" rtlCol="0">
            <a:spAutoFit/>
          </a:bodyPr>
          <a:lstStyle/>
          <a:p>
            <a:pPr>
              <a:lnSpc>
                <a:spcPts val="4040"/>
              </a:lnSpc>
            </a:pPr>
            <a:r>
              <a:rPr lang="en-US" sz="2400" dirty="0">
                <a:latin typeface="Lato Light" charset="0"/>
                <a:ea typeface="Lato Light" charset="0"/>
                <a:cs typeface="Lato Light" charset="0"/>
              </a:rPr>
              <a:t>Consistent targeting of your selected contacts from Medigy database </a:t>
            </a:r>
          </a:p>
        </p:txBody>
      </p:sp>
      <p:sp>
        <p:nvSpPr>
          <p:cNvPr id="86" name="Rectangle 85"/>
          <p:cNvSpPr/>
          <p:nvPr/>
        </p:nvSpPr>
        <p:spPr>
          <a:xfrm>
            <a:off x="13028089" y="6152740"/>
            <a:ext cx="2875659" cy="507831"/>
          </a:xfrm>
          <a:prstGeom prst="rect">
            <a:avLst/>
          </a:prstGeom>
        </p:spPr>
        <p:txBody>
          <a:bodyPr wrap="none">
            <a:spAutoFit/>
          </a:bodyPr>
          <a:lstStyle/>
          <a:p>
            <a:r>
              <a:rPr lang="en-US" sz="2700" b="1" dirty="0">
                <a:solidFill>
                  <a:schemeClr val="tx2"/>
                </a:solidFill>
                <a:latin typeface="Lato" charset="0"/>
                <a:ea typeface="Lato" charset="0"/>
                <a:cs typeface="Lato" charset="0"/>
              </a:rPr>
              <a:t>Drip Campaigns </a:t>
            </a:r>
          </a:p>
        </p:txBody>
      </p:sp>
      <p:sp>
        <p:nvSpPr>
          <p:cNvPr id="88" name="Shape 2528"/>
          <p:cNvSpPr/>
          <p:nvPr/>
        </p:nvSpPr>
        <p:spPr>
          <a:xfrm>
            <a:off x="4252025" y="8548777"/>
            <a:ext cx="304150" cy="434804"/>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89" name="Shape 2629"/>
          <p:cNvSpPr/>
          <p:nvPr/>
        </p:nvSpPr>
        <p:spPr>
          <a:xfrm>
            <a:off x="3217249" y="11475905"/>
            <a:ext cx="418320" cy="434804"/>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90" name="Shape 2633"/>
          <p:cNvSpPr/>
          <p:nvPr/>
        </p:nvSpPr>
        <p:spPr>
          <a:xfrm>
            <a:off x="11931558" y="8972436"/>
            <a:ext cx="589446" cy="589446"/>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57" name="TextBox 56">
            <a:extLst>
              <a:ext uri="{FF2B5EF4-FFF2-40B4-BE49-F238E27FC236}">
                <a16:creationId xmlns:a16="http://schemas.microsoft.com/office/drawing/2014/main" id="{AD1FC96E-03E2-4BFF-B6B0-F241600BE8D0}"/>
              </a:ext>
            </a:extLst>
          </p:cNvPr>
          <p:cNvSpPr txBox="1"/>
          <p:nvPr/>
        </p:nvSpPr>
        <p:spPr>
          <a:xfrm>
            <a:off x="678967" y="2973650"/>
            <a:ext cx="9670174" cy="5182701"/>
          </a:xfrm>
          <a:prstGeom prst="rect">
            <a:avLst/>
          </a:prstGeom>
          <a:noFill/>
        </p:spPr>
        <p:txBody>
          <a:bodyPr wrap="square">
            <a:spAutoFit/>
          </a:bodyPr>
          <a:lstStyle/>
          <a:p>
            <a:pPr>
              <a:lnSpc>
                <a:spcPct val="150000"/>
              </a:lnSpc>
            </a:pPr>
            <a:r>
              <a:rPr lang="en-US" sz="2800" dirty="0"/>
              <a:t>Satisfy the increasing demand for innovation performance and efficiency in complex global health tech innovation development. We aggregate information, multimedia, analytics, and insights with modern ML and AI techniques to cater to a worldwide customer base of healthcare delivery organizations looking to diffuse innovation, health tech. integrators that catalyze innovation, and innovators looking to commercialize their inventions and solutions.</a:t>
            </a:r>
          </a:p>
        </p:txBody>
      </p:sp>
    </p:spTree>
    <p:extLst>
      <p:ext uri="{BB962C8B-B14F-4D97-AF65-F5344CB8AC3E}">
        <p14:creationId xmlns:p14="http://schemas.microsoft.com/office/powerpoint/2010/main" val="14365970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900464" y="5198731"/>
            <a:ext cx="7076821" cy="2185214"/>
          </a:xfrm>
          <a:prstGeom prst="rect">
            <a:avLst/>
          </a:prstGeom>
          <a:noFill/>
        </p:spPr>
        <p:txBody>
          <a:bodyPr wrap="none" rtlCol="0">
            <a:spAutoFit/>
          </a:bodyPr>
          <a:lstStyle/>
          <a:p>
            <a:r>
              <a:rPr lang="en-US" sz="13600" b="1" dirty="0">
                <a:solidFill>
                  <a:schemeClr val="tx2"/>
                </a:solidFill>
                <a:latin typeface="Lato Black" charset="0"/>
                <a:ea typeface="Lato Black" charset="0"/>
                <a:cs typeface="Lato Black" charset="0"/>
              </a:rPr>
              <a:t>LED ABM</a:t>
            </a:r>
          </a:p>
        </p:txBody>
      </p:sp>
      <p:sp>
        <p:nvSpPr>
          <p:cNvPr id="15" name="TextBox 14"/>
          <p:cNvSpPr txBox="1"/>
          <p:nvPr/>
        </p:nvSpPr>
        <p:spPr>
          <a:xfrm>
            <a:off x="8839580" y="3143875"/>
            <a:ext cx="15648066" cy="2185214"/>
          </a:xfrm>
          <a:prstGeom prst="rect">
            <a:avLst/>
          </a:prstGeom>
          <a:noFill/>
        </p:spPr>
        <p:txBody>
          <a:bodyPr wrap="none" rtlCol="0">
            <a:spAutoFit/>
          </a:bodyPr>
          <a:lstStyle/>
          <a:p>
            <a:r>
              <a:rPr lang="en-US" sz="13600" b="1" dirty="0">
                <a:solidFill>
                  <a:schemeClr val="tx2"/>
                </a:solidFill>
                <a:latin typeface="Lato Black" charset="0"/>
                <a:ea typeface="Lato Black" charset="0"/>
                <a:cs typeface="Lato Black" charset="0"/>
              </a:rPr>
              <a:t>B2B COMMUNITY-</a:t>
            </a:r>
          </a:p>
        </p:txBody>
      </p:sp>
      <p:grpSp>
        <p:nvGrpSpPr>
          <p:cNvPr id="16" name="Group 15"/>
          <p:cNvGrpSpPr/>
          <p:nvPr/>
        </p:nvGrpSpPr>
        <p:grpSpPr>
          <a:xfrm>
            <a:off x="12021320" y="7985254"/>
            <a:ext cx="5016271" cy="227062"/>
            <a:chOff x="6927228" y="7552706"/>
            <a:chExt cx="5016271" cy="227062"/>
          </a:xfrm>
        </p:grpSpPr>
        <p:sp>
          <p:nvSpPr>
            <p:cNvPr id="17" name="Oval 16"/>
            <p:cNvSpPr>
              <a:spLocks noChangeAspect="1"/>
            </p:cNvSpPr>
            <p:nvPr/>
          </p:nvSpPr>
          <p:spPr>
            <a:xfrm rot="18861538">
              <a:off x="6927228"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5" name="Oval 24"/>
            <p:cNvSpPr>
              <a:spLocks noChangeAspect="1"/>
            </p:cNvSpPr>
            <p:nvPr/>
          </p:nvSpPr>
          <p:spPr>
            <a:xfrm rot="18861538">
              <a:off x="7142741"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6" name="Oval 25"/>
            <p:cNvSpPr>
              <a:spLocks noChangeAspect="1"/>
            </p:cNvSpPr>
            <p:nvPr/>
          </p:nvSpPr>
          <p:spPr>
            <a:xfrm rot="18861538">
              <a:off x="7358254"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7" name="Oval 26"/>
            <p:cNvSpPr>
              <a:spLocks noChangeAspect="1"/>
            </p:cNvSpPr>
            <p:nvPr/>
          </p:nvSpPr>
          <p:spPr>
            <a:xfrm rot="18861538">
              <a:off x="7573766"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8" name="Oval 27"/>
            <p:cNvSpPr>
              <a:spLocks noChangeAspect="1"/>
            </p:cNvSpPr>
            <p:nvPr/>
          </p:nvSpPr>
          <p:spPr>
            <a:xfrm rot="18861538">
              <a:off x="7789279"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9" name="Oval 28"/>
            <p:cNvSpPr>
              <a:spLocks noChangeAspect="1"/>
            </p:cNvSpPr>
            <p:nvPr/>
          </p:nvSpPr>
          <p:spPr>
            <a:xfrm rot="18861538">
              <a:off x="8004792"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0" name="Oval 29"/>
            <p:cNvSpPr>
              <a:spLocks noChangeAspect="1"/>
            </p:cNvSpPr>
            <p:nvPr/>
          </p:nvSpPr>
          <p:spPr>
            <a:xfrm rot="18861538">
              <a:off x="8220304"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1" name="Oval 30"/>
            <p:cNvSpPr>
              <a:spLocks noChangeAspect="1"/>
            </p:cNvSpPr>
            <p:nvPr/>
          </p:nvSpPr>
          <p:spPr>
            <a:xfrm rot="18861538">
              <a:off x="8435817"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2" name="Oval 31"/>
            <p:cNvSpPr>
              <a:spLocks noChangeAspect="1"/>
            </p:cNvSpPr>
            <p:nvPr/>
          </p:nvSpPr>
          <p:spPr>
            <a:xfrm rot="18861538">
              <a:off x="8651330"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3" name="Oval 32"/>
            <p:cNvSpPr>
              <a:spLocks noChangeAspect="1"/>
            </p:cNvSpPr>
            <p:nvPr/>
          </p:nvSpPr>
          <p:spPr>
            <a:xfrm rot="18861538">
              <a:off x="8866842"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4" name="Oval 33"/>
            <p:cNvSpPr>
              <a:spLocks noChangeAspect="1"/>
            </p:cNvSpPr>
            <p:nvPr/>
          </p:nvSpPr>
          <p:spPr>
            <a:xfrm rot="18861538">
              <a:off x="9082355"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Oval 34"/>
            <p:cNvSpPr>
              <a:spLocks noChangeAspect="1"/>
            </p:cNvSpPr>
            <p:nvPr/>
          </p:nvSpPr>
          <p:spPr>
            <a:xfrm rot="18861538">
              <a:off x="9297868"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6" name="Oval 35"/>
            <p:cNvSpPr>
              <a:spLocks noChangeAspect="1"/>
            </p:cNvSpPr>
            <p:nvPr/>
          </p:nvSpPr>
          <p:spPr>
            <a:xfrm rot="18861538">
              <a:off x="6927228"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7" name="Oval 36"/>
            <p:cNvSpPr>
              <a:spLocks noChangeAspect="1"/>
            </p:cNvSpPr>
            <p:nvPr/>
          </p:nvSpPr>
          <p:spPr>
            <a:xfrm rot="18861538">
              <a:off x="7142741"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8" name="Oval 37"/>
            <p:cNvSpPr>
              <a:spLocks noChangeAspect="1"/>
            </p:cNvSpPr>
            <p:nvPr/>
          </p:nvSpPr>
          <p:spPr>
            <a:xfrm rot="18861538">
              <a:off x="7358254"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9" name="Oval 38"/>
            <p:cNvSpPr>
              <a:spLocks noChangeAspect="1"/>
            </p:cNvSpPr>
            <p:nvPr/>
          </p:nvSpPr>
          <p:spPr>
            <a:xfrm rot="18861538">
              <a:off x="7573766"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0" name="Oval 39"/>
            <p:cNvSpPr>
              <a:spLocks noChangeAspect="1"/>
            </p:cNvSpPr>
            <p:nvPr/>
          </p:nvSpPr>
          <p:spPr>
            <a:xfrm rot="18861538">
              <a:off x="7789279"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Oval 40"/>
            <p:cNvSpPr>
              <a:spLocks noChangeAspect="1"/>
            </p:cNvSpPr>
            <p:nvPr/>
          </p:nvSpPr>
          <p:spPr>
            <a:xfrm rot="18861538">
              <a:off x="8004792"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2" name="Oval 41"/>
            <p:cNvSpPr>
              <a:spLocks noChangeAspect="1"/>
            </p:cNvSpPr>
            <p:nvPr/>
          </p:nvSpPr>
          <p:spPr>
            <a:xfrm rot="18861538">
              <a:off x="8220304"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3" name="Oval 42"/>
            <p:cNvSpPr>
              <a:spLocks noChangeAspect="1"/>
            </p:cNvSpPr>
            <p:nvPr/>
          </p:nvSpPr>
          <p:spPr>
            <a:xfrm rot="18861538">
              <a:off x="8435817"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4" name="Oval 43"/>
            <p:cNvSpPr>
              <a:spLocks noChangeAspect="1"/>
            </p:cNvSpPr>
            <p:nvPr/>
          </p:nvSpPr>
          <p:spPr>
            <a:xfrm rot="18861538">
              <a:off x="8651330"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5" name="Oval 44"/>
            <p:cNvSpPr>
              <a:spLocks noChangeAspect="1"/>
            </p:cNvSpPr>
            <p:nvPr/>
          </p:nvSpPr>
          <p:spPr>
            <a:xfrm rot="18861538">
              <a:off x="8866842"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6" name="Oval 45"/>
            <p:cNvSpPr>
              <a:spLocks noChangeAspect="1"/>
            </p:cNvSpPr>
            <p:nvPr/>
          </p:nvSpPr>
          <p:spPr>
            <a:xfrm rot="18861538">
              <a:off x="9082355"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7" name="Oval 46"/>
            <p:cNvSpPr>
              <a:spLocks noChangeAspect="1"/>
            </p:cNvSpPr>
            <p:nvPr/>
          </p:nvSpPr>
          <p:spPr>
            <a:xfrm rot="18861538">
              <a:off x="9297868"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8" name="Oval 47"/>
            <p:cNvSpPr>
              <a:spLocks noChangeAspect="1"/>
            </p:cNvSpPr>
            <p:nvPr/>
          </p:nvSpPr>
          <p:spPr>
            <a:xfrm rot="18861538">
              <a:off x="9508851"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9" name="Oval 48"/>
            <p:cNvSpPr>
              <a:spLocks noChangeAspect="1"/>
            </p:cNvSpPr>
            <p:nvPr/>
          </p:nvSpPr>
          <p:spPr>
            <a:xfrm rot="18861538">
              <a:off x="9724364"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0" name="Oval 49"/>
            <p:cNvSpPr>
              <a:spLocks noChangeAspect="1"/>
            </p:cNvSpPr>
            <p:nvPr/>
          </p:nvSpPr>
          <p:spPr>
            <a:xfrm rot="18861538">
              <a:off x="9939877"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1" name="Oval 50"/>
            <p:cNvSpPr>
              <a:spLocks noChangeAspect="1"/>
            </p:cNvSpPr>
            <p:nvPr/>
          </p:nvSpPr>
          <p:spPr>
            <a:xfrm rot="18861538">
              <a:off x="10155389"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2" name="Oval 51"/>
            <p:cNvSpPr>
              <a:spLocks noChangeAspect="1"/>
            </p:cNvSpPr>
            <p:nvPr/>
          </p:nvSpPr>
          <p:spPr>
            <a:xfrm rot="18861538">
              <a:off x="10370902"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3" name="Oval 52"/>
            <p:cNvSpPr>
              <a:spLocks noChangeAspect="1"/>
            </p:cNvSpPr>
            <p:nvPr/>
          </p:nvSpPr>
          <p:spPr>
            <a:xfrm rot="18861538">
              <a:off x="10586415"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4" name="Oval 53"/>
            <p:cNvSpPr>
              <a:spLocks noChangeAspect="1"/>
            </p:cNvSpPr>
            <p:nvPr/>
          </p:nvSpPr>
          <p:spPr>
            <a:xfrm rot="18861538">
              <a:off x="10801927"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5" name="Oval 54"/>
            <p:cNvSpPr>
              <a:spLocks noChangeAspect="1"/>
            </p:cNvSpPr>
            <p:nvPr/>
          </p:nvSpPr>
          <p:spPr>
            <a:xfrm rot="18861538">
              <a:off x="11017440"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Oval 55"/>
            <p:cNvSpPr>
              <a:spLocks noChangeAspect="1"/>
            </p:cNvSpPr>
            <p:nvPr/>
          </p:nvSpPr>
          <p:spPr>
            <a:xfrm rot="18861538">
              <a:off x="11232953"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7" name="Oval 56"/>
            <p:cNvSpPr>
              <a:spLocks noChangeAspect="1"/>
            </p:cNvSpPr>
            <p:nvPr/>
          </p:nvSpPr>
          <p:spPr>
            <a:xfrm rot="18861538">
              <a:off x="11448465"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8" name="Oval 57"/>
            <p:cNvSpPr>
              <a:spLocks noChangeAspect="1"/>
            </p:cNvSpPr>
            <p:nvPr/>
          </p:nvSpPr>
          <p:spPr>
            <a:xfrm rot="18861538">
              <a:off x="11663978"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9" name="Oval 58"/>
            <p:cNvSpPr>
              <a:spLocks noChangeAspect="1"/>
            </p:cNvSpPr>
            <p:nvPr/>
          </p:nvSpPr>
          <p:spPr>
            <a:xfrm rot="18861538">
              <a:off x="11879491"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0" name="Oval 59"/>
            <p:cNvSpPr>
              <a:spLocks noChangeAspect="1"/>
            </p:cNvSpPr>
            <p:nvPr/>
          </p:nvSpPr>
          <p:spPr>
            <a:xfrm rot="18861538">
              <a:off x="9508851"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1" name="Oval 60"/>
            <p:cNvSpPr>
              <a:spLocks noChangeAspect="1"/>
            </p:cNvSpPr>
            <p:nvPr/>
          </p:nvSpPr>
          <p:spPr>
            <a:xfrm rot="18861538">
              <a:off x="9724364"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2" name="Oval 61"/>
            <p:cNvSpPr>
              <a:spLocks noChangeAspect="1"/>
            </p:cNvSpPr>
            <p:nvPr/>
          </p:nvSpPr>
          <p:spPr>
            <a:xfrm rot="18861538">
              <a:off x="9939877"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3" name="Oval 62"/>
            <p:cNvSpPr>
              <a:spLocks noChangeAspect="1"/>
            </p:cNvSpPr>
            <p:nvPr/>
          </p:nvSpPr>
          <p:spPr>
            <a:xfrm rot="18861538">
              <a:off x="10155389"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4" name="Oval 63"/>
            <p:cNvSpPr>
              <a:spLocks noChangeAspect="1"/>
            </p:cNvSpPr>
            <p:nvPr/>
          </p:nvSpPr>
          <p:spPr>
            <a:xfrm rot="18861538">
              <a:off x="10370902"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5" name="Oval 64"/>
            <p:cNvSpPr>
              <a:spLocks noChangeAspect="1"/>
            </p:cNvSpPr>
            <p:nvPr/>
          </p:nvSpPr>
          <p:spPr>
            <a:xfrm rot="18861538">
              <a:off x="10586415"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6" name="Oval 65"/>
            <p:cNvSpPr>
              <a:spLocks noChangeAspect="1"/>
            </p:cNvSpPr>
            <p:nvPr/>
          </p:nvSpPr>
          <p:spPr>
            <a:xfrm rot="18861538">
              <a:off x="10801927"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7" name="Oval 66"/>
            <p:cNvSpPr>
              <a:spLocks noChangeAspect="1"/>
            </p:cNvSpPr>
            <p:nvPr/>
          </p:nvSpPr>
          <p:spPr>
            <a:xfrm rot="18861538">
              <a:off x="11017440"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8" name="Oval 67"/>
            <p:cNvSpPr>
              <a:spLocks noChangeAspect="1"/>
            </p:cNvSpPr>
            <p:nvPr/>
          </p:nvSpPr>
          <p:spPr>
            <a:xfrm rot="18861538">
              <a:off x="11232953"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9" name="Oval 68"/>
            <p:cNvSpPr>
              <a:spLocks noChangeAspect="1"/>
            </p:cNvSpPr>
            <p:nvPr/>
          </p:nvSpPr>
          <p:spPr>
            <a:xfrm rot="18861538">
              <a:off x="11448465"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0" name="Oval 69"/>
            <p:cNvSpPr>
              <a:spLocks noChangeAspect="1"/>
            </p:cNvSpPr>
            <p:nvPr/>
          </p:nvSpPr>
          <p:spPr>
            <a:xfrm rot="18861538">
              <a:off x="11663978"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1" name="Oval 70"/>
            <p:cNvSpPr>
              <a:spLocks noChangeAspect="1"/>
            </p:cNvSpPr>
            <p:nvPr/>
          </p:nvSpPr>
          <p:spPr>
            <a:xfrm rot="18861538">
              <a:off x="11879491"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72" name="Subtitle 2"/>
          <p:cNvSpPr txBox="1">
            <a:spLocks/>
          </p:cNvSpPr>
          <p:nvPr/>
        </p:nvSpPr>
        <p:spPr>
          <a:xfrm>
            <a:off x="11754681" y="8858231"/>
            <a:ext cx="10337595" cy="11927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Exclusive long and short form videos and podcasts. Effective reach to innovators, hospitals, and decision influencers.</a:t>
            </a:r>
          </a:p>
        </p:txBody>
      </p:sp>
      <p:pic>
        <p:nvPicPr>
          <p:cNvPr id="73" name="Picture Placeholder 61" descr="idea.jpg">
            <a:extLst>
              <a:ext uri="{FF2B5EF4-FFF2-40B4-BE49-F238E27FC236}">
                <a16:creationId xmlns:a16="http://schemas.microsoft.com/office/drawing/2014/main" id="{17E57A2E-CDB6-4A7E-951C-C7847844D4C6}"/>
              </a:ext>
            </a:extLst>
          </p:cNvPr>
          <p:cNvPicPr>
            <a:picLocks noChangeAspect="1"/>
          </p:cNvPicPr>
          <p:nvPr/>
        </p:nvPicPr>
        <p:blipFill>
          <a:blip r:embed="rId2" cstate="print"/>
          <a:srcRect l="25337" r="25337"/>
          <a:stretch>
            <a:fillRect/>
          </a:stretch>
        </p:blipFill>
        <p:spPr>
          <a:xfrm>
            <a:off x="463882" y="1218022"/>
            <a:ext cx="8931197" cy="11279955"/>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p:spPr>
      </p:pic>
    </p:spTree>
    <p:extLst>
      <p:ext uri="{BB962C8B-B14F-4D97-AF65-F5344CB8AC3E}">
        <p14:creationId xmlns:p14="http://schemas.microsoft.com/office/powerpoint/2010/main" val="1156090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a:xfrm>
            <a:off x="4845400" y="8487910"/>
            <a:ext cx="15090278" cy="124081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28" dirty="0"/>
          </a:p>
        </p:txBody>
      </p:sp>
      <p:sp>
        <p:nvSpPr>
          <p:cNvPr id="71" name="Line 525"/>
          <p:cNvSpPr>
            <a:spLocks noChangeShapeType="1"/>
          </p:cNvSpPr>
          <p:nvPr/>
        </p:nvSpPr>
        <p:spPr bwMode="auto">
          <a:xfrm>
            <a:off x="6147873" y="8674770"/>
            <a:ext cx="5225" cy="961494"/>
          </a:xfrm>
          <a:prstGeom prst="line">
            <a:avLst/>
          </a:prstGeom>
          <a:noFill/>
          <a:ln w="1800" cap="flat">
            <a:solidFill>
              <a:srgbClr val="F1F0F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352" dirty="0"/>
          </a:p>
        </p:txBody>
      </p:sp>
      <p:sp>
        <p:nvSpPr>
          <p:cNvPr id="72" name="TextBox 71"/>
          <p:cNvSpPr txBox="1"/>
          <p:nvPr/>
        </p:nvSpPr>
        <p:spPr>
          <a:xfrm>
            <a:off x="5142767" y="8471649"/>
            <a:ext cx="877411" cy="1274205"/>
          </a:xfrm>
          <a:prstGeom prst="rect">
            <a:avLst/>
          </a:prstGeom>
          <a:noFill/>
        </p:spPr>
        <p:txBody>
          <a:bodyPr wrap="square" lIns="164602" tIns="82301" rIns="164602" bIns="82301" rtlCol="0">
            <a:spAutoFit/>
          </a:bodyPr>
          <a:lstStyle>
            <a:defPPr>
              <a:defRPr lang="en-US"/>
            </a:defPPr>
            <a:lvl1pPr algn="ctr">
              <a:defRPr sz="6000" b="1">
                <a:solidFill>
                  <a:schemeClr val="bg1"/>
                </a:solidFill>
                <a:latin typeface="Lato Regular"/>
                <a:cs typeface="Lato Regular"/>
              </a:defRPr>
            </a:lvl1pPr>
          </a:lstStyle>
          <a:p>
            <a:r>
              <a:rPr lang="en-US" sz="7200" dirty="0"/>
              <a:t>F</a:t>
            </a:r>
            <a:endParaRPr lang="id-ID" sz="7200" dirty="0"/>
          </a:p>
        </p:txBody>
      </p:sp>
      <p:sp>
        <p:nvSpPr>
          <p:cNvPr id="73" name="TextBox 72"/>
          <p:cNvSpPr txBox="1"/>
          <p:nvPr/>
        </p:nvSpPr>
        <p:spPr>
          <a:xfrm>
            <a:off x="6152166" y="8579535"/>
            <a:ext cx="12722630" cy="1136254"/>
          </a:xfrm>
          <a:prstGeom prst="rect">
            <a:avLst/>
          </a:prstGeom>
          <a:noFill/>
        </p:spPr>
        <p:txBody>
          <a:bodyPr wrap="square" lIns="197528" tIns="98765" rIns="197528" bIns="98765" rtlCol="0">
            <a:spAutoFit/>
          </a:bodyPr>
          <a:lstStyle/>
          <a:p>
            <a:pPr algn="ctr">
              <a:lnSpc>
                <a:spcPct val="110000"/>
              </a:lnSpc>
            </a:pPr>
            <a:r>
              <a:rPr lang="en-US" sz="2880" dirty="0">
                <a:solidFill>
                  <a:schemeClr val="bg1"/>
                </a:solidFill>
                <a:latin typeface="Lato Light"/>
                <a:cs typeface="Lato Light"/>
              </a:rPr>
              <a:t>Seamless governance of content strategy across entire buyer journey to create end-to-end engagement</a:t>
            </a:r>
          </a:p>
        </p:txBody>
      </p:sp>
      <p:sp>
        <p:nvSpPr>
          <p:cNvPr id="74" name="Rectangle 73"/>
          <p:cNvSpPr/>
          <p:nvPr/>
        </p:nvSpPr>
        <p:spPr>
          <a:xfrm>
            <a:off x="4871529" y="9930430"/>
            <a:ext cx="15058481" cy="1240812"/>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28" dirty="0"/>
          </a:p>
        </p:txBody>
      </p:sp>
      <p:sp>
        <p:nvSpPr>
          <p:cNvPr id="75" name="Line 525"/>
          <p:cNvSpPr>
            <a:spLocks noChangeShapeType="1"/>
          </p:cNvSpPr>
          <p:nvPr/>
        </p:nvSpPr>
        <p:spPr bwMode="auto">
          <a:xfrm>
            <a:off x="6134992" y="10115313"/>
            <a:ext cx="5225" cy="961494"/>
          </a:xfrm>
          <a:prstGeom prst="line">
            <a:avLst/>
          </a:prstGeom>
          <a:noFill/>
          <a:ln w="1800" cap="flat">
            <a:solidFill>
              <a:srgbClr val="F1F0F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352" dirty="0"/>
          </a:p>
        </p:txBody>
      </p:sp>
      <p:sp>
        <p:nvSpPr>
          <p:cNvPr id="76" name="TextBox 75"/>
          <p:cNvSpPr txBox="1"/>
          <p:nvPr/>
        </p:nvSpPr>
        <p:spPr>
          <a:xfrm>
            <a:off x="5107182" y="9913733"/>
            <a:ext cx="964026" cy="1274205"/>
          </a:xfrm>
          <a:prstGeom prst="rect">
            <a:avLst/>
          </a:prstGeom>
          <a:noFill/>
        </p:spPr>
        <p:txBody>
          <a:bodyPr wrap="square" lIns="164602" tIns="82301" rIns="164602" bIns="82301" rtlCol="0">
            <a:spAutoFit/>
          </a:bodyPr>
          <a:lstStyle>
            <a:defPPr>
              <a:defRPr lang="en-US"/>
            </a:defPPr>
            <a:lvl1pPr algn="ctr">
              <a:defRPr sz="6000" b="1">
                <a:solidFill>
                  <a:schemeClr val="bg1"/>
                </a:solidFill>
                <a:latin typeface="Lato Regular"/>
                <a:cs typeface="Lato Regular"/>
              </a:defRPr>
            </a:lvl1pPr>
          </a:lstStyle>
          <a:p>
            <a:r>
              <a:rPr lang="en-US" sz="7200" dirty="0"/>
              <a:t>G</a:t>
            </a:r>
            <a:endParaRPr lang="id-ID" sz="7200" dirty="0"/>
          </a:p>
        </p:txBody>
      </p:sp>
      <p:sp>
        <p:nvSpPr>
          <p:cNvPr id="77" name="TextBox 76"/>
          <p:cNvSpPr txBox="1"/>
          <p:nvPr/>
        </p:nvSpPr>
        <p:spPr>
          <a:xfrm>
            <a:off x="6338142" y="9979519"/>
            <a:ext cx="12496306" cy="1136254"/>
          </a:xfrm>
          <a:prstGeom prst="rect">
            <a:avLst/>
          </a:prstGeom>
          <a:noFill/>
        </p:spPr>
        <p:txBody>
          <a:bodyPr wrap="square" lIns="197528" tIns="98765" rIns="197528" bIns="98765" rtlCol="0">
            <a:spAutoFit/>
          </a:bodyPr>
          <a:lstStyle/>
          <a:p>
            <a:pPr algn="ctr">
              <a:lnSpc>
                <a:spcPct val="110000"/>
              </a:lnSpc>
            </a:pPr>
            <a:r>
              <a:rPr lang="en-US" sz="2880" dirty="0">
                <a:solidFill>
                  <a:schemeClr val="bg1"/>
                </a:solidFill>
                <a:latin typeface="Lato Light"/>
                <a:cs typeface="Lato Light"/>
              </a:rPr>
              <a:t>Hyper-personalization to optimize the customer experience across content marketing campaigns</a:t>
            </a:r>
          </a:p>
        </p:txBody>
      </p:sp>
      <p:sp>
        <p:nvSpPr>
          <p:cNvPr id="78" name="Rectangle 77"/>
          <p:cNvSpPr/>
          <p:nvPr/>
        </p:nvSpPr>
        <p:spPr>
          <a:xfrm>
            <a:off x="4845400" y="7063686"/>
            <a:ext cx="15090278" cy="1240812"/>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28" dirty="0"/>
          </a:p>
        </p:txBody>
      </p:sp>
      <p:sp>
        <p:nvSpPr>
          <p:cNvPr id="79" name="Line 525"/>
          <p:cNvSpPr>
            <a:spLocks noChangeShapeType="1"/>
          </p:cNvSpPr>
          <p:nvPr/>
        </p:nvSpPr>
        <p:spPr bwMode="auto">
          <a:xfrm>
            <a:off x="6139285" y="7248570"/>
            <a:ext cx="5225" cy="961494"/>
          </a:xfrm>
          <a:prstGeom prst="line">
            <a:avLst/>
          </a:prstGeom>
          <a:noFill/>
          <a:ln w="1800" cap="flat">
            <a:solidFill>
              <a:srgbClr val="F1F0F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352" dirty="0"/>
          </a:p>
        </p:txBody>
      </p:sp>
      <p:sp>
        <p:nvSpPr>
          <p:cNvPr id="80" name="TextBox 79"/>
          <p:cNvSpPr txBox="1"/>
          <p:nvPr/>
        </p:nvSpPr>
        <p:spPr>
          <a:xfrm>
            <a:off x="5123194" y="7034339"/>
            <a:ext cx="898480" cy="1274205"/>
          </a:xfrm>
          <a:prstGeom prst="rect">
            <a:avLst/>
          </a:prstGeom>
          <a:noFill/>
        </p:spPr>
        <p:txBody>
          <a:bodyPr wrap="square" lIns="164602" tIns="82301" rIns="164602" bIns="82301" rtlCol="0">
            <a:spAutoFit/>
          </a:bodyPr>
          <a:lstStyle>
            <a:defPPr>
              <a:defRPr lang="en-US"/>
            </a:defPPr>
            <a:lvl1pPr algn="ctr">
              <a:defRPr sz="6000" b="1">
                <a:solidFill>
                  <a:schemeClr val="bg1"/>
                </a:solidFill>
                <a:latin typeface="Lato Regular"/>
                <a:cs typeface="Lato Regular"/>
              </a:defRPr>
            </a:lvl1pPr>
          </a:lstStyle>
          <a:p>
            <a:r>
              <a:rPr lang="en-IN" sz="7200" dirty="0"/>
              <a:t>E</a:t>
            </a:r>
            <a:endParaRPr lang="id-ID" sz="7200" dirty="0"/>
          </a:p>
        </p:txBody>
      </p:sp>
      <p:sp>
        <p:nvSpPr>
          <p:cNvPr id="81" name="TextBox 80"/>
          <p:cNvSpPr txBox="1"/>
          <p:nvPr/>
        </p:nvSpPr>
        <p:spPr>
          <a:xfrm>
            <a:off x="6338143" y="7112906"/>
            <a:ext cx="13499996" cy="1136254"/>
          </a:xfrm>
          <a:prstGeom prst="rect">
            <a:avLst/>
          </a:prstGeom>
          <a:noFill/>
        </p:spPr>
        <p:txBody>
          <a:bodyPr wrap="square" lIns="197528" tIns="98765" rIns="197528" bIns="98765" rtlCol="0">
            <a:spAutoFit/>
          </a:bodyPr>
          <a:lstStyle/>
          <a:p>
            <a:pPr>
              <a:lnSpc>
                <a:spcPct val="110000"/>
              </a:lnSpc>
            </a:pPr>
            <a:r>
              <a:rPr lang="en-US" sz="2880" dirty="0">
                <a:solidFill>
                  <a:schemeClr val="bg1"/>
                </a:solidFill>
                <a:latin typeface="Lato Light"/>
                <a:cs typeface="Lato Light"/>
              </a:rPr>
              <a:t>Find &amp; involve experts who can go beyond obvious and write/curate actionable and innovation-focused, futuristic content to keep the buyers engaged</a:t>
            </a:r>
          </a:p>
        </p:txBody>
      </p:sp>
      <p:sp>
        <p:nvSpPr>
          <p:cNvPr id="83" name="Line 525"/>
          <p:cNvSpPr>
            <a:spLocks noChangeShapeType="1"/>
          </p:cNvSpPr>
          <p:nvPr/>
        </p:nvSpPr>
        <p:spPr bwMode="auto">
          <a:xfrm>
            <a:off x="6143579" y="5955657"/>
            <a:ext cx="5225" cy="961494"/>
          </a:xfrm>
          <a:prstGeom prst="line">
            <a:avLst/>
          </a:prstGeom>
          <a:noFill/>
          <a:ln w="1800" cap="flat">
            <a:solidFill>
              <a:srgbClr val="F1F0F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352" dirty="0"/>
          </a:p>
        </p:txBody>
      </p:sp>
      <p:sp>
        <p:nvSpPr>
          <p:cNvPr id="85" name="TextBox 84"/>
          <p:cNvSpPr txBox="1"/>
          <p:nvPr/>
        </p:nvSpPr>
        <p:spPr>
          <a:xfrm>
            <a:off x="6051485" y="5864392"/>
            <a:ext cx="13632334" cy="1136254"/>
          </a:xfrm>
          <a:prstGeom prst="rect">
            <a:avLst/>
          </a:prstGeom>
          <a:noFill/>
        </p:spPr>
        <p:txBody>
          <a:bodyPr wrap="square" lIns="197528" tIns="98765" rIns="197528" bIns="98765" rtlCol="0">
            <a:spAutoFit/>
          </a:bodyPr>
          <a:lstStyle/>
          <a:p>
            <a:pPr algn="ctr">
              <a:lnSpc>
                <a:spcPct val="110000"/>
              </a:lnSpc>
            </a:pPr>
            <a:r>
              <a:rPr lang="en-US" sz="2880" dirty="0">
                <a:solidFill>
                  <a:schemeClr val="bg1"/>
                </a:solidFill>
                <a:latin typeface="Lato Light"/>
                <a:cs typeface="Lato Light"/>
                <a:sym typeface="Arial"/>
              </a:rPr>
              <a:t>Information is highly fragmented and scattered. It’s not easy to identify relevant and trusted innovation-focused information timely.</a:t>
            </a:r>
            <a:endParaRPr lang="en-US" sz="2880" dirty="0">
              <a:solidFill>
                <a:schemeClr val="bg1"/>
              </a:solidFill>
              <a:latin typeface="Lato Light"/>
              <a:cs typeface="Lato Light"/>
            </a:endParaRPr>
          </a:p>
        </p:txBody>
      </p:sp>
      <p:sp>
        <p:nvSpPr>
          <p:cNvPr id="40" name="Rectangle 39"/>
          <p:cNvSpPr/>
          <p:nvPr/>
        </p:nvSpPr>
        <p:spPr>
          <a:xfrm>
            <a:off x="4868433" y="11317936"/>
            <a:ext cx="15058481" cy="1240812"/>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28" dirty="0"/>
          </a:p>
        </p:txBody>
      </p:sp>
      <p:sp>
        <p:nvSpPr>
          <p:cNvPr id="41" name="Line 525"/>
          <p:cNvSpPr>
            <a:spLocks noChangeShapeType="1"/>
          </p:cNvSpPr>
          <p:nvPr/>
        </p:nvSpPr>
        <p:spPr bwMode="auto">
          <a:xfrm>
            <a:off x="6130698" y="11502819"/>
            <a:ext cx="5225" cy="961494"/>
          </a:xfrm>
          <a:prstGeom prst="line">
            <a:avLst/>
          </a:prstGeom>
          <a:noFill/>
          <a:ln w="1800" cap="flat">
            <a:solidFill>
              <a:srgbClr val="F1F0F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352" dirty="0"/>
          </a:p>
        </p:txBody>
      </p:sp>
      <p:sp>
        <p:nvSpPr>
          <p:cNvPr id="43" name="TextBox 42"/>
          <p:cNvSpPr txBox="1"/>
          <p:nvPr/>
        </p:nvSpPr>
        <p:spPr>
          <a:xfrm>
            <a:off x="5086645" y="11338802"/>
            <a:ext cx="942959" cy="1274205"/>
          </a:xfrm>
          <a:prstGeom prst="rect">
            <a:avLst/>
          </a:prstGeom>
          <a:noFill/>
        </p:spPr>
        <p:txBody>
          <a:bodyPr wrap="square" lIns="164602" tIns="82301" rIns="164602" bIns="82301" rtlCol="0">
            <a:spAutoFit/>
          </a:bodyPr>
          <a:lstStyle>
            <a:defPPr>
              <a:defRPr lang="en-US"/>
            </a:defPPr>
            <a:lvl1pPr algn="ctr">
              <a:defRPr sz="6000" b="1">
                <a:solidFill>
                  <a:schemeClr val="bg1"/>
                </a:solidFill>
                <a:latin typeface="Lato Regular"/>
                <a:cs typeface="Lato Regular"/>
              </a:defRPr>
            </a:lvl1pPr>
          </a:lstStyle>
          <a:p>
            <a:r>
              <a:rPr lang="en-IN" sz="7200" dirty="0"/>
              <a:t>H</a:t>
            </a:r>
            <a:endParaRPr lang="id-ID" sz="7200" dirty="0"/>
          </a:p>
        </p:txBody>
      </p:sp>
      <p:sp>
        <p:nvSpPr>
          <p:cNvPr id="45" name="TextBox 44"/>
          <p:cNvSpPr txBox="1"/>
          <p:nvPr/>
        </p:nvSpPr>
        <p:spPr>
          <a:xfrm>
            <a:off x="6706643" y="11447026"/>
            <a:ext cx="11695028" cy="1136254"/>
          </a:xfrm>
          <a:prstGeom prst="rect">
            <a:avLst/>
          </a:prstGeom>
          <a:noFill/>
        </p:spPr>
        <p:txBody>
          <a:bodyPr wrap="square" lIns="197528" tIns="98765" rIns="197528" bIns="98765" rtlCol="0">
            <a:spAutoFit/>
          </a:bodyPr>
          <a:lstStyle/>
          <a:p>
            <a:pPr algn="ctr">
              <a:lnSpc>
                <a:spcPct val="110000"/>
              </a:lnSpc>
            </a:pPr>
            <a:r>
              <a:rPr lang="en-US" sz="2880" dirty="0">
                <a:solidFill>
                  <a:schemeClr val="bg1"/>
                </a:solidFill>
                <a:latin typeface="Lato Light"/>
                <a:cs typeface="Lato Light"/>
              </a:rPr>
              <a:t>Publish faster and get more results from digital content strategy for innovation-centric communities</a:t>
            </a:r>
          </a:p>
        </p:txBody>
      </p:sp>
      <p:sp>
        <p:nvSpPr>
          <p:cNvPr id="23" name="Rectangle 22"/>
          <p:cNvSpPr/>
          <p:nvPr/>
        </p:nvSpPr>
        <p:spPr>
          <a:xfrm>
            <a:off x="4860528" y="1752230"/>
            <a:ext cx="15058481" cy="117770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28" dirty="0"/>
          </a:p>
        </p:txBody>
      </p:sp>
      <p:sp>
        <p:nvSpPr>
          <p:cNvPr id="24" name="Line 525"/>
          <p:cNvSpPr>
            <a:spLocks noChangeShapeType="1"/>
          </p:cNvSpPr>
          <p:nvPr/>
        </p:nvSpPr>
        <p:spPr bwMode="auto">
          <a:xfrm>
            <a:off x="6132579" y="1854549"/>
            <a:ext cx="5225" cy="961494"/>
          </a:xfrm>
          <a:prstGeom prst="line">
            <a:avLst/>
          </a:prstGeom>
          <a:noFill/>
          <a:ln w="1800" cap="flat">
            <a:solidFill>
              <a:srgbClr val="F1F0F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352" dirty="0"/>
          </a:p>
        </p:txBody>
      </p:sp>
      <p:sp>
        <p:nvSpPr>
          <p:cNvPr id="25" name="TextBox 24"/>
          <p:cNvSpPr txBox="1"/>
          <p:nvPr/>
        </p:nvSpPr>
        <p:spPr>
          <a:xfrm>
            <a:off x="5090354" y="1673005"/>
            <a:ext cx="942959" cy="1274205"/>
          </a:xfrm>
          <a:prstGeom prst="rect">
            <a:avLst/>
          </a:prstGeom>
          <a:noFill/>
        </p:spPr>
        <p:txBody>
          <a:bodyPr wrap="square" lIns="164602" tIns="82301" rIns="164602" bIns="82301" rtlCol="0">
            <a:spAutoFit/>
          </a:bodyPr>
          <a:lstStyle/>
          <a:p>
            <a:pPr algn="ctr"/>
            <a:r>
              <a:rPr lang="id-ID" sz="7200" b="1" dirty="0">
                <a:solidFill>
                  <a:schemeClr val="bg1"/>
                </a:solidFill>
                <a:latin typeface="Lato Regular"/>
                <a:cs typeface="Lato Regular"/>
              </a:rPr>
              <a:t>A</a:t>
            </a:r>
          </a:p>
        </p:txBody>
      </p:sp>
      <p:sp>
        <p:nvSpPr>
          <p:cNvPr id="26" name="TextBox 25"/>
          <p:cNvSpPr txBox="1"/>
          <p:nvPr/>
        </p:nvSpPr>
        <p:spPr>
          <a:xfrm>
            <a:off x="6040484" y="1856272"/>
            <a:ext cx="13632334" cy="1136254"/>
          </a:xfrm>
          <a:prstGeom prst="rect">
            <a:avLst/>
          </a:prstGeom>
          <a:noFill/>
        </p:spPr>
        <p:txBody>
          <a:bodyPr wrap="square" lIns="197528" tIns="98765" rIns="197528" bIns="98765" rtlCol="0">
            <a:spAutoFit/>
          </a:bodyPr>
          <a:lstStyle/>
          <a:p>
            <a:pPr algn="ctr">
              <a:lnSpc>
                <a:spcPct val="110000"/>
              </a:lnSpc>
            </a:pPr>
            <a:r>
              <a:rPr lang="en-US" sz="2880" dirty="0">
                <a:solidFill>
                  <a:schemeClr val="bg1"/>
                </a:solidFill>
                <a:latin typeface="Lato Light"/>
                <a:cs typeface="Lato Light"/>
                <a:sym typeface="Arial"/>
              </a:rPr>
              <a:t>Identify majority of innovation influencers from your buyer personas (HDPs, CDOs etc) </a:t>
            </a:r>
            <a:endParaRPr lang="en-US" sz="2880" b="1" dirty="0">
              <a:solidFill>
                <a:schemeClr val="bg1"/>
              </a:solidFill>
              <a:latin typeface="Lato Light"/>
              <a:cs typeface="Lato Light"/>
            </a:endParaRPr>
          </a:p>
        </p:txBody>
      </p:sp>
      <p:sp>
        <p:nvSpPr>
          <p:cNvPr id="27" name="Rectangle 26"/>
          <p:cNvSpPr/>
          <p:nvPr/>
        </p:nvSpPr>
        <p:spPr>
          <a:xfrm>
            <a:off x="4845400" y="4304856"/>
            <a:ext cx="15058481" cy="1177706"/>
          </a:xfrm>
          <a:prstGeom prst="rect">
            <a:avLst/>
          </a:prstGeom>
          <a:solidFill>
            <a:schemeClr val="tx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28" dirty="0"/>
          </a:p>
        </p:txBody>
      </p:sp>
      <p:sp>
        <p:nvSpPr>
          <p:cNvPr id="28" name="Line 525"/>
          <p:cNvSpPr>
            <a:spLocks noChangeShapeType="1"/>
          </p:cNvSpPr>
          <p:nvPr/>
        </p:nvSpPr>
        <p:spPr bwMode="auto">
          <a:xfrm>
            <a:off x="6117450" y="4407176"/>
            <a:ext cx="5225" cy="961494"/>
          </a:xfrm>
          <a:prstGeom prst="line">
            <a:avLst/>
          </a:prstGeom>
          <a:noFill/>
          <a:ln w="1800" cap="flat">
            <a:solidFill>
              <a:srgbClr val="F1F0F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352" dirty="0"/>
          </a:p>
        </p:txBody>
      </p:sp>
      <p:sp>
        <p:nvSpPr>
          <p:cNvPr id="29" name="TextBox 28"/>
          <p:cNvSpPr txBox="1"/>
          <p:nvPr/>
        </p:nvSpPr>
        <p:spPr>
          <a:xfrm>
            <a:off x="5075226" y="4225631"/>
            <a:ext cx="942959" cy="1274205"/>
          </a:xfrm>
          <a:prstGeom prst="rect">
            <a:avLst/>
          </a:prstGeom>
          <a:noFill/>
        </p:spPr>
        <p:txBody>
          <a:bodyPr wrap="square" lIns="164602" tIns="82301" rIns="164602" bIns="82301" rtlCol="0">
            <a:spAutoFit/>
          </a:bodyPr>
          <a:lstStyle/>
          <a:p>
            <a:pPr algn="ctr"/>
            <a:r>
              <a:rPr lang="en-IN" sz="7200" b="1" dirty="0">
                <a:solidFill>
                  <a:schemeClr val="bg1"/>
                </a:solidFill>
                <a:latin typeface="Lato Regular"/>
                <a:cs typeface="Lato Regular"/>
              </a:rPr>
              <a:t>C</a:t>
            </a:r>
            <a:endParaRPr lang="id-ID" sz="7200" b="1" dirty="0">
              <a:solidFill>
                <a:schemeClr val="bg1"/>
              </a:solidFill>
              <a:latin typeface="Lato Regular"/>
              <a:cs typeface="Lato Regular"/>
            </a:endParaRPr>
          </a:p>
        </p:txBody>
      </p:sp>
      <p:sp>
        <p:nvSpPr>
          <p:cNvPr id="30" name="TextBox 29"/>
          <p:cNvSpPr txBox="1"/>
          <p:nvPr/>
        </p:nvSpPr>
        <p:spPr>
          <a:xfrm>
            <a:off x="6025356" y="4520484"/>
            <a:ext cx="13632334" cy="648749"/>
          </a:xfrm>
          <a:prstGeom prst="rect">
            <a:avLst/>
          </a:prstGeom>
          <a:noFill/>
        </p:spPr>
        <p:txBody>
          <a:bodyPr wrap="square" lIns="197528" tIns="98765" rIns="197528" bIns="98765" rtlCol="0">
            <a:spAutoFit/>
          </a:bodyPr>
          <a:lstStyle/>
          <a:p>
            <a:pPr algn="ctr">
              <a:lnSpc>
                <a:spcPct val="110000"/>
              </a:lnSpc>
            </a:pPr>
            <a:r>
              <a:rPr lang="en-US" sz="2880" dirty="0">
                <a:solidFill>
                  <a:schemeClr val="bg1"/>
                </a:solidFill>
                <a:latin typeface="Lato Light"/>
                <a:cs typeface="Lato Light"/>
                <a:sym typeface="Arial"/>
              </a:rPr>
              <a:t>Find ways to bring in, engage, and activate the innovation influencers</a:t>
            </a:r>
            <a:endParaRPr lang="en-US" sz="2880" b="1" dirty="0">
              <a:solidFill>
                <a:schemeClr val="bg1"/>
              </a:solidFill>
              <a:latin typeface="Lato Light"/>
              <a:cs typeface="Lato Light"/>
            </a:endParaRPr>
          </a:p>
        </p:txBody>
      </p:sp>
      <p:sp>
        <p:nvSpPr>
          <p:cNvPr id="31" name="Rectangle 30"/>
          <p:cNvSpPr/>
          <p:nvPr/>
        </p:nvSpPr>
        <p:spPr>
          <a:xfrm>
            <a:off x="4842304" y="5696580"/>
            <a:ext cx="15058481" cy="1177706"/>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28" dirty="0"/>
          </a:p>
        </p:txBody>
      </p:sp>
      <p:sp>
        <p:nvSpPr>
          <p:cNvPr id="32" name="Line 525"/>
          <p:cNvSpPr>
            <a:spLocks noChangeShapeType="1"/>
          </p:cNvSpPr>
          <p:nvPr/>
        </p:nvSpPr>
        <p:spPr bwMode="auto">
          <a:xfrm>
            <a:off x="6114354" y="5798900"/>
            <a:ext cx="5225" cy="961494"/>
          </a:xfrm>
          <a:prstGeom prst="line">
            <a:avLst/>
          </a:prstGeom>
          <a:noFill/>
          <a:ln w="1800" cap="flat">
            <a:solidFill>
              <a:srgbClr val="F1F0F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352" dirty="0"/>
          </a:p>
        </p:txBody>
      </p:sp>
      <p:sp>
        <p:nvSpPr>
          <p:cNvPr id="33" name="TextBox 32"/>
          <p:cNvSpPr txBox="1"/>
          <p:nvPr/>
        </p:nvSpPr>
        <p:spPr>
          <a:xfrm>
            <a:off x="5072130" y="5617355"/>
            <a:ext cx="942959" cy="1274205"/>
          </a:xfrm>
          <a:prstGeom prst="rect">
            <a:avLst/>
          </a:prstGeom>
          <a:noFill/>
        </p:spPr>
        <p:txBody>
          <a:bodyPr wrap="square" lIns="164602" tIns="82301" rIns="164602" bIns="82301" rtlCol="0">
            <a:spAutoFit/>
          </a:bodyPr>
          <a:lstStyle/>
          <a:p>
            <a:pPr algn="ctr"/>
            <a:r>
              <a:rPr lang="en-IN" sz="7200" b="1" dirty="0">
                <a:solidFill>
                  <a:schemeClr val="bg1"/>
                </a:solidFill>
                <a:latin typeface="Lato Regular"/>
                <a:cs typeface="Lato Regular"/>
              </a:rPr>
              <a:t>D</a:t>
            </a:r>
            <a:endParaRPr lang="id-ID" sz="7200" b="1" dirty="0">
              <a:solidFill>
                <a:schemeClr val="bg1"/>
              </a:solidFill>
              <a:latin typeface="Lato Regular"/>
              <a:cs typeface="Lato Regular"/>
            </a:endParaRPr>
          </a:p>
        </p:txBody>
      </p:sp>
      <p:sp>
        <p:nvSpPr>
          <p:cNvPr id="34" name="TextBox 33"/>
          <p:cNvSpPr txBox="1"/>
          <p:nvPr/>
        </p:nvSpPr>
        <p:spPr>
          <a:xfrm>
            <a:off x="6022260" y="5912208"/>
            <a:ext cx="13632334" cy="648749"/>
          </a:xfrm>
          <a:prstGeom prst="rect">
            <a:avLst/>
          </a:prstGeom>
          <a:noFill/>
        </p:spPr>
        <p:txBody>
          <a:bodyPr wrap="square" lIns="197528" tIns="98765" rIns="197528" bIns="98765" rtlCol="0">
            <a:spAutoFit/>
          </a:bodyPr>
          <a:lstStyle/>
          <a:p>
            <a:pPr algn="ctr">
              <a:lnSpc>
                <a:spcPct val="110000"/>
              </a:lnSpc>
            </a:pPr>
            <a:r>
              <a:rPr lang="en-US" sz="2880" dirty="0">
                <a:solidFill>
                  <a:schemeClr val="bg1"/>
                </a:solidFill>
                <a:latin typeface="Lato Light"/>
                <a:cs typeface="Lato Light"/>
                <a:sym typeface="Arial"/>
              </a:rPr>
              <a:t>Compare and benchmark your innovation ideas with other CIOs/buyers thinking</a:t>
            </a:r>
            <a:endParaRPr lang="en-US" sz="2880" b="1" dirty="0">
              <a:solidFill>
                <a:schemeClr val="bg1"/>
              </a:solidFill>
              <a:latin typeface="Lato Light"/>
              <a:cs typeface="Lato Light"/>
            </a:endParaRPr>
          </a:p>
        </p:txBody>
      </p:sp>
      <p:sp>
        <p:nvSpPr>
          <p:cNvPr id="35" name="Rectangle 34"/>
          <p:cNvSpPr/>
          <p:nvPr/>
        </p:nvSpPr>
        <p:spPr>
          <a:xfrm>
            <a:off x="4820237" y="3032368"/>
            <a:ext cx="15058481" cy="1177706"/>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28" dirty="0"/>
          </a:p>
        </p:txBody>
      </p:sp>
      <p:sp>
        <p:nvSpPr>
          <p:cNvPr id="36" name="Line 525"/>
          <p:cNvSpPr>
            <a:spLocks noChangeShapeType="1"/>
          </p:cNvSpPr>
          <p:nvPr/>
        </p:nvSpPr>
        <p:spPr bwMode="auto">
          <a:xfrm>
            <a:off x="6092287" y="3134688"/>
            <a:ext cx="5225" cy="961494"/>
          </a:xfrm>
          <a:prstGeom prst="line">
            <a:avLst/>
          </a:prstGeom>
          <a:noFill/>
          <a:ln w="1800" cap="flat">
            <a:solidFill>
              <a:srgbClr val="F1F0F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352" dirty="0"/>
          </a:p>
        </p:txBody>
      </p:sp>
      <p:sp>
        <p:nvSpPr>
          <p:cNvPr id="37" name="TextBox 36"/>
          <p:cNvSpPr txBox="1"/>
          <p:nvPr/>
        </p:nvSpPr>
        <p:spPr>
          <a:xfrm>
            <a:off x="5050063" y="2953143"/>
            <a:ext cx="942959" cy="1274205"/>
          </a:xfrm>
          <a:prstGeom prst="rect">
            <a:avLst/>
          </a:prstGeom>
          <a:noFill/>
        </p:spPr>
        <p:txBody>
          <a:bodyPr wrap="square" lIns="164602" tIns="82301" rIns="164602" bIns="82301" rtlCol="0">
            <a:spAutoFit/>
          </a:bodyPr>
          <a:lstStyle/>
          <a:p>
            <a:pPr algn="ctr"/>
            <a:r>
              <a:rPr lang="en-IN" sz="7200" b="1" dirty="0">
                <a:solidFill>
                  <a:schemeClr val="bg1"/>
                </a:solidFill>
                <a:latin typeface="Lato Regular"/>
                <a:cs typeface="Lato Regular"/>
              </a:rPr>
              <a:t>B</a:t>
            </a:r>
            <a:endParaRPr lang="id-ID" sz="7200" b="1" dirty="0">
              <a:solidFill>
                <a:schemeClr val="bg1"/>
              </a:solidFill>
              <a:latin typeface="Lato Regular"/>
              <a:cs typeface="Lato Regular"/>
            </a:endParaRPr>
          </a:p>
        </p:txBody>
      </p:sp>
      <p:sp>
        <p:nvSpPr>
          <p:cNvPr id="38" name="TextBox 37"/>
          <p:cNvSpPr txBox="1"/>
          <p:nvPr/>
        </p:nvSpPr>
        <p:spPr>
          <a:xfrm>
            <a:off x="6000193" y="3117813"/>
            <a:ext cx="13632334" cy="1136254"/>
          </a:xfrm>
          <a:prstGeom prst="rect">
            <a:avLst/>
          </a:prstGeom>
          <a:noFill/>
        </p:spPr>
        <p:txBody>
          <a:bodyPr wrap="square" lIns="197528" tIns="98765" rIns="197528" bIns="98765" rtlCol="0">
            <a:spAutoFit/>
          </a:bodyPr>
          <a:lstStyle/>
          <a:p>
            <a:pPr algn="ctr">
              <a:lnSpc>
                <a:spcPct val="110000"/>
              </a:lnSpc>
            </a:pPr>
            <a:r>
              <a:rPr lang="en-US" sz="2880" dirty="0">
                <a:solidFill>
                  <a:schemeClr val="bg1"/>
                </a:solidFill>
                <a:latin typeface="Lato Light"/>
                <a:cs typeface="Lato Light"/>
                <a:sym typeface="Arial"/>
              </a:rPr>
              <a:t>Organize buyers into segments to understand their innovation interests and surface related innovation clusters for a variety of purposes tied to OKRs</a:t>
            </a:r>
            <a:endParaRPr lang="en-US" sz="2880" b="1" dirty="0">
              <a:solidFill>
                <a:schemeClr val="bg1"/>
              </a:solidFill>
              <a:latin typeface="Lato Light"/>
              <a:cs typeface="Lato Light"/>
            </a:endParaRPr>
          </a:p>
        </p:txBody>
      </p:sp>
      <p:sp>
        <p:nvSpPr>
          <p:cNvPr id="39" name="TextBox 38">
            <a:extLst>
              <a:ext uri="{FF2B5EF4-FFF2-40B4-BE49-F238E27FC236}">
                <a16:creationId xmlns:a16="http://schemas.microsoft.com/office/drawing/2014/main" id="{A44ED5A5-8DFB-4E0A-BB71-51EAC331D0FC}"/>
              </a:ext>
            </a:extLst>
          </p:cNvPr>
          <p:cNvSpPr txBox="1"/>
          <p:nvPr/>
        </p:nvSpPr>
        <p:spPr>
          <a:xfrm>
            <a:off x="-235198" y="310720"/>
            <a:ext cx="24848095" cy="969500"/>
          </a:xfrm>
          <a:prstGeom prst="rect">
            <a:avLst/>
          </a:prstGeom>
          <a:noFill/>
        </p:spPr>
        <p:txBody>
          <a:bodyPr wrap="none" lIns="82301" tIns="41150" rIns="82301" bIns="41150" rtlCol="0">
            <a:spAutoFit/>
          </a:bodyPr>
          <a:lstStyle/>
          <a:p>
            <a:pPr algn="ctr"/>
            <a:r>
              <a:rPr lang="en-US" sz="5760" b="1" dirty="0">
                <a:solidFill>
                  <a:schemeClr val="tx2"/>
                </a:solidFill>
                <a:latin typeface="Lato" charset="0"/>
                <a:ea typeface="Lato" charset="0"/>
                <a:cs typeface="Lato" charset="0"/>
              </a:rPr>
              <a:t>Hyper-personalized content creation powered by intellect and machine</a:t>
            </a:r>
          </a:p>
        </p:txBody>
      </p:sp>
    </p:spTree>
    <p:extLst>
      <p:ext uri="{BB962C8B-B14F-4D97-AF65-F5344CB8AC3E}">
        <p14:creationId xmlns:p14="http://schemas.microsoft.com/office/powerpoint/2010/main" val="4183699585"/>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p:cNvSpPr/>
          <p:nvPr/>
        </p:nvSpPr>
        <p:spPr>
          <a:xfrm>
            <a:off x="8623117" y="4115166"/>
            <a:ext cx="7822805" cy="6743796"/>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8"/>
          </a:p>
        </p:txBody>
      </p:sp>
      <p:sp>
        <p:nvSpPr>
          <p:cNvPr id="17" name="Oval 16"/>
          <p:cNvSpPr/>
          <p:nvPr/>
        </p:nvSpPr>
        <p:spPr>
          <a:xfrm>
            <a:off x="8637550" y="5765372"/>
            <a:ext cx="3535960" cy="3494461"/>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64602" tIns="82301" rIns="164602" bIns="82301" rtlCol="0" anchor="ctr"/>
          <a:lstStyle/>
          <a:p>
            <a:pPr algn="ctr"/>
            <a:endParaRPr lang="en-US" sz="5761" dirty="0">
              <a:solidFill>
                <a:schemeClr val="tx1"/>
              </a:solidFill>
              <a:latin typeface="Lato Light" charset="0"/>
            </a:endParaRPr>
          </a:p>
        </p:txBody>
      </p:sp>
      <p:sp>
        <p:nvSpPr>
          <p:cNvPr id="18" name="Oval 17"/>
          <p:cNvSpPr/>
          <p:nvPr/>
        </p:nvSpPr>
        <p:spPr>
          <a:xfrm>
            <a:off x="12909963" y="5839762"/>
            <a:ext cx="3535960" cy="3494461"/>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64602" tIns="82301" rIns="164602" bIns="82301" rtlCol="0" anchor="ctr"/>
          <a:lstStyle/>
          <a:p>
            <a:pPr algn="ctr"/>
            <a:endParaRPr lang="en-US" sz="5761" dirty="0">
              <a:solidFill>
                <a:schemeClr val="tx1"/>
              </a:solidFill>
              <a:latin typeface="Lato Light" charset="0"/>
            </a:endParaRPr>
          </a:p>
        </p:txBody>
      </p:sp>
      <p:sp>
        <p:nvSpPr>
          <p:cNvPr id="21" name="Rectangle 20"/>
          <p:cNvSpPr/>
          <p:nvPr/>
        </p:nvSpPr>
        <p:spPr>
          <a:xfrm>
            <a:off x="11489776" y="2137657"/>
            <a:ext cx="1398098" cy="8231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82226" tIns="41116" rIns="82226" bIns="41116" rtlCol="0" anchor="ctr"/>
          <a:lstStyle/>
          <a:p>
            <a:pPr algn="ctr"/>
            <a:endParaRPr lang="en-US" sz="2528" dirty="0">
              <a:solidFill>
                <a:schemeClr val="accent2"/>
              </a:solidFill>
              <a:latin typeface="Lato Light" charset="0"/>
            </a:endParaRPr>
          </a:p>
        </p:txBody>
      </p:sp>
      <p:sp>
        <p:nvSpPr>
          <p:cNvPr id="3" name="TextBox 2"/>
          <p:cNvSpPr txBox="1"/>
          <p:nvPr/>
        </p:nvSpPr>
        <p:spPr>
          <a:xfrm>
            <a:off x="18542843" y="10375460"/>
            <a:ext cx="184731" cy="481350"/>
          </a:xfrm>
          <a:prstGeom prst="rect">
            <a:avLst/>
          </a:prstGeom>
          <a:noFill/>
        </p:spPr>
        <p:txBody>
          <a:bodyPr wrap="none" rtlCol="0">
            <a:spAutoFit/>
          </a:bodyPr>
          <a:lstStyle/>
          <a:p>
            <a:endParaRPr lang="en-US" sz="2528" dirty="0"/>
          </a:p>
        </p:txBody>
      </p:sp>
      <p:sp>
        <p:nvSpPr>
          <p:cNvPr id="15" name="Rectangle 14">
            <a:extLst>
              <a:ext uri="{FF2B5EF4-FFF2-40B4-BE49-F238E27FC236}">
                <a16:creationId xmlns:a16="http://schemas.microsoft.com/office/drawing/2014/main" id="{B632930D-6C53-48AD-B674-8D18F2309390}"/>
              </a:ext>
            </a:extLst>
          </p:cNvPr>
          <p:cNvSpPr/>
          <p:nvPr/>
        </p:nvSpPr>
        <p:spPr>
          <a:xfrm>
            <a:off x="13180654" y="6599084"/>
            <a:ext cx="2907652" cy="2123658"/>
          </a:xfrm>
          <a:prstGeom prst="rect">
            <a:avLst/>
          </a:prstGeom>
        </p:spPr>
        <p:txBody>
          <a:bodyPr wrap="square">
            <a:spAutoFit/>
          </a:bodyPr>
          <a:lstStyle/>
          <a:p>
            <a:pPr algn="ctr"/>
            <a:r>
              <a:rPr lang="en-US" sz="2640" b="1" dirty="0">
                <a:solidFill>
                  <a:schemeClr val="bg1"/>
                </a:solidFill>
              </a:rPr>
              <a:t>IM Sponsored Community of Innovation Practice on Medigy</a:t>
            </a:r>
          </a:p>
        </p:txBody>
      </p:sp>
      <p:sp>
        <p:nvSpPr>
          <p:cNvPr id="16" name="Rectangle 15">
            <a:extLst>
              <a:ext uri="{FF2B5EF4-FFF2-40B4-BE49-F238E27FC236}">
                <a16:creationId xmlns:a16="http://schemas.microsoft.com/office/drawing/2014/main" id="{381AD9C3-55D3-479C-AA28-BD701F378108}"/>
              </a:ext>
            </a:extLst>
          </p:cNvPr>
          <p:cNvSpPr/>
          <p:nvPr/>
        </p:nvSpPr>
        <p:spPr>
          <a:xfrm>
            <a:off x="9146034" y="6524694"/>
            <a:ext cx="2433828" cy="2936188"/>
          </a:xfrm>
          <a:prstGeom prst="rect">
            <a:avLst/>
          </a:prstGeom>
        </p:spPr>
        <p:txBody>
          <a:bodyPr wrap="square">
            <a:spAutoFit/>
          </a:bodyPr>
          <a:lstStyle/>
          <a:p>
            <a:pPr algn="ctr"/>
            <a:r>
              <a:rPr lang="en-US" sz="2640" b="1" dirty="0">
                <a:solidFill>
                  <a:schemeClr val="bg1"/>
                </a:solidFill>
              </a:rPr>
              <a:t>Build &amp; Execute IM- Sponsored Health Innovation Landscape Survey</a:t>
            </a:r>
          </a:p>
        </p:txBody>
      </p:sp>
      <p:sp>
        <p:nvSpPr>
          <p:cNvPr id="22" name="TextBox 21">
            <a:extLst>
              <a:ext uri="{FF2B5EF4-FFF2-40B4-BE49-F238E27FC236}">
                <a16:creationId xmlns:a16="http://schemas.microsoft.com/office/drawing/2014/main" id="{62357C5D-D02E-4599-932C-203DFE8CAA0E}"/>
              </a:ext>
            </a:extLst>
          </p:cNvPr>
          <p:cNvSpPr txBox="1"/>
          <p:nvPr/>
        </p:nvSpPr>
        <p:spPr>
          <a:xfrm>
            <a:off x="16632714" y="4104454"/>
            <a:ext cx="5952374" cy="6384184"/>
          </a:xfrm>
          <a:prstGeom prst="rect">
            <a:avLst/>
          </a:prstGeom>
          <a:noFill/>
        </p:spPr>
        <p:txBody>
          <a:bodyPr wrap="square" rtlCol="0">
            <a:spAutoFit/>
          </a:bodyPr>
          <a:lstStyle/>
          <a:p>
            <a:pPr marL="411480" indent="-411480">
              <a:lnSpc>
                <a:spcPct val="150000"/>
              </a:lnSpc>
              <a:buFont typeface="Arial" panose="020B0604020202020204" pitchFamily="34" charset="0"/>
              <a:buChar char="•"/>
            </a:pPr>
            <a:r>
              <a:rPr lang="en-IN" sz="2760" dirty="0">
                <a:latin typeface="Lato"/>
              </a:rPr>
              <a:t>Personalized infrastructure readily available. Avoid the hassle of creating a time-consuming community platform</a:t>
            </a:r>
          </a:p>
          <a:p>
            <a:pPr marL="411480" indent="-411480">
              <a:lnSpc>
                <a:spcPct val="150000"/>
              </a:lnSpc>
              <a:buFont typeface="Arial" panose="020B0604020202020204" pitchFamily="34" charset="0"/>
              <a:buChar char="•"/>
            </a:pPr>
            <a:r>
              <a:rPr lang="en-US" sz="2760" dirty="0">
                <a:latin typeface="Lato"/>
              </a:rPr>
              <a:t>Neutral &amp; unbiased</a:t>
            </a:r>
          </a:p>
          <a:p>
            <a:pPr marL="411480" indent="-411480">
              <a:lnSpc>
                <a:spcPct val="150000"/>
              </a:lnSpc>
              <a:buFont typeface="Arial" panose="020B0604020202020204" pitchFamily="34" charset="0"/>
              <a:buChar char="•"/>
            </a:pPr>
            <a:r>
              <a:rPr lang="en-US" sz="2760" dirty="0">
                <a:latin typeface="Lato"/>
              </a:rPr>
              <a:t>Curation and Original content</a:t>
            </a:r>
          </a:p>
          <a:p>
            <a:pPr marL="411480" indent="-411480">
              <a:lnSpc>
                <a:spcPct val="150000"/>
              </a:lnSpc>
              <a:buFont typeface="Arial" panose="020B0604020202020204" pitchFamily="34" charset="0"/>
              <a:buChar char="•"/>
            </a:pPr>
            <a:r>
              <a:rPr lang="en-US" sz="2760" dirty="0">
                <a:latin typeface="Lato"/>
              </a:rPr>
              <a:t>Buyer engagement | Buyer intent Intelligence  </a:t>
            </a:r>
          </a:p>
          <a:p>
            <a:pPr marL="411480" indent="-411480">
              <a:lnSpc>
                <a:spcPct val="150000"/>
              </a:lnSpc>
              <a:buFont typeface="Arial" panose="020B0604020202020204" pitchFamily="34" charset="0"/>
              <a:buChar char="•"/>
            </a:pPr>
            <a:r>
              <a:rPr lang="en-US" sz="2760" dirty="0">
                <a:latin typeface="Lato"/>
              </a:rPr>
              <a:t>Innovation intent intelligence </a:t>
            </a:r>
          </a:p>
          <a:p>
            <a:pPr marL="411480" indent="-411480">
              <a:lnSpc>
                <a:spcPct val="150000"/>
              </a:lnSpc>
              <a:buFont typeface="Arial" panose="020B0604020202020204" pitchFamily="34" charset="0"/>
              <a:buChar char="•"/>
            </a:pPr>
            <a:r>
              <a:rPr lang="en-US" sz="2760" dirty="0">
                <a:latin typeface="Lato"/>
              </a:rPr>
              <a:t>Complete control | Safe</a:t>
            </a:r>
            <a:endParaRPr lang="en-IN" sz="2760" dirty="0">
              <a:latin typeface="Lato"/>
            </a:endParaRPr>
          </a:p>
        </p:txBody>
      </p:sp>
      <p:sp>
        <p:nvSpPr>
          <p:cNvPr id="23" name="TextBox 22">
            <a:extLst>
              <a:ext uri="{FF2B5EF4-FFF2-40B4-BE49-F238E27FC236}">
                <a16:creationId xmlns:a16="http://schemas.microsoft.com/office/drawing/2014/main" id="{38AD8AC3-0C25-4278-8E61-DF5061C52842}"/>
              </a:ext>
            </a:extLst>
          </p:cNvPr>
          <p:cNvSpPr txBox="1"/>
          <p:nvPr/>
        </p:nvSpPr>
        <p:spPr>
          <a:xfrm>
            <a:off x="1376090" y="4068899"/>
            <a:ext cx="7602566" cy="8162234"/>
          </a:xfrm>
          <a:prstGeom prst="rect">
            <a:avLst/>
          </a:prstGeom>
          <a:noFill/>
        </p:spPr>
        <p:txBody>
          <a:bodyPr wrap="square" rtlCol="0">
            <a:spAutoFit/>
          </a:bodyPr>
          <a:lstStyle/>
          <a:p>
            <a:pPr marL="411480" indent="-411480">
              <a:buFont typeface="Arial" panose="020B0604020202020204" pitchFamily="34" charset="0"/>
              <a:buChar char="•"/>
            </a:pPr>
            <a:r>
              <a:rPr lang="en-US" sz="2760" dirty="0">
                <a:latin typeface="Lato"/>
              </a:rPr>
              <a:t>Ultra personalized &amp; focused survey instruments through HDO Innovation Programs supercharged with targeted </a:t>
            </a:r>
            <a:r>
              <a:rPr lang="en-US" sz="2760" dirty="0" err="1">
                <a:latin typeface="Lato"/>
              </a:rPr>
              <a:t>tele</a:t>
            </a:r>
            <a:r>
              <a:rPr lang="en-US" sz="2760" dirty="0">
                <a:latin typeface="Lato"/>
              </a:rPr>
              <a:t>-calling</a:t>
            </a:r>
          </a:p>
          <a:p>
            <a:pPr marL="411480" indent="-411480">
              <a:buFont typeface="Arial" panose="020B0604020202020204" pitchFamily="34" charset="0"/>
              <a:buChar char="•"/>
            </a:pPr>
            <a:endParaRPr lang="en-US" sz="2760" dirty="0">
              <a:latin typeface="Lato"/>
            </a:endParaRPr>
          </a:p>
          <a:p>
            <a:pPr marL="411480" indent="-411480">
              <a:buFont typeface="Arial" panose="020B0604020202020204" pitchFamily="34" charset="0"/>
              <a:buChar char="•"/>
            </a:pPr>
            <a:r>
              <a:rPr lang="en-US" sz="2760" dirty="0">
                <a:latin typeface="Lato"/>
              </a:rPr>
              <a:t>Original, demand &amp; evidence driven results through primary research</a:t>
            </a:r>
          </a:p>
          <a:p>
            <a:pPr marL="411480" indent="-411480">
              <a:buFont typeface="Arial" panose="020B0604020202020204" pitchFamily="34" charset="0"/>
              <a:buChar char="•"/>
            </a:pPr>
            <a:endParaRPr lang="en-US" sz="2760" dirty="0">
              <a:latin typeface="Lato"/>
            </a:endParaRPr>
          </a:p>
          <a:p>
            <a:pPr marL="411480" indent="-411480">
              <a:buFont typeface="Arial" panose="020B0604020202020204" pitchFamily="34" charset="0"/>
              <a:buChar char="•"/>
            </a:pPr>
            <a:r>
              <a:rPr lang="en-US" sz="2760" dirty="0">
                <a:latin typeface="Lato"/>
              </a:rPr>
              <a:t>Use survey results to:</a:t>
            </a:r>
          </a:p>
          <a:p>
            <a:pPr marL="1267297" lvl="1" indent="-411480">
              <a:buFont typeface="Arial" panose="020B0604020202020204" pitchFamily="34" charset="0"/>
              <a:buChar char="•"/>
            </a:pPr>
            <a:r>
              <a:rPr lang="en-US" sz="2760" dirty="0">
                <a:latin typeface="Lato"/>
              </a:rPr>
              <a:t>Publish report as Resource Centre and enable download for leads</a:t>
            </a:r>
          </a:p>
          <a:p>
            <a:pPr marL="1267297" lvl="1" indent="-411480">
              <a:buFont typeface="Arial" panose="020B0604020202020204" pitchFamily="34" charset="0"/>
              <a:buChar char="•"/>
            </a:pPr>
            <a:r>
              <a:rPr lang="en-US" sz="2760" dirty="0">
                <a:latin typeface="Lato"/>
              </a:rPr>
              <a:t>Compare and benchmark your efforts to become an </a:t>
            </a:r>
            <a:r>
              <a:rPr lang="en-US" sz="2760" i="1" dirty="0">
                <a:latin typeface="Lato"/>
              </a:rPr>
              <a:t>innovation-focused company</a:t>
            </a:r>
            <a:r>
              <a:rPr lang="en-US" sz="2760" dirty="0">
                <a:latin typeface="Lato"/>
              </a:rPr>
              <a:t> </a:t>
            </a:r>
          </a:p>
          <a:p>
            <a:pPr marL="1267297" lvl="1" indent="-411480">
              <a:buFont typeface="Arial" panose="020B0604020202020204" pitchFamily="34" charset="0"/>
              <a:buChar char="•"/>
            </a:pPr>
            <a:r>
              <a:rPr lang="en-US" sz="2760" dirty="0">
                <a:latin typeface="Lato"/>
              </a:rPr>
              <a:t>Understand &amp; analyze Innovation leaders: Unified view of ideation, target identification &amp; outreach</a:t>
            </a:r>
          </a:p>
          <a:p>
            <a:pPr marL="1267297" lvl="1" indent="-411480">
              <a:buFont typeface="Arial" panose="020B0604020202020204" pitchFamily="34" charset="0"/>
              <a:buChar char="•"/>
            </a:pPr>
            <a:r>
              <a:rPr lang="en-US" sz="2760" dirty="0">
                <a:latin typeface="Lato"/>
              </a:rPr>
              <a:t>Pick trending topics for content strategy </a:t>
            </a:r>
          </a:p>
        </p:txBody>
      </p:sp>
      <p:sp>
        <p:nvSpPr>
          <p:cNvPr id="29" name="TextBox 28">
            <a:extLst>
              <a:ext uri="{FF2B5EF4-FFF2-40B4-BE49-F238E27FC236}">
                <a16:creationId xmlns:a16="http://schemas.microsoft.com/office/drawing/2014/main" id="{B097A8DB-7FD9-4687-9D12-D1AEA66188FC}"/>
              </a:ext>
            </a:extLst>
          </p:cNvPr>
          <p:cNvSpPr txBox="1"/>
          <p:nvPr/>
        </p:nvSpPr>
        <p:spPr>
          <a:xfrm>
            <a:off x="3960950" y="310720"/>
            <a:ext cx="16455798" cy="969500"/>
          </a:xfrm>
          <a:prstGeom prst="rect">
            <a:avLst/>
          </a:prstGeom>
          <a:noFill/>
        </p:spPr>
        <p:txBody>
          <a:bodyPr wrap="none" lIns="82301" tIns="41150" rIns="82301" bIns="41150" rtlCol="0">
            <a:spAutoFit/>
          </a:bodyPr>
          <a:lstStyle/>
          <a:p>
            <a:pPr algn="ctr"/>
            <a:r>
              <a:rPr lang="en-US" sz="5760" b="1" dirty="0">
                <a:solidFill>
                  <a:schemeClr val="tx2"/>
                </a:solidFill>
                <a:latin typeface="Lato" charset="0"/>
                <a:ea typeface="Lato" charset="0"/>
                <a:cs typeface="Lato" charset="0"/>
              </a:rPr>
              <a:t>Service Packages for Account-Based Marketing</a:t>
            </a:r>
            <a:endParaRPr lang="id-ID" sz="5760" b="1" dirty="0">
              <a:solidFill>
                <a:schemeClr val="tx2"/>
              </a:solidFill>
              <a:latin typeface="Lato" charset="0"/>
              <a:ea typeface="Lato" charset="0"/>
              <a:cs typeface="Lato" charset="0"/>
            </a:endParaRPr>
          </a:p>
        </p:txBody>
      </p:sp>
      <p:pic>
        <p:nvPicPr>
          <p:cNvPr id="19" name="Picture 2" descr="Free Gear Icon of Line style - Available in SVG, PNG, EPS, AI &amp;amp; Icon fonts">
            <a:extLst>
              <a:ext uri="{FF2B5EF4-FFF2-40B4-BE49-F238E27FC236}">
                <a16:creationId xmlns:a16="http://schemas.microsoft.com/office/drawing/2014/main" id="{2606F0EB-1925-418A-A949-D31BDA0B3BB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46912" y="2849225"/>
            <a:ext cx="956368" cy="95636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Download HD Png File - Human Icon Png Transparent PNG Image - NicePNG.com">
            <a:extLst>
              <a:ext uri="{FF2B5EF4-FFF2-40B4-BE49-F238E27FC236}">
                <a16:creationId xmlns:a16="http://schemas.microsoft.com/office/drawing/2014/main" id="{30E376D4-4AA0-4197-8B2E-53C7C602919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147441" y="2849224"/>
            <a:ext cx="954420" cy="95636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ree Gear Icon of Line style - Available in SVG, PNG, EPS, AI &amp;amp; Icon fonts">
            <a:extLst>
              <a:ext uri="{FF2B5EF4-FFF2-40B4-BE49-F238E27FC236}">
                <a16:creationId xmlns:a16="http://schemas.microsoft.com/office/drawing/2014/main" id="{8E79DC99-F684-4BE4-B497-06C6BB6A667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587893" y="2849225"/>
            <a:ext cx="956368" cy="95636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Download HD Png File - Human Icon Png Transparent PNG Image - NicePNG.com">
            <a:extLst>
              <a:ext uri="{FF2B5EF4-FFF2-40B4-BE49-F238E27FC236}">
                <a16:creationId xmlns:a16="http://schemas.microsoft.com/office/drawing/2014/main" id="{9A5D93FD-8ABC-429D-BBF1-2D5245F7C4C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569824" y="2849224"/>
            <a:ext cx="954420" cy="956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3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726210" y="5198731"/>
            <a:ext cx="14847270" cy="1631216"/>
          </a:xfrm>
          <a:prstGeom prst="rect">
            <a:avLst/>
          </a:prstGeom>
          <a:noFill/>
        </p:spPr>
        <p:txBody>
          <a:bodyPr wrap="none" rtlCol="0">
            <a:spAutoFit/>
          </a:bodyPr>
          <a:lstStyle/>
          <a:p>
            <a:r>
              <a:rPr lang="en-US" sz="10000" b="1" dirty="0">
                <a:solidFill>
                  <a:schemeClr val="tx2"/>
                </a:solidFill>
                <a:latin typeface="Lato Black" charset="0"/>
                <a:ea typeface="Lato Black" charset="0"/>
                <a:cs typeface="Lato Black" charset="0"/>
              </a:rPr>
              <a:t>PROMOTION PACKAGES</a:t>
            </a:r>
          </a:p>
        </p:txBody>
      </p:sp>
      <p:sp>
        <p:nvSpPr>
          <p:cNvPr id="15" name="TextBox 14"/>
          <p:cNvSpPr txBox="1"/>
          <p:nvPr/>
        </p:nvSpPr>
        <p:spPr>
          <a:xfrm>
            <a:off x="9748512" y="3143875"/>
            <a:ext cx="5181547" cy="1631216"/>
          </a:xfrm>
          <a:prstGeom prst="rect">
            <a:avLst/>
          </a:prstGeom>
          <a:noFill/>
        </p:spPr>
        <p:txBody>
          <a:bodyPr wrap="none" rtlCol="0">
            <a:spAutoFit/>
          </a:bodyPr>
          <a:lstStyle/>
          <a:p>
            <a:r>
              <a:rPr lang="en-US" sz="10000" b="1" dirty="0">
                <a:solidFill>
                  <a:schemeClr val="tx2"/>
                </a:solidFill>
                <a:latin typeface="Lato Black" charset="0"/>
                <a:ea typeface="Lato Black" charset="0"/>
                <a:cs typeface="Lato Black" charset="0"/>
              </a:rPr>
              <a:t>PROFILE</a:t>
            </a:r>
          </a:p>
        </p:txBody>
      </p:sp>
      <p:grpSp>
        <p:nvGrpSpPr>
          <p:cNvPr id="16" name="Group 15"/>
          <p:cNvGrpSpPr/>
          <p:nvPr/>
        </p:nvGrpSpPr>
        <p:grpSpPr>
          <a:xfrm>
            <a:off x="12021320" y="7985254"/>
            <a:ext cx="5016271" cy="227062"/>
            <a:chOff x="6927228" y="7552706"/>
            <a:chExt cx="5016271" cy="227062"/>
          </a:xfrm>
        </p:grpSpPr>
        <p:sp>
          <p:nvSpPr>
            <p:cNvPr id="17" name="Oval 16"/>
            <p:cNvSpPr>
              <a:spLocks noChangeAspect="1"/>
            </p:cNvSpPr>
            <p:nvPr/>
          </p:nvSpPr>
          <p:spPr>
            <a:xfrm rot="18861538">
              <a:off x="6927228"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5" name="Oval 24"/>
            <p:cNvSpPr>
              <a:spLocks noChangeAspect="1"/>
            </p:cNvSpPr>
            <p:nvPr/>
          </p:nvSpPr>
          <p:spPr>
            <a:xfrm rot="18861538">
              <a:off x="7142741"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6" name="Oval 25"/>
            <p:cNvSpPr>
              <a:spLocks noChangeAspect="1"/>
            </p:cNvSpPr>
            <p:nvPr/>
          </p:nvSpPr>
          <p:spPr>
            <a:xfrm rot="18861538">
              <a:off x="7358254"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7" name="Oval 26"/>
            <p:cNvSpPr>
              <a:spLocks noChangeAspect="1"/>
            </p:cNvSpPr>
            <p:nvPr/>
          </p:nvSpPr>
          <p:spPr>
            <a:xfrm rot="18861538">
              <a:off x="7573766"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8" name="Oval 27"/>
            <p:cNvSpPr>
              <a:spLocks noChangeAspect="1"/>
            </p:cNvSpPr>
            <p:nvPr/>
          </p:nvSpPr>
          <p:spPr>
            <a:xfrm rot="18861538">
              <a:off x="7789279"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9" name="Oval 28"/>
            <p:cNvSpPr>
              <a:spLocks noChangeAspect="1"/>
            </p:cNvSpPr>
            <p:nvPr/>
          </p:nvSpPr>
          <p:spPr>
            <a:xfrm rot="18861538">
              <a:off x="8004792"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0" name="Oval 29"/>
            <p:cNvSpPr>
              <a:spLocks noChangeAspect="1"/>
            </p:cNvSpPr>
            <p:nvPr/>
          </p:nvSpPr>
          <p:spPr>
            <a:xfrm rot="18861538">
              <a:off x="8220304"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1" name="Oval 30"/>
            <p:cNvSpPr>
              <a:spLocks noChangeAspect="1"/>
            </p:cNvSpPr>
            <p:nvPr/>
          </p:nvSpPr>
          <p:spPr>
            <a:xfrm rot="18861538">
              <a:off x="8435817"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2" name="Oval 31"/>
            <p:cNvSpPr>
              <a:spLocks noChangeAspect="1"/>
            </p:cNvSpPr>
            <p:nvPr/>
          </p:nvSpPr>
          <p:spPr>
            <a:xfrm rot="18861538">
              <a:off x="8651330"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3" name="Oval 32"/>
            <p:cNvSpPr>
              <a:spLocks noChangeAspect="1"/>
            </p:cNvSpPr>
            <p:nvPr/>
          </p:nvSpPr>
          <p:spPr>
            <a:xfrm rot="18861538">
              <a:off x="8866842"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4" name="Oval 33"/>
            <p:cNvSpPr>
              <a:spLocks noChangeAspect="1"/>
            </p:cNvSpPr>
            <p:nvPr/>
          </p:nvSpPr>
          <p:spPr>
            <a:xfrm rot="18861538">
              <a:off x="9082355"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Oval 34"/>
            <p:cNvSpPr>
              <a:spLocks noChangeAspect="1"/>
            </p:cNvSpPr>
            <p:nvPr/>
          </p:nvSpPr>
          <p:spPr>
            <a:xfrm rot="18861538">
              <a:off x="9297868"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6" name="Oval 35"/>
            <p:cNvSpPr>
              <a:spLocks noChangeAspect="1"/>
            </p:cNvSpPr>
            <p:nvPr/>
          </p:nvSpPr>
          <p:spPr>
            <a:xfrm rot="18861538">
              <a:off x="6927228"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7" name="Oval 36"/>
            <p:cNvSpPr>
              <a:spLocks noChangeAspect="1"/>
            </p:cNvSpPr>
            <p:nvPr/>
          </p:nvSpPr>
          <p:spPr>
            <a:xfrm rot="18861538">
              <a:off x="7142741"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8" name="Oval 37"/>
            <p:cNvSpPr>
              <a:spLocks noChangeAspect="1"/>
            </p:cNvSpPr>
            <p:nvPr/>
          </p:nvSpPr>
          <p:spPr>
            <a:xfrm rot="18861538">
              <a:off x="7358254"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9" name="Oval 38"/>
            <p:cNvSpPr>
              <a:spLocks noChangeAspect="1"/>
            </p:cNvSpPr>
            <p:nvPr/>
          </p:nvSpPr>
          <p:spPr>
            <a:xfrm rot="18861538">
              <a:off x="7573766"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0" name="Oval 39"/>
            <p:cNvSpPr>
              <a:spLocks noChangeAspect="1"/>
            </p:cNvSpPr>
            <p:nvPr/>
          </p:nvSpPr>
          <p:spPr>
            <a:xfrm rot="18861538">
              <a:off x="7789279"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Oval 40"/>
            <p:cNvSpPr>
              <a:spLocks noChangeAspect="1"/>
            </p:cNvSpPr>
            <p:nvPr/>
          </p:nvSpPr>
          <p:spPr>
            <a:xfrm rot="18861538">
              <a:off x="8004792"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2" name="Oval 41"/>
            <p:cNvSpPr>
              <a:spLocks noChangeAspect="1"/>
            </p:cNvSpPr>
            <p:nvPr/>
          </p:nvSpPr>
          <p:spPr>
            <a:xfrm rot="18861538">
              <a:off x="8220304"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3" name="Oval 42"/>
            <p:cNvSpPr>
              <a:spLocks noChangeAspect="1"/>
            </p:cNvSpPr>
            <p:nvPr/>
          </p:nvSpPr>
          <p:spPr>
            <a:xfrm rot="18861538">
              <a:off x="8435817"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4" name="Oval 43"/>
            <p:cNvSpPr>
              <a:spLocks noChangeAspect="1"/>
            </p:cNvSpPr>
            <p:nvPr/>
          </p:nvSpPr>
          <p:spPr>
            <a:xfrm rot="18861538">
              <a:off x="8651330"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5" name="Oval 44"/>
            <p:cNvSpPr>
              <a:spLocks noChangeAspect="1"/>
            </p:cNvSpPr>
            <p:nvPr/>
          </p:nvSpPr>
          <p:spPr>
            <a:xfrm rot="18861538">
              <a:off x="8866842"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6" name="Oval 45"/>
            <p:cNvSpPr>
              <a:spLocks noChangeAspect="1"/>
            </p:cNvSpPr>
            <p:nvPr/>
          </p:nvSpPr>
          <p:spPr>
            <a:xfrm rot="18861538">
              <a:off x="9082355"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7" name="Oval 46"/>
            <p:cNvSpPr>
              <a:spLocks noChangeAspect="1"/>
            </p:cNvSpPr>
            <p:nvPr/>
          </p:nvSpPr>
          <p:spPr>
            <a:xfrm rot="18861538">
              <a:off x="9297868"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8" name="Oval 47"/>
            <p:cNvSpPr>
              <a:spLocks noChangeAspect="1"/>
            </p:cNvSpPr>
            <p:nvPr/>
          </p:nvSpPr>
          <p:spPr>
            <a:xfrm rot="18861538">
              <a:off x="9508851"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9" name="Oval 48"/>
            <p:cNvSpPr>
              <a:spLocks noChangeAspect="1"/>
            </p:cNvSpPr>
            <p:nvPr/>
          </p:nvSpPr>
          <p:spPr>
            <a:xfrm rot="18861538">
              <a:off x="9724364"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0" name="Oval 49"/>
            <p:cNvSpPr>
              <a:spLocks noChangeAspect="1"/>
            </p:cNvSpPr>
            <p:nvPr/>
          </p:nvSpPr>
          <p:spPr>
            <a:xfrm rot="18861538">
              <a:off x="9939877"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1" name="Oval 50"/>
            <p:cNvSpPr>
              <a:spLocks noChangeAspect="1"/>
            </p:cNvSpPr>
            <p:nvPr/>
          </p:nvSpPr>
          <p:spPr>
            <a:xfrm rot="18861538">
              <a:off x="10155389"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2" name="Oval 51"/>
            <p:cNvSpPr>
              <a:spLocks noChangeAspect="1"/>
            </p:cNvSpPr>
            <p:nvPr/>
          </p:nvSpPr>
          <p:spPr>
            <a:xfrm rot="18861538">
              <a:off x="10370902"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3" name="Oval 52"/>
            <p:cNvSpPr>
              <a:spLocks noChangeAspect="1"/>
            </p:cNvSpPr>
            <p:nvPr/>
          </p:nvSpPr>
          <p:spPr>
            <a:xfrm rot="18861538">
              <a:off x="10586415"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4" name="Oval 53"/>
            <p:cNvSpPr>
              <a:spLocks noChangeAspect="1"/>
            </p:cNvSpPr>
            <p:nvPr/>
          </p:nvSpPr>
          <p:spPr>
            <a:xfrm rot="18861538">
              <a:off x="10801927"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5" name="Oval 54"/>
            <p:cNvSpPr>
              <a:spLocks noChangeAspect="1"/>
            </p:cNvSpPr>
            <p:nvPr/>
          </p:nvSpPr>
          <p:spPr>
            <a:xfrm rot="18861538">
              <a:off x="11017440"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Oval 55"/>
            <p:cNvSpPr>
              <a:spLocks noChangeAspect="1"/>
            </p:cNvSpPr>
            <p:nvPr/>
          </p:nvSpPr>
          <p:spPr>
            <a:xfrm rot="18861538">
              <a:off x="11232953"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7" name="Oval 56"/>
            <p:cNvSpPr>
              <a:spLocks noChangeAspect="1"/>
            </p:cNvSpPr>
            <p:nvPr/>
          </p:nvSpPr>
          <p:spPr>
            <a:xfrm rot="18861538">
              <a:off x="11448465"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8" name="Oval 57"/>
            <p:cNvSpPr>
              <a:spLocks noChangeAspect="1"/>
            </p:cNvSpPr>
            <p:nvPr/>
          </p:nvSpPr>
          <p:spPr>
            <a:xfrm rot="18861538">
              <a:off x="11663978"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9" name="Oval 58"/>
            <p:cNvSpPr>
              <a:spLocks noChangeAspect="1"/>
            </p:cNvSpPr>
            <p:nvPr/>
          </p:nvSpPr>
          <p:spPr>
            <a:xfrm rot="18861538">
              <a:off x="11879491"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0" name="Oval 59"/>
            <p:cNvSpPr>
              <a:spLocks noChangeAspect="1"/>
            </p:cNvSpPr>
            <p:nvPr/>
          </p:nvSpPr>
          <p:spPr>
            <a:xfrm rot="18861538">
              <a:off x="9508851"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1" name="Oval 60"/>
            <p:cNvSpPr>
              <a:spLocks noChangeAspect="1"/>
            </p:cNvSpPr>
            <p:nvPr/>
          </p:nvSpPr>
          <p:spPr>
            <a:xfrm rot="18861538">
              <a:off x="9724364"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2" name="Oval 61"/>
            <p:cNvSpPr>
              <a:spLocks noChangeAspect="1"/>
            </p:cNvSpPr>
            <p:nvPr/>
          </p:nvSpPr>
          <p:spPr>
            <a:xfrm rot="18861538">
              <a:off x="9939877"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3" name="Oval 62"/>
            <p:cNvSpPr>
              <a:spLocks noChangeAspect="1"/>
            </p:cNvSpPr>
            <p:nvPr/>
          </p:nvSpPr>
          <p:spPr>
            <a:xfrm rot="18861538">
              <a:off x="10155389"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4" name="Oval 63"/>
            <p:cNvSpPr>
              <a:spLocks noChangeAspect="1"/>
            </p:cNvSpPr>
            <p:nvPr/>
          </p:nvSpPr>
          <p:spPr>
            <a:xfrm rot="18861538">
              <a:off x="10370902"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5" name="Oval 64"/>
            <p:cNvSpPr>
              <a:spLocks noChangeAspect="1"/>
            </p:cNvSpPr>
            <p:nvPr/>
          </p:nvSpPr>
          <p:spPr>
            <a:xfrm rot="18861538">
              <a:off x="10586415"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6" name="Oval 65"/>
            <p:cNvSpPr>
              <a:spLocks noChangeAspect="1"/>
            </p:cNvSpPr>
            <p:nvPr/>
          </p:nvSpPr>
          <p:spPr>
            <a:xfrm rot="18861538">
              <a:off x="10801927"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7" name="Oval 66"/>
            <p:cNvSpPr>
              <a:spLocks noChangeAspect="1"/>
            </p:cNvSpPr>
            <p:nvPr/>
          </p:nvSpPr>
          <p:spPr>
            <a:xfrm rot="18861538">
              <a:off x="11017440"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8" name="Oval 67"/>
            <p:cNvSpPr>
              <a:spLocks noChangeAspect="1"/>
            </p:cNvSpPr>
            <p:nvPr/>
          </p:nvSpPr>
          <p:spPr>
            <a:xfrm rot="18861538">
              <a:off x="11232953"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9" name="Oval 68"/>
            <p:cNvSpPr>
              <a:spLocks noChangeAspect="1"/>
            </p:cNvSpPr>
            <p:nvPr/>
          </p:nvSpPr>
          <p:spPr>
            <a:xfrm rot="18861538">
              <a:off x="11448465"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0" name="Oval 69"/>
            <p:cNvSpPr>
              <a:spLocks noChangeAspect="1"/>
            </p:cNvSpPr>
            <p:nvPr/>
          </p:nvSpPr>
          <p:spPr>
            <a:xfrm rot="18861538">
              <a:off x="11663978"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1" name="Oval 70"/>
            <p:cNvSpPr>
              <a:spLocks noChangeAspect="1"/>
            </p:cNvSpPr>
            <p:nvPr/>
          </p:nvSpPr>
          <p:spPr>
            <a:xfrm rot="18861538">
              <a:off x="11879491"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72" name="Subtitle 2"/>
          <p:cNvSpPr txBox="1">
            <a:spLocks/>
          </p:cNvSpPr>
          <p:nvPr/>
        </p:nvSpPr>
        <p:spPr>
          <a:xfrm>
            <a:off x="11754681" y="8858231"/>
            <a:ext cx="10337595" cy="11927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Get your product and company profiles listed and promoted in niche communities</a:t>
            </a:r>
          </a:p>
        </p:txBody>
      </p:sp>
      <p:pic>
        <p:nvPicPr>
          <p:cNvPr id="73" name="Picture Placeholder 61" descr="idea.jpg">
            <a:extLst>
              <a:ext uri="{FF2B5EF4-FFF2-40B4-BE49-F238E27FC236}">
                <a16:creationId xmlns:a16="http://schemas.microsoft.com/office/drawing/2014/main" id="{D1EC757C-F61C-4607-AC5D-D6816F7CD91D}"/>
              </a:ext>
            </a:extLst>
          </p:cNvPr>
          <p:cNvPicPr>
            <a:picLocks noChangeAspect="1"/>
          </p:cNvPicPr>
          <p:nvPr/>
        </p:nvPicPr>
        <p:blipFill>
          <a:blip r:embed="rId2" cstate="print"/>
          <a:srcRect l="25337" r="25337"/>
          <a:stretch>
            <a:fillRect/>
          </a:stretch>
        </p:blipFill>
        <p:spPr>
          <a:xfrm>
            <a:off x="463882" y="1218022"/>
            <a:ext cx="8931197" cy="11279955"/>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p:spPr>
      </p:pic>
    </p:spTree>
    <p:extLst>
      <p:ext uri="{BB962C8B-B14F-4D97-AF65-F5344CB8AC3E}">
        <p14:creationId xmlns:p14="http://schemas.microsoft.com/office/powerpoint/2010/main" val="2149539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16043112" y="4698839"/>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197897" y="5520352"/>
            <a:ext cx="4986430"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CLAIMED OFFERINGS PAGES</a:t>
            </a:r>
          </a:p>
        </p:txBody>
      </p:sp>
      <p:sp>
        <p:nvSpPr>
          <p:cNvPr id="20" name="TextBox 19"/>
          <p:cNvSpPr txBox="1"/>
          <p:nvPr/>
        </p:nvSpPr>
        <p:spPr>
          <a:xfrm>
            <a:off x="12188825" y="7151337"/>
            <a:ext cx="5335883" cy="523220"/>
          </a:xfrm>
          <a:prstGeom prst="rect">
            <a:avLst/>
          </a:prstGeom>
          <a:noFill/>
        </p:spPr>
        <p:txBody>
          <a:bodyPr wrap="none" rtlCol="0" anchor="ctr" anchorCtr="0">
            <a:spAutoFit/>
          </a:bodyPr>
          <a:lstStyle>
            <a:defPPr>
              <a:defRPr lang="en-US"/>
            </a:defPPr>
            <a:lvl1pPr algn="ctr">
              <a:defRPr sz="2800" b="1">
                <a:solidFill>
                  <a:schemeClr val="tx2"/>
                </a:solidFill>
                <a:latin typeface="Lato Black" charset="0"/>
                <a:ea typeface="Lato Black" charset="0"/>
                <a:cs typeface="Lato Black" charset="0"/>
              </a:defRPr>
            </a:lvl1pPr>
          </a:lstStyle>
          <a:p>
            <a:r>
              <a:rPr lang="en-US" dirty="0"/>
              <a:t>CLAIMED INSTITUTION PAGES</a:t>
            </a:r>
          </a:p>
        </p:txBody>
      </p:sp>
      <p:sp>
        <p:nvSpPr>
          <p:cNvPr id="22" name="Hexagon 21"/>
          <p:cNvSpPr/>
          <p:nvPr/>
        </p:nvSpPr>
        <p:spPr>
          <a:xfrm rot="5400000">
            <a:off x="15472909" y="669943"/>
            <a:ext cx="1893728" cy="163252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hape 2785"/>
          <p:cNvSpPr/>
          <p:nvPr/>
        </p:nvSpPr>
        <p:spPr>
          <a:xfrm>
            <a:off x="16016171" y="1155984"/>
            <a:ext cx="807204" cy="660442"/>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16" name="TextBox 15"/>
          <p:cNvSpPr txBox="1"/>
          <p:nvPr/>
        </p:nvSpPr>
        <p:spPr>
          <a:xfrm>
            <a:off x="12078470" y="5993353"/>
            <a:ext cx="8169075" cy="681753"/>
          </a:xfrm>
          <a:prstGeom prst="rect">
            <a:avLst/>
          </a:prstGeom>
          <a:noFill/>
        </p:spPr>
        <p:txBody>
          <a:bodyPr wrap="square" lIns="219419" tIns="109710" rIns="219419" bIns="109710" rtlCol="0">
            <a:spAutoFit/>
          </a:bodyPr>
          <a:lstStyle/>
          <a:p>
            <a:pPr>
              <a:lnSpc>
                <a:spcPts val="4040"/>
              </a:lnSpc>
            </a:pPr>
            <a:r>
              <a:rPr lang="en-US" sz="2600" dirty="0">
                <a:solidFill>
                  <a:schemeClr val="tx2"/>
                </a:solidFill>
                <a:latin typeface="Lato Light" charset="0"/>
                <a:ea typeface="Lato Light" charset="0"/>
                <a:cs typeface="Lato Light" charset="0"/>
              </a:rPr>
              <a:t>Infrastructure Setup | Self OR Medigy Managed</a:t>
            </a:r>
          </a:p>
        </p:txBody>
      </p:sp>
      <p:sp>
        <p:nvSpPr>
          <p:cNvPr id="18" name="TextBox 17">
            <a:extLst>
              <a:ext uri="{FF2B5EF4-FFF2-40B4-BE49-F238E27FC236}">
                <a16:creationId xmlns:a16="http://schemas.microsoft.com/office/drawing/2014/main" id="{5452434C-6D68-45C8-86F7-AD9DD91C3ABE}"/>
              </a:ext>
            </a:extLst>
          </p:cNvPr>
          <p:cNvSpPr txBox="1"/>
          <p:nvPr/>
        </p:nvSpPr>
        <p:spPr>
          <a:xfrm>
            <a:off x="12188825" y="8782323"/>
            <a:ext cx="4979697" cy="523220"/>
          </a:xfrm>
          <a:prstGeom prst="rect">
            <a:avLst/>
          </a:prstGeom>
          <a:noFill/>
        </p:spPr>
        <p:txBody>
          <a:bodyPr wrap="none" rtlCol="0" anchor="ctr" anchorCtr="0">
            <a:spAutoFit/>
          </a:bodyPr>
          <a:lstStyle>
            <a:defPPr>
              <a:defRPr lang="en-US"/>
            </a:defPPr>
            <a:lvl1pPr algn="ctr">
              <a:defRPr sz="2800" b="1">
                <a:solidFill>
                  <a:schemeClr val="tx2"/>
                </a:solidFill>
                <a:latin typeface="Lato Black" charset="0"/>
                <a:ea typeface="Lato Black" charset="0"/>
                <a:cs typeface="Lato Black" charset="0"/>
              </a:defRPr>
            </a:lvl1pPr>
          </a:lstStyle>
          <a:p>
            <a:r>
              <a:rPr lang="en-US" dirty="0"/>
              <a:t>SPONSORED COMMUNITIES</a:t>
            </a:r>
          </a:p>
        </p:txBody>
      </p:sp>
      <p:sp>
        <p:nvSpPr>
          <p:cNvPr id="19" name="TextBox 18">
            <a:extLst>
              <a:ext uri="{FF2B5EF4-FFF2-40B4-BE49-F238E27FC236}">
                <a16:creationId xmlns:a16="http://schemas.microsoft.com/office/drawing/2014/main" id="{7EAC16A5-F8C9-4C20-8EE2-6EB6904A71D4}"/>
              </a:ext>
            </a:extLst>
          </p:cNvPr>
          <p:cNvSpPr txBox="1"/>
          <p:nvPr/>
        </p:nvSpPr>
        <p:spPr>
          <a:xfrm>
            <a:off x="12078469" y="7677930"/>
            <a:ext cx="8169075" cy="681753"/>
          </a:xfrm>
          <a:prstGeom prst="rect">
            <a:avLst/>
          </a:prstGeom>
          <a:noFill/>
        </p:spPr>
        <p:txBody>
          <a:bodyPr wrap="square" lIns="219419" tIns="109710" rIns="219419" bIns="109710" rtlCol="0">
            <a:spAutoFit/>
          </a:bodyPr>
          <a:lstStyle/>
          <a:p>
            <a:pPr>
              <a:lnSpc>
                <a:spcPts val="4040"/>
              </a:lnSpc>
            </a:pPr>
            <a:r>
              <a:rPr lang="en-US" sz="2600" dirty="0">
                <a:solidFill>
                  <a:schemeClr val="tx2"/>
                </a:solidFill>
                <a:latin typeface="Lato Light" charset="0"/>
                <a:ea typeface="Lato Light" charset="0"/>
                <a:cs typeface="Lato Light" charset="0"/>
              </a:rPr>
              <a:t>Infrastructure Setup | Self OR Medigy Managed</a:t>
            </a:r>
          </a:p>
        </p:txBody>
      </p:sp>
      <p:sp>
        <p:nvSpPr>
          <p:cNvPr id="21" name="TextBox 20">
            <a:extLst>
              <a:ext uri="{FF2B5EF4-FFF2-40B4-BE49-F238E27FC236}">
                <a16:creationId xmlns:a16="http://schemas.microsoft.com/office/drawing/2014/main" id="{4B783584-6D29-49B5-80B4-3F7C8BA203B5}"/>
              </a:ext>
            </a:extLst>
          </p:cNvPr>
          <p:cNvSpPr txBox="1"/>
          <p:nvPr/>
        </p:nvSpPr>
        <p:spPr>
          <a:xfrm>
            <a:off x="12078468" y="9261230"/>
            <a:ext cx="9684252" cy="1194714"/>
          </a:xfrm>
          <a:prstGeom prst="rect">
            <a:avLst/>
          </a:prstGeom>
          <a:noFill/>
        </p:spPr>
        <p:txBody>
          <a:bodyPr wrap="square" lIns="219419" tIns="109710" rIns="219419" bIns="109710" rtlCol="0">
            <a:spAutoFit/>
          </a:bodyPr>
          <a:lstStyle/>
          <a:p>
            <a:pPr>
              <a:lnSpc>
                <a:spcPts val="4040"/>
              </a:lnSpc>
            </a:pPr>
            <a:r>
              <a:rPr lang="en-US" sz="2600" dirty="0">
                <a:solidFill>
                  <a:schemeClr val="tx2"/>
                </a:solidFill>
                <a:latin typeface="Lato Light" charset="0"/>
                <a:ea typeface="Lato Light" charset="0"/>
                <a:cs typeface="Lato Light" charset="0"/>
              </a:rPr>
              <a:t>Buyer Persona Based | Custom Buyer Communities for Specific Buyer JTBDs &amp; PTBSs | Community of Practice for Solutions </a:t>
            </a:r>
          </a:p>
        </p:txBody>
      </p:sp>
      <p:pic>
        <p:nvPicPr>
          <p:cNvPr id="9" name="Picture 8">
            <a:extLst>
              <a:ext uri="{FF2B5EF4-FFF2-40B4-BE49-F238E27FC236}">
                <a16:creationId xmlns:a16="http://schemas.microsoft.com/office/drawing/2014/main" id="{A54583C2-4150-44E1-9CC7-BB323D83C178}"/>
              </a:ext>
            </a:extLst>
          </p:cNvPr>
          <p:cNvPicPr>
            <a:picLocks noChangeAspect="1"/>
          </p:cNvPicPr>
          <p:nvPr/>
        </p:nvPicPr>
        <p:blipFill>
          <a:blip r:embed="rId2"/>
          <a:stretch>
            <a:fillRect/>
          </a:stretch>
        </p:blipFill>
        <p:spPr>
          <a:xfrm>
            <a:off x="0" y="408561"/>
            <a:ext cx="10890886" cy="12159567"/>
          </a:xfrm>
          <a:prstGeom prst="rect">
            <a:avLst/>
          </a:prstGeom>
        </p:spPr>
      </p:pic>
    </p:spTree>
    <p:extLst>
      <p:ext uri="{BB962C8B-B14F-4D97-AF65-F5344CB8AC3E}">
        <p14:creationId xmlns:p14="http://schemas.microsoft.com/office/powerpoint/2010/main" val="9066867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726210" y="5198731"/>
            <a:ext cx="9657195" cy="1631216"/>
          </a:xfrm>
          <a:prstGeom prst="rect">
            <a:avLst/>
          </a:prstGeom>
          <a:noFill/>
        </p:spPr>
        <p:txBody>
          <a:bodyPr wrap="none" rtlCol="0">
            <a:spAutoFit/>
          </a:bodyPr>
          <a:lstStyle/>
          <a:p>
            <a:r>
              <a:rPr lang="en-US" sz="10000" b="1" dirty="0">
                <a:solidFill>
                  <a:schemeClr val="tx2"/>
                </a:solidFill>
                <a:latin typeface="Lato Black" charset="0"/>
                <a:ea typeface="Lato Black" charset="0"/>
                <a:cs typeface="Lato Black" charset="0"/>
              </a:rPr>
              <a:t>RECOGNITIONS</a:t>
            </a:r>
          </a:p>
        </p:txBody>
      </p:sp>
      <p:sp>
        <p:nvSpPr>
          <p:cNvPr id="15" name="TextBox 14"/>
          <p:cNvSpPr txBox="1"/>
          <p:nvPr/>
        </p:nvSpPr>
        <p:spPr>
          <a:xfrm>
            <a:off x="9748512" y="3143875"/>
            <a:ext cx="13717538" cy="1631216"/>
          </a:xfrm>
          <a:prstGeom prst="rect">
            <a:avLst/>
          </a:prstGeom>
          <a:noFill/>
        </p:spPr>
        <p:txBody>
          <a:bodyPr wrap="none" rtlCol="0">
            <a:spAutoFit/>
          </a:bodyPr>
          <a:lstStyle/>
          <a:p>
            <a:r>
              <a:rPr lang="en-US" sz="10000" b="1" dirty="0">
                <a:solidFill>
                  <a:schemeClr val="tx2"/>
                </a:solidFill>
                <a:latin typeface="Lato Black" charset="0"/>
                <a:ea typeface="Lato Black" charset="0"/>
                <a:cs typeface="Lato Black" charset="0"/>
              </a:rPr>
              <a:t>INFLUENCE THROUGH</a:t>
            </a:r>
          </a:p>
        </p:txBody>
      </p:sp>
      <p:grpSp>
        <p:nvGrpSpPr>
          <p:cNvPr id="16" name="Group 15"/>
          <p:cNvGrpSpPr/>
          <p:nvPr/>
        </p:nvGrpSpPr>
        <p:grpSpPr>
          <a:xfrm>
            <a:off x="12021320" y="7985254"/>
            <a:ext cx="5016271" cy="227062"/>
            <a:chOff x="6927228" y="7552706"/>
            <a:chExt cx="5016271" cy="227062"/>
          </a:xfrm>
        </p:grpSpPr>
        <p:sp>
          <p:nvSpPr>
            <p:cNvPr id="17" name="Oval 16"/>
            <p:cNvSpPr>
              <a:spLocks noChangeAspect="1"/>
            </p:cNvSpPr>
            <p:nvPr/>
          </p:nvSpPr>
          <p:spPr>
            <a:xfrm rot="18861538">
              <a:off x="6927228"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5" name="Oval 24"/>
            <p:cNvSpPr>
              <a:spLocks noChangeAspect="1"/>
            </p:cNvSpPr>
            <p:nvPr/>
          </p:nvSpPr>
          <p:spPr>
            <a:xfrm rot="18861538">
              <a:off x="7142741"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6" name="Oval 25"/>
            <p:cNvSpPr>
              <a:spLocks noChangeAspect="1"/>
            </p:cNvSpPr>
            <p:nvPr/>
          </p:nvSpPr>
          <p:spPr>
            <a:xfrm rot="18861538">
              <a:off x="7358254"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7" name="Oval 26"/>
            <p:cNvSpPr>
              <a:spLocks noChangeAspect="1"/>
            </p:cNvSpPr>
            <p:nvPr/>
          </p:nvSpPr>
          <p:spPr>
            <a:xfrm rot="18861538">
              <a:off x="7573766"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8" name="Oval 27"/>
            <p:cNvSpPr>
              <a:spLocks noChangeAspect="1"/>
            </p:cNvSpPr>
            <p:nvPr/>
          </p:nvSpPr>
          <p:spPr>
            <a:xfrm rot="18861538">
              <a:off x="7789279"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9" name="Oval 28"/>
            <p:cNvSpPr>
              <a:spLocks noChangeAspect="1"/>
            </p:cNvSpPr>
            <p:nvPr/>
          </p:nvSpPr>
          <p:spPr>
            <a:xfrm rot="18861538">
              <a:off x="8004792"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0" name="Oval 29"/>
            <p:cNvSpPr>
              <a:spLocks noChangeAspect="1"/>
            </p:cNvSpPr>
            <p:nvPr/>
          </p:nvSpPr>
          <p:spPr>
            <a:xfrm rot="18861538">
              <a:off x="8220304"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1" name="Oval 30"/>
            <p:cNvSpPr>
              <a:spLocks noChangeAspect="1"/>
            </p:cNvSpPr>
            <p:nvPr/>
          </p:nvSpPr>
          <p:spPr>
            <a:xfrm rot="18861538">
              <a:off x="8435817"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2" name="Oval 31"/>
            <p:cNvSpPr>
              <a:spLocks noChangeAspect="1"/>
            </p:cNvSpPr>
            <p:nvPr/>
          </p:nvSpPr>
          <p:spPr>
            <a:xfrm rot="18861538">
              <a:off x="8651330"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3" name="Oval 32"/>
            <p:cNvSpPr>
              <a:spLocks noChangeAspect="1"/>
            </p:cNvSpPr>
            <p:nvPr/>
          </p:nvSpPr>
          <p:spPr>
            <a:xfrm rot="18861538">
              <a:off x="8866842"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4" name="Oval 33"/>
            <p:cNvSpPr>
              <a:spLocks noChangeAspect="1"/>
            </p:cNvSpPr>
            <p:nvPr/>
          </p:nvSpPr>
          <p:spPr>
            <a:xfrm rot="18861538">
              <a:off x="9082355"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Oval 34"/>
            <p:cNvSpPr>
              <a:spLocks noChangeAspect="1"/>
            </p:cNvSpPr>
            <p:nvPr/>
          </p:nvSpPr>
          <p:spPr>
            <a:xfrm rot="18861538">
              <a:off x="9297868"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6" name="Oval 35"/>
            <p:cNvSpPr>
              <a:spLocks noChangeAspect="1"/>
            </p:cNvSpPr>
            <p:nvPr/>
          </p:nvSpPr>
          <p:spPr>
            <a:xfrm rot="18861538">
              <a:off x="6927228"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7" name="Oval 36"/>
            <p:cNvSpPr>
              <a:spLocks noChangeAspect="1"/>
            </p:cNvSpPr>
            <p:nvPr/>
          </p:nvSpPr>
          <p:spPr>
            <a:xfrm rot="18861538">
              <a:off x="7142741"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8" name="Oval 37"/>
            <p:cNvSpPr>
              <a:spLocks noChangeAspect="1"/>
            </p:cNvSpPr>
            <p:nvPr/>
          </p:nvSpPr>
          <p:spPr>
            <a:xfrm rot="18861538">
              <a:off x="7358254"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9" name="Oval 38"/>
            <p:cNvSpPr>
              <a:spLocks noChangeAspect="1"/>
            </p:cNvSpPr>
            <p:nvPr/>
          </p:nvSpPr>
          <p:spPr>
            <a:xfrm rot="18861538">
              <a:off x="7573766"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0" name="Oval 39"/>
            <p:cNvSpPr>
              <a:spLocks noChangeAspect="1"/>
            </p:cNvSpPr>
            <p:nvPr/>
          </p:nvSpPr>
          <p:spPr>
            <a:xfrm rot="18861538">
              <a:off x="7789279"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Oval 40"/>
            <p:cNvSpPr>
              <a:spLocks noChangeAspect="1"/>
            </p:cNvSpPr>
            <p:nvPr/>
          </p:nvSpPr>
          <p:spPr>
            <a:xfrm rot="18861538">
              <a:off x="8004792"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2" name="Oval 41"/>
            <p:cNvSpPr>
              <a:spLocks noChangeAspect="1"/>
            </p:cNvSpPr>
            <p:nvPr/>
          </p:nvSpPr>
          <p:spPr>
            <a:xfrm rot="18861538">
              <a:off x="8220304"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3" name="Oval 42"/>
            <p:cNvSpPr>
              <a:spLocks noChangeAspect="1"/>
            </p:cNvSpPr>
            <p:nvPr/>
          </p:nvSpPr>
          <p:spPr>
            <a:xfrm rot="18861538">
              <a:off x="8435817"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4" name="Oval 43"/>
            <p:cNvSpPr>
              <a:spLocks noChangeAspect="1"/>
            </p:cNvSpPr>
            <p:nvPr/>
          </p:nvSpPr>
          <p:spPr>
            <a:xfrm rot="18861538">
              <a:off x="8651330"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5" name="Oval 44"/>
            <p:cNvSpPr>
              <a:spLocks noChangeAspect="1"/>
            </p:cNvSpPr>
            <p:nvPr/>
          </p:nvSpPr>
          <p:spPr>
            <a:xfrm rot="18861538">
              <a:off x="8866842"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6" name="Oval 45"/>
            <p:cNvSpPr>
              <a:spLocks noChangeAspect="1"/>
            </p:cNvSpPr>
            <p:nvPr/>
          </p:nvSpPr>
          <p:spPr>
            <a:xfrm rot="18861538">
              <a:off x="9082355"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7" name="Oval 46"/>
            <p:cNvSpPr>
              <a:spLocks noChangeAspect="1"/>
            </p:cNvSpPr>
            <p:nvPr/>
          </p:nvSpPr>
          <p:spPr>
            <a:xfrm rot="18861538">
              <a:off x="9297868"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8" name="Oval 47"/>
            <p:cNvSpPr>
              <a:spLocks noChangeAspect="1"/>
            </p:cNvSpPr>
            <p:nvPr/>
          </p:nvSpPr>
          <p:spPr>
            <a:xfrm rot="18861538">
              <a:off x="9508851"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9" name="Oval 48"/>
            <p:cNvSpPr>
              <a:spLocks noChangeAspect="1"/>
            </p:cNvSpPr>
            <p:nvPr/>
          </p:nvSpPr>
          <p:spPr>
            <a:xfrm rot="18861538">
              <a:off x="9724364"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0" name="Oval 49"/>
            <p:cNvSpPr>
              <a:spLocks noChangeAspect="1"/>
            </p:cNvSpPr>
            <p:nvPr/>
          </p:nvSpPr>
          <p:spPr>
            <a:xfrm rot="18861538">
              <a:off x="9939877"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1" name="Oval 50"/>
            <p:cNvSpPr>
              <a:spLocks noChangeAspect="1"/>
            </p:cNvSpPr>
            <p:nvPr/>
          </p:nvSpPr>
          <p:spPr>
            <a:xfrm rot="18861538">
              <a:off x="10155389"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2" name="Oval 51"/>
            <p:cNvSpPr>
              <a:spLocks noChangeAspect="1"/>
            </p:cNvSpPr>
            <p:nvPr/>
          </p:nvSpPr>
          <p:spPr>
            <a:xfrm rot="18861538">
              <a:off x="10370902"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3" name="Oval 52"/>
            <p:cNvSpPr>
              <a:spLocks noChangeAspect="1"/>
            </p:cNvSpPr>
            <p:nvPr/>
          </p:nvSpPr>
          <p:spPr>
            <a:xfrm rot="18861538">
              <a:off x="10586415"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4" name="Oval 53"/>
            <p:cNvSpPr>
              <a:spLocks noChangeAspect="1"/>
            </p:cNvSpPr>
            <p:nvPr/>
          </p:nvSpPr>
          <p:spPr>
            <a:xfrm rot="18861538">
              <a:off x="10801927"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5" name="Oval 54"/>
            <p:cNvSpPr>
              <a:spLocks noChangeAspect="1"/>
            </p:cNvSpPr>
            <p:nvPr/>
          </p:nvSpPr>
          <p:spPr>
            <a:xfrm rot="18861538">
              <a:off x="11017440"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Oval 55"/>
            <p:cNvSpPr>
              <a:spLocks noChangeAspect="1"/>
            </p:cNvSpPr>
            <p:nvPr/>
          </p:nvSpPr>
          <p:spPr>
            <a:xfrm rot="18861538">
              <a:off x="11232953"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7" name="Oval 56"/>
            <p:cNvSpPr>
              <a:spLocks noChangeAspect="1"/>
            </p:cNvSpPr>
            <p:nvPr/>
          </p:nvSpPr>
          <p:spPr>
            <a:xfrm rot="18861538">
              <a:off x="11448465"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8" name="Oval 57"/>
            <p:cNvSpPr>
              <a:spLocks noChangeAspect="1"/>
            </p:cNvSpPr>
            <p:nvPr/>
          </p:nvSpPr>
          <p:spPr>
            <a:xfrm rot="18861538">
              <a:off x="11663978"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9" name="Oval 58"/>
            <p:cNvSpPr>
              <a:spLocks noChangeAspect="1"/>
            </p:cNvSpPr>
            <p:nvPr/>
          </p:nvSpPr>
          <p:spPr>
            <a:xfrm rot="18861538">
              <a:off x="11879491"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0" name="Oval 59"/>
            <p:cNvSpPr>
              <a:spLocks noChangeAspect="1"/>
            </p:cNvSpPr>
            <p:nvPr/>
          </p:nvSpPr>
          <p:spPr>
            <a:xfrm rot="18861538">
              <a:off x="9508851"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1" name="Oval 60"/>
            <p:cNvSpPr>
              <a:spLocks noChangeAspect="1"/>
            </p:cNvSpPr>
            <p:nvPr/>
          </p:nvSpPr>
          <p:spPr>
            <a:xfrm rot="18861538">
              <a:off x="9724364"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2" name="Oval 61"/>
            <p:cNvSpPr>
              <a:spLocks noChangeAspect="1"/>
            </p:cNvSpPr>
            <p:nvPr/>
          </p:nvSpPr>
          <p:spPr>
            <a:xfrm rot="18861538">
              <a:off x="9939877"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3" name="Oval 62"/>
            <p:cNvSpPr>
              <a:spLocks noChangeAspect="1"/>
            </p:cNvSpPr>
            <p:nvPr/>
          </p:nvSpPr>
          <p:spPr>
            <a:xfrm rot="18861538">
              <a:off x="10155389"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4" name="Oval 63"/>
            <p:cNvSpPr>
              <a:spLocks noChangeAspect="1"/>
            </p:cNvSpPr>
            <p:nvPr/>
          </p:nvSpPr>
          <p:spPr>
            <a:xfrm rot="18861538">
              <a:off x="10370902"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5" name="Oval 64"/>
            <p:cNvSpPr>
              <a:spLocks noChangeAspect="1"/>
            </p:cNvSpPr>
            <p:nvPr/>
          </p:nvSpPr>
          <p:spPr>
            <a:xfrm rot="18861538">
              <a:off x="10586415"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6" name="Oval 65"/>
            <p:cNvSpPr>
              <a:spLocks noChangeAspect="1"/>
            </p:cNvSpPr>
            <p:nvPr/>
          </p:nvSpPr>
          <p:spPr>
            <a:xfrm rot="18861538">
              <a:off x="10801927"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7" name="Oval 66"/>
            <p:cNvSpPr>
              <a:spLocks noChangeAspect="1"/>
            </p:cNvSpPr>
            <p:nvPr/>
          </p:nvSpPr>
          <p:spPr>
            <a:xfrm rot="18861538">
              <a:off x="11017440"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8" name="Oval 67"/>
            <p:cNvSpPr>
              <a:spLocks noChangeAspect="1"/>
            </p:cNvSpPr>
            <p:nvPr/>
          </p:nvSpPr>
          <p:spPr>
            <a:xfrm rot="18861538">
              <a:off x="11232953"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9" name="Oval 68"/>
            <p:cNvSpPr>
              <a:spLocks noChangeAspect="1"/>
            </p:cNvSpPr>
            <p:nvPr/>
          </p:nvSpPr>
          <p:spPr>
            <a:xfrm rot="18861538">
              <a:off x="11448465"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0" name="Oval 69"/>
            <p:cNvSpPr>
              <a:spLocks noChangeAspect="1"/>
            </p:cNvSpPr>
            <p:nvPr/>
          </p:nvSpPr>
          <p:spPr>
            <a:xfrm rot="18861538">
              <a:off x="11663978"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1" name="Oval 70"/>
            <p:cNvSpPr>
              <a:spLocks noChangeAspect="1"/>
            </p:cNvSpPr>
            <p:nvPr/>
          </p:nvSpPr>
          <p:spPr>
            <a:xfrm rot="18861538">
              <a:off x="11879491"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72" name="Subtitle 2"/>
          <p:cNvSpPr txBox="1">
            <a:spLocks/>
          </p:cNvSpPr>
          <p:nvPr/>
        </p:nvSpPr>
        <p:spPr>
          <a:xfrm>
            <a:off x="11754681" y="8858231"/>
            <a:ext cx="10337595" cy="11927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UP the value of your awards and recognition program by adding evidence to your portfolio</a:t>
            </a:r>
          </a:p>
        </p:txBody>
      </p:sp>
      <p:pic>
        <p:nvPicPr>
          <p:cNvPr id="73" name="Picture Placeholder 61" descr="idea.jpg">
            <a:extLst>
              <a:ext uri="{FF2B5EF4-FFF2-40B4-BE49-F238E27FC236}">
                <a16:creationId xmlns:a16="http://schemas.microsoft.com/office/drawing/2014/main" id="{D1EC757C-F61C-4607-AC5D-D6816F7CD91D}"/>
              </a:ext>
            </a:extLst>
          </p:cNvPr>
          <p:cNvPicPr>
            <a:picLocks noChangeAspect="1"/>
          </p:cNvPicPr>
          <p:nvPr/>
        </p:nvPicPr>
        <p:blipFill>
          <a:blip r:embed="rId2" cstate="print"/>
          <a:srcRect l="25337" r="25337"/>
          <a:stretch>
            <a:fillRect/>
          </a:stretch>
        </p:blipFill>
        <p:spPr>
          <a:xfrm>
            <a:off x="463882" y="1218022"/>
            <a:ext cx="8931197" cy="11279955"/>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p:spPr>
      </p:pic>
    </p:spTree>
    <p:extLst>
      <p:ext uri="{BB962C8B-B14F-4D97-AF65-F5344CB8AC3E}">
        <p14:creationId xmlns:p14="http://schemas.microsoft.com/office/powerpoint/2010/main" val="3015269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15342722" y="4927670"/>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Shape 2785"/>
          <p:cNvSpPr/>
          <p:nvPr/>
        </p:nvSpPr>
        <p:spPr>
          <a:xfrm>
            <a:off x="16016171" y="1155984"/>
            <a:ext cx="807204" cy="660442"/>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cxnSp>
        <p:nvCxnSpPr>
          <p:cNvPr id="12" name="Straight Connector 11">
            <a:extLst>
              <a:ext uri="{FF2B5EF4-FFF2-40B4-BE49-F238E27FC236}">
                <a16:creationId xmlns:a16="http://schemas.microsoft.com/office/drawing/2014/main" id="{E5057B3A-A992-4C7B-959A-5686C659004D}"/>
              </a:ext>
            </a:extLst>
          </p:cNvPr>
          <p:cNvCxnSpPr/>
          <p:nvPr/>
        </p:nvCxnSpPr>
        <p:spPr>
          <a:xfrm>
            <a:off x="7596268" y="4963737"/>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1F69DCF-A784-48F8-88DE-AB47D5F64733}"/>
              </a:ext>
            </a:extLst>
          </p:cNvPr>
          <p:cNvSpPr txBox="1"/>
          <p:nvPr/>
        </p:nvSpPr>
        <p:spPr>
          <a:xfrm>
            <a:off x="3990422" y="5289637"/>
            <a:ext cx="6359810" cy="1384995"/>
          </a:xfrm>
          <a:prstGeom prst="rect">
            <a:avLst/>
          </a:prstGeom>
          <a:noFill/>
        </p:spPr>
        <p:txBody>
          <a:bodyPr wrap="square" rtlCol="0" anchor="ctr" anchorCtr="0">
            <a:spAutoFit/>
          </a:bodyPr>
          <a:lstStyle/>
          <a:p>
            <a:pPr algn="ctr"/>
            <a:r>
              <a:rPr lang="en-US" sz="2800" b="1" dirty="0">
                <a:solidFill>
                  <a:schemeClr val="tx2"/>
                </a:solidFill>
                <a:latin typeface="Lato Black" charset="0"/>
                <a:ea typeface="Lato Black" charset="0"/>
                <a:cs typeface="Lato Black" charset="0"/>
              </a:rPr>
              <a:t>UP the value of your awards and recognition program by adding evidence to your portfolio.</a:t>
            </a:r>
          </a:p>
        </p:txBody>
      </p:sp>
      <p:sp>
        <p:nvSpPr>
          <p:cNvPr id="30" name="Subtitle 2">
            <a:extLst>
              <a:ext uri="{FF2B5EF4-FFF2-40B4-BE49-F238E27FC236}">
                <a16:creationId xmlns:a16="http://schemas.microsoft.com/office/drawing/2014/main" id="{F7B1DC1C-8BEC-4A1B-8DCB-46B9E4916253}"/>
              </a:ext>
            </a:extLst>
          </p:cNvPr>
          <p:cNvSpPr txBox="1">
            <a:spLocks/>
          </p:cNvSpPr>
          <p:nvPr/>
        </p:nvSpPr>
        <p:spPr>
          <a:xfrm>
            <a:off x="2515168" y="784653"/>
            <a:ext cx="19126599" cy="274498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500" dirty="0">
                <a:latin typeface="Lato Light"/>
                <a:cs typeface="Lato Light"/>
              </a:rPr>
              <a:t>At a time when the entire industry is leaning on evidence to make business decisions, are awards and recognition too far from being impacted by the same trend?  Healthcare PR and Marketing professionals need to show real impact from every participation. What if we told you that Medigy has the answer?</a:t>
            </a:r>
            <a:endParaRPr lang="en-US" sz="3500" dirty="0">
              <a:solidFill>
                <a:schemeClr val="accent1"/>
              </a:solidFill>
              <a:latin typeface="Lato Light"/>
              <a:cs typeface="Lato Light"/>
            </a:endParaRPr>
          </a:p>
        </p:txBody>
      </p:sp>
      <p:sp>
        <p:nvSpPr>
          <p:cNvPr id="31" name="TextBox 30">
            <a:extLst>
              <a:ext uri="{FF2B5EF4-FFF2-40B4-BE49-F238E27FC236}">
                <a16:creationId xmlns:a16="http://schemas.microsoft.com/office/drawing/2014/main" id="{AA8B5DFB-E745-4820-8EBA-4FE1FB1C92ED}"/>
              </a:ext>
            </a:extLst>
          </p:cNvPr>
          <p:cNvSpPr txBox="1"/>
          <p:nvPr/>
        </p:nvSpPr>
        <p:spPr>
          <a:xfrm>
            <a:off x="3990422" y="7558363"/>
            <a:ext cx="6359810" cy="2677656"/>
          </a:xfrm>
          <a:prstGeom prst="rect">
            <a:avLst/>
          </a:prstGeom>
          <a:noFill/>
        </p:spPr>
        <p:txBody>
          <a:bodyPr wrap="square" rtlCol="0" anchor="ctr" anchorCtr="0">
            <a:spAutoFit/>
          </a:bodyPr>
          <a:lstStyle/>
          <a:p>
            <a:pPr algn="ctr"/>
            <a:r>
              <a:rPr lang="en-US" sz="2800" b="1" dirty="0">
                <a:solidFill>
                  <a:schemeClr val="tx2"/>
                </a:solidFill>
                <a:latin typeface="Lato Black" charset="0"/>
                <a:ea typeface="Lato Black" charset="0"/>
                <a:cs typeface="Lato Black" charset="0"/>
              </a:rPr>
              <a:t>Show healthcare professionals how you can help them gain data on cost savings, trends, and most importantly, best practices to create their next winning campaign in care delivery. </a:t>
            </a:r>
          </a:p>
        </p:txBody>
      </p:sp>
      <p:sp>
        <p:nvSpPr>
          <p:cNvPr id="33" name="TextBox 32">
            <a:extLst>
              <a:ext uri="{FF2B5EF4-FFF2-40B4-BE49-F238E27FC236}">
                <a16:creationId xmlns:a16="http://schemas.microsoft.com/office/drawing/2014/main" id="{7698F8C2-5EAD-4F14-AE0B-9C2431B0A672}"/>
              </a:ext>
            </a:extLst>
          </p:cNvPr>
          <p:cNvSpPr txBox="1"/>
          <p:nvPr/>
        </p:nvSpPr>
        <p:spPr>
          <a:xfrm>
            <a:off x="12352965" y="5024538"/>
            <a:ext cx="8588411" cy="2677656"/>
          </a:xfrm>
          <a:prstGeom prst="rect">
            <a:avLst/>
          </a:prstGeom>
          <a:noFill/>
        </p:spPr>
        <p:txBody>
          <a:bodyPr wrap="square" rtlCol="0" anchor="ctr" anchorCtr="0">
            <a:spAutoFit/>
          </a:bodyPr>
          <a:lstStyle/>
          <a:p>
            <a:pPr algn="ctr"/>
            <a:r>
              <a:rPr lang="en-US" sz="2800" b="1" dirty="0">
                <a:solidFill>
                  <a:schemeClr val="tx2"/>
                </a:solidFill>
                <a:latin typeface="Lato Black" charset="0"/>
                <a:ea typeface="Lato Black" charset="0"/>
                <a:cs typeface="Lato Black" charset="0"/>
              </a:rPr>
              <a:t>Move from being just a brand campaign to a knowledge sharer. Did you know that you can position your awards and recognition program as a platform to share best practices? Something healthcare professionals truly care about to improve patient experience through innovation</a:t>
            </a:r>
          </a:p>
        </p:txBody>
      </p:sp>
      <p:sp>
        <p:nvSpPr>
          <p:cNvPr id="34" name="TextBox 33">
            <a:extLst>
              <a:ext uri="{FF2B5EF4-FFF2-40B4-BE49-F238E27FC236}">
                <a16:creationId xmlns:a16="http://schemas.microsoft.com/office/drawing/2014/main" id="{55E19B55-0E23-4CF3-B05F-9FA9FA8AE282}"/>
              </a:ext>
            </a:extLst>
          </p:cNvPr>
          <p:cNvSpPr txBox="1"/>
          <p:nvPr/>
        </p:nvSpPr>
        <p:spPr>
          <a:xfrm>
            <a:off x="13467265" y="8370481"/>
            <a:ext cx="6359810" cy="1815882"/>
          </a:xfrm>
          <a:prstGeom prst="rect">
            <a:avLst/>
          </a:prstGeom>
          <a:noFill/>
        </p:spPr>
        <p:txBody>
          <a:bodyPr wrap="square" rtlCol="0" anchor="ctr" anchorCtr="0">
            <a:spAutoFit/>
          </a:bodyPr>
          <a:lstStyle/>
          <a:p>
            <a:pPr algn="ctr"/>
            <a:r>
              <a:rPr lang="en-US" sz="2800" b="1" dirty="0">
                <a:solidFill>
                  <a:schemeClr val="tx2"/>
                </a:solidFill>
                <a:latin typeface="Lato Black" charset="0"/>
                <a:ea typeface="Lato Black" charset="0"/>
                <a:cs typeface="Lato Black" charset="0"/>
              </a:rPr>
              <a:t>Medigy can accelerate the market acceptability for your award and recognition program with its research based and proven services.</a:t>
            </a:r>
          </a:p>
        </p:txBody>
      </p:sp>
    </p:spTree>
    <p:extLst>
      <p:ext uri="{BB962C8B-B14F-4D97-AF65-F5344CB8AC3E}">
        <p14:creationId xmlns:p14="http://schemas.microsoft.com/office/powerpoint/2010/main" val="323276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2785"/>
          <p:cNvSpPr/>
          <p:nvPr/>
        </p:nvSpPr>
        <p:spPr>
          <a:xfrm>
            <a:off x="16016171" y="1155984"/>
            <a:ext cx="807204" cy="660442"/>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14" name="TextBox 13">
            <a:extLst>
              <a:ext uri="{FF2B5EF4-FFF2-40B4-BE49-F238E27FC236}">
                <a16:creationId xmlns:a16="http://schemas.microsoft.com/office/drawing/2014/main" id="{01F69DCF-A784-48F8-88DE-AB47D5F64733}"/>
              </a:ext>
            </a:extLst>
          </p:cNvPr>
          <p:cNvSpPr txBox="1"/>
          <p:nvPr/>
        </p:nvSpPr>
        <p:spPr>
          <a:xfrm>
            <a:off x="177177" y="2862991"/>
            <a:ext cx="7760594" cy="9130063"/>
          </a:xfrm>
          <a:prstGeom prst="rect">
            <a:avLst/>
          </a:prstGeom>
          <a:noFill/>
        </p:spPr>
        <p:txBody>
          <a:bodyPr wrap="square" rtlCol="0" anchor="ctr" anchorCtr="0">
            <a:spAutoFit/>
          </a:bodyPr>
          <a:lstStyle/>
          <a:p>
            <a:pPr lvl="0">
              <a:lnSpc>
                <a:spcPct val="150000"/>
              </a:lnSpc>
            </a:pPr>
            <a:r>
              <a:rPr lang="en-GB" b="1" dirty="0"/>
              <a:t>Customized winner profile page. </a:t>
            </a:r>
            <a:endParaRPr lang="en-IN" dirty="0"/>
          </a:p>
          <a:p>
            <a:pPr lvl="0">
              <a:lnSpc>
                <a:spcPct val="150000"/>
              </a:lnSpc>
            </a:pPr>
            <a:r>
              <a:rPr lang="en-GB" dirty="0"/>
              <a:t>Award details </a:t>
            </a:r>
            <a:endParaRPr lang="en-IN" dirty="0"/>
          </a:p>
          <a:p>
            <a:pPr lvl="0">
              <a:lnSpc>
                <a:spcPct val="150000"/>
              </a:lnSpc>
            </a:pPr>
            <a:r>
              <a:rPr lang="en-GB" dirty="0"/>
              <a:t>Link to website</a:t>
            </a:r>
            <a:endParaRPr lang="en-IN" dirty="0"/>
          </a:p>
          <a:p>
            <a:pPr lvl="0">
              <a:lnSpc>
                <a:spcPct val="150000"/>
              </a:lnSpc>
            </a:pPr>
            <a:r>
              <a:rPr lang="en-GB" dirty="0"/>
              <a:t>Winner descriptions</a:t>
            </a:r>
          </a:p>
          <a:p>
            <a:pPr lvl="0">
              <a:lnSpc>
                <a:spcPct val="150000"/>
              </a:lnSpc>
            </a:pPr>
            <a:r>
              <a:rPr lang="en-GB" dirty="0"/>
              <a:t>Promotion of award distribution agency/event producer</a:t>
            </a:r>
            <a:endParaRPr lang="en-IN" dirty="0"/>
          </a:p>
          <a:p>
            <a:pPr lvl="0">
              <a:lnSpc>
                <a:spcPct val="150000"/>
              </a:lnSpc>
            </a:pPr>
            <a:r>
              <a:rPr lang="en-IN" dirty="0"/>
              <a:t>Brand assets</a:t>
            </a:r>
          </a:p>
          <a:p>
            <a:pPr lvl="0">
              <a:lnSpc>
                <a:spcPct val="150000"/>
              </a:lnSpc>
            </a:pPr>
            <a:r>
              <a:rPr lang="en-GB" dirty="0"/>
              <a:t>Digital trophy designs and claiming of the badges by winners</a:t>
            </a:r>
            <a:endParaRPr lang="en-IN" dirty="0"/>
          </a:p>
          <a:p>
            <a:pPr lvl="0">
              <a:lnSpc>
                <a:spcPct val="150000"/>
              </a:lnSpc>
            </a:pPr>
            <a:r>
              <a:rPr lang="en-GB" dirty="0"/>
              <a:t>Social plug ins  </a:t>
            </a:r>
            <a:endParaRPr lang="en-IN" dirty="0"/>
          </a:p>
          <a:p>
            <a:pPr>
              <a:lnSpc>
                <a:spcPct val="150000"/>
              </a:lnSpc>
            </a:pPr>
            <a:r>
              <a:rPr lang="en-GB" dirty="0"/>
              <a:t>Email outreach</a:t>
            </a:r>
            <a:endParaRPr lang="en-US" sz="2800" b="1" dirty="0">
              <a:solidFill>
                <a:schemeClr val="tx2"/>
              </a:solidFill>
              <a:latin typeface="Lato Black" charset="0"/>
              <a:ea typeface="Lato Black" charset="0"/>
              <a:cs typeface="Lato Black" charset="0"/>
            </a:endParaRPr>
          </a:p>
        </p:txBody>
      </p:sp>
      <p:sp>
        <p:nvSpPr>
          <p:cNvPr id="10" name="TextBox 9">
            <a:extLst>
              <a:ext uri="{FF2B5EF4-FFF2-40B4-BE49-F238E27FC236}">
                <a16:creationId xmlns:a16="http://schemas.microsoft.com/office/drawing/2014/main" id="{0ADF2468-7BE2-48E9-B553-E9C41036092B}"/>
              </a:ext>
            </a:extLst>
          </p:cNvPr>
          <p:cNvSpPr txBox="1"/>
          <p:nvPr/>
        </p:nvSpPr>
        <p:spPr>
          <a:xfrm>
            <a:off x="9586229" y="-15894"/>
            <a:ext cx="5205235"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SERVICES</a:t>
            </a:r>
            <a:endParaRPr lang="id-ID" sz="8800" b="1" dirty="0">
              <a:solidFill>
                <a:schemeClr val="tx2"/>
              </a:solidFill>
              <a:latin typeface="Lato" charset="0"/>
              <a:ea typeface="Lato" charset="0"/>
              <a:cs typeface="Lato" charset="0"/>
            </a:endParaRPr>
          </a:p>
        </p:txBody>
      </p:sp>
      <p:sp>
        <p:nvSpPr>
          <p:cNvPr id="11" name="Rectangle 10">
            <a:extLst>
              <a:ext uri="{FF2B5EF4-FFF2-40B4-BE49-F238E27FC236}">
                <a16:creationId xmlns:a16="http://schemas.microsoft.com/office/drawing/2014/main" id="{0286370E-D046-4EE2-9FF4-145B96D01351}"/>
              </a:ext>
            </a:extLst>
          </p:cNvPr>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15" name="Subtitle 2">
            <a:extLst>
              <a:ext uri="{FF2B5EF4-FFF2-40B4-BE49-F238E27FC236}">
                <a16:creationId xmlns:a16="http://schemas.microsoft.com/office/drawing/2014/main" id="{8A7C5C9E-870F-4167-9E94-D4FDE807D6C1}"/>
              </a:ext>
            </a:extLst>
          </p:cNvPr>
          <p:cNvSpPr txBox="1">
            <a:spLocks/>
          </p:cNvSpPr>
          <p:nvPr/>
        </p:nvSpPr>
        <p:spPr>
          <a:xfrm>
            <a:off x="9544292" y="1634834"/>
            <a:ext cx="5330247" cy="792078"/>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Your great subtitle </a:t>
            </a:r>
            <a:r>
              <a:rPr lang="en-US" sz="3100" dirty="0">
                <a:solidFill>
                  <a:schemeClr val="accent1"/>
                </a:solidFill>
                <a:latin typeface="Lato Light"/>
                <a:cs typeface="Lato Light"/>
              </a:rPr>
              <a:t>in this line</a:t>
            </a:r>
          </a:p>
        </p:txBody>
      </p:sp>
      <p:sp>
        <p:nvSpPr>
          <p:cNvPr id="16" name="TextBox 15">
            <a:extLst>
              <a:ext uri="{FF2B5EF4-FFF2-40B4-BE49-F238E27FC236}">
                <a16:creationId xmlns:a16="http://schemas.microsoft.com/office/drawing/2014/main" id="{C3D6969E-AC7E-48D5-8DFC-E4C583D05BAD}"/>
              </a:ext>
            </a:extLst>
          </p:cNvPr>
          <p:cNvSpPr txBox="1"/>
          <p:nvPr/>
        </p:nvSpPr>
        <p:spPr>
          <a:xfrm>
            <a:off x="8143509" y="2898794"/>
            <a:ext cx="8075121" cy="4144083"/>
          </a:xfrm>
          <a:prstGeom prst="rect">
            <a:avLst/>
          </a:prstGeom>
          <a:noFill/>
        </p:spPr>
        <p:txBody>
          <a:bodyPr wrap="square" rtlCol="0" anchor="ctr" anchorCtr="0">
            <a:spAutoFit/>
          </a:bodyPr>
          <a:lstStyle/>
          <a:p>
            <a:pPr lvl="0">
              <a:lnSpc>
                <a:spcPct val="150000"/>
              </a:lnSpc>
            </a:pPr>
            <a:r>
              <a:rPr lang="en-US" b="1" dirty="0"/>
              <a:t>Evidence.</a:t>
            </a:r>
          </a:p>
          <a:p>
            <a:pPr lvl="0">
              <a:lnSpc>
                <a:spcPct val="150000"/>
              </a:lnSpc>
            </a:pPr>
            <a:r>
              <a:rPr lang="en-US" dirty="0"/>
              <a:t>'Upvote’ and ‘Follow’ feature: Gather social proof for higher brand value and market demand</a:t>
            </a:r>
          </a:p>
          <a:p>
            <a:pPr lvl="0">
              <a:lnSpc>
                <a:spcPct val="150000"/>
              </a:lnSpc>
            </a:pPr>
            <a:endParaRPr lang="en-US" dirty="0"/>
          </a:p>
        </p:txBody>
      </p:sp>
      <p:sp>
        <p:nvSpPr>
          <p:cNvPr id="17" name="TextBox 16">
            <a:extLst>
              <a:ext uri="{FF2B5EF4-FFF2-40B4-BE49-F238E27FC236}">
                <a16:creationId xmlns:a16="http://schemas.microsoft.com/office/drawing/2014/main" id="{E39D8959-CFF6-4349-BB24-C4B8A51EE8AD}"/>
              </a:ext>
            </a:extLst>
          </p:cNvPr>
          <p:cNvSpPr txBox="1"/>
          <p:nvPr/>
        </p:nvSpPr>
        <p:spPr>
          <a:xfrm>
            <a:off x="8143508" y="6198863"/>
            <a:ext cx="8607522" cy="6637073"/>
          </a:xfrm>
          <a:prstGeom prst="rect">
            <a:avLst/>
          </a:prstGeom>
          <a:noFill/>
        </p:spPr>
        <p:txBody>
          <a:bodyPr wrap="square" rtlCol="0" anchor="ctr" anchorCtr="0">
            <a:spAutoFit/>
          </a:bodyPr>
          <a:lstStyle/>
          <a:p>
            <a:pPr lvl="0">
              <a:lnSpc>
                <a:spcPct val="150000"/>
              </a:lnSpc>
            </a:pPr>
            <a:r>
              <a:rPr lang="en-US" b="1" dirty="0"/>
              <a:t>Promotion.</a:t>
            </a:r>
          </a:p>
          <a:p>
            <a:pPr lvl="0">
              <a:lnSpc>
                <a:spcPct val="150000"/>
              </a:lnSpc>
            </a:pPr>
            <a:r>
              <a:rPr lang="en-GB" dirty="0" err="1"/>
              <a:t>Medigy</a:t>
            </a:r>
            <a:r>
              <a:rPr lang="en-GB" dirty="0"/>
              <a:t> social media channels</a:t>
            </a:r>
            <a:endParaRPr lang="en-IN" dirty="0"/>
          </a:p>
          <a:p>
            <a:pPr lvl="0">
              <a:lnSpc>
                <a:spcPct val="150000"/>
              </a:lnSpc>
            </a:pPr>
            <a:r>
              <a:rPr lang="en-GB" dirty="0"/>
              <a:t>e-Newsletter</a:t>
            </a:r>
            <a:endParaRPr lang="en-IN" dirty="0"/>
          </a:p>
          <a:p>
            <a:pPr lvl="0">
              <a:lnSpc>
                <a:spcPct val="150000"/>
              </a:lnSpc>
            </a:pPr>
            <a:r>
              <a:rPr lang="en-GB" dirty="0"/>
              <a:t>Podcasts</a:t>
            </a:r>
            <a:endParaRPr lang="en-IN" dirty="0"/>
          </a:p>
          <a:p>
            <a:pPr lvl="0">
              <a:lnSpc>
                <a:spcPct val="150000"/>
              </a:lnSpc>
            </a:pPr>
            <a:r>
              <a:rPr lang="en-GB" dirty="0"/>
              <a:t>Ads in high performing pages in </a:t>
            </a:r>
            <a:r>
              <a:rPr lang="en-GB" dirty="0" err="1"/>
              <a:t>Medigy</a:t>
            </a:r>
            <a:r>
              <a:rPr lang="en-GB" dirty="0"/>
              <a:t> platform</a:t>
            </a:r>
            <a:endParaRPr lang="en-IN" dirty="0"/>
          </a:p>
          <a:p>
            <a:pPr>
              <a:lnSpc>
                <a:spcPct val="150000"/>
              </a:lnSpc>
            </a:pPr>
            <a:r>
              <a:rPr lang="en-GB" dirty="0"/>
              <a:t>Smart suggestions in relevant pages within </a:t>
            </a:r>
            <a:r>
              <a:rPr lang="en-GB" dirty="0" err="1"/>
              <a:t>Medigy</a:t>
            </a:r>
            <a:endParaRPr lang="en-US" dirty="0"/>
          </a:p>
        </p:txBody>
      </p:sp>
      <p:sp>
        <p:nvSpPr>
          <p:cNvPr id="18" name="TextBox 17">
            <a:extLst>
              <a:ext uri="{FF2B5EF4-FFF2-40B4-BE49-F238E27FC236}">
                <a16:creationId xmlns:a16="http://schemas.microsoft.com/office/drawing/2014/main" id="{ED892D30-243B-4840-AA77-FC361B95AF85}"/>
              </a:ext>
            </a:extLst>
          </p:cNvPr>
          <p:cNvSpPr txBox="1"/>
          <p:nvPr/>
        </p:nvSpPr>
        <p:spPr>
          <a:xfrm>
            <a:off x="16714331" y="2898794"/>
            <a:ext cx="7760594" cy="6637073"/>
          </a:xfrm>
          <a:prstGeom prst="rect">
            <a:avLst/>
          </a:prstGeom>
          <a:noFill/>
        </p:spPr>
        <p:txBody>
          <a:bodyPr wrap="square" rtlCol="0" anchor="ctr" anchorCtr="0">
            <a:spAutoFit/>
          </a:bodyPr>
          <a:lstStyle/>
          <a:p>
            <a:pPr lvl="0">
              <a:lnSpc>
                <a:spcPct val="150000"/>
              </a:lnSpc>
            </a:pPr>
            <a:r>
              <a:rPr lang="en-IN" b="1" dirty="0"/>
              <a:t>Exclusive partner program</a:t>
            </a:r>
            <a:r>
              <a:rPr lang="en-GB" b="1" dirty="0"/>
              <a:t>. </a:t>
            </a:r>
            <a:endParaRPr lang="en-IN" dirty="0"/>
          </a:p>
          <a:p>
            <a:pPr lvl="0">
              <a:lnSpc>
                <a:spcPct val="150000"/>
              </a:lnSpc>
            </a:pPr>
            <a:r>
              <a:rPr lang="en-IN" dirty="0"/>
              <a:t>Tie up with </a:t>
            </a:r>
            <a:r>
              <a:rPr lang="en-IN" dirty="0" err="1"/>
              <a:t>Medigy</a:t>
            </a:r>
            <a:r>
              <a:rPr lang="en-IN" dirty="0"/>
              <a:t> to create exclusive spaces for winners that can provide them social proof, market evidence and more, thereby generating more demand for recognitions and conference nominations.</a:t>
            </a:r>
            <a:endParaRPr lang="en-US" sz="2800" b="1" dirty="0">
              <a:solidFill>
                <a:schemeClr val="tx2"/>
              </a:solidFill>
              <a:latin typeface="Lato Black" charset="0"/>
              <a:ea typeface="Lato Black" charset="0"/>
              <a:cs typeface="Lato Black" charset="0"/>
            </a:endParaRPr>
          </a:p>
        </p:txBody>
      </p:sp>
    </p:spTree>
    <p:extLst>
      <p:ext uri="{BB962C8B-B14F-4D97-AF65-F5344CB8AC3E}">
        <p14:creationId xmlns:p14="http://schemas.microsoft.com/office/powerpoint/2010/main" val="1554315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22117" y="655160"/>
            <a:ext cx="18013393" cy="1200329"/>
          </a:xfrm>
          <a:prstGeom prst="rect">
            <a:avLst/>
          </a:prstGeom>
          <a:noFill/>
        </p:spPr>
        <p:txBody>
          <a:bodyPr wrap="none" rtlCol="0">
            <a:spAutoFit/>
          </a:bodyPr>
          <a:lstStyle/>
          <a:p>
            <a:r>
              <a:rPr lang="en-US" sz="7200" b="1" dirty="0">
                <a:solidFill>
                  <a:schemeClr val="tx2"/>
                </a:solidFill>
                <a:latin typeface="Lato Black" charset="0"/>
                <a:ea typeface="Lato Black" charset="0"/>
                <a:cs typeface="Lato Black" charset="0"/>
              </a:rPr>
              <a:t>REACH YOUR TARGET AUDIENCE BETTER</a:t>
            </a:r>
          </a:p>
        </p:txBody>
      </p:sp>
      <p:sp>
        <p:nvSpPr>
          <p:cNvPr id="8" name="TextBox 7"/>
          <p:cNvSpPr txBox="1"/>
          <p:nvPr/>
        </p:nvSpPr>
        <p:spPr>
          <a:xfrm>
            <a:off x="1593439" y="3184032"/>
            <a:ext cx="9535003" cy="6330158"/>
          </a:xfrm>
          <a:prstGeom prst="rect">
            <a:avLst/>
          </a:prstGeom>
          <a:noFill/>
        </p:spPr>
        <p:txBody>
          <a:bodyPr wrap="square" lIns="219419" tIns="109710" rIns="219419" bIns="109710" rtlCol="0">
            <a:spAutoFit/>
          </a:bodyPr>
          <a:lstStyle/>
          <a:p>
            <a:pPr algn="just">
              <a:lnSpc>
                <a:spcPts val="4040"/>
              </a:lnSpc>
            </a:pPr>
            <a:r>
              <a:rPr lang="en-US" sz="2800" b="1" i="1" dirty="0">
                <a:latin typeface="Lato Light" charset="0"/>
                <a:ea typeface="Lato Light" charset="0"/>
                <a:cs typeface="Lato Light" charset="0"/>
              </a:rPr>
              <a:t>Medigy Healthcare publications reach and engage health-tech decision makers including innovators, care delivery organizations, integrators, analysts, investors, and patients. A variety of offerings hyper-customized for healthcare ecosystem participants in digital and events (virtual and in-person) formats provide extensive coverage for our niche audiences for brand messaging and marketing goals unique to an individual company’s requirements. Medigy works to provide perfect reach and offerings within your niches through its topic-centric communities of practice and innovation networks.</a:t>
            </a:r>
          </a:p>
        </p:txBody>
      </p:sp>
      <p:sp>
        <p:nvSpPr>
          <p:cNvPr id="9" name="TextBox 8">
            <a:extLst>
              <a:ext uri="{FF2B5EF4-FFF2-40B4-BE49-F238E27FC236}">
                <a16:creationId xmlns:a16="http://schemas.microsoft.com/office/drawing/2014/main" id="{AC7D6A5E-F0BF-4C06-90FD-03027DD968B3}"/>
              </a:ext>
            </a:extLst>
          </p:cNvPr>
          <p:cNvSpPr txBox="1"/>
          <p:nvPr/>
        </p:nvSpPr>
        <p:spPr>
          <a:xfrm>
            <a:off x="12215506" y="3043287"/>
            <a:ext cx="11461615" cy="8445545"/>
          </a:xfrm>
          <a:prstGeom prst="rect">
            <a:avLst/>
          </a:prstGeom>
          <a:noFill/>
        </p:spPr>
        <p:txBody>
          <a:bodyPr wrap="square" lIns="219419" tIns="109710" rIns="219419" bIns="109710" rtlCol="0">
            <a:spAutoFit/>
          </a:bodyPr>
          <a:lstStyle>
            <a:defPPr>
              <a:defRPr lang="en-US"/>
            </a:defPPr>
            <a:lvl1pPr algn="just">
              <a:lnSpc>
                <a:spcPts val="4040"/>
              </a:lnSpc>
              <a:defRPr sz="2600">
                <a:latin typeface="Lato Light" charset="0"/>
                <a:ea typeface="Lato Light" charset="0"/>
                <a:cs typeface="Lato Light" charset="0"/>
              </a:defRPr>
            </a:lvl1pPr>
          </a:lstStyle>
          <a:p>
            <a:pPr>
              <a:lnSpc>
                <a:spcPct val="150000"/>
              </a:lnSpc>
            </a:pPr>
            <a:r>
              <a:rPr lang="en-US" sz="3000" b="1" dirty="0"/>
              <a:t>8+ Newsletters</a:t>
            </a:r>
          </a:p>
          <a:p>
            <a:pPr>
              <a:lnSpc>
                <a:spcPct val="150000"/>
              </a:lnSpc>
            </a:pPr>
            <a:r>
              <a:rPr lang="en-US" sz="3000" b="1" dirty="0"/>
              <a:t>Medigy Radio</a:t>
            </a:r>
          </a:p>
          <a:p>
            <a:pPr>
              <a:lnSpc>
                <a:spcPct val="150000"/>
              </a:lnSpc>
            </a:pPr>
            <a:r>
              <a:rPr lang="en-US" sz="3000" b="1" dirty="0"/>
              <a:t>Medigy TV</a:t>
            </a:r>
          </a:p>
          <a:p>
            <a:pPr>
              <a:lnSpc>
                <a:spcPct val="150000"/>
              </a:lnSpc>
            </a:pPr>
            <a:r>
              <a:rPr lang="en-US" sz="3000" b="1" dirty="0"/>
              <a:t>Custom content </a:t>
            </a:r>
          </a:p>
          <a:p>
            <a:pPr>
              <a:lnSpc>
                <a:spcPct val="150000"/>
              </a:lnSpc>
            </a:pPr>
            <a:r>
              <a:rPr lang="en-US" sz="3000" b="1" dirty="0"/>
              <a:t>5 topic-centric communities of practice</a:t>
            </a:r>
          </a:p>
          <a:p>
            <a:pPr>
              <a:lnSpc>
                <a:spcPct val="150000"/>
              </a:lnSpc>
            </a:pPr>
            <a:r>
              <a:rPr lang="en-US" sz="3000" b="1" dirty="0"/>
              <a:t>White papers</a:t>
            </a:r>
          </a:p>
          <a:p>
            <a:pPr>
              <a:lnSpc>
                <a:spcPct val="150000"/>
              </a:lnSpc>
            </a:pPr>
            <a:r>
              <a:rPr lang="en-US" sz="3000" b="1" dirty="0"/>
              <a:t>Customized research across 100+ hottest topics</a:t>
            </a:r>
          </a:p>
          <a:p>
            <a:pPr>
              <a:lnSpc>
                <a:spcPct val="150000"/>
              </a:lnSpc>
            </a:pPr>
            <a:r>
              <a:rPr lang="en-US" sz="3000" b="1" dirty="0"/>
              <a:t>15+ Taxonomies and Ontologies for branding and influence</a:t>
            </a:r>
          </a:p>
          <a:p>
            <a:pPr>
              <a:lnSpc>
                <a:spcPct val="150000"/>
              </a:lnSpc>
            </a:pPr>
            <a:r>
              <a:rPr lang="en-US" sz="3000" b="1" dirty="0"/>
              <a:t>3000+ innovator profiles</a:t>
            </a:r>
          </a:p>
          <a:p>
            <a:pPr>
              <a:lnSpc>
                <a:spcPct val="150000"/>
              </a:lnSpc>
            </a:pPr>
            <a:r>
              <a:rPr lang="en-US" sz="3000" b="1" dirty="0"/>
              <a:t>xx + HDO profiles</a:t>
            </a:r>
          </a:p>
          <a:p>
            <a:pPr>
              <a:lnSpc>
                <a:spcPct val="150000"/>
              </a:lnSpc>
            </a:pPr>
            <a:r>
              <a:rPr lang="en-US" sz="3000" b="1" dirty="0"/>
              <a:t>Advisory calls</a:t>
            </a:r>
          </a:p>
          <a:p>
            <a:pPr>
              <a:lnSpc>
                <a:spcPct val="150000"/>
              </a:lnSpc>
            </a:pPr>
            <a:r>
              <a:rPr lang="en-US" sz="3000" b="1" dirty="0"/>
              <a:t>4 digital properties</a:t>
            </a:r>
          </a:p>
        </p:txBody>
      </p:sp>
    </p:spTree>
    <p:extLst>
      <p:ext uri="{BB962C8B-B14F-4D97-AF65-F5344CB8AC3E}">
        <p14:creationId xmlns:p14="http://schemas.microsoft.com/office/powerpoint/2010/main" val="3134569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016800" y="483017"/>
            <a:ext cx="16344118"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What They Say (Testimonials?)</a:t>
            </a:r>
            <a:endParaRPr lang="id-ID" sz="8800" b="1" dirty="0">
              <a:solidFill>
                <a:schemeClr val="tx2"/>
              </a:solidFill>
              <a:latin typeface="Lato" charset="0"/>
              <a:ea typeface="Lato" charset="0"/>
              <a:cs typeface="Lato" charset="0"/>
            </a:endParaRPr>
          </a:p>
        </p:txBody>
      </p:sp>
      <p:sp>
        <p:nvSpPr>
          <p:cNvPr id="21" name="Rectangle 20"/>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Tree>
    <p:extLst>
      <p:ext uri="{BB962C8B-B14F-4D97-AF65-F5344CB8AC3E}">
        <p14:creationId xmlns:p14="http://schemas.microsoft.com/office/powerpoint/2010/main" val="16678025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ubtitle 2"/>
          <p:cNvSpPr txBox="1">
            <a:spLocks/>
          </p:cNvSpPr>
          <p:nvPr/>
        </p:nvSpPr>
        <p:spPr>
          <a:xfrm>
            <a:off x="1813873" y="10553277"/>
            <a:ext cx="20477192" cy="222452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800" dirty="0">
                <a:solidFill>
                  <a:schemeClr val="tx1"/>
                </a:solidFill>
                <a:latin typeface="Lato Light" charset="0"/>
                <a:ea typeface="Lato Light" charset="0"/>
                <a:cs typeface="Lato Light" charset="0"/>
              </a:rPr>
              <a:t>Medigy is a crowd-sourced and peer network-based innovations platform. Buyers get access to rich content about the digital health products they’re looking for. Influencers have a new place to build and engage with a community around their areas of expertise. Vendors and innovators have a reliable place where their product can be evaluated in a consistent and purposeful way.</a:t>
            </a:r>
          </a:p>
        </p:txBody>
      </p:sp>
      <p:sp>
        <p:nvSpPr>
          <p:cNvPr id="10" name="TextBox 9"/>
          <p:cNvSpPr txBox="1"/>
          <p:nvPr/>
        </p:nvSpPr>
        <p:spPr>
          <a:xfrm>
            <a:off x="5437662" y="277225"/>
            <a:ext cx="13502378"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Why Medigy (for HDOs)?</a:t>
            </a:r>
            <a:endParaRPr lang="id-ID" sz="8800" b="1" dirty="0">
              <a:solidFill>
                <a:schemeClr val="tx2"/>
              </a:solidFill>
              <a:latin typeface="Lato" charset="0"/>
              <a:ea typeface="Lato" charset="0"/>
              <a:cs typeface="Lato" charset="0"/>
            </a:endParaRPr>
          </a:p>
        </p:txBody>
      </p:sp>
      <p:sp>
        <p:nvSpPr>
          <p:cNvPr id="11" name="Rectangle 10"/>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12" name="Subtitle 2"/>
          <p:cNvSpPr txBox="1">
            <a:spLocks/>
          </p:cNvSpPr>
          <p:nvPr/>
        </p:nvSpPr>
        <p:spPr>
          <a:xfrm>
            <a:off x="5634151" y="1634834"/>
            <a:ext cx="13150528" cy="738987"/>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Spend more time in evaluating than searching for digital health products</a:t>
            </a:r>
            <a:endParaRPr lang="en-US" sz="3100" dirty="0">
              <a:solidFill>
                <a:schemeClr val="accent1"/>
              </a:solidFill>
              <a:latin typeface="Lato Light"/>
              <a:cs typeface="Lato Light"/>
            </a:endParaRPr>
          </a:p>
        </p:txBody>
      </p:sp>
      <p:sp>
        <p:nvSpPr>
          <p:cNvPr id="2" name="Rectangle 1"/>
          <p:cNvSpPr/>
          <p:nvPr/>
        </p:nvSpPr>
        <p:spPr>
          <a:xfrm>
            <a:off x="17100974" y="9802272"/>
            <a:ext cx="5363961" cy="297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734800" y="9802272"/>
            <a:ext cx="5403822" cy="297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64488" y="9802272"/>
            <a:ext cx="5247620" cy="297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38174" y="9802272"/>
            <a:ext cx="5326247" cy="297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83726A1-5561-4331-AA5A-DF240C7C4538}"/>
              </a:ext>
            </a:extLst>
          </p:cNvPr>
          <p:cNvSpPr/>
          <p:nvPr/>
        </p:nvSpPr>
        <p:spPr>
          <a:xfrm>
            <a:off x="1238175" y="2990850"/>
            <a:ext cx="5247620" cy="6811422"/>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6B05EE8-324F-4074-B4C5-F743686A058E}"/>
              </a:ext>
            </a:extLst>
          </p:cNvPr>
          <p:cNvSpPr txBox="1"/>
          <p:nvPr/>
        </p:nvSpPr>
        <p:spPr>
          <a:xfrm>
            <a:off x="1245038" y="3622101"/>
            <a:ext cx="5161863" cy="1384995"/>
          </a:xfrm>
          <a:prstGeom prst="rect">
            <a:avLst/>
          </a:prstGeom>
          <a:noFill/>
        </p:spPr>
        <p:txBody>
          <a:bodyPr wrap="square">
            <a:spAutoFit/>
          </a:bodyPr>
          <a:lstStyle/>
          <a:p>
            <a:pPr algn="ctr"/>
            <a:r>
              <a:rPr lang="en-US" sz="2800" b="1" dirty="0">
                <a:solidFill>
                  <a:schemeClr val="bg1"/>
                </a:solidFill>
              </a:rPr>
              <a:t>UNAVAILABILITY OF ACCURATE PRODUCT INSIGHTS</a:t>
            </a:r>
            <a:endParaRPr lang="en-IN" sz="2800" b="1" dirty="0">
              <a:solidFill>
                <a:schemeClr val="bg1"/>
              </a:solidFill>
            </a:endParaRPr>
          </a:p>
        </p:txBody>
      </p:sp>
      <p:sp>
        <p:nvSpPr>
          <p:cNvPr id="24" name="TextBox 23">
            <a:extLst>
              <a:ext uri="{FF2B5EF4-FFF2-40B4-BE49-F238E27FC236}">
                <a16:creationId xmlns:a16="http://schemas.microsoft.com/office/drawing/2014/main" id="{C0035DDF-3D92-4C15-A4A3-07AB84392BA3}"/>
              </a:ext>
            </a:extLst>
          </p:cNvPr>
          <p:cNvSpPr txBox="1"/>
          <p:nvPr/>
        </p:nvSpPr>
        <p:spPr>
          <a:xfrm>
            <a:off x="1551906" y="5987942"/>
            <a:ext cx="4620158" cy="2554545"/>
          </a:xfrm>
          <a:prstGeom prst="rect">
            <a:avLst/>
          </a:prstGeom>
          <a:noFill/>
        </p:spPr>
        <p:txBody>
          <a:bodyPr wrap="square">
            <a:spAutoFit/>
          </a:bodyPr>
          <a:lstStyle/>
          <a:p>
            <a:pPr algn="ctr"/>
            <a:r>
              <a:rPr lang="en-US" sz="3200" dirty="0">
                <a:solidFill>
                  <a:schemeClr val="bg1"/>
                </a:solidFill>
              </a:rPr>
              <a:t>Current search for Digital Health solutions provides only very minimal information about products</a:t>
            </a:r>
            <a:endParaRPr lang="en-IN" sz="3200" dirty="0">
              <a:solidFill>
                <a:schemeClr val="bg1"/>
              </a:solidFill>
            </a:endParaRPr>
          </a:p>
        </p:txBody>
      </p:sp>
      <p:sp>
        <p:nvSpPr>
          <p:cNvPr id="26" name="Rectangle 25">
            <a:extLst>
              <a:ext uri="{FF2B5EF4-FFF2-40B4-BE49-F238E27FC236}">
                <a16:creationId xmlns:a16="http://schemas.microsoft.com/office/drawing/2014/main" id="{1B99E19A-C05F-4E5F-B88A-51EA4A319FC9}"/>
              </a:ext>
            </a:extLst>
          </p:cNvPr>
          <p:cNvSpPr/>
          <p:nvPr/>
        </p:nvSpPr>
        <p:spPr>
          <a:xfrm>
            <a:off x="6485594" y="2990850"/>
            <a:ext cx="5326448" cy="6811422"/>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E083A1E1-80D3-48C8-A5E9-8F1617795DBA}"/>
              </a:ext>
            </a:extLst>
          </p:cNvPr>
          <p:cNvSpPr txBox="1"/>
          <p:nvPr/>
        </p:nvSpPr>
        <p:spPr>
          <a:xfrm>
            <a:off x="6711847" y="3636784"/>
            <a:ext cx="4678908" cy="1384995"/>
          </a:xfrm>
          <a:prstGeom prst="rect">
            <a:avLst/>
          </a:prstGeom>
          <a:noFill/>
        </p:spPr>
        <p:txBody>
          <a:bodyPr wrap="square">
            <a:spAutoFit/>
          </a:bodyPr>
          <a:lstStyle/>
          <a:p>
            <a:pPr algn="ctr"/>
            <a:r>
              <a:rPr lang="en-US" sz="2800" b="1" dirty="0">
                <a:solidFill>
                  <a:schemeClr val="bg1"/>
                </a:solidFill>
              </a:rPr>
              <a:t>NOT POSSIBLE TO EVALUATE ALL RELATED PRODUCTS</a:t>
            </a:r>
            <a:endParaRPr lang="en-IN" sz="2800" b="1" dirty="0">
              <a:solidFill>
                <a:schemeClr val="bg1"/>
              </a:solidFill>
            </a:endParaRPr>
          </a:p>
        </p:txBody>
      </p:sp>
      <p:sp>
        <p:nvSpPr>
          <p:cNvPr id="31" name="TextBox 30">
            <a:extLst>
              <a:ext uri="{FF2B5EF4-FFF2-40B4-BE49-F238E27FC236}">
                <a16:creationId xmlns:a16="http://schemas.microsoft.com/office/drawing/2014/main" id="{5086CBF2-93D7-4EC2-8FB5-871E406E96A6}"/>
              </a:ext>
            </a:extLst>
          </p:cNvPr>
          <p:cNvSpPr txBox="1"/>
          <p:nvPr/>
        </p:nvSpPr>
        <p:spPr>
          <a:xfrm>
            <a:off x="6551868" y="5987942"/>
            <a:ext cx="4963262" cy="1569660"/>
          </a:xfrm>
          <a:prstGeom prst="rect">
            <a:avLst/>
          </a:prstGeom>
          <a:noFill/>
        </p:spPr>
        <p:txBody>
          <a:bodyPr wrap="square">
            <a:spAutoFit/>
          </a:bodyPr>
          <a:lstStyle/>
          <a:p>
            <a:pPr algn="ctr"/>
            <a:r>
              <a:rPr lang="en-US" sz="3200" dirty="0">
                <a:solidFill>
                  <a:schemeClr val="bg1"/>
                </a:solidFill>
              </a:rPr>
              <a:t>Doing a product comparison is not easy in digital healthcare</a:t>
            </a:r>
            <a:endParaRPr lang="en-IN" sz="3200" dirty="0">
              <a:solidFill>
                <a:schemeClr val="bg1"/>
              </a:solidFill>
            </a:endParaRPr>
          </a:p>
        </p:txBody>
      </p:sp>
      <p:sp>
        <p:nvSpPr>
          <p:cNvPr id="34" name="Rectangle 33">
            <a:extLst>
              <a:ext uri="{FF2B5EF4-FFF2-40B4-BE49-F238E27FC236}">
                <a16:creationId xmlns:a16="http://schemas.microsoft.com/office/drawing/2014/main" id="{2910C1C5-4C7E-49DF-88B5-5E12CE05F670}"/>
              </a:ext>
            </a:extLst>
          </p:cNvPr>
          <p:cNvSpPr/>
          <p:nvPr/>
        </p:nvSpPr>
        <p:spPr>
          <a:xfrm>
            <a:off x="11734800" y="2990850"/>
            <a:ext cx="5403822" cy="6811422"/>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4F275093-44EF-483C-BD50-3377E63093D9}"/>
              </a:ext>
            </a:extLst>
          </p:cNvPr>
          <p:cNvSpPr txBox="1"/>
          <p:nvPr/>
        </p:nvSpPr>
        <p:spPr>
          <a:xfrm>
            <a:off x="12137018" y="3636783"/>
            <a:ext cx="4678908" cy="1384995"/>
          </a:xfrm>
          <a:prstGeom prst="rect">
            <a:avLst/>
          </a:prstGeom>
          <a:noFill/>
        </p:spPr>
        <p:txBody>
          <a:bodyPr wrap="square">
            <a:spAutoFit/>
          </a:bodyPr>
          <a:lstStyle/>
          <a:p>
            <a:pPr algn="ctr"/>
            <a:r>
              <a:rPr lang="en-US" sz="2800" b="1" dirty="0">
                <a:solidFill>
                  <a:schemeClr val="bg1"/>
                </a:solidFill>
              </a:rPr>
              <a:t>WE USUALLY DO NOT GET A 360 VIEW OF THE PRODUCT</a:t>
            </a:r>
            <a:endParaRPr lang="en-IN" sz="2800" b="1" dirty="0">
              <a:solidFill>
                <a:schemeClr val="bg1"/>
              </a:solidFill>
            </a:endParaRPr>
          </a:p>
        </p:txBody>
      </p:sp>
      <p:sp>
        <p:nvSpPr>
          <p:cNvPr id="36" name="TextBox 35">
            <a:extLst>
              <a:ext uri="{FF2B5EF4-FFF2-40B4-BE49-F238E27FC236}">
                <a16:creationId xmlns:a16="http://schemas.microsoft.com/office/drawing/2014/main" id="{11736D3E-6728-45D0-8153-90A9A2107648}"/>
              </a:ext>
            </a:extLst>
          </p:cNvPr>
          <p:cNvSpPr txBox="1"/>
          <p:nvPr/>
        </p:nvSpPr>
        <p:spPr>
          <a:xfrm>
            <a:off x="12052469" y="5987942"/>
            <a:ext cx="4963262" cy="2554545"/>
          </a:xfrm>
          <a:prstGeom prst="rect">
            <a:avLst/>
          </a:prstGeom>
          <a:noFill/>
        </p:spPr>
        <p:txBody>
          <a:bodyPr wrap="square">
            <a:spAutoFit/>
          </a:bodyPr>
          <a:lstStyle/>
          <a:p>
            <a:pPr algn="ctr"/>
            <a:r>
              <a:rPr lang="en-US" sz="3200" dirty="0">
                <a:solidFill>
                  <a:schemeClr val="bg1"/>
                </a:solidFill>
              </a:rPr>
              <a:t>No platform provides a consolidated view from user, vendor, customer, and integrator conduct quantitative evaluations</a:t>
            </a:r>
            <a:endParaRPr lang="en-IN" sz="3200" dirty="0">
              <a:solidFill>
                <a:schemeClr val="bg1"/>
              </a:solidFill>
            </a:endParaRPr>
          </a:p>
        </p:txBody>
      </p:sp>
      <p:sp>
        <p:nvSpPr>
          <p:cNvPr id="37" name="Rectangle 36">
            <a:extLst>
              <a:ext uri="{FF2B5EF4-FFF2-40B4-BE49-F238E27FC236}">
                <a16:creationId xmlns:a16="http://schemas.microsoft.com/office/drawing/2014/main" id="{56B4CDF4-DE2A-4754-B0EE-0A107DADE5B4}"/>
              </a:ext>
            </a:extLst>
          </p:cNvPr>
          <p:cNvSpPr/>
          <p:nvPr/>
        </p:nvSpPr>
        <p:spPr>
          <a:xfrm>
            <a:off x="17100974" y="2990850"/>
            <a:ext cx="5326448" cy="68114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DE6BC6C3-6D21-445B-BAB6-6048723E8BC8}"/>
              </a:ext>
            </a:extLst>
          </p:cNvPr>
          <p:cNvSpPr txBox="1"/>
          <p:nvPr/>
        </p:nvSpPr>
        <p:spPr>
          <a:xfrm>
            <a:off x="17358292" y="3657147"/>
            <a:ext cx="4678908" cy="954107"/>
          </a:xfrm>
          <a:prstGeom prst="rect">
            <a:avLst/>
          </a:prstGeom>
          <a:noFill/>
        </p:spPr>
        <p:txBody>
          <a:bodyPr wrap="square">
            <a:spAutoFit/>
          </a:bodyPr>
          <a:lstStyle/>
          <a:p>
            <a:pPr algn="ctr"/>
            <a:r>
              <a:rPr lang="en-US" sz="2800" b="1" dirty="0">
                <a:solidFill>
                  <a:schemeClr val="bg1"/>
                </a:solidFill>
              </a:rPr>
              <a:t>FEW OBJECTIVE SOURCES OF TRUTH</a:t>
            </a:r>
            <a:endParaRPr lang="en-IN" sz="2800" b="1" dirty="0">
              <a:solidFill>
                <a:schemeClr val="bg1"/>
              </a:solidFill>
            </a:endParaRPr>
          </a:p>
        </p:txBody>
      </p:sp>
      <p:sp>
        <p:nvSpPr>
          <p:cNvPr id="39" name="TextBox 38">
            <a:extLst>
              <a:ext uri="{FF2B5EF4-FFF2-40B4-BE49-F238E27FC236}">
                <a16:creationId xmlns:a16="http://schemas.microsoft.com/office/drawing/2014/main" id="{B2E7728D-8F91-41C1-841C-76F57A69B259}"/>
              </a:ext>
            </a:extLst>
          </p:cNvPr>
          <p:cNvSpPr txBox="1"/>
          <p:nvPr/>
        </p:nvSpPr>
        <p:spPr>
          <a:xfrm>
            <a:off x="17341269" y="5987942"/>
            <a:ext cx="4963262" cy="2554545"/>
          </a:xfrm>
          <a:prstGeom prst="rect">
            <a:avLst/>
          </a:prstGeom>
          <a:noFill/>
        </p:spPr>
        <p:txBody>
          <a:bodyPr wrap="square">
            <a:spAutoFit/>
          </a:bodyPr>
          <a:lstStyle/>
          <a:p>
            <a:pPr algn="ctr"/>
            <a:r>
              <a:rPr lang="en-US" sz="3200" dirty="0">
                <a:solidFill>
                  <a:schemeClr val="bg1"/>
                </a:solidFill>
              </a:rPr>
              <a:t>Lack of quantified expectations and evaluation scores means fewer objective sources of truth</a:t>
            </a:r>
            <a:endParaRPr lang="en-IN" sz="3200" dirty="0">
              <a:solidFill>
                <a:schemeClr val="bg1"/>
              </a:solidFill>
            </a:endParaRPr>
          </a:p>
        </p:txBody>
      </p:sp>
    </p:spTree>
    <p:extLst>
      <p:ext uri="{BB962C8B-B14F-4D97-AF65-F5344CB8AC3E}">
        <p14:creationId xmlns:p14="http://schemas.microsoft.com/office/powerpoint/2010/main" val="2981508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960721" y="277225"/>
            <a:ext cx="16456263"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Why Medigy (for Innovators)?</a:t>
            </a:r>
            <a:endParaRPr lang="id-ID" sz="8800" b="1" dirty="0">
              <a:solidFill>
                <a:schemeClr val="tx2"/>
              </a:solidFill>
              <a:latin typeface="Lato" charset="0"/>
              <a:ea typeface="Lato" charset="0"/>
              <a:cs typeface="Lato" charset="0"/>
            </a:endParaRPr>
          </a:p>
        </p:txBody>
      </p:sp>
      <p:sp>
        <p:nvSpPr>
          <p:cNvPr id="11" name="Rectangle 10"/>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12" name="Subtitle 2"/>
          <p:cNvSpPr txBox="1">
            <a:spLocks/>
          </p:cNvSpPr>
          <p:nvPr/>
        </p:nvSpPr>
        <p:spPr>
          <a:xfrm>
            <a:off x="11807058" y="1634834"/>
            <a:ext cx="804714" cy="738987"/>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xx</a:t>
            </a:r>
            <a:endParaRPr lang="en-US" sz="3100" dirty="0">
              <a:solidFill>
                <a:schemeClr val="accent1"/>
              </a:solidFill>
              <a:latin typeface="Lato Light"/>
              <a:cs typeface="Lato Light"/>
            </a:endParaRPr>
          </a:p>
        </p:txBody>
      </p:sp>
    </p:spTree>
    <p:extLst>
      <p:ext uri="{BB962C8B-B14F-4D97-AF65-F5344CB8AC3E}">
        <p14:creationId xmlns:p14="http://schemas.microsoft.com/office/powerpoint/2010/main" val="41578562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233714" y="277225"/>
            <a:ext cx="15910281"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Why Medigy (for Publishers)?</a:t>
            </a:r>
            <a:endParaRPr lang="id-ID" sz="8800" b="1" dirty="0">
              <a:solidFill>
                <a:schemeClr val="tx2"/>
              </a:solidFill>
              <a:latin typeface="Lato" charset="0"/>
              <a:ea typeface="Lato" charset="0"/>
              <a:cs typeface="Lato" charset="0"/>
            </a:endParaRPr>
          </a:p>
        </p:txBody>
      </p:sp>
      <p:sp>
        <p:nvSpPr>
          <p:cNvPr id="11" name="Rectangle 10"/>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12" name="Subtitle 2"/>
          <p:cNvSpPr txBox="1">
            <a:spLocks/>
          </p:cNvSpPr>
          <p:nvPr/>
        </p:nvSpPr>
        <p:spPr>
          <a:xfrm>
            <a:off x="11807058" y="1634834"/>
            <a:ext cx="804714" cy="738987"/>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xx</a:t>
            </a:r>
            <a:endParaRPr lang="en-US" sz="3100" dirty="0">
              <a:solidFill>
                <a:schemeClr val="accent1"/>
              </a:solidFill>
              <a:latin typeface="Lato Light"/>
              <a:cs typeface="Lato Light"/>
            </a:endParaRPr>
          </a:p>
        </p:txBody>
      </p:sp>
    </p:spTree>
    <p:extLst>
      <p:ext uri="{BB962C8B-B14F-4D97-AF65-F5344CB8AC3E}">
        <p14:creationId xmlns:p14="http://schemas.microsoft.com/office/powerpoint/2010/main" val="34763164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0210" y="3271866"/>
            <a:ext cx="8848794" cy="9145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p:cNvSpPr txBox="1">
            <a:spLocks/>
          </p:cNvSpPr>
          <p:nvPr/>
        </p:nvSpPr>
        <p:spPr>
          <a:xfrm>
            <a:off x="18011210" y="5693773"/>
            <a:ext cx="5077390" cy="221291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Institutional Buyers &amp; B2B Users | Vendors &amp; Innovators | Integrators | Regulators &amp; Influencers | Patients &amp; End Users</a:t>
            </a:r>
          </a:p>
        </p:txBody>
      </p:sp>
      <p:sp>
        <p:nvSpPr>
          <p:cNvPr id="15" name="TextBox 14"/>
          <p:cNvSpPr txBox="1"/>
          <p:nvPr/>
        </p:nvSpPr>
        <p:spPr>
          <a:xfrm>
            <a:off x="18128781" y="5324265"/>
            <a:ext cx="4964821"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PERFECT MIX OF EXPERTS (No??)</a:t>
            </a:r>
          </a:p>
        </p:txBody>
      </p:sp>
      <p:sp>
        <p:nvSpPr>
          <p:cNvPr id="17" name="TextBox 16"/>
          <p:cNvSpPr txBox="1"/>
          <p:nvPr/>
        </p:nvSpPr>
        <p:spPr>
          <a:xfrm>
            <a:off x="12306397" y="5324922"/>
            <a:ext cx="5330248" cy="830997"/>
          </a:xfrm>
          <a:prstGeom prst="rect">
            <a:avLst/>
          </a:prstGeom>
          <a:noFill/>
        </p:spPr>
        <p:txBody>
          <a:bodyPr wrap="square" rtlCol="0" anchor="ctr" anchorCtr="0">
            <a:spAutoFit/>
          </a:bodyPr>
          <a:lstStyle/>
          <a:p>
            <a:r>
              <a:rPr lang="en-US" sz="2400" b="1" dirty="0">
                <a:solidFill>
                  <a:schemeClr val="tx2"/>
                </a:solidFill>
                <a:latin typeface="Lato Black" charset="0"/>
                <a:ea typeface="Lato Black" charset="0"/>
                <a:cs typeface="Lato Black" charset="0"/>
              </a:rPr>
              <a:t>SOCIAL PROOF, QALITATIVE AND QUANTITATIVE EVALUATIONS</a:t>
            </a:r>
          </a:p>
        </p:txBody>
      </p:sp>
      <p:sp>
        <p:nvSpPr>
          <p:cNvPr id="19" name="Shape 2525"/>
          <p:cNvSpPr/>
          <p:nvPr/>
        </p:nvSpPr>
        <p:spPr>
          <a:xfrm>
            <a:off x="12388136" y="3889185"/>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23" name="Shape 2547"/>
          <p:cNvSpPr/>
          <p:nvPr/>
        </p:nvSpPr>
        <p:spPr>
          <a:xfrm>
            <a:off x="18128781" y="3887304"/>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24" name="Shape 2622"/>
          <p:cNvSpPr/>
          <p:nvPr/>
        </p:nvSpPr>
        <p:spPr>
          <a:xfrm>
            <a:off x="12451057" y="8026503"/>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25" name="Shape 2562"/>
          <p:cNvSpPr/>
          <p:nvPr/>
        </p:nvSpPr>
        <p:spPr>
          <a:xfrm>
            <a:off x="18246352" y="8588563"/>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26" name="Subtitle 2"/>
          <p:cNvSpPr txBox="1">
            <a:spLocks/>
          </p:cNvSpPr>
          <p:nvPr/>
        </p:nvSpPr>
        <p:spPr>
          <a:xfrm>
            <a:off x="18128781" y="10460840"/>
            <a:ext cx="4964821" cy="169995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Medigy is a regular sponsor of industry conferences, participant of panel discussions….</a:t>
            </a:r>
          </a:p>
        </p:txBody>
      </p:sp>
      <p:sp>
        <p:nvSpPr>
          <p:cNvPr id="27" name="Subtitle 2"/>
          <p:cNvSpPr txBox="1">
            <a:spLocks/>
          </p:cNvSpPr>
          <p:nvPr/>
        </p:nvSpPr>
        <p:spPr>
          <a:xfrm>
            <a:off x="12190974" y="9898780"/>
            <a:ext cx="6055378" cy="323883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Every piece of content surfaced on Medigy is evaluated by Users, connected with related Offerings that help filter noise and reach relevant information within the shortest possible time to improve care delivery services.</a:t>
            </a:r>
          </a:p>
        </p:txBody>
      </p:sp>
      <p:sp>
        <p:nvSpPr>
          <p:cNvPr id="28" name="TextBox 27"/>
          <p:cNvSpPr txBox="1"/>
          <p:nvPr/>
        </p:nvSpPr>
        <p:spPr>
          <a:xfrm>
            <a:off x="18246352" y="9976313"/>
            <a:ext cx="3439211"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INDUSTRY INFLUENCE</a:t>
            </a:r>
          </a:p>
        </p:txBody>
      </p:sp>
      <p:sp>
        <p:nvSpPr>
          <p:cNvPr id="29" name="TextBox 28"/>
          <p:cNvSpPr txBox="1"/>
          <p:nvPr/>
        </p:nvSpPr>
        <p:spPr>
          <a:xfrm>
            <a:off x="12306396" y="9414253"/>
            <a:ext cx="3175741"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THE DATA CONNECT</a:t>
            </a:r>
          </a:p>
        </p:txBody>
      </p:sp>
      <p:grpSp>
        <p:nvGrpSpPr>
          <p:cNvPr id="7" name="Group 6"/>
          <p:cNvGrpSpPr/>
          <p:nvPr/>
        </p:nvGrpSpPr>
        <p:grpSpPr>
          <a:xfrm>
            <a:off x="3905250" y="3955112"/>
            <a:ext cx="1970677" cy="7932088"/>
            <a:chOff x="6003993" y="4230875"/>
            <a:chExt cx="1168400" cy="6826574"/>
          </a:xfrm>
        </p:grpSpPr>
        <p:cxnSp>
          <p:nvCxnSpPr>
            <p:cNvPr id="6" name="Straight Connector 5"/>
            <p:cNvCxnSpPr/>
            <p:nvPr/>
          </p:nvCxnSpPr>
          <p:spPr>
            <a:xfrm>
              <a:off x="6003993" y="11057449"/>
              <a:ext cx="11684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03993" y="4230875"/>
              <a:ext cx="11684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1127822" y="4229609"/>
            <a:ext cx="8259473" cy="7230056"/>
          </a:xfrm>
          <a:prstGeom prst="rect">
            <a:avLst/>
          </a:prstGeom>
          <a:noFill/>
        </p:spPr>
        <p:txBody>
          <a:bodyPr wrap="square" rtlCol="0">
            <a:spAutoFit/>
          </a:bodyPr>
          <a:lstStyle/>
          <a:p>
            <a:pPr algn="ctr">
              <a:lnSpc>
                <a:spcPts val="7120"/>
              </a:lnSpc>
            </a:pPr>
            <a:r>
              <a:rPr lang="en-US" sz="2800" b="1" dirty="0">
                <a:solidFill>
                  <a:schemeClr val="tx2"/>
                </a:solidFill>
                <a:latin typeface="Lato Black" charset="0"/>
                <a:ea typeface="Lato Black" charset="0"/>
                <a:cs typeface="Lato Black" charset="0"/>
              </a:rPr>
              <a:t>Many healthcare organizations are moving in the direction of relying more on Peer Networks when making costly decisions in multiple areas of their facility. It’s a more dependable way to get the truth about medical devices. You get the real low-down; not just the hype. And that’s a crucial factor for any healthcare organization about to spend millions of dollars.</a:t>
            </a:r>
          </a:p>
        </p:txBody>
      </p:sp>
      <p:sp>
        <p:nvSpPr>
          <p:cNvPr id="33" name="TextBox 32"/>
          <p:cNvSpPr txBox="1"/>
          <p:nvPr/>
        </p:nvSpPr>
        <p:spPr>
          <a:xfrm>
            <a:off x="4731153" y="275887"/>
            <a:ext cx="14915393"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Medigy Stands for Evidence</a:t>
            </a:r>
            <a:endParaRPr lang="id-ID" sz="8800" b="1" dirty="0">
              <a:solidFill>
                <a:schemeClr val="tx2"/>
              </a:solidFill>
              <a:latin typeface="Lato" charset="0"/>
              <a:ea typeface="Lato" charset="0"/>
              <a:cs typeface="Lato" charset="0"/>
            </a:endParaRPr>
          </a:p>
        </p:txBody>
      </p:sp>
      <p:sp>
        <p:nvSpPr>
          <p:cNvPr id="34" name="Rectangle 33"/>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35" name="Subtitle 2"/>
          <p:cNvSpPr txBox="1">
            <a:spLocks/>
          </p:cNvSpPr>
          <p:nvPr/>
        </p:nvSpPr>
        <p:spPr>
          <a:xfrm>
            <a:off x="9544292" y="1634834"/>
            <a:ext cx="5330247" cy="792078"/>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Your great subtitle </a:t>
            </a:r>
            <a:r>
              <a:rPr lang="en-US" sz="3100" dirty="0">
                <a:solidFill>
                  <a:schemeClr val="accent1"/>
                </a:solidFill>
                <a:latin typeface="Lato Light"/>
                <a:cs typeface="Lato Light"/>
              </a:rPr>
              <a:t>in this line</a:t>
            </a:r>
          </a:p>
        </p:txBody>
      </p:sp>
    </p:spTree>
    <p:extLst>
      <p:ext uri="{BB962C8B-B14F-4D97-AF65-F5344CB8AC3E}">
        <p14:creationId xmlns:p14="http://schemas.microsoft.com/office/powerpoint/2010/main" val="18058471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9455"/>
            <a:ext cx="24428458" cy="13730293"/>
          </a:xfrm>
          <a:prstGeom prst="rect">
            <a:avLst/>
          </a:prstGeom>
          <a:gradFill>
            <a:gsLst>
              <a:gs pos="0">
                <a:srgbClr val="F52552">
                  <a:alpha val="73000"/>
                </a:srgbClr>
              </a:gs>
              <a:gs pos="62000">
                <a:srgbClr val="3B1F4D">
                  <a:alpha val="82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ubtitle 2"/>
          <p:cNvSpPr txBox="1">
            <a:spLocks/>
          </p:cNvSpPr>
          <p:nvPr/>
        </p:nvSpPr>
        <p:spPr>
          <a:xfrm>
            <a:off x="10535052" y="7586603"/>
            <a:ext cx="3346307" cy="674034"/>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pc="300" dirty="0">
                <a:solidFill>
                  <a:schemeClr val="bg1"/>
                </a:solidFill>
                <a:latin typeface="Lato" charset="0"/>
                <a:ea typeface="Lato" charset="0"/>
                <a:cs typeface="Lato" charset="0"/>
              </a:rPr>
              <a:t>www.medigy.com</a:t>
            </a:r>
          </a:p>
        </p:txBody>
      </p:sp>
      <p:sp>
        <p:nvSpPr>
          <p:cNvPr id="2" name="TextBox 1"/>
          <p:cNvSpPr txBox="1"/>
          <p:nvPr/>
        </p:nvSpPr>
        <p:spPr>
          <a:xfrm>
            <a:off x="2288401" y="5511813"/>
            <a:ext cx="19839085" cy="2246769"/>
          </a:xfrm>
          <a:prstGeom prst="rect">
            <a:avLst/>
          </a:prstGeom>
          <a:noFill/>
        </p:spPr>
        <p:txBody>
          <a:bodyPr wrap="none" rtlCol="0">
            <a:spAutoFit/>
          </a:bodyPr>
          <a:lstStyle/>
          <a:p>
            <a:pPr algn="ctr"/>
            <a:r>
              <a:rPr lang="en-US" sz="14000" b="1" dirty="0">
                <a:solidFill>
                  <a:schemeClr val="bg1"/>
                </a:solidFill>
                <a:latin typeface="Lato Bold" charset="0"/>
                <a:ea typeface="Lato Bold" charset="0"/>
                <a:cs typeface="Lato Bold" charset="0"/>
              </a:rPr>
              <a:t>Medigy Media Kit 2022</a:t>
            </a:r>
          </a:p>
        </p:txBody>
      </p:sp>
      <p:grpSp>
        <p:nvGrpSpPr>
          <p:cNvPr id="6" name="Group 5"/>
          <p:cNvGrpSpPr/>
          <p:nvPr/>
        </p:nvGrpSpPr>
        <p:grpSpPr>
          <a:xfrm>
            <a:off x="7602884" y="4192858"/>
            <a:ext cx="9235455" cy="5374888"/>
            <a:chOff x="1558925" y="4192858"/>
            <a:chExt cx="9235455" cy="5374888"/>
          </a:xfrm>
        </p:grpSpPr>
        <p:cxnSp>
          <p:nvCxnSpPr>
            <p:cNvPr id="13" name="Straight Connector 12"/>
            <p:cNvCxnSpPr/>
            <p:nvPr/>
          </p:nvCxnSpPr>
          <p:spPr>
            <a:xfrm>
              <a:off x="1558925" y="9567746"/>
              <a:ext cx="923545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558925" y="4192858"/>
              <a:ext cx="923545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30" name="Picture 6" descr="Image result for twitter logo">
            <a:hlinkClick r:id="rId3"/>
            <a:extLst>
              <a:ext uri="{FF2B5EF4-FFF2-40B4-BE49-F238E27FC236}">
                <a16:creationId xmlns:a16="http://schemas.microsoft.com/office/drawing/2014/main" id="{740CDD71-D23A-46AE-9935-2186211B5B4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022845" y="10147251"/>
            <a:ext cx="1336675" cy="13366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inkedinlogo">
            <a:hlinkClick r:id="rId5"/>
            <a:extLst>
              <a:ext uri="{FF2B5EF4-FFF2-40B4-BE49-F238E27FC236}">
                <a16:creationId xmlns:a16="http://schemas.microsoft.com/office/drawing/2014/main" id="{7D81C33C-D5E6-4FA1-BDBE-45479A8E0973}"/>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9728202" y="10147251"/>
            <a:ext cx="1336675" cy="13366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faceboo logo">
            <a:hlinkClick r:id="rId7"/>
            <a:extLst>
              <a:ext uri="{FF2B5EF4-FFF2-40B4-BE49-F238E27FC236}">
                <a16:creationId xmlns:a16="http://schemas.microsoft.com/office/drawing/2014/main" id="{F8C14DF6-9B3C-42C1-B601-38D056AB8C03}"/>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2433559" y="10009901"/>
            <a:ext cx="2098675" cy="14690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mail symbol">
            <a:hlinkClick r:id="rId9"/>
            <a:extLst>
              <a:ext uri="{FF2B5EF4-FFF2-40B4-BE49-F238E27FC236}">
                <a16:creationId xmlns:a16="http://schemas.microsoft.com/office/drawing/2014/main" id="{C653A7C3-45DE-40E9-8EBA-03CEBE1AE416}"/>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15900916" y="10147251"/>
            <a:ext cx="1336675" cy="133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6445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a:spLocks noChangeAspect="1"/>
          </p:cNvSpPr>
          <p:nvPr/>
        </p:nvSpPr>
        <p:spPr>
          <a:xfrm>
            <a:off x="1711325" y="7678804"/>
            <a:ext cx="1027094" cy="1027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39" name="Subtitle 2"/>
          <p:cNvSpPr txBox="1">
            <a:spLocks/>
          </p:cNvSpPr>
          <p:nvPr/>
        </p:nvSpPr>
        <p:spPr>
          <a:xfrm>
            <a:off x="2934395" y="3604995"/>
            <a:ext cx="8037303" cy="17057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Healthcare Delivery Organization are institutions that employ HDPs and are directly caring for patients.</a:t>
            </a:r>
          </a:p>
        </p:txBody>
      </p:sp>
      <p:sp>
        <p:nvSpPr>
          <p:cNvPr id="40" name="TextBox 39"/>
          <p:cNvSpPr txBox="1"/>
          <p:nvPr/>
        </p:nvSpPr>
        <p:spPr>
          <a:xfrm>
            <a:off x="3051966" y="3046649"/>
            <a:ext cx="822661" cy="430887"/>
          </a:xfrm>
          <a:prstGeom prst="rect">
            <a:avLst/>
          </a:prstGeom>
          <a:noFill/>
        </p:spPr>
        <p:txBody>
          <a:bodyPr wrap="none" rtlCol="0" anchor="ctr" anchorCtr="0">
            <a:spAutoFit/>
          </a:bodyPr>
          <a:lstStyle/>
          <a:p>
            <a:r>
              <a:rPr lang="en-US" sz="2200" b="1" dirty="0">
                <a:solidFill>
                  <a:schemeClr val="tx2"/>
                </a:solidFill>
                <a:latin typeface="Lato" charset="0"/>
                <a:ea typeface="Lato" charset="0"/>
                <a:cs typeface="Lato" charset="0"/>
              </a:rPr>
              <a:t>HDO</a:t>
            </a:r>
          </a:p>
        </p:txBody>
      </p:sp>
      <p:sp>
        <p:nvSpPr>
          <p:cNvPr id="41" name="Subtitle 2"/>
          <p:cNvSpPr txBox="1">
            <a:spLocks/>
          </p:cNvSpPr>
          <p:nvPr/>
        </p:nvSpPr>
        <p:spPr>
          <a:xfrm>
            <a:off x="2934395" y="8110669"/>
            <a:ext cx="8037303" cy="17057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Healthcare Innovation Leadership are the leaders involved in identifying and diffusing innovation throughout an HDO.</a:t>
            </a:r>
          </a:p>
        </p:txBody>
      </p:sp>
      <p:sp>
        <p:nvSpPr>
          <p:cNvPr id="42" name="TextBox 41"/>
          <p:cNvSpPr txBox="1"/>
          <p:nvPr/>
        </p:nvSpPr>
        <p:spPr>
          <a:xfrm>
            <a:off x="3051966" y="7552323"/>
            <a:ext cx="635110" cy="430887"/>
          </a:xfrm>
          <a:prstGeom prst="rect">
            <a:avLst/>
          </a:prstGeom>
          <a:noFill/>
        </p:spPr>
        <p:txBody>
          <a:bodyPr wrap="none" rtlCol="0" anchor="ctr" anchorCtr="0">
            <a:spAutoFit/>
          </a:bodyPr>
          <a:lstStyle/>
          <a:p>
            <a:r>
              <a:rPr lang="en-US" sz="2200" b="1" dirty="0">
                <a:solidFill>
                  <a:schemeClr val="tx2"/>
                </a:solidFill>
                <a:latin typeface="Lato" charset="0"/>
                <a:ea typeface="Lato" charset="0"/>
                <a:cs typeface="Lato" charset="0"/>
              </a:rPr>
              <a:t>HIL</a:t>
            </a:r>
          </a:p>
        </p:txBody>
      </p:sp>
      <p:sp>
        <p:nvSpPr>
          <p:cNvPr id="50" name="Subtitle 2"/>
          <p:cNvSpPr txBox="1">
            <a:spLocks/>
          </p:cNvSpPr>
          <p:nvPr/>
        </p:nvSpPr>
        <p:spPr>
          <a:xfrm>
            <a:off x="2934395" y="6076173"/>
            <a:ext cx="8037303" cy="11927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Healthcare Delivery Professionals are clinicians and others involved in directly caring for patients.</a:t>
            </a:r>
          </a:p>
        </p:txBody>
      </p:sp>
      <p:sp>
        <p:nvSpPr>
          <p:cNvPr id="51" name="TextBox 50"/>
          <p:cNvSpPr txBox="1"/>
          <p:nvPr/>
        </p:nvSpPr>
        <p:spPr>
          <a:xfrm>
            <a:off x="3051966" y="5517827"/>
            <a:ext cx="782587" cy="430887"/>
          </a:xfrm>
          <a:prstGeom prst="rect">
            <a:avLst/>
          </a:prstGeom>
          <a:noFill/>
        </p:spPr>
        <p:txBody>
          <a:bodyPr wrap="none" rtlCol="0" anchor="ctr" anchorCtr="0">
            <a:spAutoFit/>
          </a:bodyPr>
          <a:lstStyle/>
          <a:p>
            <a:r>
              <a:rPr lang="en-US" sz="2200" b="1" dirty="0">
                <a:solidFill>
                  <a:schemeClr val="tx2"/>
                </a:solidFill>
                <a:latin typeface="Lato" charset="0"/>
                <a:ea typeface="Lato" charset="0"/>
                <a:cs typeface="Lato" charset="0"/>
              </a:rPr>
              <a:t>HDP</a:t>
            </a:r>
          </a:p>
        </p:txBody>
      </p:sp>
      <p:sp>
        <p:nvSpPr>
          <p:cNvPr id="55" name="Oval 54"/>
          <p:cNvSpPr>
            <a:spLocks noChangeAspect="1"/>
          </p:cNvSpPr>
          <p:nvPr/>
        </p:nvSpPr>
        <p:spPr>
          <a:xfrm>
            <a:off x="1711325" y="5584733"/>
            <a:ext cx="1027094" cy="10273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57" name="Oval 56"/>
          <p:cNvSpPr>
            <a:spLocks noChangeAspect="1"/>
          </p:cNvSpPr>
          <p:nvPr/>
        </p:nvSpPr>
        <p:spPr>
          <a:xfrm>
            <a:off x="1711325" y="3142228"/>
            <a:ext cx="1027094" cy="10273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74" name="Shape 2687"/>
          <p:cNvSpPr/>
          <p:nvPr/>
        </p:nvSpPr>
        <p:spPr>
          <a:xfrm>
            <a:off x="1956850" y="337360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75" name="Shape 2783"/>
          <p:cNvSpPr/>
          <p:nvPr/>
        </p:nvSpPr>
        <p:spPr>
          <a:xfrm>
            <a:off x="1956849" y="5864598"/>
            <a:ext cx="558655" cy="482475"/>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76" name="Shape 2547"/>
          <p:cNvSpPr/>
          <p:nvPr/>
        </p:nvSpPr>
        <p:spPr>
          <a:xfrm>
            <a:off x="1956848" y="791916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102" name="TextBox 101"/>
          <p:cNvSpPr txBox="1"/>
          <p:nvPr/>
        </p:nvSpPr>
        <p:spPr>
          <a:xfrm>
            <a:off x="1632888" y="483017"/>
            <a:ext cx="8804682" cy="1446532"/>
          </a:xfrm>
          <a:prstGeom prst="rect">
            <a:avLst/>
          </a:prstGeom>
          <a:noFill/>
        </p:spPr>
        <p:txBody>
          <a:bodyPr wrap="none" lIns="91422" tIns="45711" rIns="91422" bIns="45711" rtlCol="0">
            <a:spAutoFit/>
          </a:bodyPr>
          <a:lstStyle/>
          <a:p>
            <a:r>
              <a:rPr lang="en-US" sz="8800" b="1" dirty="0">
                <a:solidFill>
                  <a:schemeClr val="tx2"/>
                </a:solidFill>
                <a:latin typeface="Lato" charset="0"/>
                <a:ea typeface="Lato" charset="0"/>
                <a:cs typeface="Lato" charset="0"/>
              </a:rPr>
              <a:t>Target Audience</a:t>
            </a:r>
            <a:endParaRPr lang="id-ID" sz="8800" b="1" dirty="0">
              <a:solidFill>
                <a:schemeClr val="tx2"/>
              </a:solidFill>
              <a:latin typeface="Lato" charset="0"/>
              <a:ea typeface="Lato" charset="0"/>
              <a:cs typeface="Lato" charset="0"/>
            </a:endParaRPr>
          </a:p>
        </p:txBody>
      </p:sp>
      <p:sp>
        <p:nvSpPr>
          <p:cNvPr id="103" name="Rectangle 102"/>
          <p:cNvSpPr/>
          <p:nvPr/>
        </p:nvSpPr>
        <p:spPr>
          <a:xfrm>
            <a:off x="1738984"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endParaRPr lang="en-US" dirty="0">
              <a:solidFill>
                <a:schemeClr val="accent2"/>
              </a:solidFill>
              <a:latin typeface="Lato Light" charset="0"/>
            </a:endParaRPr>
          </a:p>
        </p:txBody>
      </p:sp>
      <p:sp>
        <p:nvSpPr>
          <p:cNvPr id="18" name="Oval 17">
            <a:extLst>
              <a:ext uri="{FF2B5EF4-FFF2-40B4-BE49-F238E27FC236}">
                <a16:creationId xmlns:a16="http://schemas.microsoft.com/office/drawing/2014/main" id="{347ED6AC-353A-4DDE-ADEA-C59FB4578F16}"/>
              </a:ext>
            </a:extLst>
          </p:cNvPr>
          <p:cNvSpPr>
            <a:spLocks noChangeAspect="1"/>
          </p:cNvSpPr>
          <p:nvPr/>
        </p:nvSpPr>
        <p:spPr>
          <a:xfrm>
            <a:off x="13133578" y="7211883"/>
            <a:ext cx="1027094" cy="1027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19" name="Subtitle 2">
            <a:extLst>
              <a:ext uri="{FF2B5EF4-FFF2-40B4-BE49-F238E27FC236}">
                <a16:creationId xmlns:a16="http://schemas.microsoft.com/office/drawing/2014/main" id="{991334E0-86FF-402F-84C5-753B43D8A07B}"/>
              </a:ext>
            </a:extLst>
          </p:cNvPr>
          <p:cNvSpPr txBox="1">
            <a:spLocks/>
          </p:cNvSpPr>
          <p:nvPr/>
        </p:nvSpPr>
        <p:spPr>
          <a:xfrm>
            <a:off x="14356648" y="3235344"/>
            <a:ext cx="9262109" cy="17057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Healthcare Innovation Practitioner Consumers are the colleagues involved in consuming diffused innovations at an HDO (mostly HDPs but could be more expansive).</a:t>
            </a:r>
          </a:p>
        </p:txBody>
      </p:sp>
      <p:sp>
        <p:nvSpPr>
          <p:cNvPr id="20" name="TextBox 19">
            <a:extLst>
              <a:ext uri="{FF2B5EF4-FFF2-40B4-BE49-F238E27FC236}">
                <a16:creationId xmlns:a16="http://schemas.microsoft.com/office/drawing/2014/main" id="{43314304-7610-4CAD-BBCF-219B308E6468}"/>
              </a:ext>
            </a:extLst>
          </p:cNvPr>
          <p:cNvSpPr txBox="1"/>
          <p:nvPr/>
        </p:nvSpPr>
        <p:spPr>
          <a:xfrm>
            <a:off x="14474219" y="2676998"/>
            <a:ext cx="840295" cy="430887"/>
          </a:xfrm>
          <a:prstGeom prst="rect">
            <a:avLst/>
          </a:prstGeom>
          <a:noFill/>
        </p:spPr>
        <p:txBody>
          <a:bodyPr wrap="none" rtlCol="0" anchor="ctr" anchorCtr="0">
            <a:spAutoFit/>
          </a:bodyPr>
          <a:lstStyle/>
          <a:p>
            <a:r>
              <a:rPr lang="en-US" sz="2200" b="1" dirty="0">
                <a:solidFill>
                  <a:schemeClr val="tx2"/>
                </a:solidFill>
                <a:latin typeface="Lato" charset="0"/>
                <a:ea typeface="Lato" charset="0"/>
                <a:cs typeface="Lato" charset="0"/>
              </a:rPr>
              <a:t>HIPC</a:t>
            </a:r>
          </a:p>
        </p:txBody>
      </p:sp>
      <p:sp>
        <p:nvSpPr>
          <p:cNvPr id="21" name="Subtitle 2">
            <a:extLst>
              <a:ext uri="{FF2B5EF4-FFF2-40B4-BE49-F238E27FC236}">
                <a16:creationId xmlns:a16="http://schemas.microsoft.com/office/drawing/2014/main" id="{0FDF430D-48A6-4F55-99FB-85D2915779D6}"/>
              </a:ext>
            </a:extLst>
          </p:cNvPr>
          <p:cNvSpPr txBox="1">
            <a:spLocks/>
          </p:cNvSpPr>
          <p:nvPr/>
        </p:nvSpPr>
        <p:spPr>
          <a:xfrm>
            <a:off x="14356648" y="7643748"/>
            <a:ext cx="9398297" cy="11927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Technology Integrators are the vendors that take offerings and help to deploy them at HDOs for HDPs and HILs/HIPCs.</a:t>
            </a:r>
          </a:p>
        </p:txBody>
      </p:sp>
      <p:sp>
        <p:nvSpPr>
          <p:cNvPr id="22" name="TextBox 21">
            <a:extLst>
              <a:ext uri="{FF2B5EF4-FFF2-40B4-BE49-F238E27FC236}">
                <a16:creationId xmlns:a16="http://schemas.microsoft.com/office/drawing/2014/main" id="{B374E5B4-DD9D-4BD5-822D-1321BD3D5662}"/>
              </a:ext>
            </a:extLst>
          </p:cNvPr>
          <p:cNvSpPr txBox="1"/>
          <p:nvPr/>
        </p:nvSpPr>
        <p:spPr>
          <a:xfrm>
            <a:off x="14474219" y="7085402"/>
            <a:ext cx="1929054" cy="430887"/>
          </a:xfrm>
          <a:prstGeom prst="rect">
            <a:avLst/>
          </a:prstGeom>
          <a:noFill/>
        </p:spPr>
        <p:txBody>
          <a:bodyPr wrap="none" rtlCol="0" anchor="ctr" anchorCtr="0">
            <a:spAutoFit/>
          </a:bodyPr>
          <a:lstStyle/>
          <a:p>
            <a:r>
              <a:rPr lang="en-US" sz="2200" b="1" dirty="0">
                <a:solidFill>
                  <a:schemeClr val="tx2"/>
                </a:solidFill>
                <a:latin typeface="Lato" charset="0"/>
                <a:ea typeface="Lato" charset="0"/>
                <a:cs typeface="Lato" charset="0"/>
              </a:rPr>
              <a:t>INTEGRATOR</a:t>
            </a:r>
          </a:p>
        </p:txBody>
      </p:sp>
      <p:sp>
        <p:nvSpPr>
          <p:cNvPr id="23" name="Subtitle 2">
            <a:extLst>
              <a:ext uri="{FF2B5EF4-FFF2-40B4-BE49-F238E27FC236}">
                <a16:creationId xmlns:a16="http://schemas.microsoft.com/office/drawing/2014/main" id="{6668F26E-F2EB-4732-B10F-DF8C70DA22B3}"/>
              </a:ext>
            </a:extLst>
          </p:cNvPr>
          <p:cNvSpPr txBox="1">
            <a:spLocks/>
          </p:cNvSpPr>
          <p:nvPr/>
        </p:nvSpPr>
        <p:spPr>
          <a:xfrm>
            <a:off x="14356648" y="5706522"/>
            <a:ext cx="9573395" cy="11927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Innovation Suppliers are the vendors creating offerings such as products, services, solutions, infrastructure, and APIs.</a:t>
            </a:r>
          </a:p>
        </p:txBody>
      </p:sp>
      <p:sp>
        <p:nvSpPr>
          <p:cNvPr id="24" name="TextBox 23">
            <a:extLst>
              <a:ext uri="{FF2B5EF4-FFF2-40B4-BE49-F238E27FC236}">
                <a16:creationId xmlns:a16="http://schemas.microsoft.com/office/drawing/2014/main" id="{373DE142-476D-48D9-A1CE-CFAEBC452FB6}"/>
              </a:ext>
            </a:extLst>
          </p:cNvPr>
          <p:cNvSpPr txBox="1"/>
          <p:nvPr/>
        </p:nvSpPr>
        <p:spPr>
          <a:xfrm>
            <a:off x="14474219" y="5148176"/>
            <a:ext cx="1837491" cy="430887"/>
          </a:xfrm>
          <a:prstGeom prst="rect">
            <a:avLst/>
          </a:prstGeom>
          <a:noFill/>
        </p:spPr>
        <p:txBody>
          <a:bodyPr wrap="none" rtlCol="0" anchor="ctr" anchorCtr="0">
            <a:spAutoFit/>
          </a:bodyPr>
          <a:lstStyle/>
          <a:p>
            <a:r>
              <a:rPr lang="en-US" sz="2200" b="1" dirty="0">
                <a:solidFill>
                  <a:schemeClr val="tx2"/>
                </a:solidFill>
                <a:latin typeface="Lato" charset="0"/>
                <a:ea typeface="Lato" charset="0"/>
                <a:cs typeface="Lato" charset="0"/>
              </a:rPr>
              <a:t>INNOVATOR</a:t>
            </a:r>
          </a:p>
        </p:txBody>
      </p:sp>
      <p:sp>
        <p:nvSpPr>
          <p:cNvPr id="25" name="Oval 24">
            <a:extLst>
              <a:ext uri="{FF2B5EF4-FFF2-40B4-BE49-F238E27FC236}">
                <a16:creationId xmlns:a16="http://schemas.microsoft.com/office/drawing/2014/main" id="{56DD9329-14F4-45F7-BEB1-F32D0A62B351}"/>
              </a:ext>
            </a:extLst>
          </p:cNvPr>
          <p:cNvSpPr>
            <a:spLocks noChangeAspect="1"/>
          </p:cNvSpPr>
          <p:nvPr/>
        </p:nvSpPr>
        <p:spPr>
          <a:xfrm>
            <a:off x="13133578" y="5215082"/>
            <a:ext cx="1027094" cy="10273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26" name="Oval 25">
            <a:extLst>
              <a:ext uri="{FF2B5EF4-FFF2-40B4-BE49-F238E27FC236}">
                <a16:creationId xmlns:a16="http://schemas.microsoft.com/office/drawing/2014/main" id="{6F790883-7AF4-4C0D-99E6-A1D02E776076}"/>
              </a:ext>
            </a:extLst>
          </p:cNvPr>
          <p:cNvSpPr>
            <a:spLocks noChangeAspect="1"/>
          </p:cNvSpPr>
          <p:nvPr/>
        </p:nvSpPr>
        <p:spPr>
          <a:xfrm>
            <a:off x="13133578" y="2772577"/>
            <a:ext cx="1027094" cy="10273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27" name="Shape 2687">
            <a:extLst>
              <a:ext uri="{FF2B5EF4-FFF2-40B4-BE49-F238E27FC236}">
                <a16:creationId xmlns:a16="http://schemas.microsoft.com/office/drawing/2014/main" id="{37B02097-553D-40D9-AD9A-AF1A1059FAAB}"/>
              </a:ext>
            </a:extLst>
          </p:cNvPr>
          <p:cNvSpPr/>
          <p:nvPr/>
        </p:nvSpPr>
        <p:spPr>
          <a:xfrm>
            <a:off x="13379103" y="300395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28" name="Shape 2783">
            <a:extLst>
              <a:ext uri="{FF2B5EF4-FFF2-40B4-BE49-F238E27FC236}">
                <a16:creationId xmlns:a16="http://schemas.microsoft.com/office/drawing/2014/main" id="{65780E91-B4A0-4735-955E-ECA15E375EF0}"/>
              </a:ext>
            </a:extLst>
          </p:cNvPr>
          <p:cNvSpPr/>
          <p:nvPr/>
        </p:nvSpPr>
        <p:spPr>
          <a:xfrm>
            <a:off x="13379102" y="5494947"/>
            <a:ext cx="558655" cy="482475"/>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29" name="Shape 2547">
            <a:extLst>
              <a:ext uri="{FF2B5EF4-FFF2-40B4-BE49-F238E27FC236}">
                <a16:creationId xmlns:a16="http://schemas.microsoft.com/office/drawing/2014/main" id="{DAC8D824-2E68-4416-8E74-BC02B23CD396}"/>
              </a:ext>
            </a:extLst>
          </p:cNvPr>
          <p:cNvSpPr/>
          <p:nvPr/>
        </p:nvSpPr>
        <p:spPr>
          <a:xfrm>
            <a:off x="13379101" y="745224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30" name="Oval 29">
            <a:extLst>
              <a:ext uri="{FF2B5EF4-FFF2-40B4-BE49-F238E27FC236}">
                <a16:creationId xmlns:a16="http://schemas.microsoft.com/office/drawing/2014/main" id="{73DA0C86-AFD6-4CDB-A338-B8F8B41B24B1}"/>
              </a:ext>
            </a:extLst>
          </p:cNvPr>
          <p:cNvSpPr>
            <a:spLocks noChangeAspect="1"/>
          </p:cNvSpPr>
          <p:nvPr/>
        </p:nvSpPr>
        <p:spPr>
          <a:xfrm>
            <a:off x="1711325" y="10552558"/>
            <a:ext cx="1027094" cy="1027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31" name="Subtitle 2">
            <a:extLst>
              <a:ext uri="{FF2B5EF4-FFF2-40B4-BE49-F238E27FC236}">
                <a16:creationId xmlns:a16="http://schemas.microsoft.com/office/drawing/2014/main" id="{D644196E-DE0A-4005-B9B2-DB3AD2D301C2}"/>
              </a:ext>
            </a:extLst>
          </p:cNvPr>
          <p:cNvSpPr txBox="1">
            <a:spLocks/>
          </p:cNvSpPr>
          <p:nvPr/>
        </p:nvSpPr>
        <p:spPr>
          <a:xfrm>
            <a:off x="2934395" y="10984423"/>
            <a:ext cx="8037303" cy="17057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Industry Analysts are intermediaries and influencers that drive the selection of offerings at HDOs and other innovation procurement shops.</a:t>
            </a:r>
          </a:p>
        </p:txBody>
      </p:sp>
      <p:sp>
        <p:nvSpPr>
          <p:cNvPr id="32" name="TextBox 31">
            <a:extLst>
              <a:ext uri="{FF2B5EF4-FFF2-40B4-BE49-F238E27FC236}">
                <a16:creationId xmlns:a16="http://schemas.microsoft.com/office/drawing/2014/main" id="{E0A71493-41DD-4AA8-BD6A-A023B3D90F1A}"/>
              </a:ext>
            </a:extLst>
          </p:cNvPr>
          <p:cNvSpPr txBox="1"/>
          <p:nvPr/>
        </p:nvSpPr>
        <p:spPr>
          <a:xfrm>
            <a:off x="3051966" y="10426077"/>
            <a:ext cx="1421864" cy="430887"/>
          </a:xfrm>
          <a:prstGeom prst="rect">
            <a:avLst/>
          </a:prstGeom>
          <a:noFill/>
        </p:spPr>
        <p:txBody>
          <a:bodyPr wrap="none" rtlCol="0" anchor="ctr" anchorCtr="0">
            <a:spAutoFit/>
          </a:bodyPr>
          <a:lstStyle/>
          <a:p>
            <a:r>
              <a:rPr lang="en-US" sz="2200" b="1" dirty="0">
                <a:solidFill>
                  <a:schemeClr val="tx2"/>
                </a:solidFill>
                <a:latin typeface="Lato" charset="0"/>
                <a:ea typeface="Lato" charset="0"/>
                <a:cs typeface="Lato" charset="0"/>
              </a:rPr>
              <a:t>ANALYST</a:t>
            </a:r>
          </a:p>
        </p:txBody>
      </p:sp>
      <p:sp>
        <p:nvSpPr>
          <p:cNvPr id="33" name="Shape 2547">
            <a:extLst>
              <a:ext uri="{FF2B5EF4-FFF2-40B4-BE49-F238E27FC236}">
                <a16:creationId xmlns:a16="http://schemas.microsoft.com/office/drawing/2014/main" id="{900FB17C-70D0-40F7-922E-EA5C630308CB}"/>
              </a:ext>
            </a:extLst>
          </p:cNvPr>
          <p:cNvSpPr/>
          <p:nvPr/>
        </p:nvSpPr>
        <p:spPr>
          <a:xfrm>
            <a:off x="1956848" y="1079291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34" name="Oval 33">
            <a:extLst>
              <a:ext uri="{FF2B5EF4-FFF2-40B4-BE49-F238E27FC236}">
                <a16:creationId xmlns:a16="http://schemas.microsoft.com/office/drawing/2014/main" id="{3A9142E4-DE30-4D43-BCB1-542EAAF371BA}"/>
              </a:ext>
            </a:extLst>
          </p:cNvPr>
          <p:cNvSpPr>
            <a:spLocks noChangeAspect="1"/>
          </p:cNvSpPr>
          <p:nvPr/>
        </p:nvSpPr>
        <p:spPr>
          <a:xfrm>
            <a:off x="13133578" y="9424158"/>
            <a:ext cx="1027094" cy="1027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35" name="Subtitle 2">
            <a:extLst>
              <a:ext uri="{FF2B5EF4-FFF2-40B4-BE49-F238E27FC236}">
                <a16:creationId xmlns:a16="http://schemas.microsoft.com/office/drawing/2014/main" id="{1609D5FB-4018-4F18-9FBD-01A9DAFAA39B}"/>
              </a:ext>
            </a:extLst>
          </p:cNvPr>
          <p:cNvSpPr txBox="1">
            <a:spLocks/>
          </p:cNvSpPr>
          <p:nvPr/>
        </p:nvSpPr>
        <p:spPr>
          <a:xfrm>
            <a:off x="14356648" y="9856023"/>
            <a:ext cx="8037303" cy="11927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Consumers are patients, families, and their care givers.</a:t>
            </a:r>
          </a:p>
        </p:txBody>
      </p:sp>
      <p:sp>
        <p:nvSpPr>
          <p:cNvPr id="36" name="TextBox 35">
            <a:extLst>
              <a:ext uri="{FF2B5EF4-FFF2-40B4-BE49-F238E27FC236}">
                <a16:creationId xmlns:a16="http://schemas.microsoft.com/office/drawing/2014/main" id="{C1F48199-7581-44F0-9B61-3CDEE14DC4B1}"/>
              </a:ext>
            </a:extLst>
          </p:cNvPr>
          <p:cNvSpPr txBox="1"/>
          <p:nvPr/>
        </p:nvSpPr>
        <p:spPr>
          <a:xfrm>
            <a:off x="14474219" y="9297677"/>
            <a:ext cx="1918859" cy="430887"/>
          </a:xfrm>
          <a:prstGeom prst="rect">
            <a:avLst/>
          </a:prstGeom>
          <a:noFill/>
        </p:spPr>
        <p:txBody>
          <a:bodyPr wrap="none" rtlCol="0" anchor="ctr" anchorCtr="0">
            <a:spAutoFit/>
          </a:bodyPr>
          <a:lstStyle/>
          <a:p>
            <a:r>
              <a:rPr lang="en-US" sz="2200" b="1" dirty="0">
                <a:solidFill>
                  <a:schemeClr val="tx2"/>
                </a:solidFill>
                <a:latin typeface="Lato" charset="0"/>
                <a:ea typeface="Lato" charset="0"/>
                <a:cs typeface="Lato" charset="0"/>
              </a:rPr>
              <a:t>CONSUMERS</a:t>
            </a:r>
          </a:p>
        </p:txBody>
      </p:sp>
      <p:sp>
        <p:nvSpPr>
          <p:cNvPr id="37" name="Shape 2547">
            <a:extLst>
              <a:ext uri="{FF2B5EF4-FFF2-40B4-BE49-F238E27FC236}">
                <a16:creationId xmlns:a16="http://schemas.microsoft.com/office/drawing/2014/main" id="{3DCA06D1-645B-4B1A-BBEB-11F0BB1D8920}"/>
              </a:ext>
            </a:extLst>
          </p:cNvPr>
          <p:cNvSpPr/>
          <p:nvPr/>
        </p:nvSpPr>
        <p:spPr>
          <a:xfrm>
            <a:off x="13379101" y="966451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38" name="Oval 37">
            <a:extLst>
              <a:ext uri="{FF2B5EF4-FFF2-40B4-BE49-F238E27FC236}">
                <a16:creationId xmlns:a16="http://schemas.microsoft.com/office/drawing/2014/main" id="{8151DEDD-1A7A-4A2A-80E8-2FEB83BD2BC2}"/>
              </a:ext>
            </a:extLst>
          </p:cNvPr>
          <p:cNvSpPr>
            <a:spLocks noChangeAspect="1"/>
          </p:cNvSpPr>
          <p:nvPr/>
        </p:nvSpPr>
        <p:spPr>
          <a:xfrm>
            <a:off x="13133578" y="11180550"/>
            <a:ext cx="1027094" cy="1027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43" name="Subtitle 2">
            <a:extLst>
              <a:ext uri="{FF2B5EF4-FFF2-40B4-BE49-F238E27FC236}">
                <a16:creationId xmlns:a16="http://schemas.microsoft.com/office/drawing/2014/main" id="{9421D023-D78E-4488-8ED0-FA6AD14F7C2D}"/>
              </a:ext>
            </a:extLst>
          </p:cNvPr>
          <p:cNvSpPr txBox="1">
            <a:spLocks/>
          </p:cNvSpPr>
          <p:nvPr/>
        </p:nvSpPr>
        <p:spPr>
          <a:xfrm>
            <a:off x="14356648" y="11612415"/>
            <a:ext cx="9573395" cy="17057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Industry Investors funders of development and commercialization of novel innovations, especially those with proof of product/market fit through buyer intent analysis.</a:t>
            </a:r>
          </a:p>
        </p:txBody>
      </p:sp>
      <p:sp>
        <p:nvSpPr>
          <p:cNvPr id="44" name="TextBox 43">
            <a:extLst>
              <a:ext uri="{FF2B5EF4-FFF2-40B4-BE49-F238E27FC236}">
                <a16:creationId xmlns:a16="http://schemas.microsoft.com/office/drawing/2014/main" id="{01918ABF-9B9D-462B-8954-68A17D47C5CC}"/>
              </a:ext>
            </a:extLst>
          </p:cNvPr>
          <p:cNvSpPr txBox="1"/>
          <p:nvPr/>
        </p:nvSpPr>
        <p:spPr>
          <a:xfrm>
            <a:off x="14474219" y="11054069"/>
            <a:ext cx="1705082" cy="430887"/>
          </a:xfrm>
          <a:prstGeom prst="rect">
            <a:avLst/>
          </a:prstGeom>
          <a:noFill/>
        </p:spPr>
        <p:txBody>
          <a:bodyPr wrap="none" rtlCol="0" anchor="ctr" anchorCtr="0">
            <a:spAutoFit/>
          </a:bodyPr>
          <a:lstStyle/>
          <a:p>
            <a:r>
              <a:rPr lang="en-US" sz="2200" b="1" dirty="0">
                <a:solidFill>
                  <a:schemeClr val="tx2"/>
                </a:solidFill>
                <a:latin typeface="Lato" charset="0"/>
                <a:ea typeface="Lato" charset="0"/>
                <a:cs typeface="Lato" charset="0"/>
              </a:rPr>
              <a:t>INVESTORS</a:t>
            </a:r>
          </a:p>
        </p:txBody>
      </p:sp>
      <p:sp>
        <p:nvSpPr>
          <p:cNvPr id="45" name="Shape 2547">
            <a:extLst>
              <a:ext uri="{FF2B5EF4-FFF2-40B4-BE49-F238E27FC236}">
                <a16:creationId xmlns:a16="http://schemas.microsoft.com/office/drawing/2014/main" id="{ABBF34A6-25B6-4D6B-8619-5B9FBE31825F}"/>
              </a:ext>
            </a:extLst>
          </p:cNvPr>
          <p:cNvSpPr/>
          <p:nvPr/>
        </p:nvSpPr>
        <p:spPr>
          <a:xfrm>
            <a:off x="13379101" y="1142091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Tree>
    <p:extLst>
      <p:ext uri="{BB962C8B-B14F-4D97-AF65-F5344CB8AC3E}">
        <p14:creationId xmlns:p14="http://schemas.microsoft.com/office/powerpoint/2010/main" val="15754288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a:spLocks noChangeAspect="1"/>
          </p:cNvSpPr>
          <p:nvPr/>
        </p:nvSpPr>
        <p:spPr>
          <a:xfrm>
            <a:off x="12044958" y="3173130"/>
            <a:ext cx="1027094" cy="1027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39" name="Subtitle 2"/>
          <p:cNvSpPr txBox="1">
            <a:spLocks/>
          </p:cNvSpPr>
          <p:nvPr/>
        </p:nvSpPr>
        <p:spPr>
          <a:xfrm>
            <a:off x="2934395" y="3604995"/>
            <a:ext cx="8037303" cy="809965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8 Newsletters</a:t>
            </a:r>
          </a:p>
          <a:p>
            <a:pPr algn="l">
              <a:lnSpc>
                <a:spcPts val="4040"/>
              </a:lnSpc>
            </a:pPr>
            <a:r>
              <a:rPr lang="en-US" sz="2600" dirty="0">
                <a:solidFill>
                  <a:schemeClr val="tx1"/>
                </a:solidFill>
                <a:latin typeface="Lato Light" charset="0"/>
                <a:ea typeface="Lato Light" charset="0"/>
                <a:cs typeface="Lato Light" charset="0"/>
              </a:rPr>
              <a:t>10k+ HDO Contacts</a:t>
            </a:r>
          </a:p>
          <a:p>
            <a:pPr algn="l">
              <a:lnSpc>
                <a:spcPts val="4040"/>
              </a:lnSpc>
            </a:pPr>
            <a:r>
              <a:rPr lang="en-US" sz="2600" dirty="0">
                <a:solidFill>
                  <a:schemeClr val="tx1"/>
                </a:solidFill>
                <a:latin typeface="Lato Light" charset="0"/>
                <a:ea typeface="Lato Light" charset="0"/>
                <a:cs typeface="Lato Light" charset="0"/>
              </a:rPr>
              <a:t>7k+ innovator contacts</a:t>
            </a:r>
          </a:p>
          <a:p>
            <a:pPr algn="l">
              <a:lnSpc>
                <a:spcPts val="4040"/>
              </a:lnSpc>
            </a:pPr>
            <a:endParaRPr lang="en-US" sz="2600" dirty="0">
              <a:solidFill>
                <a:schemeClr val="tx1"/>
              </a:solidFill>
              <a:latin typeface="Lato Light" charset="0"/>
            </a:endParaRPr>
          </a:p>
          <a:p>
            <a:pPr algn="l">
              <a:lnSpc>
                <a:spcPts val="4040"/>
              </a:lnSpc>
            </a:pPr>
            <a:r>
              <a:rPr lang="en-US" dirty="0"/>
              <a:t>Access to 10,000 + senior innovation strategy and procurement staff at hospitals including the following titles:</a:t>
            </a:r>
          </a:p>
          <a:p>
            <a:pPr algn="l">
              <a:lnSpc>
                <a:spcPts val="4040"/>
              </a:lnSpc>
            </a:pPr>
            <a:r>
              <a:rPr lang="en-US" sz="2400" dirty="0">
                <a:solidFill>
                  <a:schemeClr val="tx1"/>
                </a:solidFill>
                <a:latin typeface="Lato Light" charset="0"/>
              </a:rPr>
              <a:t>Chief Innovation Officer at HDOs (healthcare delivery organizations like hospitals, clinics, labs, etc.)</a:t>
            </a:r>
          </a:p>
          <a:p>
            <a:pPr algn="l">
              <a:lnSpc>
                <a:spcPts val="4040"/>
              </a:lnSpc>
            </a:pPr>
            <a:r>
              <a:rPr lang="en-US" sz="2400" dirty="0">
                <a:solidFill>
                  <a:schemeClr val="tx1"/>
                </a:solidFill>
                <a:latin typeface="Lato Light" charset="0"/>
              </a:rPr>
              <a:t>Chief Information Officer at HDOs</a:t>
            </a:r>
          </a:p>
          <a:p>
            <a:pPr algn="l">
              <a:lnSpc>
                <a:spcPts val="4040"/>
              </a:lnSpc>
            </a:pPr>
            <a:r>
              <a:rPr lang="en-US" sz="2400" dirty="0">
                <a:solidFill>
                  <a:schemeClr val="tx1"/>
                </a:solidFill>
                <a:latin typeface="Lato Light" charset="0"/>
              </a:rPr>
              <a:t>Chief Technology Officer at HDOs</a:t>
            </a:r>
          </a:p>
          <a:p>
            <a:pPr algn="l">
              <a:lnSpc>
                <a:spcPts val="4040"/>
              </a:lnSpc>
            </a:pPr>
            <a:r>
              <a:rPr lang="en-US" sz="2400" dirty="0">
                <a:solidFill>
                  <a:schemeClr val="tx1"/>
                </a:solidFill>
                <a:latin typeface="Lato Light" charset="0"/>
              </a:rPr>
              <a:t>VP of Engineering at HDOs</a:t>
            </a:r>
          </a:p>
          <a:p>
            <a:pPr algn="l">
              <a:lnSpc>
                <a:spcPts val="4040"/>
              </a:lnSpc>
            </a:pPr>
            <a:r>
              <a:rPr lang="en-US" sz="2400" dirty="0">
                <a:solidFill>
                  <a:schemeClr val="tx1"/>
                </a:solidFill>
                <a:latin typeface="Lato Light" charset="0"/>
              </a:rPr>
              <a:t>Chief Procurement Officer at HDOs</a:t>
            </a:r>
          </a:p>
          <a:p>
            <a:pPr algn="l">
              <a:lnSpc>
                <a:spcPts val="4040"/>
              </a:lnSpc>
            </a:pPr>
            <a:r>
              <a:rPr lang="en-US" sz="2400" dirty="0">
                <a:solidFill>
                  <a:schemeClr val="tx1"/>
                </a:solidFill>
                <a:latin typeface="Lato Light" charset="0"/>
              </a:rPr>
              <a:t>Others reporting directly to any of the above at HDOs</a:t>
            </a:r>
          </a:p>
        </p:txBody>
      </p:sp>
      <p:sp>
        <p:nvSpPr>
          <p:cNvPr id="40" name="TextBox 39"/>
          <p:cNvSpPr txBox="1"/>
          <p:nvPr/>
        </p:nvSpPr>
        <p:spPr>
          <a:xfrm>
            <a:off x="3051966" y="3046649"/>
            <a:ext cx="2133276" cy="430887"/>
          </a:xfrm>
          <a:prstGeom prst="rect">
            <a:avLst/>
          </a:prstGeom>
          <a:noFill/>
        </p:spPr>
        <p:txBody>
          <a:bodyPr wrap="none" rtlCol="0" anchor="ctr" anchorCtr="0">
            <a:spAutoFit/>
          </a:bodyPr>
          <a:lstStyle/>
          <a:p>
            <a:r>
              <a:rPr lang="en-US" sz="2200" b="1" dirty="0">
                <a:solidFill>
                  <a:schemeClr val="tx2"/>
                </a:solidFill>
                <a:latin typeface="Lato" charset="0"/>
                <a:ea typeface="Lato" charset="0"/>
                <a:cs typeface="Lato" charset="0"/>
              </a:rPr>
              <a:t>NEWSLETTERS</a:t>
            </a:r>
          </a:p>
        </p:txBody>
      </p:sp>
      <p:sp>
        <p:nvSpPr>
          <p:cNvPr id="41" name="Subtitle 2"/>
          <p:cNvSpPr txBox="1">
            <a:spLocks/>
          </p:cNvSpPr>
          <p:nvPr/>
        </p:nvSpPr>
        <p:spPr>
          <a:xfrm>
            <a:off x="13268028" y="3604995"/>
            <a:ext cx="9398297" cy="526362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Medigy launched in 2021. Generated 1.77 M organic search engine impressions in 2021</a:t>
            </a:r>
          </a:p>
          <a:p>
            <a:pPr algn="l">
              <a:lnSpc>
                <a:spcPts val="4040"/>
              </a:lnSpc>
            </a:pPr>
            <a:endParaRPr lang="en-US" sz="2600" dirty="0">
              <a:solidFill>
                <a:schemeClr val="tx1"/>
              </a:solidFill>
              <a:latin typeface="Lato Light" charset="0"/>
              <a:ea typeface="Lato Light" charset="0"/>
              <a:cs typeface="Lato Light" charset="0"/>
            </a:endParaRPr>
          </a:p>
          <a:p>
            <a:pPr algn="l">
              <a:lnSpc>
                <a:spcPts val="4040"/>
              </a:lnSpc>
            </a:pPr>
            <a:r>
              <a:rPr lang="en-US" sz="2600" dirty="0">
                <a:solidFill>
                  <a:schemeClr val="tx1"/>
                </a:solidFill>
                <a:latin typeface="Lato Light" charset="0"/>
                <a:ea typeface="Lato Light" charset="0"/>
                <a:cs typeface="Lato Light" charset="0"/>
              </a:rPr>
              <a:t>In first year of launch, 153,991 website views</a:t>
            </a:r>
          </a:p>
          <a:p>
            <a:pPr algn="l">
              <a:lnSpc>
                <a:spcPts val="4040"/>
              </a:lnSpc>
            </a:pPr>
            <a:endParaRPr lang="en-US" sz="2600" dirty="0">
              <a:solidFill>
                <a:schemeClr val="tx1"/>
              </a:solidFill>
              <a:latin typeface="Lato Light" charset="0"/>
              <a:ea typeface="Lato Light" charset="0"/>
              <a:cs typeface="Lato Light" charset="0"/>
            </a:endParaRPr>
          </a:p>
          <a:p>
            <a:pPr algn="l">
              <a:lnSpc>
                <a:spcPts val="4040"/>
              </a:lnSpc>
            </a:pPr>
            <a:r>
              <a:rPr lang="en-US" sz="2600" dirty="0">
                <a:solidFill>
                  <a:schemeClr val="tx1"/>
                </a:solidFill>
                <a:latin typeface="Lato Light" charset="0"/>
                <a:ea typeface="Lato Light" charset="0"/>
                <a:cs typeface="Lato Light" charset="0"/>
              </a:rPr>
              <a:t>Product profiles viewed 30k+ times in the first year</a:t>
            </a:r>
          </a:p>
          <a:p>
            <a:pPr algn="l">
              <a:lnSpc>
                <a:spcPts val="4040"/>
              </a:lnSpc>
            </a:pPr>
            <a:endParaRPr lang="en-US" sz="2600" dirty="0">
              <a:solidFill>
                <a:schemeClr val="tx1"/>
              </a:solidFill>
              <a:latin typeface="Lato Light" charset="0"/>
              <a:ea typeface="Lato Light" charset="0"/>
              <a:cs typeface="Lato Light" charset="0"/>
            </a:endParaRPr>
          </a:p>
          <a:p>
            <a:pPr algn="l">
              <a:lnSpc>
                <a:spcPts val="4040"/>
              </a:lnSpc>
            </a:pPr>
            <a:r>
              <a:rPr lang="en-US" sz="2600" dirty="0">
                <a:solidFill>
                  <a:schemeClr val="tx1"/>
                </a:solidFill>
                <a:latin typeface="Lato Light" charset="0"/>
                <a:ea typeface="Lato Light" charset="0"/>
                <a:cs typeface="Lato Light" charset="0"/>
              </a:rPr>
              <a:t>Digital Health Events and Conferences listed on Medigy viewed 18k+ time in the first year</a:t>
            </a:r>
          </a:p>
        </p:txBody>
      </p:sp>
      <p:sp>
        <p:nvSpPr>
          <p:cNvPr id="42" name="TextBox 41"/>
          <p:cNvSpPr txBox="1"/>
          <p:nvPr/>
        </p:nvSpPr>
        <p:spPr>
          <a:xfrm>
            <a:off x="13385599" y="3046649"/>
            <a:ext cx="3291094" cy="430887"/>
          </a:xfrm>
          <a:prstGeom prst="rect">
            <a:avLst/>
          </a:prstGeom>
          <a:noFill/>
        </p:spPr>
        <p:txBody>
          <a:bodyPr wrap="none" rtlCol="0" anchor="ctr" anchorCtr="0">
            <a:spAutoFit/>
          </a:bodyPr>
          <a:lstStyle/>
          <a:p>
            <a:r>
              <a:rPr lang="en-US" sz="2200" b="1" dirty="0">
                <a:solidFill>
                  <a:schemeClr val="tx2"/>
                </a:solidFill>
                <a:latin typeface="Lato" charset="0"/>
                <a:ea typeface="Lato" charset="0"/>
                <a:cs typeface="Lato" charset="0"/>
              </a:rPr>
              <a:t>WEBSITE CIRCULATION</a:t>
            </a:r>
          </a:p>
        </p:txBody>
      </p:sp>
      <p:sp>
        <p:nvSpPr>
          <p:cNvPr id="57" name="Oval 56"/>
          <p:cNvSpPr>
            <a:spLocks noChangeAspect="1"/>
          </p:cNvSpPr>
          <p:nvPr/>
        </p:nvSpPr>
        <p:spPr>
          <a:xfrm>
            <a:off x="1711325" y="3142228"/>
            <a:ext cx="1027094" cy="10273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74" name="Shape 2687"/>
          <p:cNvSpPr/>
          <p:nvPr/>
        </p:nvSpPr>
        <p:spPr>
          <a:xfrm>
            <a:off x="1956850" y="337360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76" name="Shape 2547"/>
          <p:cNvSpPr/>
          <p:nvPr/>
        </p:nvSpPr>
        <p:spPr>
          <a:xfrm>
            <a:off x="12290481" y="34134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102" name="TextBox 101"/>
          <p:cNvSpPr txBox="1"/>
          <p:nvPr/>
        </p:nvSpPr>
        <p:spPr>
          <a:xfrm>
            <a:off x="1632888" y="483017"/>
            <a:ext cx="19434708" cy="1446532"/>
          </a:xfrm>
          <a:prstGeom prst="rect">
            <a:avLst/>
          </a:prstGeom>
          <a:noFill/>
        </p:spPr>
        <p:txBody>
          <a:bodyPr wrap="none" lIns="91422" tIns="45711" rIns="91422" bIns="45711" rtlCol="0">
            <a:spAutoFit/>
          </a:bodyPr>
          <a:lstStyle/>
          <a:p>
            <a:r>
              <a:rPr lang="en-US" sz="8800" b="1" dirty="0">
                <a:solidFill>
                  <a:schemeClr val="tx2"/>
                </a:solidFill>
                <a:latin typeface="Lato" charset="0"/>
                <a:ea typeface="Lato" charset="0"/>
                <a:cs typeface="Lato" charset="0"/>
              </a:rPr>
              <a:t>REACH AND WEBSITE CIRCULATION</a:t>
            </a:r>
            <a:endParaRPr lang="id-ID" sz="8800" b="1" dirty="0">
              <a:solidFill>
                <a:schemeClr val="tx2"/>
              </a:solidFill>
              <a:latin typeface="Lato" charset="0"/>
              <a:ea typeface="Lato" charset="0"/>
              <a:cs typeface="Lato" charset="0"/>
            </a:endParaRPr>
          </a:p>
        </p:txBody>
      </p:sp>
      <p:sp>
        <p:nvSpPr>
          <p:cNvPr id="103" name="Rectangle 102"/>
          <p:cNvSpPr/>
          <p:nvPr/>
        </p:nvSpPr>
        <p:spPr>
          <a:xfrm>
            <a:off x="1738984"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endParaRPr lang="en-US" dirty="0">
              <a:solidFill>
                <a:schemeClr val="accent2"/>
              </a:solidFill>
              <a:latin typeface="Lato Light" charset="0"/>
            </a:endParaRPr>
          </a:p>
        </p:txBody>
      </p:sp>
      <p:sp>
        <p:nvSpPr>
          <p:cNvPr id="52" name="Oval 51">
            <a:extLst>
              <a:ext uri="{FF2B5EF4-FFF2-40B4-BE49-F238E27FC236}">
                <a16:creationId xmlns:a16="http://schemas.microsoft.com/office/drawing/2014/main" id="{BF7274F1-948E-430B-BB3E-E091891999C1}"/>
              </a:ext>
            </a:extLst>
          </p:cNvPr>
          <p:cNvSpPr>
            <a:spLocks noChangeAspect="1"/>
          </p:cNvSpPr>
          <p:nvPr/>
        </p:nvSpPr>
        <p:spPr>
          <a:xfrm>
            <a:off x="12138993" y="9551232"/>
            <a:ext cx="1027094" cy="1027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53" name="Subtitle 2">
            <a:extLst>
              <a:ext uri="{FF2B5EF4-FFF2-40B4-BE49-F238E27FC236}">
                <a16:creationId xmlns:a16="http://schemas.microsoft.com/office/drawing/2014/main" id="{4F3BB7DE-F234-4230-AD1E-716A5150E84E}"/>
              </a:ext>
            </a:extLst>
          </p:cNvPr>
          <p:cNvSpPr txBox="1">
            <a:spLocks/>
          </p:cNvSpPr>
          <p:nvPr/>
        </p:nvSpPr>
        <p:spPr>
          <a:xfrm>
            <a:off x="13362063" y="9944187"/>
            <a:ext cx="10704167" cy="391761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Actionable guidance across 700 + Topics AND 15+ Taxonomies</a:t>
            </a:r>
          </a:p>
          <a:p>
            <a:pPr algn="l">
              <a:lnSpc>
                <a:spcPts val="4040"/>
              </a:lnSpc>
            </a:pPr>
            <a:endParaRPr lang="en-US" sz="2600" dirty="0">
              <a:solidFill>
                <a:schemeClr val="tx1"/>
              </a:solidFill>
              <a:latin typeface="Lato Light" charset="0"/>
              <a:ea typeface="Lato Light" charset="0"/>
              <a:cs typeface="Lato Light" charset="0"/>
            </a:endParaRPr>
          </a:p>
          <a:p>
            <a:pPr algn="l">
              <a:lnSpc>
                <a:spcPts val="4040"/>
              </a:lnSpc>
            </a:pPr>
            <a:r>
              <a:rPr lang="en-US" sz="2600" dirty="0">
                <a:solidFill>
                  <a:schemeClr val="tx1"/>
                </a:solidFill>
                <a:latin typeface="Lato Light" charset="0"/>
                <a:ea typeface="Lato Light" charset="0"/>
                <a:cs typeface="Lato Light" charset="0"/>
              </a:rPr>
              <a:t>Our collection of actionable guidance across 700 + topics and the ability to reach hospitals across these 700 + topics allows us targeting almost any topic in the digital health and med tech sector. We know how to reach hospitals and health systems from our teams’ over 3 decades of experience in digital healthcare. </a:t>
            </a:r>
          </a:p>
        </p:txBody>
      </p:sp>
      <p:sp>
        <p:nvSpPr>
          <p:cNvPr id="56" name="TextBox 55">
            <a:extLst>
              <a:ext uri="{FF2B5EF4-FFF2-40B4-BE49-F238E27FC236}">
                <a16:creationId xmlns:a16="http://schemas.microsoft.com/office/drawing/2014/main" id="{12B00530-3A1C-46CF-88B5-B26025A89CB9}"/>
              </a:ext>
            </a:extLst>
          </p:cNvPr>
          <p:cNvSpPr txBox="1"/>
          <p:nvPr/>
        </p:nvSpPr>
        <p:spPr>
          <a:xfrm>
            <a:off x="13479634" y="9424751"/>
            <a:ext cx="5284395" cy="430887"/>
          </a:xfrm>
          <a:prstGeom prst="rect">
            <a:avLst/>
          </a:prstGeom>
          <a:noFill/>
        </p:spPr>
        <p:txBody>
          <a:bodyPr wrap="none" rtlCol="0" anchor="ctr" anchorCtr="0">
            <a:spAutoFit/>
          </a:bodyPr>
          <a:lstStyle/>
          <a:p>
            <a:r>
              <a:rPr lang="en-US" sz="2200" b="1" dirty="0">
                <a:solidFill>
                  <a:schemeClr val="tx2"/>
                </a:solidFill>
                <a:latin typeface="Lato" charset="0"/>
                <a:ea typeface="Lato" charset="0"/>
                <a:cs typeface="Lato" charset="0"/>
              </a:rPr>
              <a:t>INDUSTRY AND TECHNOLOGY TOPICS</a:t>
            </a:r>
          </a:p>
        </p:txBody>
      </p:sp>
      <p:sp>
        <p:nvSpPr>
          <p:cNvPr id="58" name="Shape 2547">
            <a:extLst>
              <a:ext uri="{FF2B5EF4-FFF2-40B4-BE49-F238E27FC236}">
                <a16:creationId xmlns:a16="http://schemas.microsoft.com/office/drawing/2014/main" id="{9DB298EE-0AD0-4BB9-8C8D-D0C11C587E57}"/>
              </a:ext>
            </a:extLst>
          </p:cNvPr>
          <p:cNvSpPr/>
          <p:nvPr/>
        </p:nvSpPr>
        <p:spPr>
          <a:xfrm>
            <a:off x="12384516" y="979159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Tree>
    <p:extLst>
      <p:ext uri="{BB962C8B-B14F-4D97-AF65-F5344CB8AC3E}">
        <p14:creationId xmlns:p14="http://schemas.microsoft.com/office/powerpoint/2010/main" val="31089505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3024243" y="3412672"/>
            <a:ext cx="2510944" cy="477054"/>
          </a:xfrm>
          <a:prstGeom prst="rect">
            <a:avLst/>
          </a:prstGeom>
          <a:noFill/>
        </p:spPr>
        <p:txBody>
          <a:bodyPr wrap="none" rtlCol="0" anchor="ctr" anchorCtr="0">
            <a:spAutoFit/>
          </a:bodyPr>
          <a:lstStyle/>
          <a:p>
            <a:r>
              <a:rPr lang="en-US" sz="2500" b="1" dirty="0">
                <a:solidFill>
                  <a:schemeClr val="tx2"/>
                </a:solidFill>
                <a:latin typeface="Lato" charset="0"/>
                <a:ea typeface="Lato" charset="0"/>
                <a:cs typeface="Lato" charset="0"/>
              </a:rPr>
              <a:t>Public relations</a:t>
            </a:r>
          </a:p>
        </p:txBody>
      </p:sp>
      <p:sp>
        <p:nvSpPr>
          <p:cNvPr id="51" name="TextBox 50"/>
          <p:cNvSpPr txBox="1"/>
          <p:nvPr/>
        </p:nvSpPr>
        <p:spPr>
          <a:xfrm>
            <a:off x="3051966" y="5027814"/>
            <a:ext cx="3722109" cy="477054"/>
          </a:xfrm>
          <a:prstGeom prst="rect">
            <a:avLst/>
          </a:prstGeom>
          <a:noFill/>
        </p:spPr>
        <p:txBody>
          <a:bodyPr wrap="none" rtlCol="0" anchor="ctr" anchorCtr="0">
            <a:spAutoFit/>
          </a:bodyPr>
          <a:lstStyle/>
          <a:p>
            <a:r>
              <a:rPr lang="en-US" sz="2500" b="1" dirty="0">
                <a:solidFill>
                  <a:schemeClr val="tx2"/>
                </a:solidFill>
                <a:latin typeface="Lato" charset="0"/>
                <a:ea typeface="Lato" charset="0"/>
                <a:cs typeface="Lato" charset="0"/>
              </a:rPr>
              <a:t>Speaking opportunities</a:t>
            </a:r>
          </a:p>
        </p:txBody>
      </p:sp>
      <p:sp>
        <p:nvSpPr>
          <p:cNvPr id="55" name="Oval 54"/>
          <p:cNvSpPr>
            <a:spLocks noChangeAspect="1"/>
          </p:cNvSpPr>
          <p:nvPr/>
        </p:nvSpPr>
        <p:spPr>
          <a:xfrm>
            <a:off x="1711325" y="4787065"/>
            <a:ext cx="1027094" cy="10273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2500"/>
          </a:p>
        </p:txBody>
      </p:sp>
      <p:sp>
        <p:nvSpPr>
          <p:cNvPr id="57" name="Oval 56"/>
          <p:cNvSpPr>
            <a:spLocks noChangeAspect="1"/>
          </p:cNvSpPr>
          <p:nvPr/>
        </p:nvSpPr>
        <p:spPr>
          <a:xfrm>
            <a:off x="1711325" y="3142228"/>
            <a:ext cx="1027094" cy="10273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2500"/>
          </a:p>
        </p:txBody>
      </p:sp>
      <p:sp>
        <p:nvSpPr>
          <p:cNvPr id="74" name="Shape 2687"/>
          <p:cNvSpPr/>
          <p:nvPr/>
        </p:nvSpPr>
        <p:spPr>
          <a:xfrm>
            <a:off x="1956850" y="337360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500" dirty="0">
              <a:latin typeface="Lato Light" charset="0"/>
              <a:ea typeface="Lato Light" charset="0"/>
              <a:cs typeface="Lato Light" charset="0"/>
            </a:endParaRPr>
          </a:p>
        </p:txBody>
      </p:sp>
      <p:sp>
        <p:nvSpPr>
          <p:cNvPr id="75" name="Shape 2783"/>
          <p:cNvSpPr/>
          <p:nvPr/>
        </p:nvSpPr>
        <p:spPr>
          <a:xfrm>
            <a:off x="1956849" y="5066930"/>
            <a:ext cx="558655" cy="482475"/>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500" dirty="0">
              <a:latin typeface="Lato Light" charset="0"/>
              <a:ea typeface="Lato Light" charset="0"/>
              <a:cs typeface="Lato Light" charset="0"/>
            </a:endParaRPr>
          </a:p>
        </p:txBody>
      </p:sp>
      <p:sp>
        <p:nvSpPr>
          <p:cNvPr id="102" name="TextBox 101"/>
          <p:cNvSpPr txBox="1"/>
          <p:nvPr/>
        </p:nvSpPr>
        <p:spPr>
          <a:xfrm>
            <a:off x="1632888" y="483017"/>
            <a:ext cx="16790907" cy="1446532"/>
          </a:xfrm>
          <a:prstGeom prst="rect">
            <a:avLst/>
          </a:prstGeom>
          <a:noFill/>
        </p:spPr>
        <p:txBody>
          <a:bodyPr wrap="none" lIns="91422" tIns="45711" rIns="91422" bIns="45711" rtlCol="0">
            <a:spAutoFit/>
          </a:bodyPr>
          <a:lstStyle/>
          <a:p>
            <a:r>
              <a:rPr lang="en-US" sz="8800" b="1" dirty="0">
                <a:solidFill>
                  <a:schemeClr val="tx2"/>
                </a:solidFill>
                <a:latin typeface="Lato" charset="0"/>
                <a:ea typeface="Lato" charset="0"/>
                <a:cs typeface="Lato" charset="0"/>
              </a:rPr>
              <a:t>What are your 2022 objectives?</a:t>
            </a:r>
            <a:endParaRPr lang="id-ID" sz="8800" b="1" dirty="0">
              <a:solidFill>
                <a:schemeClr val="tx2"/>
              </a:solidFill>
              <a:latin typeface="Lato" charset="0"/>
              <a:ea typeface="Lato" charset="0"/>
              <a:cs typeface="Lato" charset="0"/>
            </a:endParaRPr>
          </a:p>
        </p:txBody>
      </p:sp>
      <p:sp>
        <p:nvSpPr>
          <p:cNvPr id="103" name="Rectangle 102"/>
          <p:cNvSpPr/>
          <p:nvPr/>
        </p:nvSpPr>
        <p:spPr>
          <a:xfrm>
            <a:off x="1738984"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endParaRPr lang="en-US" dirty="0">
              <a:solidFill>
                <a:schemeClr val="accent2"/>
              </a:solidFill>
              <a:latin typeface="Lato Light" charset="0"/>
            </a:endParaRPr>
          </a:p>
        </p:txBody>
      </p:sp>
      <p:sp>
        <p:nvSpPr>
          <p:cNvPr id="46" name="TextBox 45">
            <a:extLst>
              <a:ext uri="{FF2B5EF4-FFF2-40B4-BE49-F238E27FC236}">
                <a16:creationId xmlns:a16="http://schemas.microsoft.com/office/drawing/2014/main" id="{EA60B483-A7D0-4522-B8E0-F5C3DB80194B}"/>
              </a:ext>
            </a:extLst>
          </p:cNvPr>
          <p:cNvSpPr txBox="1"/>
          <p:nvPr/>
        </p:nvSpPr>
        <p:spPr>
          <a:xfrm>
            <a:off x="3051902" y="6843263"/>
            <a:ext cx="3121624" cy="477054"/>
          </a:xfrm>
          <a:prstGeom prst="rect">
            <a:avLst/>
          </a:prstGeom>
          <a:noFill/>
        </p:spPr>
        <p:txBody>
          <a:bodyPr wrap="none" rtlCol="0" anchor="ctr" anchorCtr="0">
            <a:spAutoFit/>
          </a:bodyPr>
          <a:lstStyle/>
          <a:p>
            <a:r>
              <a:rPr lang="en-US" sz="2500" b="1" dirty="0">
                <a:solidFill>
                  <a:schemeClr val="tx2"/>
                </a:solidFill>
                <a:latin typeface="Lato" charset="0"/>
                <a:ea typeface="Lato" charset="0"/>
                <a:cs typeface="Lato" charset="0"/>
              </a:rPr>
              <a:t>Thought leadership</a:t>
            </a:r>
          </a:p>
        </p:txBody>
      </p:sp>
      <p:sp>
        <p:nvSpPr>
          <p:cNvPr id="47" name="TextBox 46">
            <a:extLst>
              <a:ext uri="{FF2B5EF4-FFF2-40B4-BE49-F238E27FC236}">
                <a16:creationId xmlns:a16="http://schemas.microsoft.com/office/drawing/2014/main" id="{5E753363-F25C-42E3-B3DF-2BFDD2CEDBB7}"/>
              </a:ext>
            </a:extLst>
          </p:cNvPr>
          <p:cNvSpPr txBox="1"/>
          <p:nvPr/>
        </p:nvSpPr>
        <p:spPr>
          <a:xfrm>
            <a:off x="3079625" y="8458405"/>
            <a:ext cx="3165931" cy="477054"/>
          </a:xfrm>
          <a:prstGeom prst="rect">
            <a:avLst/>
          </a:prstGeom>
          <a:noFill/>
        </p:spPr>
        <p:txBody>
          <a:bodyPr wrap="none" rtlCol="0" anchor="ctr" anchorCtr="0">
            <a:spAutoFit/>
          </a:bodyPr>
          <a:lstStyle/>
          <a:p>
            <a:r>
              <a:rPr lang="en-US" sz="2500" b="1" dirty="0">
                <a:solidFill>
                  <a:schemeClr val="tx2"/>
                </a:solidFill>
                <a:latin typeface="Lato" charset="0"/>
                <a:ea typeface="Lato" charset="0"/>
                <a:cs typeface="Lato" charset="0"/>
              </a:rPr>
              <a:t>Event opportunities</a:t>
            </a:r>
          </a:p>
        </p:txBody>
      </p:sp>
      <p:sp>
        <p:nvSpPr>
          <p:cNvPr id="48" name="Oval 47">
            <a:extLst>
              <a:ext uri="{FF2B5EF4-FFF2-40B4-BE49-F238E27FC236}">
                <a16:creationId xmlns:a16="http://schemas.microsoft.com/office/drawing/2014/main" id="{7EE0F939-5956-43B9-8ECF-641BF21EB722}"/>
              </a:ext>
            </a:extLst>
          </p:cNvPr>
          <p:cNvSpPr>
            <a:spLocks noChangeAspect="1"/>
          </p:cNvSpPr>
          <p:nvPr/>
        </p:nvSpPr>
        <p:spPr>
          <a:xfrm>
            <a:off x="1738984" y="8217656"/>
            <a:ext cx="1027094" cy="10273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2500"/>
          </a:p>
        </p:txBody>
      </p:sp>
      <p:sp>
        <p:nvSpPr>
          <p:cNvPr id="49" name="Oval 48">
            <a:extLst>
              <a:ext uri="{FF2B5EF4-FFF2-40B4-BE49-F238E27FC236}">
                <a16:creationId xmlns:a16="http://schemas.microsoft.com/office/drawing/2014/main" id="{B8CF3424-C6DF-4AAF-9795-7DEEF9AD86CC}"/>
              </a:ext>
            </a:extLst>
          </p:cNvPr>
          <p:cNvSpPr>
            <a:spLocks noChangeAspect="1"/>
          </p:cNvSpPr>
          <p:nvPr/>
        </p:nvSpPr>
        <p:spPr>
          <a:xfrm>
            <a:off x="1738984" y="6572819"/>
            <a:ext cx="1027094" cy="10273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2500"/>
          </a:p>
        </p:txBody>
      </p:sp>
      <p:sp>
        <p:nvSpPr>
          <p:cNvPr id="52" name="Shape 2687">
            <a:extLst>
              <a:ext uri="{FF2B5EF4-FFF2-40B4-BE49-F238E27FC236}">
                <a16:creationId xmlns:a16="http://schemas.microsoft.com/office/drawing/2014/main" id="{A41F14D5-F182-427E-9D72-9C67DE11F131}"/>
              </a:ext>
            </a:extLst>
          </p:cNvPr>
          <p:cNvSpPr/>
          <p:nvPr/>
        </p:nvSpPr>
        <p:spPr>
          <a:xfrm>
            <a:off x="1984509" y="680419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500" dirty="0">
              <a:latin typeface="Lato Light" charset="0"/>
              <a:ea typeface="Lato Light" charset="0"/>
              <a:cs typeface="Lato Light" charset="0"/>
            </a:endParaRPr>
          </a:p>
        </p:txBody>
      </p:sp>
      <p:sp>
        <p:nvSpPr>
          <p:cNvPr id="53" name="Shape 2783">
            <a:extLst>
              <a:ext uri="{FF2B5EF4-FFF2-40B4-BE49-F238E27FC236}">
                <a16:creationId xmlns:a16="http://schemas.microsoft.com/office/drawing/2014/main" id="{8029F0EF-77E9-4F7A-A6F1-61BAD9E7C88B}"/>
              </a:ext>
            </a:extLst>
          </p:cNvPr>
          <p:cNvSpPr/>
          <p:nvPr/>
        </p:nvSpPr>
        <p:spPr>
          <a:xfrm>
            <a:off x="1984508" y="8497521"/>
            <a:ext cx="558655" cy="482475"/>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500" dirty="0">
              <a:latin typeface="Lato Light" charset="0"/>
              <a:ea typeface="Lato Light" charset="0"/>
              <a:cs typeface="Lato Light" charset="0"/>
            </a:endParaRPr>
          </a:p>
        </p:txBody>
      </p:sp>
      <p:sp>
        <p:nvSpPr>
          <p:cNvPr id="56" name="TextBox 55">
            <a:extLst>
              <a:ext uri="{FF2B5EF4-FFF2-40B4-BE49-F238E27FC236}">
                <a16:creationId xmlns:a16="http://schemas.microsoft.com/office/drawing/2014/main" id="{A8CB0F0D-8F27-4FC8-98EE-B3EC5924E924}"/>
              </a:ext>
            </a:extLst>
          </p:cNvPr>
          <p:cNvSpPr txBox="1"/>
          <p:nvPr/>
        </p:nvSpPr>
        <p:spPr>
          <a:xfrm>
            <a:off x="3051902" y="10127655"/>
            <a:ext cx="3233899" cy="477054"/>
          </a:xfrm>
          <a:prstGeom prst="rect">
            <a:avLst/>
          </a:prstGeom>
          <a:noFill/>
        </p:spPr>
        <p:txBody>
          <a:bodyPr wrap="none" rtlCol="0" anchor="ctr" anchorCtr="0">
            <a:spAutoFit/>
          </a:bodyPr>
          <a:lstStyle/>
          <a:p>
            <a:r>
              <a:rPr lang="en-US" sz="2500" b="1" dirty="0">
                <a:solidFill>
                  <a:schemeClr val="tx2"/>
                </a:solidFill>
                <a:latin typeface="Lato" charset="0"/>
                <a:ea typeface="Lato" charset="0"/>
                <a:cs typeface="Lato" charset="0"/>
              </a:rPr>
              <a:t>New product launch</a:t>
            </a:r>
          </a:p>
        </p:txBody>
      </p:sp>
      <p:sp>
        <p:nvSpPr>
          <p:cNvPr id="58" name="TextBox 57">
            <a:extLst>
              <a:ext uri="{FF2B5EF4-FFF2-40B4-BE49-F238E27FC236}">
                <a16:creationId xmlns:a16="http://schemas.microsoft.com/office/drawing/2014/main" id="{E5ED89F5-7C2E-480A-A516-E28900E3B139}"/>
              </a:ext>
            </a:extLst>
          </p:cNvPr>
          <p:cNvSpPr txBox="1"/>
          <p:nvPr/>
        </p:nvSpPr>
        <p:spPr>
          <a:xfrm>
            <a:off x="3079625" y="11742797"/>
            <a:ext cx="2627642" cy="477054"/>
          </a:xfrm>
          <a:prstGeom prst="rect">
            <a:avLst/>
          </a:prstGeom>
          <a:noFill/>
        </p:spPr>
        <p:txBody>
          <a:bodyPr wrap="none" rtlCol="0" anchor="ctr" anchorCtr="0">
            <a:spAutoFit/>
          </a:bodyPr>
          <a:lstStyle/>
          <a:p>
            <a:r>
              <a:rPr lang="en-US" sz="2500" b="1" dirty="0">
                <a:solidFill>
                  <a:schemeClr val="tx2"/>
                </a:solidFill>
                <a:latin typeface="Lato" charset="0"/>
                <a:ea typeface="Lato" charset="0"/>
                <a:cs typeface="Lato" charset="0"/>
              </a:rPr>
              <a:t>Lead generation</a:t>
            </a:r>
          </a:p>
        </p:txBody>
      </p:sp>
      <p:sp>
        <p:nvSpPr>
          <p:cNvPr id="59" name="Oval 58">
            <a:extLst>
              <a:ext uri="{FF2B5EF4-FFF2-40B4-BE49-F238E27FC236}">
                <a16:creationId xmlns:a16="http://schemas.microsoft.com/office/drawing/2014/main" id="{94887E39-C510-47DA-9A96-676578730B62}"/>
              </a:ext>
            </a:extLst>
          </p:cNvPr>
          <p:cNvSpPr>
            <a:spLocks noChangeAspect="1"/>
          </p:cNvSpPr>
          <p:nvPr/>
        </p:nvSpPr>
        <p:spPr>
          <a:xfrm>
            <a:off x="1738984" y="11502048"/>
            <a:ext cx="1027094" cy="10273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2500"/>
          </a:p>
        </p:txBody>
      </p:sp>
      <p:sp>
        <p:nvSpPr>
          <p:cNvPr id="60" name="Oval 59">
            <a:extLst>
              <a:ext uri="{FF2B5EF4-FFF2-40B4-BE49-F238E27FC236}">
                <a16:creationId xmlns:a16="http://schemas.microsoft.com/office/drawing/2014/main" id="{9DEC0AFF-BBCB-4727-8B20-E5CC6B01E242}"/>
              </a:ext>
            </a:extLst>
          </p:cNvPr>
          <p:cNvSpPr>
            <a:spLocks noChangeAspect="1"/>
          </p:cNvSpPr>
          <p:nvPr/>
        </p:nvSpPr>
        <p:spPr>
          <a:xfrm>
            <a:off x="1738984" y="9857211"/>
            <a:ext cx="1027094" cy="10273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2500"/>
          </a:p>
        </p:txBody>
      </p:sp>
      <p:sp>
        <p:nvSpPr>
          <p:cNvPr id="61" name="Shape 2687">
            <a:extLst>
              <a:ext uri="{FF2B5EF4-FFF2-40B4-BE49-F238E27FC236}">
                <a16:creationId xmlns:a16="http://schemas.microsoft.com/office/drawing/2014/main" id="{8B27381E-9F38-410E-B941-C59433408AE2}"/>
              </a:ext>
            </a:extLst>
          </p:cNvPr>
          <p:cNvSpPr/>
          <p:nvPr/>
        </p:nvSpPr>
        <p:spPr>
          <a:xfrm>
            <a:off x="1984509" y="10088585"/>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500" dirty="0">
              <a:latin typeface="Lato Light" charset="0"/>
              <a:ea typeface="Lato Light" charset="0"/>
              <a:cs typeface="Lato Light" charset="0"/>
            </a:endParaRPr>
          </a:p>
        </p:txBody>
      </p:sp>
      <p:sp>
        <p:nvSpPr>
          <p:cNvPr id="62" name="Shape 2783">
            <a:extLst>
              <a:ext uri="{FF2B5EF4-FFF2-40B4-BE49-F238E27FC236}">
                <a16:creationId xmlns:a16="http://schemas.microsoft.com/office/drawing/2014/main" id="{085D175B-C918-4085-973F-11103E4D9D8E}"/>
              </a:ext>
            </a:extLst>
          </p:cNvPr>
          <p:cNvSpPr/>
          <p:nvPr/>
        </p:nvSpPr>
        <p:spPr>
          <a:xfrm>
            <a:off x="1984508" y="11781913"/>
            <a:ext cx="558655" cy="482475"/>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500" dirty="0">
              <a:latin typeface="Lato Light" charset="0"/>
              <a:ea typeface="Lato Light" charset="0"/>
              <a:cs typeface="Lato Light" charset="0"/>
            </a:endParaRPr>
          </a:p>
        </p:txBody>
      </p:sp>
      <p:sp>
        <p:nvSpPr>
          <p:cNvPr id="63" name="TextBox 62">
            <a:extLst>
              <a:ext uri="{FF2B5EF4-FFF2-40B4-BE49-F238E27FC236}">
                <a16:creationId xmlns:a16="http://schemas.microsoft.com/office/drawing/2014/main" id="{49AC8FB0-3868-4C8C-8220-01EA676B7535}"/>
              </a:ext>
            </a:extLst>
          </p:cNvPr>
          <p:cNvSpPr txBox="1"/>
          <p:nvPr/>
        </p:nvSpPr>
        <p:spPr>
          <a:xfrm>
            <a:off x="11114414" y="3412672"/>
            <a:ext cx="2439386" cy="477054"/>
          </a:xfrm>
          <a:prstGeom prst="rect">
            <a:avLst/>
          </a:prstGeom>
          <a:noFill/>
        </p:spPr>
        <p:txBody>
          <a:bodyPr wrap="none" rtlCol="0" anchor="ctr" anchorCtr="0">
            <a:spAutoFit/>
          </a:bodyPr>
          <a:lstStyle/>
          <a:p>
            <a:r>
              <a:rPr lang="en-US" sz="2500" b="1" dirty="0">
                <a:solidFill>
                  <a:schemeClr val="tx2"/>
                </a:solidFill>
                <a:latin typeface="Lato" charset="0"/>
                <a:ea typeface="Lato" charset="0"/>
                <a:cs typeface="Lato" charset="0"/>
              </a:rPr>
              <a:t>Lead nurturing</a:t>
            </a:r>
          </a:p>
        </p:txBody>
      </p:sp>
      <p:sp>
        <p:nvSpPr>
          <p:cNvPr id="64" name="TextBox 63">
            <a:extLst>
              <a:ext uri="{FF2B5EF4-FFF2-40B4-BE49-F238E27FC236}">
                <a16:creationId xmlns:a16="http://schemas.microsoft.com/office/drawing/2014/main" id="{23B38EFB-FA00-43E3-8B9A-78178AA2A9D5}"/>
              </a:ext>
            </a:extLst>
          </p:cNvPr>
          <p:cNvSpPr txBox="1"/>
          <p:nvPr/>
        </p:nvSpPr>
        <p:spPr>
          <a:xfrm>
            <a:off x="11142137" y="5027814"/>
            <a:ext cx="4086632" cy="477054"/>
          </a:xfrm>
          <a:prstGeom prst="rect">
            <a:avLst/>
          </a:prstGeom>
          <a:noFill/>
        </p:spPr>
        <p:txBody>
          <a:bodyPr wrap="none" rtlCol="0" anchor="ctr" anchorCtr="0">
            <a:spAutoFit/>
          </a:bodyPr>
          <a:lstStyle/>
          <a:p>
            <a:r>
              <a:rPr lang="en-US" sz="2500" b="1" dirty="0">
                <a:solidFill>
                  <a:schemeClr val="tx2"/>
                </a:solidFill>
                <a:latin typeface="Lato" charset="0"/>
                <a:ea typeface="Lato" charset="0"/>
                <a:cs typeface="Lato" charset="0"/>
              </a:rPr>
              <a:t>Awards and Recognitions </a:t>
            </a:r>
          </a:p>
        </p:txBody>
      </p:sp>
      <p:sp>
        <p:nvSpPr>
          <p:cNvPr id="65" name="Oval 64">
            <a:extLst>
              <a:ext uri="{FF2B5EF4-FFF2-40B4-BE49-F238E27FC236}">
                <a16:creationId xmlns:a16="http://schemas.microsoft.com/office/drawing/2014/main" id="{907F563E-AC92-4714-B5FB-B869F06018D5}"/>
              </a:ext>
            </a:extLst>
          </p:cNvPr>
          <p:cNvSpPr>
            <a:spLocks noChangeAspect="1"/>
          </p:cNvSpPr>
          <p:nvPr/>
        </p:nvSpPr>
        <p:spPr>
          <a:xfrm>
            <a:off x="9801496" y="4787065"/>
            <a:ext cx="1027094" cy="10273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2500"/>
          </a:p>
        </p:txBody>
      </p:sp>
      <p:sp>
        <p:nvSpPr>
          <p:cNvPr id="66" name="Oval 65">
            <a:extLst>
              <a:ext uri="{FF2B5EF4-FFF2-40B4-BE49-F238E27FC236}">
                <a16:creationId xmlns:a16="http://schemas.microsoft.com/office/drawing/2014/main" id="{977CE1A4-2C48-407E-8B97-A262FE504C8C}"/>
              </a:ext>
            </a:extLst>
          </p:cNvPr>
          <p:cNvSpPr>
            <a:spLocks noChangeAspect="1"/>
          </p:cNvSpPr>
          <p:nvPr/>
        </p:nvSpPr>
        <p:spPr>
          <a:xfrm>
            <a:off x="9801496" y="3142228"/>
            <a:ext cx="1027094" cy="10273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2500"/>
          </a:p>
        </p:txBody>
      </p:sp>
      <p:sp>
        <p:nvSpPr>
          <p:cNvPr id="67" name="Shape 2687">
            <a:extLst>
              <a:ext uri="{FF2B5EF4-FFF2-40B4-BE49-F238E27FC236}">
                <a16:creationId xmlns:a16="http://schemas.microsoft.com/office/drawing/2014/main" id="{4D58B910-E2D7-4373-9705-21D5EC35A10D}"/>
              </a:ext>
            </a:extLst>
          </p:cNvPr>
          <p:cNvSpPr/>
          <p:nvPr/>
        </p:nvSpPr>
        <p:spPr>
          <a:xfrm>
            <a:off x="10047021" y="337360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500" dirty="0">
              <a:latin typeface="Lato Light" charset="0"/>
              <a:ea typeface="Lato Light" charset="0"/>
              <a:cs typeface="Lato Light" charset="0"/>
            </a:endParaRPr>
          </a:p>
        </p:txBody>
      </p:sp>
      <p:sp>
        <p:nvSpPr>
          <p:cNvPr id="68" name="Shape 2783">
            <a:extLst>
              <a:ext uri="{FF2B5EF4-FFF2-40B4-BE49-F238E27FC236}">
                <a16:creationId xmlns:a16="http://schemas.microsoft.com/office/drawing/2014/main" id="{516D8ADF-90C2-485E-9777-4A535B3E5416}"/>
              </a:ext>
            </a:extLst>
          </p:cNvPr>
          <p:cNvSpPr/>
          <p:nvPr/>
        </p:nvSpPr>
        <p:spPr>
          <a:xfrm>
            <a:off x="10047020" y="5066930"/>
            <a:ext cx="558655" cy="482475"/>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500" dirty="0">
              <a:latin typeface="Lato Light" charset="0"/>
              <a:ea typeface="Lato Light" charset="0"/>
              <a:cs typeface="Lato Light" charset="0"/>
            </a:endParaRPr>
          </a:p>
        </p:txBody>
      </p:sp>
      <p:sp>
        <p:nvSpPr>
          <p:cNvPr id="69" name="TextBox 68">
            <a:extLst>
              <a:ext uri="{FF2B5EF4-FFF2-40B4-BE49-F238E27FC236}">
                <a16:creationId xmlns:a16="http://schemas.microsoft.com/office/drawing/2014/main" id="{A6A7337A-609D-4F14-B11D-37C757ABD83D}"/>
              </a:ext>
            </a:extLst>
          </p:cNvPr>
          <p:cNvSpPr txBox="1"/>
          <p:nvPr/>
        </p:nvSpPr>
        <p:spPr>
          <a:xfrm>
            <a:off x="11142073" y="6843263"/>
            <a:ext cx="3126497" cy="477054"/>
          </a:xfrm>
          <a:prstGeom prst="rect">
            <a:avLst/>
          </a:prstGeom>
          <a:noFill/>
        </p:spPr>
        <p:txBody>
          <a:bodyPr wrap="none" rtlCol="0" anchor="ctr" anchorCtr="0">
            <a:spAutoFit/>
          </a:bodyPr>
          <a:lstStyle/>
          <a:p>
            <a:r>
              <a:rPr lang="en-US" sz="2500" b="1" dirty="0">
                <a:solidFill>
                  <a:schemeClr val="tx2"/>
                </a:solidFill>
                <a:latin typeface="Lato" charset="0"/>
                <a:ea typeface="Lato" charset="0"/>
                <a:cs typeface="Lato" charset="0"/>
              </a:rPr>
              <a:t>Community growth</a:t>
            </a:r>
          </a:p>
        </p:txBody>
      </p:sp>
      <p:sp>
        <p:nvSpPr>
          <p:cNvPr id="70" name="TextBox 69">
            <a:extLst>
              <a:ext uri="{FF2B5EF4-FFF2-40B4-BE49-F238E27FC236}">
                <a16:creationId xmlns:a16="http://schemas.microsoft.com/office/drawing/2014/main" id="{A6977A2A-622F-45D4-BDD1-6C1186BBEA35}"/>
              </a:ext>
            </a:extLst>
          </p:cNvPr>
          <p:cNvSpPr txBox="1"/>
          <p:nvPr/>
        </p:nvSpPr>
        <p:spPr>
          <a:xfrm>
            <a:off x="11169796" y="8458405"/>
            <a:ext cx="4078681" cy="477054"/>
          </a:xfrm>
          <a:prstGeom prst="rect">
            <a:avLst/>
          </a:prstGeom>
          <a:noFill/>
        </p:spPr>
        <p:txBody>
          <a:bodyPr wrap="none" rtlCol="0" anchor="ctr" anchorCtr="0">
            <a:spAutoFit/>
          </a:bodyPr>
          <a:lstStyle/>
          <a:p>
            <a:r>
              <a:rPr lang="en-US" sz="2500" b="1" dirty="0">
                <a:solidFill>
                  <a:schemeClr val="tx2"/>
                </a:solidFill>
                <a:latin typeface="Lato" charset="0"/>
                <a:ea typeface="Lato" charset="0"/>
                <a:cs typeface="Lato" charset="0"/>
              </a:rPr>
              <a:t>Account-based marketing</a:t>
            </a:r>
          </a:p>
        </p:txBody>
      </p:sp>
      <p:sp>
        <p:nvSpPr>
          <p:cNvPr id="71" name="Oval 70">
            <a:extLst>
              <a:ext uri="{FF2B5EF4-FFF2-40B4-BE49-F238E27FC236}">
                <a16:creationId xmlns:a16="http://schemas.microsoft.com/office/drawing/2014/main" id="{2A84FB48-E9E0-4BCE-A850-357E209250ED}"/>
              </a:ext>
            </a:extLst>
          </p:cNvPr>
          <p:cNvSpPr>
            <a:spLocks noChangeAspect="1"/>
          </p:cNvSpPr>
          <p:nvPr/>
        </p:nvSpPr>
        <p:spPr>
          <a:xfrm>
            <a:off x="9829155" y="8217656"/>
            <a:ext cx="1027094" cy="10273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2500"/>
          </a:p>
        </p:txBody>
      </p:sp>
      <p:sp>
        <p:nvSpPr>
          <p:cNvPr id="72" name="Oval 71">
            <a:extLst>
              <a:ext uri="{FF2B5EF4-FFF2-40B4-BE49-F238E27FC236}">
                <a16:creationId xmlns:a16="http://schemas.microsoft.com/office/drawing/2014/main" id="{F4D1923B-56AA-46F3-9AA4-4294A2E021E2}"/>
              </a:ext>
            </a:extLst>
          </p:cNvPr>
          <p:cNvSpPr>
            <a:spLocks noChangeAspect="1"/>
          </p:cNvSpPr>
          <p:nvPr/>
        </p:nvSpPr>
        <p:spPr>
          <a:xfrm>
            <a:off x="9829155" y="6572819"/>
            <a:ext cx="1027094" cy="10273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2500"/>
          </a:p>
        </p:txBody>
      </p:sp>
      <p:sp>
        <p:nvSpPr>
          <p:cNvPr id="73" name="Shape 2687">
            <a:extLst>
              <a:ext uri="{FF2B5EF4-FFF2-40B4-BE49-F238E27FC236}">
                <a16:creationId xmlns:a16="http://schemas.microsoft.com/office/drawing/2014/main" id="{BB95926D-9597-4685-9B4F-F1232F6D82DA}"/>
              </a:ext>
            </a:extLst>
          </p:cNvPr>
          <p:cNvSpPr/>
          <p:nvPr/>
        </p:nvSpPr>
        <p:spPr>
          <a:xfrm>
            <a:off x="10074680" y="680419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500" dirty="0">
              <a:latin typeface="Lato Light" charset="0"/>
              <a:ea typeface="Lato Light" charset="0"/>
              <a:cs typeface="Lato Light" charset="0"/>
            </a:endParaRPr>
          </a:p>
        </p:txBody>
      </p:sp>
      <p:sp>
        <p:nvSpPr>
          <p:cNvPr id="77" name="Shape 2783">
            <a:extLst>
              <a:ext uri="{FF2B5EF4-FFF2-40B4-BE49-F238E27FC236}">
                <a16:creationId xmlns:a16="http://schemas.microsoft.com/office/drawing/2014/main" id="{AEF1D008-D60B-4C41-9076-FED779D7A44D}"/>
              </a:ext>
            </a:extLst>
          </p:cNvPr>
          <p:cNvSpPr/>
          <p:nvPr/>
        </p:nvSpPr>
        <p:spPr>
          <a:xfrm>
            <a:off x="10074679" y="8497521"/>
            <a:ext cx="558655" cy="482475"/>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500" dirty="0">
              <a:latin typeface="Lato Light" charset="0"/>
              <a:ea typeface="Lato Light" charset="0"/>
              <a:cs typeface="Lato Light" charset="0"/>
            </a:endParaRPr>
          </a:p>
        </p:txBody>
      </p:sp>
      <p:sp>
        <p:nvSpPr>
          <p:cNvPr id="78" name="TextBox 77">
            <a:extLst>
              <a:ext uri="{FF2B5EF4-FFF2-40B4-BE49-F238E27FC236}">
                <a16:creationId xmlns:a16="http://schemas.microsoft.com/office/drawing/2014/main" id="{E7D51F70-CC75-4F58-ADC9-EDA82555A02B}"/>
              </a:ext>
            </a:extLst>
          </p:cNvPr>
          <p:cNvSpPr txBox="1"/>
          <p:nvPr/>
        </p:nvSpPr>
        <p:spPr>
          <a:xfrm>
            <a:off x="11142073" y="10127655"/>
            <a:ext cx="3881897" cy="477054"/>
          </a:xfrm>
          <a:prstGeom prst="rect">
            <a:avLst/>
          </a:prstGeom>
          <a:noFill/>
        </p:spPr>
        <p:txBody>
          <a:bodyPr wrap="none" rtlCol="0" anchor="ctr" anchorCtr="0">
            <a:spAutoFit/>
          </a:bodyPr>
          <a:lstStyle/>
          <a:p>
            <a:r>
              <a:rPr lang="en-US" sz="2500" b="1" dirty="0">
                <a:solidFill>
                  <a:schemeClr val="tx2"/>
                </a:solidFill>
                <a:latin typeface="Lato" charset="0"/>
                <a:ea typeface="Lato" charset="0"/>
                <a:cs typeface="Lato" charset="0"/>
              </a:rPr>
              <a:t>Buyer intent intelligence</a:t>
            </a:r>
          </a:p>
        </p:txBody>
      </p:sp>
      <p:sp>
        <p:nvSpPr>
          <p:cNvPr id="79" name="TextBox 78">
            <a:extLst>
              <a:ext uri="{FF2B5EF4-FFF2-40B4-BE49-F238E27FC236}">
                <a16:creationId xmlns:a16="http://schemas.microsoft.com/office/drawing/2014/main" id="{18E85C1F-32BE-4AC1-85A3-99FA0BD8CEC8}"/>
              </a:ext>
            </a:extLst>
          </p:cNvPr>
          <p:cNvSpPr txBox="1"/>
          <p:nvPr/>
        </p:nvSpPr>
        <p:spPr>
          <a:xfrm>
            <a:off x="11169796" y="11742797"/>
            <a:ext cx="6298199" cy="477054"/>
          </a:xfrm>
          <a:prstGeom prst="rect">
            <a:avLst/>
          </a:prstGeom>
          <a:noFill/>
        </p:spPr>
        <p:txBody>
          <a:bodyPr wrap="none" rtlCol="0" anchor="ctr" anchorCtr="0">
            <a:spAutoFit/>
          </a:bodyPr>
          <a:lstStyle/>
          <a:p>
            <a:r>
              <a:rPr lang="en-US" sz="2500" b="1" dirty="0">
                <a:solidFill>
                  <a:schemeClr val="tx2"/>
                </a:solidFill>
                <a:latin typeface="Lato" charset="0"/>
                <a:ea typeface="Lato" charset="0"/>
                <a:cs typeface="Lato" charset="0"/>
              </a:rPr>
              <a:t>Buyer comprehension + Market research</a:t>
            </a:r>
          </a:p>
        </p:txBody>
      </p:sp>
      <p:sp>
        <p:nvSpPr>
          <p:cNvPr id="80" name="Oval 79">
            <a:extLst>
              <a:ext uri="{FF2B5EF4-FFF2-40B4-BE49-F238E27FC236}">
                <a16:creationId xmlns:a16="http://schemas.microsoft.com/office/drawing/2014/main" id="{97EFCFD4-1C46-4A57-A58D-63660E58A734}"/>
              </a:ext>
            </a:extLst>
          </p:cNvPr>
          <p:cNvSpPr>
            <a:spLocks noChangeAspect="1"/>
          </p:cNvSpPr>
          <p:nvPr/>
        </p:nvSpPr>
        <p:spPr>
          <a:xfrm>
            <a:off x="9829155" y="11502048"/>
            <a:ext cx="1027094" cy="10273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2500"/>
          </a:p>
        </p:txBody>
      </p:sp>
      <p:sp>
        <p:nvSpPr>
          <p:cNvPr id="81" name="Oval 80">
            <a:extLst>
              <a:ext uri="{FF2B5EF4-FFF2-40B4-BE49-F238E27FC236}">
                <a16:creationId xmlns:a16="http://schemas.microsoft.com/office/drawing/2014/main" id="{26D8918E-A793-4D61-B96F-B634CA4EB87E}"/>
              </a:ext>
            </a:extLst>
          </p:cNvPr>
          <p:cNvSpPr>
            <a:spLocks noChangeAspect="1"/>
          </p:cNvSpPr>
          <p:nvPr/>
        </p:nvSpPr>
        <p:spPr>
          <a:xfrm>
            <a:off x="9829155" y="9857211"/>
            <a:ext cx="1027094" cy="10273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2500"/>
          </a:p>
        </p:txBody>
      </p:sp>
      <p:sp>
        <p:nvSpPr>
          <p:cNvPr id="82" name="Shape 2687">
            <a:extLst>
              <a:ext uri="{FF2B5EF4-FFF2-40B4-BE49-F238E27FC236}">
                <a16:creationId xmlns:a16="http://schemas.microsoft.com/office/drawing/2014/main" id="{CDBBEAE6-ABC1-4FA5-B79C-740C775C225C}"/>
              </a:ext>
            </a:extLst>
          </p:cNvPr>
          <p:cNvSpPr/>
          <p:nvPr/>
        </p:nvSpPr>
        <p:spPr>
          <a:xfrm>
            <a:off x="10074680" y="10088585"/>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500" dirty="0">
              <a:latin typeface="Lato Light" charset="0"/>
              <a:ea typeface="Lato Light" charset="0"/>
              <a:cs typeface="Lato Light" charset="0"/>
            </a:endParaRPr>
          </a:p>
        </p:txBody>
      </p:sp>
      <p:sp>
        <p:nvSpPr>
          <p:cNvPr id="83" name="Shape 2783">
            <a:extLst>
              <a:ext uri="{FF2B5EF4-FFF2-40B4-BE49-F238E27FC236}">
                <a16:creationId xmlns:a16="http://schemas.microsoft.com/office/drawing/2014/main" id="{3DDCE6AD-5D65-4FC6-B685-88407D016EF7}"/>
              </a:ext>
            </a:extLst>
          </p:cNvPr>
          <p:cNvSpPr/>
          <p:nvPr/>
        </p:nvSpPr>
        <p:spPr>
          <a:xfrm>
            <a:off x="10074679" y="11781913"/>
            <a:ext cx="558655" cy="482475"/>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500" dirty="0">
              <a:latin typeface="Lato Light" charset="0"/>
              <a:ea typeface="Lato Light" charset="0"/>
              <a:cs typeface="Lato Light" charset="0"/>
            </a:endParaRPr>
          </a:p>
        </p:txBody>
      </p:sp>
    </p:spTree>
    <p:extLst>
      <p:ext uri="{BB962C8B-B14F-4D97-AF65-F5344CB8AC3E}">
        <p14:creationId xmlns:p14="http://schemas.microsoft.com/office/powerpoint/2010/main" val="187515442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8407528" y="4347152"/>
            <a:ext cx="2920158" cy="830997"/>
          </a:xfrm>
          <a:prstGeom prst="rect">
            <a:avLst/>
          </a:prstGeom>
          <a:noFill/>
        </p:spPr>
        <p:txBody>
          <a:bodyPr wrap="none" rtlCol="0" anchor="ctr" anchorCtr="0">
            <a:spAutoFit/>
          </a:bodyPr>
          <a:lstStyle/>
          <a:p>
            <a:r>
              <a:rPr lang="en-US" sz="2400" b="1" dirty="0">
                <a:solidFill>
                  <a:schemeClr val="tx2"/>
                </a:solidFill>
                <a:latin typeface="Lato" charset="0"/>
                <a:ea typeface="Lato" charset="0"/>
                <a:cs typeface="Lato" charset="0"/>
              </a:rPr>
              <a:t>Sponsored content</a:t>
            </a:r>
          </a:p>
          <a:p>
            <a:r>
              <a:rPr lang="en-US" sz="2400" b="1" dirty="0">
                <a:solidFill>
                  <a:schemeClr val="tx2"/>
                </a:solidFill>
                <a:latin typeface="Lato" charset="0"/>
                <a:ea typeface="Lato" charset="0"/>
                <a:cs typeface="Lato" charset="0"/>
              </a:rPr>
              <a:t>(page xx)</a:t>
            </a:r>
          </a:p>
        </p:txBody>
      </p:sp>
      <p:sp>
        <p:nvSpPr>
          <p:cNvPr id="17" name="TextBox 16"/>
          <p:cNvSpPr txBox="1"/>
          <p:nvPr/>
        </p:nvSpPr>
        <p:spPr>
          <a:xfrm>
            <a:off x="12585143" y="4347152"/>
            <a:ext cx="5340436" cy="830997"/>
          </a:xfrm>
          <a:prstGeom prst="rect">
            <a:avLst/>
          </a:prstGeom>
          <a:noFill/>
        </p:spPr>
        <p:txBody>
          <a:bodyPr wrap="none" rtlCol="0" anchor="ctr" anchorCtr="0">
            <a:spAutoFit/>
          </a:bodyPr>
          <a:lstStyle/>
          <a:p>
            <a:r>
              <a:rPr lang="en-US" sz="2400" b="1" dirty="0">
                <a:solidFill>
                  <a:schemeClr val="tx2"/>
                </a:solidFill>
                <a:latin typeface="Lato" charset="0"/>
                <a:ea typeface="Lato" charset="0"/>
                <a:cs typeface="Lato" charset="0"/>
              </a:rPr>
              <a:t>Sponsored Communities of practice</a:t>
            </a:r>
          </a:p>
          <a:p>
            <a:r>
              <a:rPr lang="en-US" sz="2400" b="1" dirty="0">
                <a:solidFill>
                  <a:schemeClr val="tx2"/>
                </a:solidFill>
                <a:latin typeface="Lato" charset="0"/>
                <a:ea typeface="Lato" charset="0"/>
                <a:cs typeface="Lato" charset="0"/>
              </a:rPr>
              <a:t>(page xx)</a:t>
            </a:r>
          </a:p>
        </p:txBody>
      </p:sp>
      <p:sp>
        <p:nvSpPr>
          <p:cNvPr id="28" name="TextBox 27"/>
          <p:cNvSpPr txBox="1"/>
          <p:nvPr/>
        </p:nvSpPr>
        <p:spPr>
          <a:xfrm>
            <a:off x="18407528" y="7464374"/>
            <a:ext cx="4599721" cy="830997"/>
          </a:xfrm>
          <a:prstGeom prst="rect">
            <a:avLst/>
          </a:prstGeom>
          <a:noFill/>
        </p:spPr>
        <p:txBody>
          <a:bodyPr wrap="none" rtlCol="0" anchor="ctr" anchorCtr="0">
            <a:spAutoFit/>
          </a:bodyPr>
          <a:lstStyle/>
          <a:p>
            <a:r>
              <a:rPr lang="en-US" sz="2400" b="1" dirty="0">
                <a:solidFill>
                  <a:schemeClr val="tx2"/>
                </a:solidFill>
                <a:latin typeface="Lato" charset="0"/>
                <a:ea typeface="Lato" charset="0"/>
                <a:cs typeface="Lato" charset="0"/>
              </a:rPr>
              <a:t>Offerings consult and research</a:t>
            </a:r>
          </a:p>
          <a:p>
            <a:r>
              <a:rPr lang="en-US" sz="2400" b="1" dirty="0">
                <a:solidFill>
                  <a:schemeClr val="tx2"/>
                </a:solidFill>
                <a:latin typeface="Lato" charset="0"/>
                <a:ea typeface="Lato" charset="0"/>
                <a:cs typeface="Lato" charset="0"/>
              </a:rPr>
              <a:t>(page xx)</a:t>
            </a:r>
          </a:p>
        </p:txBody>
      </p:sp>
      <p:sp>
        <p:nvSpPr>
          <p:cNvPr id="29" name="TextBox 28"/>
          <p:cNvSpPr txBox="1"/>
          <p:nvPr/>
        </p:nvSpPr>
        <p:spPr>
          <a:xfrm>
            <a:off x="12585143" y="7464374"/>
            <a:ext cx="3736279" cy="830997"/>
          </a:xfrm>
          <a:prstGeom prst="rect">
            <a:avLst/>
          </a:prstGeom>
          <a:noFill/>
        </p:spPr>
        <p:txBody>
          <a:bodyPr wrap="none" rtlCol="0" anchor="ctr" anchorCtr="0">
            <a:spAutoFit/>
          </a:bodyPr>
          <a:lstStyle/>
          <a:p>
            <a:r>
              <a:rPr lang="en-US" sz="2400" b="1" dirty="0">
                <a:solidFill>
                  <a:schemeClr val="tx2"/>
                </a:solidFill>
                <a:latin typeface="Lato" charset="0"/>
                <a:ea typeface="Lato" charset="0"/>
                <a:cs typeface="Lato" charset="0"/>
              </a:rPr>
              <a:t>Buyer intent intelligence</a:t>
            </a:r>
          </a:p>
          <a:p>
            <a:r>
              <a:rPr lang="en-US" sz="2400" b="1" dirty="0">
                <a:solidFill>
                  <a:schemeClr val="tx2"/>
                </a:solidFill>
                <a:latin typeface="Lato" charset="0"/>
                <a:ea typeface="Lato" charset="0"/>
                <a:cs typeface="Lato" charset="0"/>
              </a:rPr>
              <a:t>(page xx)</a:t>
            </a:r>
          </a:p>
        </p:txBody>
      </p:sp>
      <p:sp>
        <p:nvSpPr>
          <p:cNvPr id="36" name="TextBox 35"/>
          <p:cNvSpPr txBox="1"/>
          <p:nvPr/>
        </p:nvSpPr>
        <p:spPr>
          <a:xfrm>
            <a:off x="7581585" y="4347152"/>
            <a:ext cx="4673139" cy="830997"/>
          </a:xfrm>
          <a:prstGeom prst="rect">
            <a:avLst/>
          </a:prstGeom>
          <a:noFill/>
        </p:spPr>
        <p:txBody>
          <a:bodyPr wrap="none" rtlCol="0" anchor="ctr" anchorCtr="0">
            <a:spAutoFit/>
          </a:bodyPr>
          <a:lstStyle/>
          <a:p>
            <a:r>
              <a:rPr lang="en-US" sz="2400" b="1" dirty="0">
                <a:solidFill>
                  <a:schemeClr val="tx2"/>
                </a:solidFill>
                <a:latin typeface="Lato" charset="0"/>
                <a:ea typeface="Lato" charset="0"/>
                <a:cs typeface="Lato" charset="0"/>
              </a:rPr>
              <a:t>Thought leadership interviews </a:t>
            </a:r>
          </a:p>
          <a:p>
            <a:r>
              <a:rPr lang="en-US" sz="2400" b="1" dirty="0">
                <a:solidFill>
                  <a:schemeClr val="tx2"/>
                </a:solidFill>
                <a:latin typeface="Lato" charset="0"/>
                <a:ea typeface="Lato" charset="0"/>
                <a:cs typeface="Lato" charset="0"/>
              </a:rPr>
              <a:t>(page xx)</a:t>
            </a:r>
          </a:p>
        </p:txBody>
      </p:sp>
      <p:sp>
        <p:nvSpPr>
          <p:cNvPr id="38" name="TextBox 37"/>
          <p:cNvSpPr txBox="1"/>
          <p:nvPr/>
        </p:nvSpPr>
        <p:spPr>
          <a:xfrm>
            <a:off x="1759200" y="4347152"/>
            <a:ext cx="5547160" cy="830997"/>
          </a:xfrm>
          <a:prstGeom prst="rect">
            <a:avLst/>
          </a:prstGeom>
          <a:noFill/>
        </p:spPr>
        <p:txBody>
          <a:bodyPr wrap="none" rtlCol="0" anchor="ctr" anchorCtr="0">
            <a:spAutoFit/>
          </a:bodyPr>
          <a:lstStyle/>
          <a:p>
            <a:r>
              <a:rPr lang="en-US" sz="2400" b="1" dirty="0">
                <a:solidFill>
                  <a:schemeClr val="tx2"/>
                </a:solidFill>
                <a:latin typeface="Lato" charset="0"/>
                <a:ea typeface="Lato" charset="0"/>
                <a:cs typeface="Lato" charset="0"/>
              </a:rPr>
              <a:t>Lead generation AND Lead nurturing</a:t>
            </a:r>
          </a:p>
          <a:p>
            <a:r>
              <a:rPr lang="en-US" sz="2400" b="1" dirty="0">
                <a:solidFill>
                  <a:schemeClr val="tx2"/>
                </a:solidFill>
                <a:latin typeface="Lato" charset="0"/>
                <a:ea typeface="Lato" charset="0"/>
                <a:cs typeface="Lato" charset="0"/>
              </a:rPr>
              <a:t>(page xx)</a:t>
            </a:r>
          </a:p>
        </p:txBody>
      </p:sp>
      <p:sp>
        <p:nvSpPr>
          <p:cNvPr id="39" name="Shape 2525"/>
          <p:cNvSpPr/>
          <p:nvPr/>
        </p:nvSpPr>
        <p:spPr>
          <a:xfrm>
            <a:off x="1840940" y="3096738"/>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40" name="Shape 2547"/>
          <p:cNvSpPr/>
          <p:nvPr/>
        </p:nvSpPr>
        <p:spPr>
          <a:xfrm>
            <a:off x="7581585" y="3094857"/>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41" name="Shape 2622"/>
          <p:cNvSpPr/>
          <p:nvPr/>
        </p:nvSpPr>
        <p:spPr>
          <a:xfrm>
            <a:off x="1903861" y="6261290"/>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42" name="Shape 2562"/>
          <p:cNvSpPr/>
          <p:nvPr/>
        </p:nvSpPr>
        <p:spPr>
          <a:xfrm>
            <a:off x="7581585" y="6261290"/>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48" name="TextBox 47"/>
          <p:cNvSpPr txBox="1"/>
          <p:nvPr/>
        </p:nvSpPr>
        <p:spPr>
          <a:xfrm>
            <a:off x="7562131" y="7192318"/>
            <a:ext cx="4230378" cy="1569660"/>
          </a:xfrm>
          <a:prstGeom prst="rect">
            <a:avLst/>
          </a:prstGeom>
          <a:noFill/>
        </p:spPr>
        <p:txBody>
          <a:bodyPr wrap="square" rtlCol="0" anchor="ctr" anchorCtr="0">
            <a:spAutoFit/>
          </a:bodyPr>
          <a:lstStyle/>
          <a:p>
            <a:r>
              <a:rPr lang="en-US" sz="2400" b="1" dirty="0">
                <a:solidFill>
                  <a:schemeClr val="tx2"/>
                </a:solidFill>
                <a:latin typeface="Lato" charset="0"/>
                <a:ea typeface="Lato" charset="0"/>
                <a:cs typeface="Lato" charset="0"/>
              </a:rPr>
              <a:t>Promotional product, innovator, and hospital profiles</a:t>
            </a:r>
          </a:p>
          <a:p>
            <a:r>
              <a:rPr lang="en-US" sz="2400" b="1" dirty="0">
                <a:solidFill>
                  <a:schemeClr val="tx2"/>
                </a:solidFill>
                <a:latin typeface="Lato" charset="0"/>
                <a:ea typeface="Lato" charset="0"/>
                <a:cs typeface="Lato" charset="0"/>
              </a:rPr>
              <a:t>(page xx)</a:t>
            </a:r>
          </a:p>
        </p:txBody>
      </p:sp>
      <p:sp>
        <p:nvSpPr>
          <p:cNvPr id="49" name="TextBox 48"/>
          <p:cNvSpPr txBox="1"/>
          <p:nvPr/>
        </p:nvSpPr>
        <p:spPr>
          <a:xfrm>
            <a:off x="1759200" y="7464374"/>
            <a:ext cx="5554406" cy="830997"/>
          </a:xfrm>
          <a:prstGeom prst="rect">
            <a:avLst/>
          </a:prstGeom>
          <a:noFill/>
        </p:spPr>
        <p:txBody>
          <a:bodyPr wrap="none" rtlCol="0" anchor="ctr" anchorCtr="0">
            <a:spAutoFit/>
          </a:bodyPr>
          <a:lstStyle/>
          <a:p>
            <a:r>
              <a:rPr lang="en-US" sz="2400" b="1" dirty="0">
                <a:solidFill>
                  <a:schemeClr val="tx2"/>
                </a:solidFill>
                <a:latin typeface="Lato" charset="0"/>
                <a:ea typeface="Lato" charset="0"/>
                <a:cs typeface="Lato" charset="0"/>
              </a:rPr>
              <a:t>Podcasts, Videos: Medigy TV/Radio </a:t>
            </a:r>
          </a:p>
          <a:p>
            <a:r>
              <a:rPr lang="en-US" sz="2400" b="1" dirty="0">
                <a:solidFill>
                  <a:schemeClr val="tx2"/>
                </a:solidFill>
                <a:latin typeface="Lato" charset="0"/>
                <a:ea typeface="Lato" charset="0"/>
                <a:cs typeface="Lato" charset="0"/>
              </a:rPr>
              <a:t>(page xx)</a:t>
            </a:r>
          </a:p>
        </p:txBody>
      </p:sp>
      <p:sp>
        <p:nvSpPr>
          <p:cNvPr id="44" name="Shape 2562"/>
          <p:cNvSpPr/>
          <p:nvPr/>
        </p:nvSpPr>
        <p:spPr>
          <a:xfrm>
            <a:off x="12691851" y="3241883"/>
            <a:ext cx="888168" cy="88816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45" name="Shape 2588"/>
          <p:cNvSpPr/>
          <p:nvPr/>
        </p:nvSpPr>
        <p:spPr>
          <a:xfrm>
            <a:off x="18506982" y="3222872"/>
            <a:ext cx="888168" cy="807458"/>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50" name="Shape 2632"/>
          <p:cNvSpPr/>
          <p:nvPr/>
        </p:nvSpPr>
        <p:spPr>
          <a:xfrm>
            <a:off x="12801600" y="6358816"/>
            <a:ext cx="726684" cy="888166"/>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51" name="Shape 2633"/>
          <p:cNvSpPr/>
          <p:nvPr/>
        </p:nvSpPr>
        <p:spPr>
          <a:xfrm>
            <a:off x="18407528" y="6421085"/>
            <a:ext cx="888168" cy="888168"/>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30" name="TextBox 29"/>
          <p:cNvSpPr txBox="1"/>
          <p:nvPr/>
        </p:nvSpPr>
        <p:spPr>
          <a:xfrm>
            <a:off x="7058419" y="483017"/>
            <a:ext cx="10260851"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Exclusive Offerings</a:t>
            </a:r>
            <a:endParaRPr lang="id-ID" sz="8800" b="1" dirty="0">
              <a:solidFill>
                <a:schemeClr val="tx2"/>
              </a:solidFill>
              <a:latin typeface="Lato" charset="0"/>
              <a:ea typeface="Lato" charset="0"/>
              <a:cs typeface="Lato" charset="0"/>
            </a:endParaRPr>
          </a:p>
        </p:txBody>
      </p:sp>
      <p:sp>
        <p:nvSpPr>
          <p:cNvPr id="31" name="Rectangle 30"/>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32" name="Subtitle 2"/>
          <p:cNvSpPr txBox="1">
            <a:spLocks/>
          </p:cNvSpPr>
          <p:nvPr/>
        </p:nvSpPr>
        <p:spPr>
          <a:xfrm>
            <a:off x="9430843" y="1634834"/>
            <a:ext cx="5557167" cy="738987"/>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Customized service packages</a:t>
            </a:r>
            <a:endParaRPr lang="en-US" sz="3100" dirty="0">
              <a:solidFill>
                <a:schemeClr val="accent1"/>
              </a:solidFill>
              <a:latin typeface="Lato Light"/>
              <a:cs typeface="Lato Light"/>
            </a:endParaRPr>
          </a:p>
        </p:txBody>
      </p:sp>
      <p:sp>
        <p:nvSpPr>
          <p:cNvPr id="43" name="Shape 2622">
            <a:extLst>
              <a:ext uri="{FF2B5EF4-FFF2-40B4-BE49-F238E27FC236}">
                <a16:creationId xmlns:a16="http://schemas.microsoft.com/office/drawing/2014/main" id="{84F361E0-F08F-4455-BADD-A1FC4F88CDD4}"/>
              </a:ext>
            </a:extLst>
          </p:cNvPr>
          <p:cNvSpPr/>
          <p:nvPr/>
        </p:nvSpPr>
        <p:spPr>
          <a:xfrm>
            <a:off x="1997896" y="9993470"/>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52" name="Shape 2562">
            <a:extLst>
              <a:ext uri="{FF2B5EF4-FFF2-40B4-BE49-F238E27FC236}">
                <a16:creationId xmlns:a16="http://schemas.microsoft.com/office/drawing/2014/main" id="{BFDCE28F-B17F-4EC2-B4A3-B11B533FF29D}"/>
              </a:ext>
            </a:extLst>
          </p:cNvPr>
          <p:cNvSpPr/>
          <p:nvPr/>
        </p:nvSpPr>
        <p:spPr>
          <a:xfrm>
            <a:off x="7675620" y="9993470"/>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53" name="TextBox 52">
            <a:extLst>
              <a:ext uri="{FF2B5EF4-FFF2-40B4-BE49-F238E27FC236}">
                <a16:creationId xmlns:a16="http://schemas.microsoft.com/office/drawing/2014/main" id="{4916D1B4-8E7E-4C63-9D49-992ED12BCABC}"/>
              </a:ext>
            </a:extLst>
          </p:cNvPr>
          <p:cNvSpPr txBox="1"/>
          <p:nvPr/>
        </p:nvSpPr>
        <p:spPr>
          <a:xfrm>
            <a:off x="7656166" y="11011888"/>
            <a:ext cx="4230378" cy="1200329"/>
          </a:xfrm>
          <a:prstGeom prst="rect">
            <a:avLst/>
          </a:prstGeom>
          <a:noFill/>
        </p:spPr>
        <p:txBody>
          <a:bodyPr wrap="square" rtlCol="0" anchor="ctr" anchorCtr="0">
            <a:spAutoFit/>
          </a:bodyPr>
          <a:lstStyle/>
          <a:p>
            <a:r>
              <a:rPr lang="en-US" sz="2400" b="1" dirty="0">
                <a:solidFill>
                  <a:schemeClr val="tx2"/>
                </a:solidFill>
                <a:latin typeface="Lato" charset="0"/>
                <a:ea typeface="Lato" charset="0"/>
                <a:cs typeface="Lato" charset="0"/>
              </a:rPr>
              <a:t>Recognitions for industry influence</a:t>
            </a:r>
          </a:p>
          <a:p>
            <a:r>
              <a:rPr lang="en-US" sz="2400" b="1" dirty="0">
                <a:solidFill>
                  <a:schemeClr val="tx2"/>
                </a:solidFill>
                <a:latin typeface="Lato" charset="0"/>
                <a:ea typeface="Lato" charset="0"/>
                <a:cs typeface="Lato" charset="0"/>
              </a:rPr>
              <a:t>(page xx)</a:t>
            </a:r>
          </a:p>
        </p:txBody>
      </p:sp>
      <p:sp>
        <p:nvSpPr>
          <p:cNvPr id="54" name="TextBox 53">
            <a:extLst>
              <a:ext uri="{FF2B5EF4-FFF2-40B4-BE49-F238E27FC236}">
                <a16:creationId xmlns:a16="http://schemas.microsoft.com/office/drawing/2014/main" id="{B6B44ABC-AC5C-4599-A3E3-4276A948385F}"/>
              </a:ext>
            </a:extLst>
          </p:cNvPr>
          <p:cNvSpPr txBox="1"/>
          <p:nvPr/>
        </p:nvSpPr>
        <p:spPr>
          <a:xfrm>
            <a:off x="1853235" y="11196554"/>
            <a:ext cx="2751651" cy="830997"/>
          </a:xfrm>
          <a:prstGeom prst="rect">
            <a:avLst/>
          </a:prstGeom>
          <a:noFill/>
        </p:spPr>
        <p:txBody>
          <a:bodyPr wrap="none" rtlCol="0" anchor="ctr" anchorCtr="0">
            <a:spAutoFit/>
          </a:bodyPr>
          <a:lstStyle/>
          <a:p>
            <a:r>
              <a:rPr lang="en-US" sz="2400" b="1" dirty="0">
                <a:solidFill>
                  <a:schemeClr val="tx2"/>
                </a:solidFill>
                <a:latin typeface="Lato" charset="0"/>
                <a:ea typeface="Lato" charset="0"/>
                <a:cs typeface="Lato" charset="0"/>
              </a:rPr>
              <a:t>Event intelligence</a:t>
            </a:r>
          </a:p>
          <a:p>
            <a:r>
              <a:rPr lang="en-US" sz="2400" b="1" dirty="0">
                <a:solidFill>
                  <a:schemeClr val="tx2"/>
                </a:solidFill>
                <a:latin typeface="Lato" charset="0"/>
                <a:ea typeface="Lato" charset="0"/>
                <a:cs typeface="Lato" charset="0"/>
              </a:rPr>
              <a:t>(page xx)</a:t>
            </a:r>
          </a:p>
        </p:txBody>
      </p:sp>
      <p:sp>
        <p:nvSpPr>
          <p:cNvPr id="58" name="Shape 2562">
            <a:extLst>
              <a:ext uri="{FF2B5EF4-FFF2-40B4-BE49-F238E27FC236}">
                <a16:creationId xmlns:a16="http://schemas.microsoft.com/office/drawing/2014/main" id="{3A60A19A-AB9B-410E-8080-C05CB93E9660}"/>
              </a:ext>
            </a:extLst>
          </p:cNvPr>
          <p:cNvSpPr/>
          <p:nvPr/>
        </p:nvSpPr>
        <p:spPr>
          <a:xfrm>
            <a:off x="12711305" y="9862419"/>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59" name="TextBox 58">
            <a:extLst>
              <a:ext uri="{FF2B5EF4-FFF2-40B4-BE49-F238E27FC236}">
                <a16:creationId xmlns:a16="http://schemas.microsoft.com/office/drawing/2014/main" id="{E05DD308-0FB4-407B-83A4-9F255B00DF1B}"/>
              </a:ext>
            </a:extLst>
          </p:cNvPr>
          <p:cNvSpPr txBox="1"/>
          <p:nvPr/>
        </p:nvSpPr>
        <p:spPr>
          <a:xfrm>
            <a:off x="12691851" y="10880837"/>
            <a:ext cx="4230378" cy="1200329"/>
          </a:xfrm>
          <a:prstGeom prst="rect">
            <a:avLst/>
          </a:prstGeom>
          <a:noFill/>
        </p:spPr>
        <p:txBody>
          <a:bodyPr wrap="square" rtlCol="0" anchor="ctr" anchorCtr="0">
            <a:spAutoFit/>
          </a:bodyPr>
          <a:lstStyle/>
          <a:p>
            <a:r>
              <a:rPr lang="en-US" sz="2400" b="1" dirty="0">
                <a:solidFill>
                  <a:schemeClr val="tx2"/>
                </a:solidFill>
                <a:latin typeface="Lato" charset="0"/>
                <a:ea typeface="Lato" charset="0"/>
                <a:cs typeface="Lato" charset="0"/>
              </a:rPr>
              <a:t>B2B community-led Account-based marketing</a:t>
            </a:r>
          </a:p>
          <a:p>
            <a:r>
              <a:rPr lang="en-US" sz="2400" b="1" dirty="0">
                <a:solidFill>
                  <a:schemeClr val="tx2"/>
                </a:solidFill>
                <a:latin typeface="Lato" charset="0"/>
                <a:ea typeface="Lato" charset="0"/>
                <a:cs typeface="Lato" charset="0"/>
              </a:rPr>
              <a:t>(page xx)</a:t>
            </a:r>
          </a:p>
        </p:txBody>
      </p:sp>
      <p:sp>
        <p:nvSpPr>
          <p:cNvPr id="60" name="TextBox 59">
            <a:extLst>
              <a:ext uri="{FF2B5EF4-FFF2-40B4-BE49-F238E27FC236}">
                <a16:creationId xmlns:a16="http://schemas.microsoft.com/office/drawing/2014/main" id="{3C626B3B-333B-43BE-9577-0FECAD2424AC}"/>
              </a:ext>
            </a:extLst>
          </p:cNvPr>
          <p:cNvSpPr txBox="1"/>
          <p:nvPr/>
        </p:nvSpPr>
        <p:spPr>
          <a:xfrm>
            <a:off x="18506982" y="11250169"/>
            <a:ext cx="3307893" cy="830997"/>
          </a:xfrm>
          <a:prstGeom prst="rect">
            <a:avLst/>
          </a:prstGeom>
          <a:noFill/>
        </p:spPr>
        <p:txBody>
          <a:bodyPr wrap="none" rtlCol="0" anchor="ctr" anchorCtr="0">
            <a:spAutoFit/>
          </a:bodyPr>
          <a:lstStyle/>
          <a:p>
            <a:r>
              <a:rPr lang="en-US" sz="2400" b="1" dirty="0">
                <a:solidFill>
                  <a:schemeClr val="tx2"/>
                </a:solidFill>
                <a:latin typeface="Lato" charset="0"/>
                <a:ea typeface="Lato" charset="0"/>
                <a:cs typeface="Lato" charset="0"/>
              </a:rPr>
              <a:t>Newsletter native ads</a:t>
            </a:r>
          </a:p>
          <a:p>
            <a:r>
              <a:rPr lang="en-US" sz="2400" b="1" dirty="0">
                <a:solidFill>
                  <a:schemeClr val="tx2"/>
                </a:solidFill>
                <a:latin typeface="Lato" charset="0"/>
                <a:ea typeface="Lato" charset="0"/>
                <a:cs typeface="Lato" charset="0"/>
              </a:rPr>
              <a:t>(page xx)</a:t>
            </a:r>
          </a:p>
        </p:txBody>
      </p:sp>
      <p:sp>
        <p:nvSpPr>
          <p:cNvPr id="61" name="Shape 2547">
            <a:extLst>
              <a:ext uri="{FF2B5EF4-FFF2-40B4-BE49-F238E27FC236}">
                <a16:creationId xmlns:a16="http://schemas.microsoft.com/office/drawing/2014/main" id="{36A5091D-0F00-4B3A-AA06-029B50F6C835}"/>
              </a:ext>
            </a:extLst>
          </p:cNvPr>
          <p:cNvSpPr/>
          <p:nvPr/>
        </p:nvSpPr>
        <p:spPr>
          <a:xfrm>
            <a:off x="18506982" y="9997874"/>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Tree>
    <p:extLst>
      <p:ext uri="{BB962C8B-B14F-4D97-AF65-F5344CB8AC3E}">
        <p14:creationId xmlns:p14="http://schemas.microsoft.com/office/powerpoint/2010/main" val="12308306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1873483" y="5198731"/>
            <a:ext cx="11966737" cy="2185214"/>
          </a:xfrm>
          <a:prstGeom prst="rect">
            <a:avLst/>
          </a:prstGeom>
          <a:noFill/>
        </p:spPr>
        <p:txBody>
          <a:bodyPr wrap="none" rtlCol="0">
            <a:spAutoFit/>
          </a:bodyPr>
          <a:lstStyle/>
          <a:p>
            <a:r>
              <a:rPr lang="en-US" sz="13600" b="1" dirty="0">
                <a:solidFill>
                  <a:schemeClr val="tx2"/>
                </a:solidFill>
                <a:latin typeface="Lato Black" charset="0"/>
                <a:ea typeface="Lato Black" charset="0"/>
                <a:cs typeface="Lato Black" charset="0"/>
              </a:rPr>
              <a:t>INTELLIGENCE</a:t>
            </a:r>
          </a:p>
        </p:txBody>
      </p:sp>
      <p:sp>
        <p:nvSpPr>
          <p:cNvPr id="15" name="TextBox 14"/>
          <p:cNvSpPr txBox="1"/>
          <p:nvPr/>
        </p:nvSpPr>
        <p:spPr>
          <a:xfrm>
            <a:off x="11895785" y="3143875"/>
            <a:ext cx="12454050" cy="2185214"/>
          </a:xfrm>
          <a:prstGeom prst="rect">
            <a:avLst/>
          </a:prstGeom>
          <a:noFill/>
        </p:spPr>
        <p:txBody>
          <a:bodyPr wrap="none" rtlCol="0">
            <a:spAutoFit/>
          </a:bodyPr>
          <a:lstStyle/>
          <a:p>
            <a:r>
              <a:rPr lang="en-US" sz="13600" b="1" dirty="0">
                <a:solidFill>
                  <a:schemeClr val="tx2"/>
                </a:solidFill>
                <a:latin typeface="Lato Black" charset="0"/>
                <a:ea typeface="Lato Black" charset="0"/>
                <a:cs typeface="Lato Black" charset="0"/>
              </a:rPr>
              <a:t>BUYER INTENT</a:t>
            </a:r>
          </a:p>
        </p:txBody>
      </p:sp>
      <p:grpSp>
        <p:nvGrpSpPr>
          <p:cNvPr id="16" name="Group 15"/>
          <p:cNvGrpSpPr/>
          <p:nvPr/>
        </p:nvGrpSpPr>
        <p:grpSpPr>
          <a:xfrm>
            <a:off x="12021320" y="7985254"/>
            <a:ext cx="5016271" cy="227062"/>
            <a:chOff x="6927228" y="7552706"/>
            <a:chExt cx="5016271" cy="227062"/>
          </a:xfrm>
        </p:grpSpPr>
        <p:sp>
          <p:nvSpPr>
            <p:cNvPr id="17" name="Oval 16"/>
            <p:cNvSpPr>
              <a:spLocks noChangeAspect="1"/>
            </p:cNvSpPr>
            <p:nvPr/>
          </p:nvSpPr>
          <p:spPr>
            <a:xfrm rot="18861538">
              <a:off x="6927228"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Oval 24"/>
            <p:cNvSpPr>
              <a:spLocks noChangeAspect="1"/>
            </p:cNvSpPr>
            <p:nvPr/>
          </p:nvSpPr>
          <p:spPr>
            <a:xfrm rot="18861538">
              <a:off x="7142741"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Oval 25"/>
            <p:cNvSpPr>
              <a:spLocks noChangeAspect="1"/>
            </p:cNvSpPr>
            <p:nvPr/>
          </p:nvSpPr>
          <p:spPr>
            <a:xfrm rot="18861538">
              <a:off x="7358254"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Oval 26"/>
            <p:cNvSpPr>
              <a:spLocks noChangeAspect="1"/>
            </p:cNvSpPr>
            <p:nvPr/>
          </p:nvSpPr>
          <p:spPr>
            <a:xfrm rot="18861538">
              <a:off x="7573766"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Oval 27"/>
            <p:cNvSpPr>
              <a:spLocks noChangeAspect="1"/>
            </p:cNvSpPr>
            <p:nvPr/>
          </p:nvSpPr>
          <p:spPr>
            <a:xfrm rot="18861538">
              <a:off x="7789279"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9" name="Oval 28"/>
            <p:cNvSpPr>
              <a:spLocks noChangeAspect="1"/>
            </p:cNvSpPr>
            <p:nvPr/>
          </p:nvSpPr>
          <p:spPr>
            <a:xfrm rot="18861538">
              <a:off x="8004792"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Oval 29"/>
            <p:cNvSpPr>
              <a:spLocks noChangeAspect="1"/>
            </p:cNvSpPr>
            <p:nvPr/>
          </p:nvSpPr>
          <p:spPr>
            <a:xfrm rot="18861538">
              <a:off x="8220304"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1" name="Oval 30"/>
            <p:cNvSpPr>
              <a:spLocks noChangeAspect="1"/>
            </p:cNvSpPr>
            <p:nvPr/>
          </p:nvSpPr>
          <p:spPr>
            <a:xfrm rot="18861538">
              <a:off x="8435817"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Oval 31"/>
            <p:cNvSpPr>
              <a:spLocks noChangeAspect="1"/>
            </p:cNvSpPr>
            <p:nvPr/>
          </p:nvSpPr>
          <p:spPr>
            <a:xfrm rot="18861538">
              <a:off x="8651330"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3" name="Oval 32"/>
            <p:cNvSpPr>
              <a:spLocks noChangeAspect="1"/>
            </p:cNvSpPr>
            <p:nvPr/>
          </p:nvSpPr>
          <p:spPr>
            <a:xfrm rot="18861538">
              <a:off x="8866842"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4" name="Oval 33"/>
            <p:cNvSpPr>
              <a:spLocks noChangeAspect="1"/>
            </p:cNvSpPr>
            <p:nvPr/>
          </p:nvSpPr>
          <p:spPr>
            <a:xfrm rot="18861538">
              <a:off x="9082355"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5" name="Oval 34"/>
            <p:cNvSpPr>
              <a:spLocks noChangeAspect="1"/>
            </p:cNvSpPr>
            <p:nvPr/>
          </p:nvSpPr>
          <p:spPr>
            <a:xfrm rot="18861538">
              <a:off x="9297868"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6" name="Oval 35"/>
            <p:cNvSpPr>
              <a:spLocks noChangeAspect="1"/>
            </p:cNvSpPr>
            <p:nvPr/>
          </p:nvSpPr>
          <p:spPr>
            <a:xfrm rot="18861538">
              <a:off x="6927228"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7" name="Oval 36"/>
            <p:cNvSpPr>
              <a:spLocks noChangeAspect="1"/>
            </p:cNvSpPr>
            <p:nvPr/>
          </p:nvSpPr>
          <p:spPr>
            <a:xfrm rot="18861538">
              <a:off x="7142741"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8" name="Oval 37"/>
            <p:cNvSpPr>
              <a:spLocks noChangeAspect="1"/>
            </p:cNvSpPr>
            <p:nvPr/>
          </p:nvSpPr>
          <p:spPr>
            <a:xfrm rot="18861538">
              <a:off x="7358254"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9" name="Oval 38"/>
            <p:cNvSpPr>
              <a:spLocks noChangeAspect="1"/>
            </p:cNvSpPr>
            <p:nvPr/>
          </p:nvSpPr>
          <p:spPr>
            <a:xfrm rot="18861538">
              <a:off x="7573766"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0" name="Oval 39"/>
            <p:cNvSpPr>
              <a:spLocks noChangeAspect="1"/>
            </p:cNvSpPr>
            <p:nvPr/>
          </p:nvSpPr>
          <p:spPr>
            <a:xfrm rot="18861538">
              <a:off x="7789279"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Oval 40"/>
            <p:cNvSpPr>
              <a:spLocks noChangeAspect="1"/>
            </p:cNvSpPr>
            <p:nvPr/>
          </p:nvSpPr>
          <p:spPr>
            <a:xfrm rot="18861538">
              <a:off x="8004792"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Oval 41"/>
            <p:cNvSpPr>
              <a:spLocks noChangeAspect="1"/>
            </p:cNvSpPr>
            <p:nvPr/>
          </p:nvSpPr>
          <p:spPr>
            <a:xfrm rot="18861538">
              <a:off x="8220304"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3" name="Oval 42"/>
            <p:cNvSpPr>
              <a:spLocks noChangeAspect="1"/>
            </p:cNvSpPr>
            <p:nvPr/>
          </p:nvSpPr>
          <p:spPr>
            <a:xfrm rot="18861538">
              <a:off x="8435817"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4" name="Oval 43"/>
            <p:cNvSpPr>
              <a:spLocks noChangeAspect="1"/>
            </p:cNvSpPr>
            <p:nvPr/>
          </p:nvSpPr>
          <p:spPr>
            <a:xfrm rot="18861538">
              <a:off x="8651330"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5" name="Oval 44"/>
            <p:cNvSpPr>
              <a:spLocks noChangeAspect="1"/>
            </p:cNvSpPr>
            <p:nvPr/>
          </p:nvSpPr>
          <p:spPr>
            <a:xfrm rot="18861538">
              <a:off x="8866842"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6" name="Oval 45"/>
            <p:cNvSpPr>
              <a:spLocks noChangeAspect="1"/>
            </p:cNvSpPr>
            <p:nvPr/>
          </p:nvSpPr>
          <p:spPr>
            <a:xfrm rot="18861538">
              <a:off x="9082355"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7" name="Oval 46"/>
            <p:cNvSpPr>
              <a:spLocks noChangeAspect="1"/>
            </p:cNvSpPr>
            <p:nvPr/>
          </p:nvSpPr>
          <p:spPr>
            <a:xfrm rot="18861538">
              <a:off x="9297868"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8" name="Oval 47"/>
            <p:cNvSpPr>
              <a:spLocks noChangeAspect="1"/>
            </p:cNvSpPr>
            <p:nvPr/>
          </p:nvSpPr>
          <p:spPr>
            <a:xfrm rot="18861538">
              <a:off x="9508851"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Oval 48"/>
            <p:cNvSpPr>
              <a:spLocks noChangeAspect="1"/>
            </p:cNvSpPr>
            <p:nvPr/>
          </p:nvSpPr>
          <p:spPr>
            <a:xfrm rot="18861538">
              <a:off x="9724364"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0" name="Oval 49"/>
            <p:cNvSpPr>
              <a:spLocks noChangeAspect="1"/>
            </p:cNvSpPr>
            <p:nvPr/>
          </p:nvSpPr>
          <p:spPr>
            <a:xfrm rot="18861538">
              <a:off x="9939877"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1" name="Oval 50"/>
            <p:cNvSpPr>
              <a:spLocks noChangeAspect="1"/>
            </p:cNvSpPr>
            <p:nvPr/>
          </p:nvSpPr>
          <p:spPr>
            <a:xfrm rot="18861538">
              <a:off x="10155389"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2" name="Oval 51"/>
            <p:cNvSpPr>
              <a:spLocks noChangeAspect="1"/>
            </p:cNvSpPr>
            <p:nvPr/>
          </p:nvSpPr>
          <p:spPr>
            <a:xfrm rot="18861538">
              <a:off x="10370902"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3" name="Oval 52"/>
            <p:cNvSpPr>
              <a:spLocks noChangeAspect="1"/>
            </p:cNvSpPr>
            <p:nvPr/>
          </p:nvSpPr>
          <p:spPr>
            <a:xfrm rot="18861538">
              <a:off x="10586415"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4" name="Oval 53"/>
            <p:cNvSpPr>
              <a:spLocks noChangeAspect="1"/>
            </p:cNvSpPr>
            <p:nvPr/>
          </p:nvSpPr>
          <p:spPr>
            <a:xfrm rot="18861538">
              <a:off x="10801927"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5" name="Oval 54"/>
            <p:cNvSpPr>
              <a:spLocks noChangeAspect="1"/>
            </p:cNvSpPr>
            <p:nvPr/>
          </p:nvSpPr>
          <p:spPr>
            <a:xfrm rot="18861538">
              <a:off x="11017440"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6" name="Oval 55"/>
            <p:cNvSpPr>
              <a:spLocks noChangeAspect="1"/>
            </p:cNvSpPr>
            <p:nvPr/>
          </p:nvSpPr>
          <p:spPr>
            <a:xfrm rot="18861538">
              <a:off x="11232953"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7" name="Oval 56"/>
            <p:cNvSpPr>
              <a:spLocks noChangeAspect="1"/>
            </p:cNvSpPr>
            <p:nvPr/>
          </p:nvSpPr>
          <p:spPr>
            <a:xfrm rot="18861538">
              <a:off x="11448465"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8" name="Oval 57"/>
            <p:cNvSpPr>
              <a:spLocks noChangeAspect="1"/>
            </p:cNvSpPr>
            <p:nvPr/>
          </p:nvSpPr>
          <p:spPr>
            <a:xfrm rot="18861538">
              <a:off x="11663978"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9" name="Oval 58"/>
            <p:cNvSpPr>
              <a:spLocks noChangeAspect="1"/>
            </p:cNvSpPr>
            <p:nvPr/>
          </p:nvSpPr>
          <p:spPr>
            <a:xfrm rot="18861538">
              <a:off x="11879491"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0" name="Oval 59"/>
            <p:cNvSpPr>
              <a:spLocks noChangeAspect="1"/>
            </p:cNvSpPr>
            <p:nvPr/>
          </p:nvSpPr>
          <p:spPr>
            <a:xfrm rot="18861538">
              <a:off x="9508851"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1" name="Oval 60"/>
            <p:cNvSpPr>
              <a:spLocks noChangeAspect="1"/>
            </p:cNvSpPr>
            <p:nvPr/>
          </p:nvSpPr>
          <p:spPr>
            <a:xfrm rot="18861538">
              <a:off x="9724364"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2" name="Oval 61"/>
            <p:cNvSpPr>
              <a:spLocks noChangeAspect="1"/>
            </p:cNvSpPr>
            <p:nvPr/>
          </p:nvSpPr>
          <p:spPr>
            <a:xfrm rot="18861538">
              <a:off x="9939877"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3" name="Oval 62"/>
            <p:cNvSpPr>
              <a:spLocks noChangeAspect="1"/>
            </p:cNvSpPr>
            <p:nvPr/>
          </p:nvSpPr>
          <p:spPr>
            <a:xfrm rot="18861538">
              <a:off x="10155389"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4" name="Oval 63"/>
            <p:cNvSpPr>
              <a:spLocks noChangeAspect="1"/>
            </p:cNvSpPr>
            <p:nvPr/>
          </p:nvSpPr>
          <p:spPr>
            <a:xfrm rot="18861538">
              <a:off x="10370902"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5" name="Oval 64"/>
            <p:cNvSpPr>
              <a:spLocks noChangeAspect="1"/>
            </p:cNvSpPr>
            <p:nvPr/>
          </p:nvSpPr>
          <p:spPr>
            <a:xfrm rot="18861538">
              <a:off x="10586415"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6" name="Oval 65"/>
            <p:cNvSpPr>
              <a:spLocks noChangeAspect="1"/>
            </p:cNvSpPr>
            <p:nvPr/>
          </p:nvSpPr>
          <p:spPr>
            <a:xfrm rot="18861538">
              <a:off x="10801927"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7" name="Oval 66"/>
            <p:cNvSpPr>
              <a:spLocks noChangeAspect="1"/>
            </p:cNvSpPr>
            <p:nvPr/>
          </p:nvSpPr>
          <p:spPr>
            <a:xfrm rot="18861538">
              <a:off x="11017440"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8" name="Oval 67"/>
            <p:cNvSpPr>
              <a:spLocks noChangeAspect="1"/>
            </p:cNvSpPr>
            <p:nvPr/>
          </p:nvSpPr>
          <p:spPr>
            <a:xfrm rot="18861538">
              <a:off x="11232953"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9" name="Oval 68"/>
            <p:cNvSpPr>
              <a:spLocks noChangeAspect="1"/>
            </p:cNvSpPr>
            <p:nvPr/>
          </p:nvSpPr>
          <p:spPr>
            <a:xfrm rot="18861538">
              <a:off x="11448465"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0" name="Oval 69"/>
            <p:cNvSpPr>
              <a:spLocks noChangeAspect="1"/>
            </p:cNvSpPr>
            <p:nvPr/>
          </p:nvSpPr>
          <p:spPr>
            <a:xfrm rot="18861538">
              <a:off x="11663978"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1" name="Oval 70"/>
            <p:cNvSpPr>
              <a:spLocks noChangeAspect="1"/>
            </p:cNvSpPr>
            <p:nvPr/>
          </p:nvSpPr>
          <p:spPr>
            <a:xfrm rot="18861538">
              <a:off x="11879491"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
        <p:nvSpPr>
          <p:cNvPr id="72" name="Subtitle 2"/>
          <p:cNvSpPr txBox="1">
            <a:spLocks/>
          </p:cNvSpPr>
          <p:nvPr/>
        </p:nvSpPr>
        <p:spPr>
          <a:xfrm>
            <a:off x="11754681" y="8858231"/>
            <a:ext cx="10337595" cy="17057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600" dirty="0">
                <a:solidFill>
                  <a:schemeClr val="tx1"/>
                </a:solidFill>
                <a:latin typeface="Lato Light" charset="0"/>
                <a:ea typeface="Lato Light" charset="0"/>
                <a:cs typeface="Lato Light" charset="0"/>
              </a:rPr>
              <a:t>Prepares for new world of B2B marketing that is shaped by data-driven decision-making by way of artificial intelligence (AI), buyer-intent data, account-based marketing.</a:t>
            </a:r>
          </a:p>
        </p:txBody>
      </p:sp>
      <p:pic>
        <p:nvPicPr>
          <p:cNvPr id="73" name="Picture Placeholder 61" descr="idea.jpg">
            <a:extLst>
              <a:ext uri="{FF2B5EF4-FFF2-40B4-BE49-F238E27FC236}">
                <a16:creationId xmlns:a16="http://schemas.microsoft.com/office/drawing/2014/main" id="{988A8D4F-B862-4D73-958F-434BDBE741B6}"/>
              </a:ext>
            </a:extLst>
          </p:cNvPr>
          <p:cNvPicPr>
            <a:picLocks noChangeAspect="1"/>
          </p:cNvPicPr>
          <p:nvPr/>
        </p:nvPicPr>
        <p:blipFill>
          <a:blip r:embed="rId2" cstate="print"/>
          <a:srcRect l="25337" r="25337"/>
          <a:stretch>
            <a:fillRect/>
          </a:stretch>
        </p:blipFill>
        <p:spPr>
          <a:xfrm>
            <a:off x="463882" y="1218022"/>
            <a:ext cx="8931197" cy="11279955"/>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p:spPr>
      </p:pic>
    </p:spTree>
    <p:extLst>
      <p:ext uri="{BB962C8B-B14F-4D97-AF65-F5344CB8AC3E}">
        <p14:creationId xmlns:p14="http://schemas.microsoft.com/office/powerpoint/2010/main" val="1025916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5635286" y="3940881"/>
            <a:ext cx="4319355" cy="4319355"/>
          </a:xfrm>
          <a:prstGeom prst="ellipse">
            <a:avLst/>
          </a:prstGeom>
          <a:noFill/>
          <a:ln w="698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198" dirty="0"/>
          </a:p>
        </p:txBody>
      </p:sp>
      <p:sp>
        <p:nvSpPr>
          <p:cNvPr id="48" name="Oval 47"/>
          <p:cNvSpPr/>
          <p:nvPr/>
        </p:nvSpPr>
        <p:spPr>
          <a:xfrm>
            <a:off x="9952782" y="3940881"/>
            <a:ext cx="4319355" cy="4319355"/>
          </a:xfrm>
          <a:prstGeom prst="ellipse">
            <a:avLst/>
          </a:prstGeom>
          <a:noFill/>
          <a:ln w="698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198" dirty="0"/>
          </a:p>
        </p:txBody>
      </p:sp>
      <p:sp>
        <p:nvSpPr>
          <p:cNvPr id="50" name="Oval 49"/>
          <p:cNvSpPr/>
          <p:nvPr/>
        </p:nvSpPr>
        <p:spPr>
          <a:xfrm>
            <a:off x="14272136" y="3940881"/>
            <a:ext cx="4319355" cy="4319355"/>
          </a:xfrm>
          <a:prstGeom prst="ellipse">
            <a:avLst/>
          </a:prstGeom>
          <a:noFill/>
          <a:ln w="6985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198" dirty="0"/>
          </a:p>
        </p:txBody>
      </p:sp>
      <p:sp>
        <p:nvSpPr>
          <p:cNvPr id="51" name="Arc 50"/>
          <p:cNvSpPr/>
          <p:nvPr/>
        </p:nvSpPr>
        <p:spPr>
          <a:xfrm rot="10800000">
            <a:off x="14274392" y="3943137"/>
            <a:ext cx="4314844" cy="4314844"/>
          </a:xfrm>
          <a:prstGeom prst="arc">
            <a:avLst>
              <a:gd name="adj1" fmla="val 21510505"/>
              <a:gd name="adj2" fmla="val 10802568"/>
            </a:avLst>
          </a:prstGeom>
          <a:noFill/>
          <a:ln w="57150" cap="rnd">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7198" dirty="0"/>
          </a:p>
        </p:txBody>
      </p:sp>
      <p:sp>
        <p:nvSpPr>
          <p:cNvPr id="44" name="Oval 43"/>
          <p:cNvSpPr/>
          <p:nvPr/>
        </p:nvSpPr>
        <p:spPr>
          <a:xfrm>
            <a:off x="1315931" y="3940881"/>
            <a:ext cx="4319355" cy="4319355"/>
          </a:xfrm>
          <a:prstGeom prst="ellipse">
            <a:avLst/>
          </a:prstGeom>
          <a:noFill/>
          <a:ln w="698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198" dirty="0"/>
          </a:p>
        </p:txBody>
      </p:sp>
      <p:sp>
        <p:nvSpPr>
          <p:cNvPr id="45" name="Arc 44"/>
          <p:cNvSpPr/>
          <p:nvPr/>
        </p:nvSpPr>
        <p:spPr>
          <a:xfrm>
            <a:off x="1318187" y="3943137"/>
            <a:ext cx="4314844" cy="4314844"/>
          </a:xfrm>
          <a:prstGeom prst="arc">
            <a:avLst>
              <a:gd name="adj1" fmla="val 30065"/>
              <a:gd name="adj2" fmla="val 10867886"/>
            </a:avLst>
          </a:prstGeom>
          <a:noFill/>
          <a:ln w="5715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7198" dirty="0"/>
          </a:p>
        </p:txBody>
      </p:sp>
      <p:sp>
        <p:nvSpPr>
          <p:cNvPr id="47" name="Arc 46"/>
          <p:cNvSpPr/>
          <p:nvPr/>
        </p:nvSpPr>
        <p:spPr>
          <a:xfrm rot="10800000">
            <a:off x="5637542" y="3943137"/>
            <a:ext cx="4314844" cy="4314844"/>
          </a:xfrm>
          <a:prstGeom prst="arc">
            <a:avLst>
              <a:gd name="adj1" fmla="val 68695"/>
              <a:gd name="adj2" fmla="val 10852247"/>
            </a:avLst>
          </a:prstGeom>
          <a:noFill/>
          <a:ln w="5715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7198" dirty="0"/>
          </a:p>
        </p:txBody>
      </p:sp>
      <p:sp>
        <p:nvSpPr>
          <p:cNvPr id="49" name="Arc 48"/>
          <p:cNvSpPr/>
          <p:nvPr/>
        </p:nvSpPr>
        <p:spPr>
          <a:xfrm>
            <a:off x="9955037" y="3943137"/>
            <a:ext cx="4314844" cy="4314844"/>
          </a:xfrm>
          <a:prstGeom prst="arc">
            <a:avLst>
              <a:gd name="adj1" fmla="val 21585125"/>
              <a:gd name="adj2" fmla="val 10830895"/>
            </a:avLst>
          </a:prstGeom>
          <a:noFill/>
          <a:ln w="57150" cap="rnd">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7198" dirty="0"/>
          </a:p>
        </p:txBody>
      </p:sp>
      <p:sp>
        <p:nvSpPr>
          <p:cNvPr id="65" name="Shape 2525"/>
          <p:cNvSpPr/>
          <p:nvPr/>
        </p:nvSpPr>
        <p:spPr>
          <a:xfrm>
            <a:off x="2800321" y="5406372"/>
            <a:ext cx="1338076" cy="1338076"/>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Calibri" charset="0"/>
              <a:ea typeface="Calibri" charset="0"/>
              <a:cs typeface="Calibri" charset="0"/>
            </a:endParaRPr>
          </a:p>
        </p:txBody>
      </p:sp>
      <p:sp>
        <p:nvSpPr>
          <p:cNvPr id="67" name="Shape 2547"/>
          <p:cNvSpPr/>
          <p:nvPr/>
        </p:nvSpPr>
        <p:spPr>
          <a:xfrm>
            <a:off x="11486028" y="5432120"/>
            <a:ext cx="1338076" cy="1338076"/>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Calibri" charset="0"/>
              <a:ea typeface="Calibri" charset="0"/>
              <a:cs typeface="Calibri" charset="0"/>
            </a:endParaRPr>
          </a:p>
        </p:txBody>
      </p:sp>
      <p:sp>
        <p:nvSpPr>
          <p:cNvPr id="68" name="Shape 2550"/>
          <p:cNvSpPr/>
          <p:nvPr/>
        </p:nvSpPr>
        <p:spPr>
          <a:xfrm>
            <a:off x="7167722" y="5410753"/>
            <a:ext cx="1338076" cy="1338076"/>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Calibri" charset="0"/>
              <a:ea typeface="Calibri" charset="0"/>
              <a:cs typeface="Calibri" charset="0"/>
            </a:endParaRPr>
          </a:p>
        </p:txBody>
      </p:sp>
      <p:sp>
        <p:nvSpPr>
          <p:cNvPr id="69" name="Shape 2622"/>
          <p:cNvSpPr/>
          <p:nvPr/>
        </p:nvSpPr>
        <p:spPr>
          <a:xfrm>
            <a:off x="15800872" y="5405670"/>
            <a:ext cx="1338076" cy="1338076"/>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Calibri" charset="0"/>
              <a:ea typeface="Calibri" charset="0"/>
              <a:cs typeface="Calibri" charset="0"/>
            </a:endParaRPr>
          </a:p>
        </p:txBody>
      </p:sp>
      <p:sp>
        <p:nvSpPr>
          <p:cNvPr id="71" name="TextBox 70"/>
          <p:cNvSpPr txBox="1"/>
          <p:nvPr/>
        </p:nvSpPr>
        <p:spPr>
          <a:xfrm>
            <a:off x="10596089" y="9223267"/>
            <a:ext cx="3427686" cy="1077218"/>
          </a:xfrm>
          <a:prstGeom prst="rect">
            <a:avLst/>
          </a:prstGeom>
          <a:noFill/>
        </p:spPr>
        <p:txBody>
          <a:bodyPr wrap="square" rtlCol="0" anchor="ctr" anchorCtr="0">
            <a:spAutoFit/>
          </a:bodyPr>
          <a:lstStyle/>
          <a:p>
            <a:pPr algn="ctr"/>
            <a:r>
              <a:rPr lang="en-US" sz="3200" b="1" dirty="0">
                <a:solidFill>
                  <a:schemeClr val="tx2"/>
                </a:solidFill>
                <a:latin typeface="Lato Bold" charset="0"/>
                <a:ea typeface="Lato Bold" charset="0"/>
                <a:cs typeface="Lato Bold" charset="0"/>
              </a:rPr>
              <a:t>Attract &amp; Engage Buyers</a:t>
            </a:r>
          </a:p>
        </p:txBody>
      </p:sp>
      <p:sp>
        <p:nvSpPr>
          <p:cNvPr id="73" name="TextBox 72"/>
          <p:cNvSpPr txBox="1"/>
          <p:nvPr/>
        </p:nvSpPr>
        <p:spPr>
          <a:xfrm>
            <a:off x="5976062" y="9223267"/>
            <a:ext cx="4151294" cy="1077218"/>
          </a:xfrm>
          <a:prstGeom prst="rect">
            <a:avLst/>
          </a:prstGeom>
          <a:noFill/>
        </p:spPr>
        <p:txBody>
          <a:bodyPr wrap="square" rtlCol="0" anchor="ctr" anchorCtr="0">
            <a:spAutoFit/>
          </a:bodyPr>
          <a:lstStyle/>
          <a:p>
            <a:pPr algn="ctr"/>
            <a:r>
              <a:rPr lang="en-US" sz="3200" b="1" dirty="0">
                <a:solidFill>
                  <a:schemeClr val="tx2"/>
                </a:solidFill>
                <a:latin typeface="Lato Bold" charset="0"/>
                <a:ea typeface="Lato Bold" charset="0"/>
                <a:cs typeface="Lato Bold" charset="0"/>
              </a:rPr>
              <a:t>Buyer Comprehension</a:t>
            </a:r>
          </a:p>
        </p:txBody>
      </p:sp>
      <p:sp>
        <p:nvSpPr>
          <p:cNvPr id="75" name="TextBox 74"/>
          <p:cNvSpPr txBox="1"/>
          <p:nvPr/>
        </p:nvSpPr>
        <p:spPr>
          <a:xfrm>
            <a:off x="621944" y="9223267"/>
            <a:ext cx="5015597" cy="1077218"/>
          </a:xfrm>
          <a:prstGeom prst="rect">
            <a:avLst/>
          </a:prstGeom>
          <a:noFill/>
        </p:spPr>
        <p:txBody>
          <a:bodyPr wrap="square" rtlCol="0" anchor="ctr" anchorCtr="0">
            <a:spAutoFit/>
          </a:bodyPr>
          <a:lstStyle/>
          <a:p>
            <a:pPr algn="ctr"/>
            <a:r>
              <a:rPr lang="en-US" sz="3200" b="1" dirty="0">
                <a:solidFill>
                  <a:schemeClr val="tx2"/>
                </a:solidFill>
                <a:latin typeface="Lato Bold" charset="0"/>
                <a:ea typeface="Lato Bold" charset="0"/>
                <a:cs typeface="Lato Bold" charset="0"/>
              </a:rPr>
              <a:t>Identify &amp; Understand the Target Market</a:t>
            </a:r>
          </a:p>
        </p:txBody>
      </p:sp>
      <p:sp>
        <p:nvSpPr>
          <p:cNvPr id="77" name="TextBox 76"/>
          <p:cNvSpPr txBox="1"/>
          <p:nvPr/>
        </p:nvSpPr>
        <p:spPr>
          <a:xfrm>
            <a:off x="14604963" y="9223267"/>
            <a:ext cx="4693805" cy="1077218"/>
          </a:xfrm>
          <a:prstGeom prst="rect">
            <a:avLst/>
          </a:prstGeom>
          <a:noFill/>
        </p:spPr>
        <p:txBody>
          <a:bodyPr wrap="square" rtlCol="0" anchor="ctr" anchorCtr="0">
            <a:spAutoFit/>
          </a:bodyPr>
          <a:lstStyle/>
          <a:p>
            <a:pPr algn="ctr"/>
            <a:r>
              <a:rPr lang="en-US" sz="3200" b="1" dirty="0">
                <a:solidFill>
                  <a:schemeClr val="tx2"/>
                </a:solidFill>
                <a:latin typeface="Lato Bold" charset="0"/>
                <a:ea typeface="Lato Bold" charset="0"/>
                <a:cs typeface="Lato Bold" charset="0"/>
              </a:rPr>
              <a:t>Gather Buyer Intent Intelligence</a:t>
            </a:r>
          </a:p>
        </p:txBody>
      </p:sp>
      <p:sp>
        <p:nvSpPr>
          <p:cNvPr id="25" name="TextBox 24"/>
          <p:cNvSpPr txBox="1"/>
          <p:nvPr/>
        </p:nvSpPr>
        <p:spPr>
          <a:xfrm>
            <a:off x="7720123" y="483017"/>
            <a:ext cx="8937410"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BII - The Process</a:t>
            </a:r>
            <a:endParaRPr lang="id-ID" sz="8800" b="1" dirty="0">
              <a:solidFill>
                <a:schemeClr val="tx2"/>
              </a:solidFill>
              <a:latin typeface="Lato" charset="0"/>
              <a:ea typeface="Lato" charset="0"/>
              <a:cs typeface="Lato" charset="0"/>
            </a:endParaRPr>
          </a:p>
        </p:txBody>
      </p:sp>
      <p:sp>
        <p:nvSpPr>
          <p:cNvPr id="26" name="Rectangle 25"/>
          <p:cNvSpPr/>
          <p:nvPr/>
        </p:nvSpPr>
        <p:spPr>
          <a:xfrm>
            <a:off x="11919282"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27" name="Subtitle 2"/>
          <p:cNvSpPr txBox="1">
            <a:spLocks/>
          </p:cNvSpPr>
          <p:nvPr/>
        </p:nvSpPr>
        <p:spPr>
          <a:xfrm>
            <a:off x="5784206" y="1634834"/>
            <a:ext cx="12850446" cy="738987"/>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err="1">
                <a:latin typeface="Lato Light"/>
                <a:cs typeface="Lato Light"/>
              </a:rPr>
              <a:t>Medigy’s</a:t>
            </a:r>
            <a:r>
              <a:rPr lang="en-US" sz="3100" dirty="0">
                <a:latin typeface="Lato Light"/>
                <a:cs typeface="Lato Light"/>
              </a:rPr>
              <a:t> Unique Strategy to Gather Most Relevant Buyer Intent Signals</a:t>
            </a:r>
            <a:endParaRPr lang="en-US" sz="3100" dirty="0">
              <a:solidFill>
                <a:schemeClr val="accent1"/>
              </a:solidFill>
              <a:latin typeface="Lato Light"/>
              <a:cs typeface="Lato Light"/>
            </a:endParaRPr>
          </a:p>
        </p:txBody>
      </p:sp>
      <p:sp>
        <p:nvSpPr>
          <p:cNvPr id="21" name="Arc 20">
            <a:extLst>
              <a:ext uri="{FF2B5EF4-FFF2-40B4-BE49-F238E27FC236}">
                <a16:creationId xmlns:a16="http://schemas.microsoft.com/office/drawing/2014/main" id="{9C733E32-9670-4805-9099-CC4D795AB904}"/>
              </a:ext>
            </a:extLst>
          </p:cNvPr>
          <p:cNvSpPr/>
          <p:nvPr/>
        </p:nvSpPr>
        <p:spPr>
          <a:xfrm>
            <a:off x="18572036" y="3921426"/>
            <a:ext cx="4314844" cy="4314844"/>
          </a:xfrm>
          <a:prstGeom prst="arc">
            <a:avLst>
              <a:gd name="adj1" fmla="val 30065"/>
              <a:gd name="adj2" fmla="val 10867886"/>
            </a:avLst>
          </a:prstGeom>
          <a:noFill/>
          <a:ln w="5715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7198"/>
          </a:p>
        </p:txBody>
      </p:sp>
      <p:sp>
        <p:nvSpPr>
          <p:cNvPr id="22" name="Shape 2525">
            <a:extLst>
              <a:ext uri="{FF2B5EF4-FFF2-40B4-BE49-F238E27FC236}">
                <a16:creationId xmlns:a16="http://schemas.microsoft.com/office/drawing/2014/main" id="{AD6A5366-90E3-4E09-8673-B611199D1621}"/>
              </a:ext>
            </a:extLst>
          </p:cNvPr>
          <p:cNvSpPr/>
          <p:nvPr/>
        </p:nvSpPr>
        <p:spPr>
          <a:xfrm>
            <a:off x="20054170" y="5384661"/>
            <a:ext cx="1338076" cy="1338076"/>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Calibri" charset="0"/>
              <a:ea typeface="Calibri" charset="0"/>
              <a:cs typeface="Calibri" charset="0"/>
            </a:endParaRPr>
          </a:p>
        </p:txBody>
      </p:sp>
      <p:sp>
        <p:nvSpPr>
          <p:cNvPr id="23" name="TextBox 22">
            <a:extLst>
              <a:ext uri="{FF2B5EF4-FFF2-40B4-BE49-F238E27FC236}">
                <a16:creationId xmlns:a16="http://schemas.microsoft.com/office/drawing/2014/main" id="{22096C78-0619-4003-8516-EEC154F0BFF3}"/>
              </a:ext>
            </a:extLst>
          </p:cNvPr>
          <p:cNvSpPr txBox="1"/>
          <p:nvPr/>
        </p:nvSpPr>
        <p:spPr>
          <a:xfrm>
            <a:off x="19120934" y="9201556"/>
            <a:ext cx="5015597" cy="1077218"/>
          </a:xfrm>
          <a:prstGeom prst="rect">
            <a:avLst/>
          </a:prstGeom>
          <a:noFill/>
        </p:spPr>
        <p:txBody>
          <a:bodyPr wrap="square" rtlCol="0" anchor="ctr" anchorCtr="0">
            <a:spAutoFit/>
          </a:bodyPr>
          <a:lstStyle/>
          <a:p>
            <a:pPr algn="ctr"/>
            <a:r>
              <a:rPr lang="en-US" sz="3200" b="1" dirty="0">
                <a:solidFill>
                  <a:schemeClr val="tx2"/>
                </a:solidFill>
                <a:latin typeface="Lato Bold" charset="0"/>
                <a:ea typeface="Lato Bold" charset="0"/>
                <a:cs typeface="Lato Bold" charset="0"/>
              </a:rPr>
              <a:t>Steady and Incremental Progress</a:t>
            </a:r>
          </a:p>
        </p:txBody>
      </p:sp>
    </p:spTree>
    <p:extLst>
      <p:ext uri="{BB962C8B-B14F-4D97-AF65-F5344CB8AC3E}">
        <p14:creationId xmlns:p14="http://schemas.microsoft.com/office/powerpoint/2010/main" val="2712979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Default Theme">
  <a:themeElements>
    <a:clrScheme name="Motagua - Red Flat - Light">
      <a:dk1>
        <a:srgbClr val="7E7E7E"/>
      </a:dk1>
      <a:lt1>
        <a:sysClr val="window" lastClr="FFFFFF"/>
      </a:lt1>
      <a:dk2>
        <a:srgbClr val="6B6B6B"/>
      </a:dk2>
      <a:lt2>
        <a:srgbClr val="FFFFFF"/>
      </a:lt2>
      <a:accent1>
        <a:srgbClr val="BB0B30"/>
      </a:accent1>
      <a:accent2>
        <a:srgbClr val="BC0A30"/>
      </a:accent2>
      <a:accent3>
        <a:srgbClr val="BA0B2F"/>
      </a:accent3>
      <a:accent4>
        <a:srgbClr val="BB0A31"/>
      </a:accent4>
      <a:accent5>
        <a:srgbClr val="BB0B30"/>
      </a:accent5>
      <a:accent6>
        <a:srgbClr val="BA0B31"/>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649</TotalTime>
  <Words>2886</Words>
  <Application>Microsoft Office PowerPoint</Application>
  <PresentationFormat>Custom</PresentationFormat>
  <Paragraphs>334</Paragraphs>
  <Slides>35</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Bebas Neue</vt:lpstr>
      <vt:lpstr>Calibri</vt:lpstr>
      <vt:lpstr>Gill Sans</vt:lpstr>
      <vt:lpstr>Lato</vt:lpstr>
      <vt:lpstr>Lato Black</vt:lpstr>
      <vt:lpstr>Lato Bold</vt:lpstr>
      <vt:lpstr>Lato Light</vt:lpstr>
      <vt:lpstr>Lato Regular</vt:lpstr>
      <vt:lpstr>Open Sans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Sufyan</dc:creator>
  <cp:lastModifiedBy>Mohd Sufyan</cp:lastModifiedBy>
  <cp:revision>3456</cp:revision>
  <dcterms:created xsi:type="dcterms:W3CDTF">2014-11-12T21:47:38Z</dcterms:created>
  <dcterms:modified xsi:type="dcterms:W3CDTF">2022-06-18T11:42:04Z</dcterms:modified>
</cp:coreProperties>
</file>