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52" d="100"/>
          <a:sy n="52" d="100"/>
        </p:scale>
        <p:origin x="72" y="12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6/8/2021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6/8/2021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6/8/2021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worldenvironmentday.globa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Global_warming" TargetMode="External"/><Relationship Id="rId3" Type="http://schemas.openxmlformats.org/officeDocument/2006/relationships/hyperlink" Target="https://en.wikipedia.org/wiki/Environmental_protection" TargetMode="External"/><Relationship Id="rId7" Type="http://schemas.openxmlformats.org/officeDocument/2006/relationships/hyperlink" Target="https://en.wikipedia.org/wiki/Overpopulation" TargetMode="External"/><Relationship Id="rId2" Type="http://schemas.openxmlformats.org/officeDocument/2006/relationships/hyperlink" Target="https://en.wikipedia.org/wiki/United_Nations" TargetMode="External"/><Relationship Id="rId1" Type="http://schemas.openxmlformats.org/officeDocument/2006/relationships/slideLayout" Target="../slideLayouts/slideLayout2.xml"/><Relationship Id="rId6" Type="http://schemas.openxmlformats.org/officeDocument/2006/relationships/hyperlink" Target="https://en.wikipedia.org/wiki/Marine_pollution" TargetMode="External"/><Relationship Id="rId5" Type="http://schemas.openxmlformats.org/officeDocument/2006/relationships/hyperlink" Target="https://en.wikipedia.org/wiki/Environmental_issue" TargetMode="External"/><Relationship Id="rId10" Type="http://schemas.openxmlformats.org/officeDocument/2006/relationships/hyperlink" Target="https://en.wikipedia.org/wiki/Non-governmental_organization" TargetMode="External"/><Relationship Id="rId4" Type="http://schemas.openxmlformats.org/officeDocument/2006/relationships/hyperlink" Target="https://en.wikipedia.org/wiki/Awareness_raising" TargetMode="External"/><Relationship Id="rId9" Type="http://schemas.openxmlformats.org/officeDocument/2006/relationships/hyperlink" Target="https://en.wikipedia.org/wiki/Sustainable_consump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9775-58AE-47F4-9428-E4AB2E542D2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C1E1845B-33E8-4F22-8CE3-E30E8E7964D9}"/>
              </a:ext>
            </a:extLst>
          </p:cNvPr>
          <p:cNvSpPr>
            <a:spLocks noGrp="1"/>
          </p:cNvSpPr>
          <p:nvPr>
            <p:ph type="subTitle" idx="1"/>
          </p:nvPr>
        </p:nvSpPr>
        <p:spPr/>
        <p:txBody>
          <a:bodyPr/>
          <a:lstStyle/>
          <a:p>
            <a:endParaRPr lang="en-IN"/>
          </a:p>
        </p:txBody>
      </p:sp>
      <p:sp>
        <p:nvSpPr>
          <p:cNvPr id="5" name="TextBox 4">
            <a:extLst>
              <a:ext uri="{FF2B5EF4-FFF2-40B4-BE49-F238E27FC236}">
                <a16:creationId xmlns:a16="http://schemas.microsoft.com/office/drawing/2014/main" id="{5C725B58-6536-4316-A81D-26A0147DD9FF}"/>
              </a:ext>
            </a:extLst>
          </p:cNvPr>
          <p:cNvSpPr txBox="1"/>
          <p:nvPr/>
        </p:nvSpPr>
        <p:spPr>
          <a:xfrm>
            <a:off x="3371236" y="1689509"/>
            <a:ext cx="6098458" cy="1938992"/>
          </a:xfrm>
          <a:prstGeom prst="rect">
            <a:avLst/>
          </a:prstGeom>
          <a:noFill/>
        </p:spPr>
        <p:txBody>
          <a:bodyPr wrap="square">
            <a:spAutoFit/>
          </a:bodyPr>
          <a:lstStyle/>
          <a:p>
            <a:pPr algn="l"/>
            <a:r>
              <a:rPr lang="en-IN" sz="6000" b="0" i="0" u="sng" strike="noStrike" dirty="0">
                <a:solidFill>
                  <a:srgbClr val="1A0DAB"/>
                </a:solidFill>
                <a:effectLst/>
                <a:latin typeface="arial" panose="020B0604020202020204" pitchFamily="34" charset="0"/>
                <a:hlinkClick r:id="rId2"/>
              </a:rPr>
              <a:t>World Environment Day</a:t>
            </a:r>
          </a:p>
        </p:txBody>
      </p:sp>
    </p:spTree>
    <p:extLst>
      <p:ext uri="{BB962C8B-B14F-4D97-AF65-F5344CB8AC3E}">
        <p14:creationId xmlns:p14="http://schemas.microsoft.com/office/powerpoint/2010/main" val="54972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922D-B794-4B0E-8719-A5F46586A8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ACEC8B-6B0B-462D-A895-C3613E83A57A}"/>
              </a:ext>
            </a:extLst>
          </p:cNvPr>
          <p:cNvSpPr>
            <a:spLocks noGrp="1"/>
          </p:cNvSpPr>
          <p:nvPr>
            <p:ph idx="1"/>
          </p:nvPr>
        </p:nvSpPr>
        <p:spPr/>
        <p:txBody>
          <a:bodyPr/>
          <a:lstStyle/>
          <a:p>
            <a:r>
              <a:rPr lang="en-US" b="1" i="0" dirty="0">
                <a:solidFill>
                  <a:srgbClr val="202122"/>
                </a:solidFill>
                <a:effectLst/>
                <a:latin typeface="Arial" panose="020B0604020202020204" pitchFamily="34" charset="0"/>
              </a:rPr>
              <a:t>World Environment Day</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WED</a:t>
            </a:r>
            <a:r>
              <a:rPr lang="en-US" b="0" i="0" dirty="0">
                <a:solidFill>
                  <a:srgbClr val="202122"/>
                </a:solidFill>
                <a:effectLst/>
                <a:latin typeface="Arial" panose="020B0604020202020204" pitchFamily="34" charset="0"/>
              </a:rPr>
              <a:t>) is celebrated annually on 5 June and is the </a:t>
            </a:r>
            <a:r>
              <a:rPr lang="en-US" b="0" i="0" u="none" strike="noStrike" dirty="0">
                <a:solidFill>
                  <a:srgbClr val="0645AD"/>
                </a:solidFill>
                <a:effectLst/>
                <a:latin typeface="Arial" panose="020B0604020202020204" pitchFamily="34" charset="0"/>
                <a:hlinkClick r:id="rId2" tooltip="United Nations"/>
              </a:rPr>
              <a:t>United Nations</a:t>
            </a:r>
            <a:r>
              <a:rPr lang="en-US" b="0" i="0" dirty="0">
                <a:solidFill>
                  <a:srgbClr val="202122"/>
                </a:solidFill>
                <a:effectLst/>
                <a:latin typeface="Arial" panose="020B0604020202020204" pitchFamily="34" charset="0"/>
              </a:rPr>
              <a:t>' principal vehicle for encouraging awareness and action for the </a:t>
            </a:r>
            <a:r>
              <a:rPr lang="en-US" b="0" i="0" u="none" strike="noStrike" dirty="0">
                <a:solidFill>
                  <a:srgbClr val="0645AD"/>
                </a:solidFill>
                <a:effectLst/>
                <a:latin typeface="Arial" panose="020B0604020202020204" pitchFamily="34" charset="0"/>
                <a:hlinkClick r:id="rId3" tooltip="Environmental protection"/>
              </a:rPr>
              <a:t>protection of the environment</a:t>
            </a:r>
            <a:r>
              <a:rPr lang="en-US" b="0" i="0" dirty="0">
                <a:solidFill>
                  <a:srgbClr val="202122"/>
                </a:solidFill>
                <a:effectLst/>
                <a:latin typeface="Arial" panose="020B0604020202020204" pitchFamily="34" charset="0"/>
              </a:rPr>
              <a:t>. First held in 1974, it has been a platform for </a:t>
            </a:r>
            <a:r>
              <a:rPr lang="en-US" b="0" i="0" u="none" strike="noStrike" dirty="0">
                <a:solidFill>
                  <a:srgbClr val="0645AD"/>
                </a:solidFill>
                <a:effectLst/>
                <a:latin typeface="Arial" panose="020B0604020202020204" pitchFamily="34" charset="0"/>
                <a:hlinkClick r:id="rId4" tooltip="Awareness raising"/>
              </a:rPr>
              <a:t>raising awareness</a:t>
            </a:r>
            <a:r>
              <a:rPr lang="en-US" b="0" i="0" dirty="0">
                <a:solidFill>
                  <a:srgbClr val="202122"/>
                </a:solidFill>
                <a:effectLst/>
                <a:latin typeface="Arial" panose="020B0604020202020204" pitchFamily="34" charset="0"/>
              </a:rPr>
              <a:t> on </a:t>
            </a:r>
            <a:r>
              <a:rPr lang="en-US" b="0" i="0" u="none" strike="noStrike" dirty="0">
                <a:solidFill>
                  <a:srgbClr val="0645AD"/>
                </a:solidFill>
                <a:effectLst/>
                <a:latin typeface="Arial" panose="020B0604020202020204" pitchFamily="34" charset="0"/>
                <a:hlinkClick r:id="rId5" tooltip="Environmental issue"/>
              </a:rPr>
              <a:t>environmental issue</a:t>
            </a:r>
            <a:r>
              <a:rPr lang="en-US" b="0" i="0" dirty="0">
                <a:solidFill>
                  <a:srgbClr val="202122"/>
                </a:solidFill>
                <a:effectLst/>
                <a:latin typeface="Arial" panose="020B0604020202020204" pitchFamily="34" charset="0"/>
              </a:rPr>
              <a:t> such as </a:t>
            </a:r>
            <a:r>
              <a:rPr lang="en-US" b="0" i="0" u="none" strike="noStrike" dirty="0">
                <a:solidFill>
                  <a:srgbClr val="0645AD"/>
                </a:solidFill>
                <a:effectLst/>
                <a:latin typeface="Arial" panose="020B0604020202020204" pitchFamily="34" charset="0"/>
                <a:hlinkClick r:id="rId6" tooltip="Marine pollution"/>
              </a:rPr>
              <a:t>marine pollution</a:t>
            </a:r>
            <a:r>
              <a:rPr lang="en-US" b="0" i="0" dirty="0">
                <a:solidFill>
                  <a:srgbClr val="202122"/>
                </a:solidFill>
                <a:effectLst/>
                <a:latin typeface="Arial" panose="020B0604020202020204" pitchFamily="34" charset="0"/>
              </a:rPr>
              <a:t>, human </a:t>
            </a:r>
            <a:r>
              <a:rPr lang="en-US" b="0" i="0" u="none" strike="noStrike" dirty="0">
                <a:solidFill>
                  <a:srgbClr val="0645AD"/>
                </a:solidFill>
                <a:effectLst/>
                <a:latin typeface="Arial" panose="020B0604020202020204" pitchFamily="34" charset="0"/>
                <a:hlinkClick r:id="rId7" tooltip="Global warming"/>
              </a:rPr>
              <a:t>overpopulation</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8"/>
              </a:rPr>
              <a:t>global warming</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9" tooltip="Sustainable consumption"/>
              </a:rPr>
              <a:t>sustainable consumption</a:t>
            </a:r>
            <a:r>
              <a:rPr lang="en-US" b="0" i="0" dirty="0">
                <a:solidFill>
                  <a:srgbClr val="202122"/>
                </a:solidFill>
                <a:effectLst/>
                <a:latin typeface="Arial" panose="020B0604020202020204" pitchFamily="34" charset="0"/>
              </a:rPr>
              <a:t> and wildlife crime. World Environment Day is a global platform for public outreach, with participation from over 143 countries annually. Each year, the program has provided a theme and forum for businesses, </a:t>
            </a:r>
            <a:r>
              <a:rPr lang="en-US" b="0" i="0" u="none" strike="noStrike" dirty="0">
                <a:solidFill>
                  <a:srgbClr val="0645AD"/>
                </a:solidFill>
                <a:effectLst/>
                <a:latin typeface="Arial" panose="020B0604020202020204" pitchFamily="34" charset="0"/>
                <a:hlinkClick r:id="rId10" tooltip="Non-governmental organization"/>
              </a:rPr>
              <a:t>non government organizations</a:t>
            </a:r>
            <a:r>
              <a:rPr lang="en-US" b="0" i="0" dirty="0">
                <a:solidFill>
                  <a:srgbClr val="202122"/>
                </a:solidFill>
                <a:effectLst/>
                <a:latin typeface="Arial" panose="020B0604020202020204" pitchFamily="34" charset="0"/>
              </a:rPr>
              <a:t>, communities, governments and celebrities to advocate environmental causes.</a:t>
            </a:r>
            <a:endParaRPr lang="en-IN" dirty="0"/>
          </a:p>
        </p:txBody>
      </p:sp>
    </p:spTree>
    <p:extLst>
      <p:ext uri="{BB962C8B-B14F-4D97-AF65-F5344CB8AC3E}">
        <p14:creationId xmlns:p14="http://schemas.microsoft.com/office/powerpoint/2010/main" val="112794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6BDB-F2F7-4D3F-B3EC-8D41E8350F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CAAC53-FF76-4173-908D-A2E3C6A93A52}"/>
              </a:ext>
            </a:extLst>
          </p:cNvPr>
          <p:cNvSpPr>
            <a:spLocks noGrp="1"/>
          </p:cNvSpPr>
          <p:nvPr>
            <p:ph idx="1"/>
          </p:nvPr>
        </p:nvSpPr>
        <p:spPr/>
        <p:txBody>
          <a:bodyPr/>
          <a:lstStyle/>
          <a:p>
            <a:endParaRPr lang="en-IN" dirty="0"/>
          </a:p>
        </p:txBody>
      </p:sp>
      <p:sp>
        <p:nvSpPr>
          <p:cNvPr id="7" name="TextBox 6">
            <a:extLst>
              <a:ext uri="{FF2B5EF4-FFF2-40B4-BE49-F238E27FC236}">
                <a16:creationId xmlns:a16="http://schemas.microsoft.com/office/drawing/2014/main" id="{EC9D7E80-C0DF-4377-B7FF-5F18D8D462FB}"/>
              </a:ext>
            </a:extLst>
          </p:cNvPr>
          <p:cNvSpPr txBox="1"/>
          <p:nvPr/>
        </p:nvSpPr>
        <p:spPr>
          <a:xfrm>
            <a:off x="2374489" y="2846438"/>
            <a:ext cx="4516693" cy="2308324"/>
          </a:xfrm>
          <a:prstGeom prst="rect">
            <a:avLst/>
          </a:prstGeom>
          <a:noFill/>
        </p:spPr>
        <p:txBody>
          <a:bodyPr wrap="square">
            <a:spAutoFit/>
          </a:bodyPr>
          <a:lstStyle/>
          <a:p>
            <a:r>
              <a:rPr lang="en-US" b="0" i="0" dirty="0">
                <a:solidFill>
                  <a:srgbClr val="202124"/>
                </a:solidFill>
                <a:effectLst/>
                <a:latin typeface="arial" panose="020B0604020202020204" pitchFamily="34" charset="0"/>
              </a:rPr>
              <a:t>To control soil </a:t>
            </a:r>
            <a:r>
              <a:rPr lang="en-US" b="1" i="0" dirty="0">
                <a:solidFill>
                  <a:srgbClr val="202124"/>
                </a:solidFill>
                <a:effectLst/>
                <a:latin typeface="arial" panose="020B0604020202020204" pitchFamily="34" charset="0"/>
              </a:rPr>
              <a:t>pollution</a:t>
            </a:r>
            <a:r>
              <a:rPr lang="en-US" b="0" i="0" dirty="0">
                <a:solidFill>
                  <a:srgbClr val="202124"/>
                </a:solidFill>
                <a:effectLst/>
                <a:latin typeface="arial" panose="020B0604020202020204" pitchFamily="34" charset="0"/>
              </a:rPr>
              <a:t>, we must stop the usage of plastic. Sewage should be treated properly before using it as fertilizers and as landfills. Encourage organic farming as this process involves the use of biological materials and avoid synthetic substances to maintain soil fertility and ecological balance.</a:t>
            </a:r>
            <a:endParaRPr lang="en-IN" dirty="0"/>
          </a:p>
        </p:txBody>
      </p:sp>
    </p:spTree>
    <p:extLst>
      <p:ext uri="{BB962C8B-B14F-4D97-AF65-F5344CB8AC3E}">
        <p14:creationId xmlns:p14="http://schemas.microsoft.com/office/powerpoint/2010/main" val="103584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F39E-8929-49E0-83BB-5BDFF5A70B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BF8123-BF4F-4E57-9D79-7141981E2B01}"/>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2D73325D-39CA-485A-B2CE-62C3732E038A}"/>
              </a:ext>
            </a:extLst>
          </p:cNvPr>
          <p:cNvSpPr txBox="1"/>
          <p:nvPr/>
        </p:nvSpPr>
        <p:spPr>
          <a:xfrm>
            <a:off x="3049229" y="2413338"/>
            <a:ext cx="6098458" cy="2862322"/>
          </a:xfrm>
          <a:prstGeom prst="rect">
            <a:avLst/>
          </a:prstGeom>
          <a:noFill/>
        </p:spPr>
        <p:txBody>
          <a:bodyPr wrap="square">
            <a:spAutoFit/>
          </a:bodyPr>
          <a:lstStyle/>
          <a:p>
            <a:pPr algn="l"/>
            <a:r>
              <a:rPr lang="en-US" sz="3600" b="0" i="0" u="sng" dirty="0">
                <a:solidFill>
                  <a:srgbClr val="202124"/>
                </a:solidFill>
                <a:effectLst/>
                <a:latin typeface="arial" panose="020B0604020202020204" pitchFamily="34" charset="0"/>
              </a:rPr>
              <a:t>we overcome environmental pollution </a:t>
            </a:r>
          </a:p>
          <a:p>
            <a:pPr algn="l"/>
            <a:r>
              <a:rPr lang="en-US" b="0" i="0" dirty="0">
                <a:solidFill>
                  <a:srgbClr val="202124"/>
                </a:solidFill>
                <a:effectLst/>
                <a:latin typeface="arial" panose="020B0604020202020204" pitchFamily="34" charset="0"/>
              </a:rPr>
              <a:t>The first way to reduce </a:t>
            </a:r>
            <a:r>
              <a:rPr lang="en-US" b="1" i="0" dirty="0">
                <a:solidFill>
                  <a:srgbClr val="202124"/>
                </a:solidFill>
                <a:effectLst/>
                <a:latin typeface="arial" panose="020B0604020202020204" pitchFamily="34" charset="0"/>
              </a:rPr>
              <a:t>pollution</a:t>
            </a:r>
            <a:r>
              <a:rPr lang="en-US" b="0" i="0" dirty="0">
                <a:solidFill>
                  <a:srgbClr val="202124"/>
                </a:solidFill>
                <a:effectLst/>
                <a:latin typeface="arial" panose="020B0604020202020204" pitchFamily="34" charset="0"/>
              </a:rPr>
              <a:t> is to practice the 3Rs concept namely reduce, reuse and recycle. Citizens should reduce the usage of air-conditioners as it will release harmful gases , for instant ozone-depleting chlorofluorocarbons which will result in reducing air </a:t>
            </a:r>
            <a:r>
              <a:rPr lang="en-US" b="1" i="0" dirty="0">
                <a:solidFill>
                  <a:srgbClr val="202124"/>
                </a:solidFill>
                <a:effectLst/>
                <a:latin typeface="arial" panose="020B0604020202020204" pitchFamily="34" charset="0"/>
              </a:rPr>
              <a:t>pollution</a:t>
            </a:r>
            <a:r>
              <a:rPr lang="en-US" b="0" i="0" dirty="0">
                <a:solidFill>
                  <a:srgbClr val="202124"/>
                </a:solidFill>
                <a:effectLst/>
                <a:latin typeface="arial" panose="020B0604020202020204" pitchFamily="34" charset="0"/>
              </a:rPr>
              <a:t>.</a:t>
            </a:r>
          </a:p>
        </p:txBody>
      </p:sp>
    </p:spTree>
    <p:extLst>
      <p:ext uri="{BB962C8B-B14F-4D97-AF65-F5344CB8AC3E}">
        <p14:creationId xmlns:p14="http://schemas.microsoft.com/office/powerpoint/2010/main" val="327827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7C47-CBF9-44AA-8524-CB409132A372}"/>
              </a:ext>
            </a:extLst>
          </p:cNvPr>
          <p:cNvSpPr>
            <a:spLocks noGrp="1"/>
          </p:cNvSpPr>
          <p:nvPr>
            <p:ph type="title"/>
          </p:nvPr>
        </p:nvSpPr>
        <p:spPr>
          <a:xfrm>
            <a:off x="2895600" y="764372"/>
            <a:ext cx="4050890" cy="5179227"/>
          </a:xfrm>
        </p:spPr>
        <p:txBody>
          <a:bodyPr/>
          <a:lstStyle/>
          <a:p>
            <a:r>
              <a:rPr lang="en-IN" dirty="0"/>
              <a:t>THANKYOU</a:t>
            </a:r>
          </a:p>
        </p:txBody>
      </p:sp>
      <p:sp>
        <p:nvSpPr>
          <p:cNvPr id="3" name="Content Placeholder 2">
            <a:extLst>
              <a:ext uri="{FF2B5EF4-FFF2-40B4-BE49-F238E27FC236}">
                <a16:creationId xmlns:a16="http://schemas.microsoft.com/office/drawing/2014/main" id="{3FABE0EE-9E60-4385-81C4-4E449E9FD4F7}"/>
              </a:ext>
            </a:extLst>
          </p:cNvPr>
          <p:cNvSpPr>
            <a:spLocks noGrp="1"/>
          </p:cNvSpPr>
          <p:nvPr>
            <p:ph idx="1"/>
          </p:nvPr>
        </p:nvSpPr>
        <p:spPr/>
        <p:txBody>
          <a:bodyPr>
            <a:normAutofit/>
          </a:bodyPr>
          <a:lstStyle/>
          <a:p>
            <a:endParaRPr lang="en-IN" sz="8000" dirty="0"/>
          </a:p>
        </p:txBody>
      </p:sp>
    </p:spTree>
    <p:extLst>
      <p:ext uri="{BB962C8B-B14F-4D97-AF65-F5344CB8AC3E}">
        <p14:creationId xmlns:p14="http://schemas.microsoft.com/office/powerpoint/2010/main" val="42533464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26</TotalTime>
  <Words>216</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vt:lpstr>
      <vt:lpstr>Century Gothic</vt:lpstr>
      <vt:lpstr>Vapor Trail</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PAULOSE</dc:creator>
  <cp:lastModifiedBy>DIVYA PAULOSE</cp:lastModifiedBy>
  <cp:revision>4</cp:revision>
  <dcterms:created xsi:type="dcterms:W3CDTF">2021-06-08T10:50:55Z</dcterms:created>
  <dcterms:modified xsi:type="dcterms:W3CDTF">2021-06-08T11:17:33Z</dcterms:modified>
</cp:coreProperties>
</file>