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3" r:id="rId4"/>
    <p:sldId id="271" r:id="rId5"/>
    <p:sldId id="259" r:id="rId6"/>
    <p:sldId id="272" r:id="rId7"/>
    <p:sldId id="261" r:id="rId8"/>
    <p:sldId id="273" r:id="rId9"/>
    <p:sldId id="274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57220" autoAdjust="0"/>
  </p:normalViewPr>
  <p:slideViewPr>
    <p:cSldViewPr snapToGrid="0">
      <p:cViewPr varScale="1">
        <p:scale>
          <a:sx n="38" d="100"/>
          <a:sy n="38" d="100"/>
        </p:scale>
        <p:origin x="13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90D2-F993-4CC2-818E-B5F4BB740A9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DD8F-4733-4629-8BA3-A5ADCBE3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is good –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MBA students about how often they learn new tech?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about learning big data for the first time during this semester through this webinar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lines of code can do wonders</a:t>
            </a:r>
          </a:p>
          <a:p>
            <a:r>
              <a:rPr lang="en-US" dirty="0"/>
              <a:t>I’m sure you’ve learnt a lot of things in last few days. This is the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for 5 mins on How options/convenience can be given to business users, non-programmer analysts to play with the model and change the results using options like user parameters. 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Jupyter/Spyder and show the features - 5 mins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famous/Official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pages from top known companies who made their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to public in the data science areas. 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- 5 mins</a:t>
            </a:r>
            <a:endParaRPr lang="en-US" b="0" dirty="0">
              <a:effectLst/>
            </a:endParaRPr>
          </a:p>
          <a:p>
            <a:endParaRPr lang="en-US" dirty="0"/>
          </a:p>
          <a:p>
            <a:r>
              <a:rPr lang="en-US" dirty="0"/>
              <a:t>https://github.com/microsoft/Bringing-Old-Photos-Back-to-Life</a:t>
            </a:r>
          </a:p>
          <a:p>
            <a:endParaRPr lang="en-US" dirty="0"/>
          </a:p>
          <a:p>
            <a:r>
              <a:rPr lang="en-US" dirty="0"/>
              <a:t>https://github.com/microsoft/Bing-COVID-19-Data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  - 8 mins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Explore-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- 5 mins</a:t>
            </a:r>
            <a:endParaRPr lang="en-US" b="0" dirty="0">
              <a:effectLst/>
            </a:endParaRPr>
          </a:p>
          <a:p>
            <a:r>
              <a:rPr lang="en-US" dirty="0" err="1"/>
              <a:t>Goto</a:t>
            </a:r>
            <a:r>
              <a:rPr lang="en-US" dirty="0"/>
              <a:t> my own posted questions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7BB-430F-4B2F-8711-CB2CC8730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3D3F-DFC4-481A-87C8-34BA0C15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29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8BB-74BC-495E-9E5C-A75644B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D8B-7D9E-48AE-AB8A-3EEABCE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B18501-4E45-445D-B5C1-416333E3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D0900D-E275-4615-8B62-18E50BD9F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25B7DB3-26DC-4FB7-98C3-B4EE71774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C9F1B-2BEF-4B80-9275-88AF08BD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13506"/>
            <a:ext cx="11715749" cy="82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4A5B-A532-4356-A772-C260C9AD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066800"/>
            <a:ext cx="1171575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00C4B5-62D4-4A59-80BA-E3EF88E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7E46A-91B0-4861-A5B2-E875C587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E2D94E-159F-4297-B137-32EA25742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Bing-COVID-19-Data" TargetMode="External"/><Relationship Id="rId4" Type="http://schemas.openxmlformats.org/officeDocument/2006/relationships/hyperlink" Target="https://github.com/microsoft/Bringing-Old-Photos-Back-to-Lif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8CA8-66D0-4C4A-8B2D-7875A84B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used in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71D5-31C1-44E6-8F3D-DA436F548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Choudhary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933C8-7EDA-43BA-AF58-A5192155623A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7228-A40D-4D5A-AAF8-1C05D757D3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D57190-F99B-4606-98D5-AF6F730D6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1B9-3E2F-4249-8E50-875C81F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What do you do when you get stuck?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202EC-248D-4889-9DE0-02713A1A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74" y="1144588"/>
            <a:ext cx="10013412" cy="551865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CD99-A07C-4FCF-B436-B189DA48B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FCA8138C-37AB-4D49-B322-B40084524F3A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CC0F-AA5A-4560-9D3B-2CDCC9F30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1B9-3E2F-4249-8E50-875C81F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583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5B41-A109-43BA-8F24-84355732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F94C823-D330-47D2-8AF6-7F27A84DB078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C2161-DD02-4F7D-BF68-A36C2FC2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20E-70C0-4644-BA59-9D8BB654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7FFC4-8AE6-45E7-B33C-C55606D57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1"/>
          <a:stretch/>
        </p:blipFill>
        <p:spPr>
          <a:xfrm>
            <a:off x="2120632" y="942976"/>
            <a:ext cx="8045981" cy="3291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3802-B609-46E1-8075-BFF4747975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C10-80E6-493C-AAF7-43C7F397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504FC2E-793A-45C5-A6A6-55B9E5871BF6}"/>
              </a:ext>
            </a:extLst>
          </p:cNvPr>
          <p:cNvSpPr/>
          <p:nvPr/>
        </p:nvSpPr>
        <p:spPr>
          <a:xfrm>
            <a:off x="1789611" y="5288078"/>
            <a:ext cx="9144000" cy="327174"/>
          </a:xfrm>
          <a:prstGeom prst="leftRightArrow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A9EE-D9AE-40DD-A39B-968429CD311F}"/>
              </a:ext>
            </a:extLst>
          </p:cNvPr>
          <p:cNvSpPr txBox="1"/>
          <p:nvPr/>
        </p:nvSpPr>
        <p:spPr>
          <a:xfrm>
            <a:off x="959352" y="5608730"/>
            <a:ext cx="1629469" cy="41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0888B-38C7-4107-AD3C-C4D762E96B8E}"/>
              </a:ext>
            </a:extLst>
          </p:cNvPr>
          <p:cNvSpPr txBox="1"/>
          <p:nvPr/>
        </p:nvSpPr>
        <p:spPr>
          <a:xfrm>
            <a:off x="9638238" y="557357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ENGINEER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9B4348F-A048-41E9-A686-D66A8DA38ACB}"/>
              </a:ext>
            </a:extLst>
          </p:cNvPr>
          <p:cNvSpPr/>
          <p:nvPr/>
        </p:nvSpPr>
        <p:spPr>
          <a:xfrm rot="10800000">
            <a:off x="6087458" y="4974570"/>
            <a:ext cx="325212" cy="31350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7AB9BD-7757-4C67-9CE1-99AFD50560A0}"/>
              </a:ext>
            </a:extLst>
          </p:cNvPr>
          <p:cNvSpPr txBox="1"/>
          <p:nvPr/>
        </p:nvSpPr>
        <p:spPr>
          <a:xfrm>
            <a:off x="5247929" y="4483723"/>
            <a:ext cx="193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SCIENTIST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7E0E0-427B-410E-9CFA-0C62FC419BF4}"/>
              </a:ext>
            </a:extLst>
          </p:cNvPr>
          <p:cNvSpPr txBox="1"/>
          <p:nvPr/>
        </p:nvSpPr>
        <p:spPr>
          <a:xfrm>
            <a:off x="7920505" y="4471131"/>
            <a:ext cx="193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1CA9A-D38C-4CF7-AAFB-927E8E7ADCF0}"/>
              </a:ext>
            </a:extLst>
          </p:cNvPr>
          <p:cNvSpPr txBox="1"/>
          <p:nvPr/>
        </p:nvSpPr>
        <p:spPr>
          <a:xfrm>
            <a:off x="2873830" y="4447341"/>
            <a:ext cx="193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ANALYST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6C094C6-3D69-4C51-9E8A-A82C31F9E8FC}"/>
              </a:ext>
            </a:extLst>
          </p:cNvPr>
          <p:cNvSpPr/>
          <p:nvPr/>
        </p:nvSpPr>
        <p:spPr>
          <a:xfrm rot="10800000">
            <a:off x="3613322" y="4974569"/>
            <a:ext cx="325212" cy="31350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00E6988-CFE8-41FF-942F-3D1AD3106779}"/>
              </a:ext>
            </a:extLst>
          </p:cNvPr>
          <p:cNvSpPr/>
          <p:nvPr/>
        </p:nvSpPr>
        <p:spPr>
          <a:xfrm rot="10800000">
            <a:off x="8856848" y="4976840"/>
            <a:ext cx="325212" cy="31350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L 0.38346 0.00856 C 0.00247 0.00555 -0.12305 0.00856 -0.36732 0.00301 L -0.00013 1.85185E-6 Z " pathEditMode="fixed" rAng="0" ptsTypes="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0" y="4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1B9-3E2F-4249-8E50-875C81F9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do you learn new technologies?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D9F46-045B-49A8-9E21-F4FB935E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33" y="2124008"/>
            <a:ext cx="10389134" cy="26099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43C272-5874-4D5D-A332-87E9B9D2F8B9}"/>
              </a:ext>
            </a:extLst>
          </p:cNvPr>
          <p:cNvSpPr/>
          <p:nvPr/>
        </p:nvSpPr>
        <p:spPr>
          <a:xfrm>
            <a:off x="838200" y="6308209"/>
            <a:ext cx="3268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Source: https://insights.stackoverflow.com/survey/2020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5EB7-F117-41CC-A107-84B6BC478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3E922779-4D84-4590-8F24-D7F7C65A976C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8955-1F1B-4C80-97C4-836063600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A500-F6F7-4B79-BFAC-C1610B52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96" y="365125"/>
            <a:ext cx="4376604" cy="1325563"/>
          </a:xfrm>
        </p:spPr>
        <p:txBody>
          <a:bodyPr/>
          <a:lstStyle/>
          <a:p>
            <a:r>
              <a:rPr lang="en-US" dirty="0"/>
              <a:t>Data Science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F47A7-E9B2-4AB7-84D7-88B23BE7A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" r="2178" b="6933"/>
          <a:stretch/>
        </p:blipFill>
        <p:spPr>
          <a:xfrm>
            <a:off x="4518291" y="0"/>
            <a:ext cx="7673709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51DDE6-64B9-44F0-9F2E-DEE6CBA47C76}"/>
              </a:ext>
            </a:extLst>
          </p:cNvPr>
          <p:cNvSpPr/>
          <p:nvPr/>
        </p:nvSpPr>
        <p:spPr>
          <a:xfrm>
            <a:off x="779596" y="5890736"/>
            <a:ext cx="38432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</a:t>
            </a:r>
          </a:p>
          <a:p>
            <a:r>
              <a:rPr lang="en-US" sz="1050" dirty="0"/>
              <a:t>Dr. </a:t>
            </a:r>
            <a:r>
              <a:rPr lang="en-US" sz="1050" dirty="0" err="1"/>
              <a:t>Archisman</a:t>
            </a:r>
            <a:r>
              <a:rPr lang="en-US" sz="1050" dirty="0"/>
              <a:t> Majumdar, 2018</a:t>
            </a:r>
          </a:p>
          <a:p>
            <a:r>
              <a:rPr lang="en-US" sz="1050" dirty="0"/>
              <a:t>https://www.datasciencecentral.com/profiles/blogs/the-data-science-ecosystem-r-vs-python-vs-substitutes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E90CD-D6F5-4828-B86D-78154D93A13B}"/>
              </a:ext>
            </a:extLst>
          </p:cNvPr>
          <p:cNvSpPr txBox="1"/>
          <p:nvPr/>
        </p:nvSpPr>
        <p:spPr>
          <a:xfrm>
            <a:off x="779596" y="2429748"/>
            <a:ext cx="3589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53B9D3-6E5C-402C-BFC4-11D7EB6EEB00}"/>
              </a:ext>
            </a:extLst>
          </p:cNvPr>
          <p:cNvSpPr/>
          <p:nvPr/>
        </p:nvSpPr>
        <p:spPr>
          <a:xfrm>
            <a:off x="779596" y="2429748"/>
            <a:ext cx="2852604" cy="3134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E6DCD5-2D43-4CB2-9653-8527A5040579}"/>
              </a:ext>
            </a:extLst>
          </p:cNvPr>
          <p:cNvSpPr/>
          <p:nvPr/>
        </p:nvSpPr>
        <p:spPr>
          <a:xfrm>
            <a:off x="779596" y="4372372"/>
            <a:ext cx="2852604" cy="3134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A59388-FA17-420B-8705-2EC51E617C6B}"/>
              </a:ext>
            </a:extLst>
          </p:cNvPr>
          <p:cNvSpPr/>
          <p:nvPr/>
        </p:nvSpPr>
        <p:spPr>
          <a:xfrm>
            <a:off x="779596" y="3001754"/>
            <a:ext cx="2852604" cy="3134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D6680-2414-4917-BA27-2B86396B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F6E6DA-3F87-4F3A-938B-749D5C01D863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B6CA2-FDCA-4131-8ABE-4FAE07B9C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D0DD-9AF1-4E61-9480-F725CF4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66725"/>
            <a:ext cx="4025900" cy="4545922"/>
          </a:xfrm>
        </p:spPr>
        <p:txBody>
          <a:bodyPr/>
          <a:lstStyle/>
          <a:p>
            <a:r>
              <a:rPr lang="en-US" dirty="0"/>
              <a:t>Most popular programming languages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87D40-EC10-464A-88DD-48BF5D53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8DCCF88-14DF-4EC4-8988-AA037D53FDA8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2E8DD3-E187-4FA4-AE80-AF6B274B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3C46B-D5F7-4CD9-BA55-09AF99FBBD38}"/>
              </a:ext>
            </a:extLst>
          </p:cNvPr>
          <p:cNvGrpSpPr/>
          <p:nvPr/>
        </p:nvGrpSpPr>
        <p:grpSpPr>
          <a:xfrm>
            <a:off x="5410385" y="31399"/>
            <a:ext cx="6693244" cy="6826601"/>
            <a:chOff x="5410385" y="31399"/>
            <a:chExt cx="6693244" cy="6826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89253C-343B-44FE-A49D-490AB02A4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0385" y="31399"/>
              <a:ext cx="6693244" cy="6826601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3BC1D28-5188-41CB-8399-598A15C47E51}"/>
                </a:ext>
              </a:extLst>
            </p:cNvPr>
            <p:cNvSpPr/>
            <p:nvPr/>
          </p:nvSpPr>
          <p:spPr>
            <a:xfrm>
              <a:off x="5904402" y="829072"/>
              <a:ext cx="4331797" cy="301228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E04A41-76FE-4E0F-A3BE-29CC669D788D}"/>
                </a:ext>
              </a:extLst>
            </p:cNvPr>
            <p:cNvSpPr/>
            <p:nvPr/>
          </p:nvSpPr>
          <p:spPr>
            <a:xfrm>
              <a:off x="5933278" y="4667954"/>
              <a:ext cx="1410798" cy="301228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4A9C51-0BCD-47C5-A340-39E9703C1A2C}"/>
                </a:ext>
              </a:extLst>
            </p:cNvPr>
            <p:cNvSpPr/>
            <p:nvPr/>
          </p:nvSpPr>
          <p:spPr>
            <a:xfrm>
              <a:off x="5970178" y="6543277"/>
              <a:ext cx="1410798" cy="301228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0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DD3F-EE26-4F17-B775-BE52F4A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Jupyter – 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9814-3B29-4FBD-BED9-3DD2526C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(supports </a:t>
            </a:r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Pyt</a:t>
            </a:r>
            <a:r>
              <a:rPr lang="en-US" dirty="0"/>
              <a:t>hon, and </a:t>
            </a:r>
            <a:r>
              <a:rPr lang="en-US" b="1" dirty="0"/>
              <a:t>R)</a:t>
            </a:r>
          </a:p>
          <a:p>
            <a:r>
              <a:rPr lang="en-US" dirty="0"/>
              <a:t>Interactive programming environment</a:t>
            </a:r>
          </a:p>
          <a:p>
            <a:r>
              <a:rPr lang="en-US" dirty="0"/>
              <a:t>Can share code  + outputs</a:t>
            </a:r>
          </a:p>
          <a:p>
            <a:r>
              <a:rPr lang="en-US" dirty="0"/>
              <a:t>Ships with Anaconda with pre installed libraries</a:t>
            </a:r>
          </a:p>
          <a:p>
            <a:r>
              <a:rPr lang="en-US" dirty="0"/>
              <a:t>Familiarize with shortcuts</a:t>
            </a:r>
          </a:p>
          <a:p>
            <a:r>
              <a:rPr lang="en-US" dirty="0"/>
              <a:t>Jupyter vs Spyder (Demo)</a:t>
            </a:r>
          </a:p>
          <a:p>
            <a:r>
              <a:rPr lang="en-US" dirty="0"/>
              <a:t>Good for collaboration between Data and Business experts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does the Python logo stand for? - Quora">
            <a:extLst>
              <a:ext uri="{FF2B5EF4-FFF2-40B4-BE49-F238E27FC236}">
                <a16:creationId xmlns:a16="http://schemas.microsoft.com/office/drawing/2014/main" id="{F4E2697F-9639-46A1-AB74-52C816CC6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513" y="365125"/>
            <a:ext cx="1840650" cy="17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72DC08-ADA5-43B1-90A5-E5D89278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18" y="2163709"/>
            <a:ext cx="1522040" cy="17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yder IDE for Noobs….. If you are an aspiring data scientist… | by Njoroge  wa Chege | Data Driven Investor | Medium">
            <a:extLst>
              <a:ext uri="{FF2B5EF4-FFF2-40B4-BE49-F238E27FC236}">
                <a16:creationId xmlns:a16="http://schemas.microsoft.com/office/drawing/2014/main" id="{1FCECF7A-03F2-4A5D-8950-A30F6381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76" y="41687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6A8E-C3E3-4AE9-94B9-1D908D2EC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6DE712C-1DAF-4BF9-B272-19B70C421D28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B54A-53F1-4FED-9F41-C25CF226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D0DD-9AF1-4E61-9480-F725CF4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36" y="-102790"/>
            <a:ext cx="4465320" cy="1546580"/>
          </a:xfrm>
        </p:spPr>
        <p:txBody>
          <a:bodyPr/>
          <a:lstStyle/>
          <a:p>
            <a:r>
              <a:rPr lang="en-US" dirty="0"/>
              <a:t>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869-8157-47F1-9E09-19BA2FF7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6856" cy="4351338"/>
          </a:xfrm>
        </p:spPr>
        <p:txBody>
          <a:bodyPr/>
          <a:lstStyle/>
          <a:p>
            <a:r>
              <a:rPr lang="en-US"/>
              <a:t>Version control</a:t>
            </a:r>
          </a:p>
          <a:p>
            <a:r>
              <a:rPr lang="en-US"/>
              <a:t>Any file storage</a:t>
            </a:r>
          </a:p>
          <a:p>
            <a:r>
              <a:rPr lang="en-US"/>
              <a:t>Access other’s work</a:t>
            </a:r>
          </a:p>
          <a:p>
            <a:r>
              <a:rPr lang="en-US"/>
              <a:t>Raise issues</a:t>
            </a:r>
          </a:p>
          <a:p>
            <a:r>
              <a:rPr lang="en-US"/>
              <a:t>Ask for help</a:t>
            </a:r>
          </a:p>
          <a:p>
            <a:r>
              <a:rPr lang="en-US"/>
              <a:t>Contribute to open 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A4D1E-69A9-46FB-B771-DCD70315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00" y="1058144"/>
            <a:ext cx="6813900" cy="472464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A86D07-49E5-4149-991D-1663AFCF549B}"/>
              </a:ext>
            </a:extLst>
          </p:cNvPr>
          <p:cNvSpPr/>
          <p:nvPr/>
        </p:nvSpPr>
        <p:spPr>
          <a:xfrm>
            <a:off x="6568545" y="1106905"/>
            <a:ext cx="5623455" cy="41107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9A78-6AC4-48BB-9374-3A054634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58CF7B0-4024-40E0-BFC3-A6D31011EB88}" type="datetime1">
              <a:rPr lang="en-US" smtClean="0"/>
              <a:t>10/7/2020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67EF-F79B-45C0-A526-99A1C1530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56A1A-08BB-4B72-886C-CE68BD665CEC}"/>
              </a:ext>
            </a:extLst>
          </p:cNvPr>
          <p:cNvSpPr/>
          <p:nvPr/>
        </p:nvSpPr>
        <p:spPr>
          <a:xfrm>
            <a:off x="801557" y="5990193"/>
            <a:ext cx="6105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https://github.com/microsoft/Bringing-Old-Photos-Back-to-Life</a:t>
            </a:r>
            <a:endParaRPr lang="en-US" dirty="0"/>
          </a:p>
          <a:p>
            <a:r>
              <a:rPr lang="en-US" dirty="0">
                <a:hlinkClick r:id="rId5"/>
              </a:rPr>
              <a:t>https://github.com/microsoft/Bing-COVID-19-Data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A61-F0A6-42FE-9FDF-16D1433E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ED20-998F-4C93-BE38-1A76DEBF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wrapper over Spark</a:t>
            </a:r>
          </a:p>
          <a:p>
            <a:r>
              <a:rPr lang="en-US" dirty="0"/>
              <a:t>Used for parallelizing code</a:t>
            </a:r>
          </a:p>
          <a:p>
            <a:r>
              <a:rPr lang="en-US" dirty="0"/>
              <a:t>Functional code is easily parallelized</a:t>
            </a:r>
          </a:p>
          <a:p>
            <a:r>
              <a:rPr lang="en-US" dirty="0"/>
              <a:t>Supports Lazy execution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AF74-3FEF-4796-A999-3E604652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5BB76F58-8C72-47DB-99FC-4BD03399472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B0556-A189-450D-901A-17E5D5DA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E029-918E-4692-94EF-29D2975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95BF-E030-4CD3-8599-6E77D4F1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+ Jupyter +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B7A88-F9B3-4249-BD30-4CBBAD570E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B24D-EE61-4705-AC05-23FBDEC8C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394</Words>
  <Application>Microsoft Office PowerPoint</Application>
  <PresentationFormat>Widescreen</PresentationFormat>
  <Paragraphs>96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Tools used in Analytics</vt:lpstr>
      <vt:lpstr>PowerPoint Presentation</vt:lpstr>
      <vt:lpstr>How often do you learn new technologies?</vt:lpstr>
      <vt:lpstr>Data Science Ecosystem</vt:lpstr>
      <vt:lpstr>Most popular programming languages</vt:lpstr>
      <vt:lpstr>Python – Jupyter – Spyder</vt:lpstr>
      <vt:lpstr>Collaboration tools</vt:lpstr>
      <vt:lpstr>PySpark</vt:lpstr>
      <vt:lpstr>Demo</vt:lpstr>
      <vt:lpstr>What do you do when you get stuck?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Divya (SHS TE DC IND DI-MI SWF DA)</dc:creator>
  <cp:keywords>C_Unrestricted</cp:keywords>
  <cp:lastModifiedBy>Choudhary, Divya (SHS TE DC IND DI-MI SWF DA)</cp:lastModifiedBy>
  <cp:revision>64</cp:revision>
  <dcterms:created xsi:type="dcterms:W3CDTF">2020-09-06T14:07:52Z</dcterms:created>
  <dcterms:modified xsi:type="dcterms:W3CDTF">2020-10-07T10:34:48Z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