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59" r:id="rId5"/>
    <p:sldId id="262" r:id="rId6"/>
    <p:sldId id="258" r:id="rId7"/>
    <p:sldId id="257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790D2-F993-4CC2-818E-B5F4BB740A9A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DD8F-4733-4629-8BA3-A5ADCBE35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Test speaker notes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DD8F-4733-4629-8BA3-A5ADCBE35F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DD8F-4733-4629-8BA3-A5ADCBE35F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1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7BB-430F-4B2F-8711-CB2CC8730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33D3F-DFC4-481A-87C8-34BA0C156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1296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48BB-74BC-495E-9E5C-A75644BC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ECD8B-7D9E-48AE-AB8A-3EEABCEF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9B18501-4E45-445D-B5C1-416333E3B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7735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fld id="{E5F08BDB-08D8-4D29-87B4-769B05215579}" type="datetime1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8D0900D-E275-4615-8B62-18E50BD9F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35952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25B7DB3-26DC-4FB7-98C3-B4EE71774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7350" y="6176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="1"/>
            </a:lvl1pPr>
          </a:lstStyle>
          <a:p>
            <a:fld id="{82D57190-F99B-4606-98D5-AF6F730D6A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4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C9F1B-2BEF-4B80-9275-88AF08BD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113506"/>
            <a:ext cx="11715749" cy="829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A4A5B-A532-4356-A772-C260C9AD4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066800"/>
            <a:ext cx="11715750" cy="511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00C4B5-62D4-4A59-80BA-E3EF88EA0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7735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fld id="{E5F08BDB-08D8-4D29-87B4-769B05215579}" type="datetime1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D7E46A-91B0-4861-A5B2-E875C5877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35952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E2D94E-159F-4297-B137-32EA25742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7350" y="61769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900" b="1"/>
            </a:lvl1pPr>
          </a:lstStyle>
          <a:p>
            <a:fld id="{82D57190-F99B-4606-98D5-AF6F730D6A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8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-digital.in/how-does-google-search-engine-work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QVZ2hvNVf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blogs/alexa/post/465a7f49-a938-45ad-a6db-58933317c4e3/hear-it-from-a-skill-builder-alexa-jenkins-say-hello-to-voice-controlled-ci-c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8CA8-66D0-4C4A-8B2D-7875A84B8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Dealing with Unstructured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A71D5-31C1-44E6-8F3D-DA436F548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Divya Choudhary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933C8-7EDA-43BA-AF58-A5192155623A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37228-A40D-4D5A-AAF8-1C05D757D3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D57190-F99B-4606-98D5-AF6F730D6A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7DC-A8D7-4603-B6A9-6EE90468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7A22-D024-4E9F-B520-60C1F07D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9C41D-7EF0-44C8-A5B6-0EFB9E1B7D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C1B8F-EC67-4393-A78E-BE40FA48C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098" name="Picture 2" descr="Structured Data vs. Unstructured Data: what are they and why care?">
            <a:extLst>
              <a:ext uri="{FF2B5EF4-FFF2-40B4-BE49-F238E27FC236}">
                <a16:creationId xmlns:a16="http://schemas.microsoft.com/office/drawing/2014/main" id="{581511E1-9A6C-4C9F-A123-C4B9D3C6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0"/>
            <a:ext cx="8807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17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F44F-6EA9-4951-8EC8-3C8254EC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Unstructured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970CF-00F2-4BEA-9B5F-C5990F46845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29BE4-840D-4EB1-9F46-16886580A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122" name="Picture 2" descr="Berlin, Photo, Satellite, City, Space">
            <a:extLst>
              <a:ext uri="{FF2B5EF4-FFF2-40B4-BE49-F238E27FC236}">
                <a16:creationId xmlns:a16="http://schemas.microsoft.com/office/drawing/2014/main" id="{9B166F51-1B53-4335-ACC3-18A24866D1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26" b="61766"/>
          <a:stretch/>
        </p:blipFill>
        <p:spPr bwMode="auto">
          <a:xfrm>
            <a:off x="841961" y="859821"/>
            <a:ext cx="2435496" cy="170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8EBF10-858C-49D0-A6A0-BA89F62084B3}"/>
              </a:ext>
            </a:extLst>
          </p:cNvPr>
          <p:cNvSpPr/>
          <p:nvPr/>
        </p:nvSpPr>
        <p:spPr>
          <a:xfrm>
            <a:off x="285749" y="863034"/>
            <a:ext cx="391827" cy="17055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Image/Video/Speech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A995F0-06C2-4875-965B-EEA48A4919AE}"/>
              </a:ext>
            </a:extLst>
          </p:cNvPr>
          <p:cNvSpPr/>
          <p:nvPr/>
        </p:nvSpPr>
        <p:spPr>
          <a:xfrm>
            <a:off x="321344" y="2895605"/>
            <a:ext cx="391827" cy="17055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Text</a:t>
            </a:r>
          </a:p>
        </p:txBody>
      </p:sp>
      <p:pic>
        <p:nvPicPr>
          <p:cNvPr id="5124" name="Picture 4" descr="How to print an email with Outlook 2007? - YouTube">
            <a:extLst>
              <a:ext uri="{FF2B5EF4-FFF2-40B4-BE49-F238E27FC236}">
                <a16:creationId xmlns:a16="http://schemas.microsoft.com/office/drawing/2014/main" id="{4BA9D19C-170D-4F97-AEAA-7D0DC8195C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1" t="21126" r="17904" b="41565"/>
          <a:stretch/>
        </p:blipFill>
        <p:spPr bwMode="auto">
          <a:xfrm>
            <a:off x="841961" y="2865170"/>
            <a:ext cx="5486792" cy="17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90370BA-EA13-4052-B1D1-C7E939A25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38888"/>
              </p:ext>
            </p:extLst>
          </p:nvPr>
        </p:nvGraphicFramePr>
        <p:xfrm>
          <a:off x="6584950" y="886822"/>
          <a:ext cx="5435600" cy="556551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781675">
                  <a:extLst>
                    <a:ext uri="{9D8B030D-6E8A-4147-A177-3AD203B41FA5}">
                      <a16:colId xmlns:a16="http://schemas.microsoft.com/office/drawing/2014/main" val="411476103"/>
                    </a:ext>
                  </a:extLst>
                </a:gridCol>
                <a:gridCol w="1653925">
                  <a:extLst>
                    <a:ext uri="{9D8B030D-6E8A-4147-A177-3AD203B41FA5}">
                      <a16:colId xmlns:a16="http://schemas.microsoft.com/office/drawing/2014/main" val="2243738064"/>
                    </a:ext>
                  </a:extLst>
                </a:gridCol>
              </a:tblGrid>
              <a:tr h="3460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Mathematical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17474"/>
                  </a:ext>
                </a:extLst>
              </a:tr>
              <a:tr h="137041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282829"/>
                          </a:solidFill>
                        </a:rPr>
                        <a:t>Store images and videos on fast file system. Organize metadata (names, descriptions, links) in Relational DB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Convert Speech to text and store as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57362"/>
                  </a:ext>
                </a:extLst>
              </a:tr>
              <a:tr h="18390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282829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282829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282829"/>
                          </a:solidFill>
                        </a:rPr>
                        <a:t>NoSQL DB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282829"/>
                          </a:solidFill>
                        </a:rPr>
                        <a:t>Eg.</a:t>
                      </a:r>
                      <a:r>
                        <a:rPr lang="en-US" dirty="0">
                          <a:solidFill>
                            <a:srgbClr val="282829"/>
                          </a:solidFill>
                        </a:rPr>
                        <a:t> MongoDB</a:t>
                      </a:r>
                      <a:endParaRPr lang="en-US" dirty="0">
                        <a:solidFill>
                          <a:srgbClr val="282829"/>
                        </a:solidFill>
                        <a:latin typeface="-apple-syste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embeddings, TFIDF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453536"/>
                  </a:ext>
                </a:extLst>
              </a:tr>
              <a:tr h="162331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282829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rgbClr val="282829"/>
                          </a:solidFill>
                        </a:rPr>
                        <a:t>Graph Database </a:t>
                      </a:r>
                    </a:p>
                    <a:p>
                      <a:r>
                        <a:rPr lang="en-US" dirty="0" err="1">
                          <a:solidFill>
                            <a:srgbClr val="282829"/>
                          </a:solidFill>
                        </a:rPr>
                        <a:t>Eg.</a:t>
                      </a:r>
                      <a:r>
                        <a:rPr lang="en-US" dirty="0">
                          <a:solidFill>
                            <a:srgbClr val="282829"/>
                          </a:solidFill>
                        </a:rPr>
                        <a:t> Neo4j, </a:t>
                      </a:r>
                    </a:p>
                    <a:p>
                      <a:r>
                        <a:rPr lang="en-US" dirty="0">
                          <a:solidFill>
                            <a:srgbClr val="282829"/>
                          </a:solidFill>
                        </a:rPr>
                        <a:t>Hierarchical Tables in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Node connections, </a:t>
                      </a:r>
                    </a:p>
                    <a:p>
                      <a:r>
                        <a:rPr lang="en-US" dirty="0"/>
                        <a:t>Link strengths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3018"/>
                  </a:ext>
                </a:extLst>
              </a:tr>
            </a:tbl>
          </a:graphicData>
        </a:graphic>
      </p:graphicFrame>
      <p:pic>
        <p:nvPicPr>
          <p:cNvPr id="16" name="Picture 4" descr="Social graph - Wikipedia">
            <a:extLst>
              <a:ext uri="{FF2B5EF4-FFF2-40B4-BE49-F238E27FC236}">
                <a16:creationId xmlns:a16="http://schemas.microsoft.com/office/drawing/2014/main" id="{1C7E15E3-3DB5-4704-B0CB-2430AEBAD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1" t="1818" r="-10491" b="-1818"/>
          <a:stretch/>
        </p:blipFill>
        <p:spPr bwMode="auto">
          <a:xfrm rot="16200000">
            <a:off x="1110234" y="4213943"/>
            <a:ext cx="2378770" cy="279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67687-4050-49C1-8748-1369B0FC6031}"/>
              </a:ext>
            </a:extLst>
          </p:cNvPr>
          <p:cNvSpPr/>
          <p:nvPr/>
        </p:nvSpPr>
        <p:spPr>
          <a:xfrm>
            <a:off x="314861" y="4909343"/>
            <a:ext cx="391827" cy="17055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74617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DC92-1237-4EE0-ACD2-3756C996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D754-2AB6-4446-B85F-7365081D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066800"/>
            <a:ext cx="2571110" cy="5110163"/>
          </a:xfrm>
        </p:spPr>
        <p:txBody>
          <a:bodyPr>
            <a:normAutofit/>
          </a:bodyPr>
          <a:lstStyle/>
          <a:p>
            <a:r>
              <a:rPr lang="en-US" sz="2400" dirty="0"/>
              <a:t>Google is the best search engine</a:t>
            </a:r>
          </a:p>
          <a:p>
            <a:r>
              <a:rPr lang="en-US" sz="2400" dirty="0"/>
              <a:t>Power of indexing</a:t>
            </a:r>
          </a:p>
          <a:p>
            <a:r>
              <a:rPr lang="en-US" sz="2400" dirty="0"/>
              <a:t>Spell correction example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A9BFC-B736-49E4-A851-2E9A8B6F6C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332A-764F-4613-8183-C97FABF2B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How does Google search engine work?">
            <a:extLst>
              <a:ext uri="{FF2B5EF4-FFF2-40B4-BE49-F238E27FC236}">
                <a16:creationId xmlns:a16="http://schemas.microsoft.com/office/drawing/2014/main" id="{02E791B4-896B-4F12-A903-AB9965005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108" y="80256"/>
            <a:ext cx="8954142" cy="67156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D5A0A-BC95-4E49-ACAD-8A0FC6F0E823}"/>
              </a:ext>
            </a:extLst>
          </p:cNvPr>
          <p:cNvSpPr txBox="1"/>
          <p:nvPr/>
        </p:nvSpPr>
        <p:spPr>
          <a:xfrm>
            <a:off x="285749" y="6308333"/>
            <a:ext cx="2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E70D-2626-4E84-941E-EE3D2A90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Building our own tiny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726E-656D-4D39-9DA3-CB58F021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SQL Free text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4AF1-9E34-4A2E-AA1C-00A5B6C33C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F566F-7122-4466-8A6A-52254A4DF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7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D254-3CE6-437B-9C59-D77A4B40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8BA7-3380-4400-B2FC-B2BA6451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4DE1-9D78-440D-83E0-C412C136EC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67006-9087-4C99-8E0A-280F040D1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 descr="Alexa Architecture - YouTube">
            <a:extLst>
              <a:ext uri="{FF2B5EF4-FFF2-40B4-BE49-F238E27FC236}">
                <a16:creationId xmlns:a16="http://schemas.microsoft.com/office/drawing/2014/main" id="{F7A8C6BB-6E18-4935-A1AB-54C01242B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" t="18876" r="10421" b="5324"/>
          <a:stretch/>
        </p:blipFill>
        <p:spPr bwMode="auto">
          <a:xfrm>
            <a:off x="708916" y="1058242"/>
            <a:ext cx="10212513" cy="51983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D80A9D-E08B-4D79-A2D0-0645AAEC2377}"/>
              </a:ext>
            </a:extLst>
          </p:cNvPr>
          <p:cNvSpPr/>
          <p:nvPr/>
        </p:nvSpPr>
        <p:spPr>
          <a:xfrm>
            <a:off x="285749" y="6404707"/>
            <a:ext cx="680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5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70FE-EF4A-4A0C-B2AB-AA62814E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A6A4-B8FD-4824-8283-7DDF4C7F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8184A-AEBE-4F96-8B3A-71B15FDC13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CFA04-7726-420A-9329-FCC85C71B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55CF2F-8EBB-4FCC-B6F1-12459C02E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2" b="5095"/>
          <a:stretch/>
        </p:blipFill>
        <p:spPr bwMode="auto">
          <a:xfrm>
            <a:off x="2105025" y="747927"/>
            <a:ext cx="7981950" cy="56422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613338-B6C4-41C5-9D19-6D4398694BF1}"/>
              </a:ext>
            </a:extLst>
          </p:cNvPr>
          <p:cNvSpPr/>
          <p:nvPr/>
        </p:nvSpPr>
        <p:spPr>
          <a:xfrm>
            <a:off x="285749" y="6423044"/>
            <a:ext cx="122810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80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72FCE-9F51-4AB6-9565-2BC2C88EE2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F08BDB-08D8-4D29-87B4-769B05215579}" type="datetime1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CF9AA-11E8-4753-BFAE-05BBF44D0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D57190-F99B-4606-98D5-AF6F730D6A4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6775202E-05CD-4D28-920B-88D0A904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1856"/>
            <a:ext cx="12192000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30622-AF07-4F15-8C9D-FBB55ED71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27" y="107300"/>
            <a:ext cx="11606373" cy="755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Netflix Recommendation engine </a:t>
            </a:r>
          </a:p>
          <a:p>
            <a:pPr marL="0" indent="0">
              <a:buNone/>
            </a:pPr>
            <a:r>
              <a:rPr lang="en-US" sz="3600" dirty="0"/>
              <a:t>- Artwork personalization</a:t>
            </a:r>
          </a:p>
        </p:txBody>
      </p:sp>
      <p:pic>
        <p:nvPicPr>
          <p:cNvPr id="1030" name="Picture 6" descr="Netflix isn't changing its logo, but has a new icon - The Verge">
            <a:extLst>
              <a:ext uri="{FF2B5EF4-FFF2-40B4-BE49-F238E27FC236}">
                <a16:creationId xmlns:a16="http://schemas.microsoft.com/office/drawing/2014/main" id="{EB5AEFAC-B150-41C5-B2CA-976A898A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70" y="129030"/>
            <a:ext cx="1608334" cy="107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16B931-B505-4B6C-8E14-AD5AE4FC3ECA}"/>
              </a:ext>
            </a:extLst>
          </p:cNvPr>
          <p:cNvCxnSpPr/>
          <p:nvPr/>
        </p:nvCxnSpPr>
        <p:spPr>
          <a:xfrm>
            <a:off x="-297951" y="4243388"/>
            <a:ext cx="12739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39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01B9-3E2F-4249-8E50-875C81F9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5583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5B41-A109-43BA-8F24-84355732A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8F94C823-D330-47D2-8AF6-7F27A84DB078}" type="datetime1">
              <a:rPr lang="en-US" smtClean="0"/>
              <a:t>10/7/2020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C2161-DD02-4F7D-BF68-A36C2FC26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82D57190-F99B-4606-98D5-AF6F730D6A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7622</TotalTime>
  <Words>139</Words>
  <Application>Microsoft Office PowerPoint</Application>
  <PresentationFormat>Widescreen</PresentationFormat>
  <Paragraphs>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Dealing with Unstructured data</vt:lpstr>
      <vt:lpstr>PowerPoint Presentation</vt:lpstr>
      <vt:lpstr>Examples of Unstructured data</vt:lpstr>
      <vt:lpstr>Text</vt:lpstr>
      <vt:lpstr>Demo - Building our own tiny Search engine</vt:lpstr>
      <vt:lpstr>Voice</vt:lpstr>
      <vt:lpstr>Voice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Choudhary, Divya (SHS TE DC IND DI-MI SWF DA)</dc:creator>
  <cp:keywords>C_Unrestricted</cp:keywords>
  <cp:lastModifiedBy>Choudhary, Divya (SHS TE DC IND DI-MI SWF DA)</cp:lastModifiedBy>
  <cp:revision>133</cp:revision>
  <dcterms:created xsi:type="dcterms:W3CDTF">2020-09-06T14:07:52Z</dcterms:created>
  <dcterms:modified xsi:type="dcterms:W3CDTF">2020-10-07T08:16:23Z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Document_Confidentiality">
    <vt:lpwstr>Unrestricted</vt:lpwstr>
  </property>
  <property fmtid="{D5CDD505-2E9C-101B-9397-08002B2CF9AE}" pid="4" name="sodocoClasLang">
    <vt:lpwstr>Unrestricted</vt:lpwstr>
  </property>
  <property fmtid="{D5CDD505-2E9C-101B-9397-08002B2CF9AE}" pid="5" name="sodocoClasLangId">
    <vt:i4>0</vt:i4>
  </property>
  <property fmtid="{D5CDD505-2E9C-101B-9397-08002B2CF9AE}" pid="6" name="sodocoClasId">
    <vt:i4>0</vt:i4>
  </property>
</Properties>
</file>