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3" r:id="rId2"/>
    <p:sldId id="394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title" id="{95C52D09-2DEB-4F98-8362-E7FC37D1B415}">
          <p14:sldIdLst>
            <p14:sldId id="393"/>
            <p14:sldId id="394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57176" y="219601"/>
            <a:ext cx="11582399" cy="828150"/>
          </a:xfrm>
        </p:spPr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06B1CE5-AD7F-4EF1-A5A9-79DBBDA7E9C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57176" y="1142999"/>
            <a:ext cx="11582399" cy="53054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8EF3818-ADAE-471E-9904-F66A3B2F79AE}"/>
              </a:ext>
            </a:extLst>
          </p:cNvPr>
          <p:cNvSpPr txBox="1">
            <a:spLocks/>
          </p:cNvSpPr>
          <p:nvPr userDrawn="1"/>
        </p:nvSpPr>
        <p:spPr>
          <a:xfrm>
            <a:off x="257176" y="6480074"/>
            <a:ext cx="4571998" cy="2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63598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/>
          </p:nvPr>
        </p:nvSpPr>
        <p:spPr>
          <a:xfrm>
            <a:off x="257176" y="219600"/>
            <a:ext cx="11610959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7176" y="1238259"/>
            <a:ext cx="11610969" cy="51720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grpSp>
        <p:nvGrpSpPr>
          <p:cNvPr id="4" name="Marker">
            <a:extLst>
              <a:ext uri="{FF2B5EF4-FFF2-40B4-BE49-F238E27FC236}">
                <a16:creationId xmlns:a16="http://schemas.microsoft.com/office/drawing/2014/main" id="{177468D6-3548-46CA-8691-336AA6DB769A}"/>
              </a:ext>
            </a:extLst>
          </p:cNvPr>
          <p:cNvGrpSpPr/>
          <p:nvPr/>
        </p:nvGrpSpPr>
        <p:grpSpPr>
          <a:xfrm>
            <a:off x="-468854" y="-360000"/>
            <a:ext cx="13023340" cy="7578000"/>
            <a:chOff x="-468000" y="-360000"/>
            <a:chExt cx="12999600" cy="7578000"/>
          </a:xfrm>
        </p:grpSpPr>
        <p:cxnSp>
          <p:nvCxnSpPr>
            <p:cNvPr id="41" name="Gerade Verbindung 40"/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CBC6209-A7E2-4F1F-A86E-330817A9A8C0}"/>
              </a:ext>
            </a:extLst>
          </p:cNvPr>
          <p:cNvSpPr txBox="1"/>
          <p:nvPr/>
        </p:nvSpPr>
        <p:spPr>
          <a:xfrm>
            <a:off x="11530285" y="6597646"/>
            <a:ext cx="281313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861A63E9-FC0B-4C96-AB9B-4520B3A2F08F}"/>
              </a:ext>
            </a:extLst>
          </p:cNvPr>
          <p:cNvSpPr txBox="1">
            <a:spLocks/>
          </p:cNvSpPr>
          <p:nvPr userDrawn="1"/>
        </p:nvSpPr>
        <p:spPr>
          <a:xfrm>
            <a:off x="257176" y="6480074"/>
            <a:ext cx="4571998" cy="2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943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6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819">
          <p15:clr>
            <a:srgbClr val="F26B43"/>
          </p15:clr>
        </p15:guide>
        <p15:guide id="3" pos="930">
          <p15:clr>
            <a:srgbClr val="F26B43"/>
          </p15:clr>
        </p15:guide>
        <p15:guide id="4" pos="1410">
          <p15:clr>
            <a:srgbClr val="F26B43"/>
          </p15:clr>
        </p15:guide>
        <p15:guide id="5" pos="1524">
          <p15:clr>
            <a:srgbClr val="F26B43"/>
          </p15:clr>
        </p15:guide>
        <p15:guide id="6" pos="2003">
          <p15:clr>
            <a:srgbClr val="F26B43"/>
          </p15:clr>
        </p15:guide>
        <p15:guide id="7" pos="2117">
          <p15:clr>
            <a:srgbClr val="F26B43"/>
          </p15:clr>
        </p15:guide>
        <p15:guide id="8" pos="2592">
          <p15:clr>
            <a:srgbClr val="F26B43"/>
          </p15:clr>
        </p15:guide>
        <p15:guide id="9" pos="2705">
          <p15:clr>
            <a:srgbClr val="F26B43"/>
          </p15:clr>
        </p15:guide>
        <p15:guide id="10" pos="3185">
          <p15:clr>
            <a:srgbClr val="F26B43"/>
          </p15:clr>
        </p15:guide>
        <p15:guide id="11" pos="3299">
          <p15:clr>
            <a:srgbClr val="F26B43"/>
          </p15:clr>
        </p15:guide>
        <p15:guide id="12" pos="3776">
          <p15:clr>
            <a:srgbClr val="F26B43"/>
          </p15:clr>
        </p15:guide>
        <p15:guide id="13" pos="3890">
          <p15:clr>
            <a:srgbClr val="F26B43"/>
          </p15:clr>
        </p15:guide>
        <p15:guide id="14" pos="4368">
          <p15:clr>
            <a:srgbClr val="F26B43"/>
          </p15:clr>
        </p15:guide>
        <p15:guide id="15" pos="4482">
          <p15:clr>
            <a:srgbClr val="F26B43"/>
          </p15:clr>
        </p15:guide>
        <p15:guide id="16" pos="4959">
          <p15:clr>
            <a:srgbClr val="F26B43"/>
          </p15:clr>
        </p15:guide>
        <p15:guide id="17" pos="5075">
          <p15:clr>
            <a:srgbClr val="F26B43"/>
          </p15:clr>
        </p15:guide>
        <p15:guide id="18" pos="5552">
          <p15:clr>
            <a:srgbClr val="F26B43"/>
          </p15:clr>
        </p15:guide>
        <p15:guide id="19" pos="5666">
          <p15:clr>
            <a:srgbClr val="F26B43"/>
          </p15:clr>
        </p15:guide>
        <p15:guide id="20" pos="6143">
          <p15:clr>
            <a:srgbClr val="F26B43"/>
          </p15:clr>
        </p15:guide>
        <p15:guide id="21" pos="6254">
          <p15:clr>
            <a:srgbClr val="F26B43"/>
          </p15:clr>
        </p15:guide>
        <p15:guide id="22" pos="6734">
          <p15:clr>
            <a:srgbClr val="F26B43"/>
          </p15:clr>
        </p15:guide>
        <p15:guide id="23" pos="6846">
          <p15:clr>
            <a:srgbClr val="F26B43"/>
          </p15:clr>
        </p15:guide>
        <p15:guide id="24" pos="7325">
          <p15:clr>
            <a:srgbClr val="F26B43"/>
          </p15:clr>
        </p15:guide>
        <p15:guide id="26" orient="horz" pos="3902">
          <p15:clr>
            <a:srgbClr val="F26B43"/>
          </p15:clr>
        </p15:guide>
        <p15:guide id="27" orient="horz" pos="663">
          <p15:clr>
            <a:srgbClr val="F26B43"/>
          </p15:clr>
        </p15:guide>
        <p15:guide id="28" orient="horz" pos="10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data-driven-growth-with-python-part-2-customer-segmentation-5c019d15044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92972291_Deep_Temporal_Features_to_Predict_Repeat_Buyers" TargetMode="External"/><Relationship Id="rId2" Type="http://schemas.openxmlformats.org/officeDocument/2006/relationships/hyperlink" Target="https://arxiv.org/pdf/1901.05577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EA37-F99B-4484-965D-02BF8861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1" dirty="0"/>
              <a:t>Retail Transaction Case study</a:t>
            </a:r>
            <a:br>
              <a:rPr lang="en-US" i="1" dirty="0"/>
            </a:br>
            <a:r>
              <a:rPr lang="en-US" i="1" dirty="0"/>
              <a:t>Objective : Predict Probability of Customer purchasing next 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BA0D0-7122-442B-8BA7-04A0505F2801}"/>
              </a:ext>
            </a:extLst>
          </p:cNvPr>
          <p:cNvSpPr txBox="1"/>
          <p:nvPr/>
        </p:nvSpPr>
        <p:spPr>
          <a:xfrm>
            <a:off x="257176" y="6208295"/>
            <a:ext cx="6663388" cy="5544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400" dirty="0">
                <a:hlinkClick r:id="rId2"/>
              </a:rPr>
              <a:t>*Using RFM for feature creation</a:t>
            </a:r>
            <a:endParaRPr lang="en-US" sz="1400" dirty="0"/>
          </a:p>
          <a:p>
            <a:pPr algn="l"/>
            <a:r>
              <a:rPr lang="en-US" sz="1400" dirty="0"/>
              <a:t>** Found only 5 invoices with Discount , therefore did not look at discount separately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DC5C7-D2BD-4640-A023-4CEA38EABD92}"/>
              </a:ext>
            </a:extLst>
          </p:cNvPr>
          <p:cNvSpPr txBox="1"/>
          <p:nvPr/>
        </p:nvSpPr>
        <p:spPr>
          <a:xfrm>
            <a:off x="561975" y="1352801"/>
            <a:ext cx="3162300" cy="2190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lvl="1"/>
            <a:r>
              <a:rPr lang="en-US" b="1" dirty="0"/>
              <a:t>Data: </a:t>
            </a:r>
            <a:r>
              <a:rPr lang="en-US" b="0" dirty="0"/>
              <a:t>Transactions Data</a:t>
            </a:r>
          </a:p>
          <a:p>
            <a:r>
              <a:rPr lang="en-US" b="1" dirty="0"/>
              <a:t>Date Range : </a:t>
            </a:r>
          </a:p>
          <a:p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12/1/2009 to 11/9/2011</a:t>
            </a: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Unique Customers : </a:t>
            </a:r>
            <a:r>
              <a:rPr lang="en-US" b="0" dirty="0">
                <a:latin typeface="Calibri" panose="020F0502020204030204" pitchFamily="34" charset="0"/>
                <a:cs typeface="Times New Roman" panose="02020603050405020304" pitchFamily="18" charset="0"/>
              </a:rPr>
              <a:t>5780 </a:t>
            </a:r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Invoices : </a:t>
            </a:r>
            <a:r>
              <a:rPr lang="en-US" b="0" dirty="0">
                <a:latin typeface="Calibri" panose="020F0502020204030204" pitchFamily="34" charset="0"/>
                <a:cs typeface="Times New Roman" panose="02020603050405020304" pitchFamily="18" charset="0"/>
              </a:rPr>
              <a:t>41699</a:t>
            </a:r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Cancelled</a:t>
            </a:r>
            <a:r>
              <a:rPr lang="en-US" b="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Invoices : </a:t>
            </a:r>
            <a:r>
              <a:rPr lang="en-US" b="0" dirty="0">
                <a:latin typeface="Calibri" panose="020F0502020204030204" pitchFamily="34" charset="0"/>
                <a:cs typeface="Times New Roman" panose="02020603050405020304" pitchFamily="18" charset="0"/>
              </a:rPr>
              <a:t>7364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5D554-ED9E-41FC-A92A-86C07B011048}"/>
              </a:ext>
            </a:extLst>
          </p:cNvPr>
          <p:cNvSpPr txBox="1"/>
          <p:nvPr/>
        </p:nvSpPr>
        <p:spPr>
          <a:xfrm>
            <a:off x="4029074" y="1352802"/>
            <a:ext cx="3162300" cy="219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lvl="1"/>
            <a:r>
              <a:rPr lang="en-US" b="1" dirty="0"/>
              <a:t>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 the data like a sequence[1] , and use LSTM to perform a sequence classification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transactions without any Customer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D160E-B645-4080-972F-25BFAB8FB593}"/>
              </a:ext>
            </a:extLst>
          </p:cNvPr>
          <p:cNvSpPr txBox="1"/>
          <p:nvPr/>
        </p:nvSpPr>
        <p:spPr>
          <a:xfrm>
            <a:off x="7496172" y="1352801"/>
            <a:ext cx="4514853" cy="2190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/>
              <a:t>	Total 25 Features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RFM*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layer added by looking at Cancelled invoices, and Invoices with Postage charges separately. 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Aggregated data at customer and month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by feature standardization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2AB30D9D-1F3B-4614-A1A6-C6C7A3371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0121"/>
              </p:ext>
            </p:extLst>
          </p:nvPr>
        </p:nvGraphicFramePr>
        <p:xfrm>
          <a:off x="561975" y="3747940"/>
          <a:ext cx="11449049" cy="2291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203">
                  <a:extLst>
                    <a:ext uri="{9D8B030D-6E8A-4147-A177-3AD203B41FA5}">
                      <a16:colId xmlns:a16="http://schemas.microsoft.com/office/drawing/2014/main" val="925303564"/>
                    </a:ext>
                  </a:extLst>
                </a:gridCol>
                <a:gridCol w="6609769">
                  <a:extLst>
                    <a:ext uri="{9D8B030D-6E8A-4147-A177-3AD203B41FA5}">
                      <a16:colId xmlns:a16="http://schemas.microsoft.com/office/drawing/2014/main" val="1814193462"/>
                    </a:ext>
                  </a:extLst>
                </a:gridCol>
                <a:gridCol w="3361077">
                  <a:extLst>
                    <a:ext uri="{9D8B030D-6E8A-4147-A177-3AD203B41FA5}">
                      <a16:colId xmlns:a16="http://schemas.microsoft.com/office/drawing/2014/main" val="595729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Feature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Exact Features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Missing Value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0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Recency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Months since last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3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Count of invoices, Daily avg count of invoices - Purchase and Cancel Invoices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2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Monetary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Total </a:t>
                      </a:r>
                      <a:r>
                        <a:rPr lang="en-US" sz="1800" dirty="0"/>
                        <a:t>spend, Avg spend, Cancel to Purchase spend Ratio</a:t>
                      </a:r>
                    </a:p>
                    <a:p>
                      <a:pPr algn="l"/>
                      <a:r>
                        <a:rPr lang="en-US" sz="1800" dirty="0"/>
                        <a:t>Postage to Item Price ratio – on Purchase and Cancel Invoices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Divide by 0 error in Ratio variables was replaced by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651515"/>
                  </a:ext>
                </a:extLst>
              </a:tr>
            </a:tbl>
          </a:graphicData>
        </a:graphic>
      </p:graphicFrame>
      <p:sp>
        <p:nvSpPr>
          <p:cNvPr id="12" name="Heptagon 11">
            <a:extLst>
              <a:ext uri="{FF2B5EF4-FFF2-40B4-BE49-F238E27FC236}">
                <a16:creationId xmlns:a16="http://schemas.microsoft.com/office/drawing/2014/main" id="{BB0C0615-4783-4E78-8EBE-1EA0E3670EBF}"/>
              </a:ext>
            </a:extLst>
          </p:cNvPr>
          <p:cNvSpPr/>
          <p:nvPr/>
        </p:nvSpPr>
        <p:spPr>
          <a:xfrm>
            <a:off x="333375" y="1262315"/>
            <a:ext cx="438150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CDFAE1A5-1151-4AF2-BB91-615E19D6B12D}"/>
              </a:ext>
            </a:extLst>
          </p:cNvPr>
          <p:cNvSpPr/>
          <p:nvPr/>
        </p:nvSpPr>
        <p:spPr>
          <a:xfrm>
            <a:off x="3914773" y="1167065"/>
            <a:ext cx="438150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121B2DC2-E1EE-423E-818E-CC4BEAB785D7}"/>
              </a:ext>
            </a:extLst>
          </p:cNvPr>
          <p:cNvSpPr/>
          <p:nvPr/>
        </p:nvSpPr>
        <p:spPr>
          <a:xfrm>
            <a:off x="7353299" y="1167065"/>
            <a:ext cx="438150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9C55CAB5-DEB0-40DC-9541-6322E38E33C5}"/>
              </a:ext>
            </a:extLst>
          </p:cNvPr>
          <p:cNvSpPr/>
          <p:nvPr/>
        </p:nvSpPr>
        <p:spPr>
          <a:xfrm>
            <a:off x="257175" y="3552825"/>
            <a:ext cx="438150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291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5B96-6423-45C5-B59C-70C0B5A0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Details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7419F-BE47-4305-8253-3D875270B49A}"/>
              </a:ext>
            </a:extLst>
          </p:cNvPr>
          <p:cNvSpPr txBox="1"/>
          <p:nvPr/>
        </p:nvSpPr>
        <p:spPr>
          <a:xfrm>
            <a:off x="333376" y="924001"/>
            <a:ext cx="2943735" cy="1865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/>
              <a:t>	Label creation</a:t>
            </a:r>
          </a:p>
          <a:p>
            <a:r>
              <a:rPr lang="en-US" dirty="0"/>
              <a:t>For the month of interest,</a:t>
            </a:r>
          </a:p>
          <a:p>
            <a:r>
              <a:rPr lang="en-US" dirty="0"/>
              <a:t>If customer has a purchase invoice , they belong to class 1, </a:t>
            </a:r>
          </a:p>
          <a:p>
            <a:r>
              <a:rPr lang="en-US" dirty="0"/>
              <a:t>remaining customers belong to class 0</a:t>
            </a:r>
          </a:p>
        </p:txBody>
      </p:sp>
      <p:sp>
        <p:nvSpPr>
          <p:cNvPr id="5" name="Heptagon 4">
            <a:extLst>
              <a:ext uri="{FF2B5EF4-FFF2-40B4-BE49-F238E27FC236}">
                <a16:creationId xmlns:a16="http://schemas.microsoft.com/office/drawing/2014/main" id="{93DCE030-9CA7-4D82-A28F-A531FD22274C}"/>
              </a:ext>
            </a:extLst>
          </p:cNvPr>
          <p:cNvSpPr/>
          <p:nvPr/>
        </p:nvSpPr>
        <p:spPr>
          <a:xfrm>
            <a:off x="133350" y="717758"/>
            <a:ext cx="438150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BF0EE-6343-45C0-A761-BED6EE6494F0}"/>
              </a:ext>
            </a:extLst>
          </p:cNvPr>
          <p:cNvSpPr txBox="1"/>
          <p:nvPr/>
        </p:nvSpPr>
        <p:spPr>
          <a:xfrm>
            <a:off x="3402242" y="915979"/>
            <a:ext cx="4981365" cy="1865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lvl="1"/>
            <a:r>
              <a:rPr lang="en-US" b="1" dirty="0"/>
              <a:t>Test Harness</a:t>
            </a:r>
          </a:p>
          <a:p>
            <a:r>
              <a:rPr lang="en-US" b="1" dirty="0" err="1"/>
              <a:t>train_X</a:t>
            </a:r>
            <a:r>
              <a:rPr lang="en-US" b="1" dirty="0"/>
              <a:t> = </a:t>
            </a:r>
            <a:r>
              <a:rPr lang="en-US" dirty="0"/>
              <a:t>Features from month1 to month22</a:t>
            </a:r>
          </a:p>
          <a:p>
            <a:r>
              <a:rPr lang="en-US" b="1" dirty="0" err="1"/>
              <a:t>train_Y</a:t>
            </a:r>
            <a:r>
              <a:rPr lang="en-US" b="1" dirty="0"/>
              <a:t> = </a:t>
            </a:r>
            <a:r>
              <a:rPr lang="en-US" dirty="0"/>
              <a:t>Binary classes from month23 (22% class 1)</a:t>
            </a:r>
          </a:p>
          <a:p>
            <a:r>
              <a:rPr lang="en-US" b="1" dirty="0" err="1"/>
              <a:t>val_x</a:t>
            </a:r>
            <a:r>
              <a:rPr lang="en-US" b="1" dirty="0"/>
              <a:t> = </a:t>
            </a:r>
            <a:r>
              <a:rPr lang="en-US" dirty="0"/>
              <a:t>Features from month2 to month23</a:t>
            </a:r>
          </a:p>
          <a:p>
            <a:r>
              <a:rPr lang="en-US" b="1" dirty="0" err="1"/>
              <a:t>val_y</a:t>
            </a:r>
            <a:r>
              <a:rPr lang="en-US" b="1" dirty="0"/>
              <a:t> = </a:t>
            </a:r>
            <a:r>
              <a:rPr lang="en-US" dirty="0"/>
              <a:t>Binary classes from month24 (25% class 1)</a:t>
            </a:r>
          </a:p>
          <a:p>
            <a:r>
              <a:rPr lang="en-US" b="1" dirty="0" err="1"/>
              <a:t>test_X</a:t>
            </a:r>
            <a:r>
              <a:rPr lang="en-US" b="1" dirty="0"/>
              <a:t> =  </a:t>
            </a:r>
            <a:r>
              <a:rPr lang="en-US" dirty="0"/>
              <a:t>Features from month3 to month24</a:t>
            </a:r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1CE5E73C-6AF1-403A-8E18-5D864CDC8373}"/>
              </a:ext>
            </a:extLst>
          </p:cNvPr>
          <p:cNvSpPr/>
          <p:nvPr/>
        </p:nvSpPr>
        <p:spPr>
          <a:xfrm>
            <a:off x="3317722" y="696904"/>
            <a:ext cx="438150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F8C11-7EB1-49A8-BCEE-D67CC667C4C5}"/>
              </a:ext>
            </a:extLst>
          </p:cNvPr>
          <p:cNvSpPr txBox="1"/>
          <p:nvPr/>
        </p:nvSpPr>
        <p:spPr>
          <a:xfrm>
            <a:off x="7373647" y="4788544"/>
            <a:ext cx="4646707" cy="1774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lvl="1"/>
            <a:r>
              <a:rPr lang="en-US" b="1" dirty="0"/>
              <a:t>Results: </a:t>
            </a:r>
            <a:r>
              <a:rPr lang="en-US" dirty="0"/>
              <a:t>Predicted Probability and calculated the best cutoff based on maximizing F1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30C64-EBF2-4C07-9422-A7E713782EF7}"/>
              </a:ext>
            </a:extLst>
          </p:cNvPr>
          <p:cNvSpPr txBox="1"/>
          <p:nvPr/>
        </p:nvSpPr>
        <p:spPr>
          <a:xfrm>
            <a:off x="333375" y="2981856"/>
            <a:ext cx="6895198" cy="377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lvl="1"/>
            <a:r>
              <a:rPr lang="en-US" b="1" dirty="0"/>
              <a:t>Experiments with LSTM Parameters</a:t>
            </a:r>
            <a:endParaRPr lang="en-US" dirty="0"/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36186382-A821-45F9-93EF-1CB757709EA6}"/>
              </a:ext>
            </a:extLst>
          </p:cNvPr>
          <p:cNvSpPr/>
          <p:nvPr/>
        </p:nvSpPr>
        <p:spPr>
          <a:xfrm>
            <a:off x="123825" y="2812168"/>
            <a:ext cx="438150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25A34-13CB-4E38-8A5F-F516B0E36756}"/>
              </a:ext>
            </a:extLst>
          </p:cNvPr>
          <p:cNvSpPr txBox="1"/>
          <p:nvPr/>
        </p:nvSpPr>
        <p:spPr>
          <a:xfrm>
            <a:off x="8499107" y="924000"/>
            <a:ext cx="3521248" cy="1865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lvl="1"/>
            <a:r>
              <a:rPr lang="en-US" b="1" dirty="0"/>
              <a:t>Model Details</a:t>
            </a:r>
          </a:p>
          <a:p>
            <a:r>
              <a:rPr lang="en-US" b="1" dirty="0"/>
              <a:t>LSTM with Dense layer</a:t>
            </a:r>
          </a:p>
          <a:p>
            <a:r>
              <a:rPr lang="en-US" b="1" dirty="0"/>
              <a:t>LSTM input shape = </a:t>
            </a:r>
            <a:r>
              <a:rPr lang="en-US" dirty="0"/>
              <a:t>samples, timesteps, features (5780, 21, 25)</a:t>
            </a:r>
          </a:p>
          <a:p>
            <a:r>
              <a:rPr lang="en-US" b="1" dirty="0"/>
              <a:t>Dense layer activation</a:t>
            </a:r>
            <a:r>
              <a:rPr lang="en-US" dirty="0"/>
              <a:t> = Sigmoid (for binary predictions)</a:t>
            </a:r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86FE31B7-7DA2-43D7-B464-196CCD449B1E}"/>
              </a:ext>
            </a:extLst>
          </p:cNvPr>
          <p:cNvSpPr/>
          <p:nvPr/>
        </p:nvSpPr>
        <p:spPr>
          <a:xfrm>
            <a:off x="8350139" y="704925"/>
            <a:ext cx="438150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9BF3977-462C-4D22-95E4-DFC6793B8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5" b="8083"/>
          <a:stretch/>
        </p:blipFill>
        <p:spPr>
          <a:xfrm>
            <a:off x="7438123" y="2981855"/>
            <a:ext cx="4582231" cy="1606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ADB804-7668-4AFE-8DE4-02F758BD5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6" y="3495852"/>
            <a:ext cx="2399242" cy="1574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16A6F0-5140-4602-877E-DEF6066BC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82" y="5334292"/>
            <a:ext cx="2064955" cy="13547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1C5D56-30CB-499E-B278-635A8B781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1" y="5344052"/>
            <a:ext cx="2056820" cy="13603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197694-FF01-4270-99C1-A00D75E35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37" y="5358588"/>
            <a:ext cx="2064955" cy="13602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720057-C8AD-4EF0-9D81-3DC245899391}"/>
              </a:ext>
            </a:extLst>
          </p:cNvPr>
          <p:cNvSpPr txBox="1"/>
          <p:nvPr/>
        </p:nvSpPr>
        <p:spPr>
          <a:xfrm>
            <a:off x="5895229" y="3653628"/>
            <a:ext cx="1298000" cy="1094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500" b="1" dirty="0"/>
              <a:t>Learning curves</a:t>
            </a:r>
          </a:p>
          <a:p>
            <a:pPr algn="l"/>
            <a:r>
              <a:rPr lang="en-US" sz="1500" dirty="0"/>
              <a:t>X axis = Epoch</a:t>
            </a:r>
          </a:p>
          <a:p>
            <a:pPr algn="l"/>
            <a:r>
              <a:rPr lang="en-US" sz="1500" dirty="0"/>
              <a:t>Y axis = AUC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54C383-F596-4A66-B49D-9724E9FCFD6F}"/>
              </a:ext>
            </a:extLst>
          </p:cNvPr>
          <p:cNvSpPr txBox="1"/>
          <p:nvPr/>
        </p:nvSpPr>
        <p:spPr>
          <a:xfrm>
            <a:off x="1260632" y="3278332"/>
            <a:ext cx="152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Batch size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A74251-1200-4E72-87DB-50E436C9AB68}"/>
              </a:ext>
            </a:extLst>
          </p:cNvPr>
          <p:cNvSpPr txBox="1"/>
          <p:nvPr/>
        </p:nvSpPr>
        <p:spPr>
          <a:xfrm>
            <a:off x="3922010" y="3280064"/>
            <a:ext cx="152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Batch size = 72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063A6-3EA1-49D6-B2E3-BE2693B090ED}"/>
              </a:ext>
            </a:extLst>
          </p:cNvPr>
          <p:cNvSpPr txBox="1"/>
          <p:nvPr/>
        </p:nvSpPr>
        <p:spPr>
          <a:xfrm>
            <a:off x="583295" y="5124064"/>
            <a:ext cx="1877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50 Epochs (Overfit)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0A20A3-F132-48EF-8259-D84EDCFA2759}"/>
              </a:ext>
            </a:extLst>
          </p:cNvPr>
          <p:cNvSpPr txBox="1"/>
          <p:nvPr/>
        </p:nvSpPr>
        <p:spPr>
          <a:xfrm>
            <a:off x="2989035" y="5125796"/>
            <a:ext cx="1783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5 Epochs (Underfit)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FB0D2D-4370-422D-8822-5D416822C942}"/>
              </a:ext>
            </a:extLst>
          </p:cNvPr>
          <p:cNvSpPr txBox="1"/>
          <p:nvPr/>
        </p:nvSpPr>
        <p:spPr>
          <a:xfrm>
            <a:off x="5116503" y="5106744"/>
            <a:ext cx="19469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7 Epochs (Balanced)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5DC292-BDB1-4C8A-A6A8-3D669490F0CE}"/>
              </a:ext>
            </a:extLst>
          </p:cNvPr>
          <p:cNvCxnSpPr>
            <a:cxnSpLocks/>
          </p:cNvCxnSpPr>
          <p:nvPr/>
        </p:nvCxnSpPr>
        <p:spPr>
          <a:xfrm>
            <a:off x="342900" y="5124064"/>
            <a:ext cx="6885673" cy="0"/>
          </a:xfrm>
          <a:prstGeom prst="line">
            <a:avLst/>
          </a:prstGeom>
          <a:ln w="127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2AC1E72-C7E1-4343-AD35-C5490A68F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11" y="3510858"/>
            <a:ext cx="2392226" cy="1569503"/>
          </a:xfrm>
          <a:prstGeom prst="rect">
            <a:avLst/>
          </a:prstGeom>
        </p:spPr>
      </p:pic>
      <p:sp>
        <p:nvSpPr>
          <p:cNvPr id="40" name="Heptagon 39">
            <a:extLst>
              <a:ext uri="{FF2B5EF4-FFF2-40B4-BE49-F238E27FC236}">
                <a16:creationId xmlns:a16="http://schemas.microsoft.com/office/drawing/2014/main" id="{AD746AF6-538E-4569-8CCC-B589551E1A39}"/>
              </a:ext>
            </a:extLst>
          </p:cNvPr>
          <p:cNvSpPr/>
          <p:nvPr/>
        </p:nvSpPr>
        <p:spPr>
          <a:xfrm>
            <a:off x="7238311" y="2811607"/>
            <a:ext cx="438150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1" name="Heptagon 40">
            <a:extLst>
              <a:ext uri="{FF2B5EF4-FFF2-40B4-BE49-F238E27FC236}">
                <a16:creationId xmlns:a16="http://schemas.microsoft.com/office/drawing/2014/main" id="{0951A794-E227-4214-AB6A-6AFA34BF022D}"/>
              </a:ext>
            </a:extLst>
          </p:cNvPr>
          <p:cNvSpPr/>
          <p:nvPr/>
        </p:nvSpPr>
        <p:spPr>
          <a:xfrm>
            <a:off x="7257147" y="4648787"/>
            <a:ext cx="543827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4E2FDC6-D389-412D-8E55-BBC988B052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8714"/>
          <a:stretch/>
        </p:blipFill>
        <p:spPr>
          <a:xfrm>
            <a:off x="7800974" y="5460661"/>
            <a:ext cx="3966390" cy="1025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336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20E6-4B2F-4F13-BAA7-CDC50089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Alternates Explored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3A31C-1900-4E92-96F0-3D4754E2428A}"/>
              </a:ext>
            </a:extLst>
          </p:cNvPr>
          <p:cNvSpPr txBox="1"/>
          <p:nvPr/>
        </p:nvSpPr>
        <p:spPr>
          <a:xfrm>
            <a:off x="8130024" y="5137601"/>
            <a:ext cx="3568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	References</a:t>
            </a:r>
            <a:r>
              <a:rPr lang="en-US" sz="1800" dirty="0"/>
              <a:t> : </a:t>
            </a:r>
          </a:p>
          <a:p>
            <a:r>
              <a:rPr lang="en-US" dirty="0">
                <a:latin typeface="NimbusRomNo9L-Medi"/>
                <a:hlinkClick r:id="rId2"/>
              </a:rPr>
              <a:t>[1] Generating Realistic Sequences of Customer data</a:t>
            </a:r>
            <a:endParaRPr lang="en-US" sz="1800" dirty="0"/>
          </a:p>
          <a:p>
            <a:pPr algn="l"/>
            <a:r>
              <a:rPr lang="en-US" sz="1800" b="0" i="0" u="none" strike="noStrike" baseline="0" dirty="0">
                <a:latin typeface="NimbusRomNo9L-Medi"/>
                <a:hlinkClick r:id="rId3"/>
              </a:rPr>
              <a:t>[2] Deep Temporal Features to Predict Repeat Buyers</a:t>
            </a:r>
            <a:endParaRPr lang="en-US" sz="1800" b="0" i="0" u="none" strike="noStrike" baseline="0" dirty="0">
              <a:latin typeface="NimbusRomNo9L-Med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FAA055-0163-4E01-857A-D8D7F60AD569}"/>
              </a:ext>
            </a:extLst>
          </p:cNvPr>
          <p:cNvSpPr txBox="1">
            <a:spLocks/>
          </p:cNvSpPr>
          <p:nvPr/>
        </p:nvSpPr>
        <p:spPr>
          <a:xfrm>
            <a:off x="266802" y="3304894"/>
            <a:ext cx="7619998" cy="32861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To explore in the future: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Perform operations on Time series analysis data – Removing stationarity, accounting for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Looking at different granularities – weekly data, daily data, Quarterly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Looking at different slices of the data – like 1, 2, 3, 6, 9, 12, 18 months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Creating an ensemble of </a:t>
            </a:r>
            <a:r>
              <a:rPr lang="en-US" b="0" dirty="0" err="1"/>
              <a:t>XGBoost</a:t>
            </a:r>
            <a:r>
              <a:rPr lang="en-US" b="0" dirty="0"/>
              <a:t> and LSTM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Experiment with more parameters in both LSTM and XGB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Try different Architectures of LSTM, like training different LSTMs on data of different Granularity and merging their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Experiment with a rolling setup for LSTM</a:t>
            </a:r>
          </a:p>
          <a:p>
            <a:r>
              <a:rPr lang="en-US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EC7E22-3C71-42E2-83CB-D5FE837AE86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57176" y="863085"/>
            <a:ext cx="7619999" cy="2065582"/>
          </a:xfrm>
          <a:ln>
            <a:solidFill>
              <a:schemeClr val="tx1"/>
            </a:solidFill>
          </a:ln>
        </p:spPr>
        <p:txBody>
          <a:bodyPr/>
          <a:lstStyle/>
          <a:p>
            <a:pPr lvl="3"/>
            <a:r>
              <a:rPr lang="en-US" b="1" dirty="0"/>
              <a:t>Comparison with Baseline </a:t>
            </a:r>
            <a:r>
              <a:rPr lang="en-US" b="1" dirty="0" err="1"/>
              <a:t>XGBoost</a:t>
            </a: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latin typeface="NimbusRomNo9L-Regu"/>
              </a:rPr>
              <a:t>Created multiple </a:t>
            </a:r>
            <a:r>
              <a:rPr lang="en-US" sz="1800" b="0" i="0" u="none" strike="noStrike" baseline="0" dirty="0">
                <a:latin typeface="NimbusRomNo9L-ReguItal"/>
              </a:rPr>
              <a:t>aggregate level features at different time slices </a:t>
            </a:r>
            <a:r>
              <a:rPr lang="en-US" sz="1800" b="0" i="0" u="none" strike="noStrike" baseline="0" dirty="0">
                <a:latin typeface="NimbusRomNo9L-Regu"/>
              </a:rPr>
              <a:t>over the entire transaction history.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latin typeface="NimbusRomNo9L-Regu"/>
              </a:rPr>
              <a:t>For every time slice being aggregated, the customer’s purchase invoice in next month is considered for Label Creation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latin typeface="NimbusRomNo9L-Regu"/>
              </a:rPr>
              <a:t>Final shape of data = (34680, 170)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latin typeface="NimbusRomNo9L-Regu"/>
              </a:rPr>
              <a:t>LSTM outperforms </a:t>
            </a:r>
            <a:r>
              <a:rPr lang="en-US" b="0" dirty="0" err="1">
                <a:latin typeface="NimbusRomNo9L-Regu"/>
              </a:rPr>
              <a:t>XGBoost</a:t>
            </a:r>
            <a:r>
              <a:rPr lang="en-US" b="0" dirty="0">
                <a:latin typeface="NimbusRomNo9L-Regu"/>
              </a:rPr>
              <a:t> on AUC</a:t>
            </a:r>
            <a:endParaRPr lang="en-US" sz="1800" b="0" i="0" u="none" strike="noStrike" baseline="0" dirty="0">
              <a:latin typeface="NimbusRomNo9L-Regu"/>
            </a:endParaRP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2D8C3916-DBA3-49E8-8CDC-4E1A329C0A45}"/>
              </a:ext>
            </a:extLst>
          </p:cNvPr>
          <p:cNvSpPr/>
          <p:nvPr/>
        </p:nvSpPr>
        <p:spPr>
          <a:xfrm>
            <a:off x="80511" y="764447"/>
            <a:ext cx="543827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6" name="Heptagon 15">
            <a:extLst>
              <a:ext uri="{FF2B5EF4-FFF2-40B4-BE49-F238E27FC236}">
                <a16:creationId xmlns:a16="http://schemas.microsoft.com/office/drawing/2014/main" id="{315C1981-7313-4AC2-BE02-5964AB340DAB}"/>
              </a:ext>
            </a:extLst>
          </p:cNvPr>
          <p:cNvSpPr/>
          <p:nvPr/>
        </p:nvSpPr>
        <p:spPr>
          <a:xfrm>
            <a:off x="56835" y="3049369"/>
            <a:ext cx="543827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7" name="Heptagon 16">
            <a:extLst>
              <a:ext uri="{FF2B5EF4-FFF2-40B4-BE49-F238E27FC236}">
                <a16:creationId xmlns:a16="http://schemas.microsoft.com/office/drawing/2014/main" id="{93DA5FAD-D9E3-460A-B2F3-45B112B5AB4C}"/>
              </a:ext>
            </a:extLst>
          </p:cNvPr>
          <p:cNvSpPr/>
          <p:nvPr/>
        </p:nvSpPr>
        <p:spPr>
          <a:xfrm>
            <a:off x="7886800" y="4999250"/>
            <a:ext cx="543827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E3940-AAE2-43F5-9CC4-783536C21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023" y="665165"/>
            <a:ext cx="3568883" cy="4334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Heptagon 13">
            <a:extLst>
              <a:ext uri="{FF2B5EF4-FFF2-40B4-BE49-F238E27FC236}">
                <a16:creationId xmlns:a16="http://schemas.microsoft.com/office/drawing/2014/main" id="{D5D5453F-63C3-4CEB-BAFE-94038BCEDB3D}"/>
              </a:ext>
            </a:extLst>
          </p:cNvPr>
          <p:cNvSpPr/>
          <p:nvPr/>
        </p:nvSpPr>
        <p:spPr>
          <a:xfrm>
            <a:off x="7960781" y="550865"/>
            <a:ext cx="543827" cy="438150"/>
          </a:xfrm>
          <a:prstGeom prst="hep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9452121"/>
      </p:ext>
    </p:extLst>
  </p:cSld>
  <p:clrMapOvr>
    <a:masterClrMapping/>
  </p:clrMapOvr>
</p:sld>
</file>

<file path=ppt/theme/theme1.xml><?xml version="1.0" encoding="utf-8"?>
<a:theme xmlns:a="http://schemas.openxmlformats.org/drawingml/2006/main" name="SH-PPT-basic_template_16x9_V2018-09_Calibri">
  <a:themeElements>
    <a:clrScheme name="Siemens Healthineers">
      <a:dk1>
        <a:srgbClr val="000000"/>
      </a:dk1>
      <a:lt1>
        <a:srgbClr val="FFFFFF"/>
      </a:lt1>
      <a:dk2>
        <a:srgbClr val="BFBFBF"/>
      </a:dk2>
      <a:lt2>
        <a:srgbClr val="EC6602"/>
      </a:lt2>
      <a:accent1>
        <a:srgbClr val="EC6602"/>
      </a:accent1>
      <a:accent2>
        <a:srgbClr val="000000"/>
      </a:accent2>
      <a:accent3>
        <a:srgbClr val="009999"/>
      </a:accent3>
      <a:accent4>
        <a:srgbClr val="363636"/>
      </a:accent4>
      <a:accent5>
        <a:srgbClr val="808080"/>
      </a:accent5>
      <a:accent6>
        <a:srgbClr val="BFBFBF"/>
      </a:accent6>
      <a:hlink>
        <a:srgbClr val="000000"/>
      </a:hlink>
      <a:folHlink>
        <a:srgbClr val="808080"/>
      </a:folHlink>
    </a:clrScheme>
    <a:fontScheme name="Siemens Healthineer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Siemens Petrol 100%">
      <a:srgbClr val="009999"/>
    </a:custClr>
    <a:custClr name="Healthy Orange 100%">
      <a:srgbClr val="EC6602"/>
    </a:custClr>
    <a:custClr name="Blushing Berry 100%">
      <a:srgbClr val="7A162D"/>
    </a:custClr>
    <a:custClr name="SH Red 100%">
      <a:srgbClr val="E7001D"/>
    </a:custClr>
    <a:custClr name="SH Yellow 100%">
      <a:srgbClr val="FFD200"/>
    </a:custClr>
    <a:custClr name="SH Cyan 100%">
      <a:srgbClr val="3ABFED"/>
    </a:custClr>
    <a:custClr name="SH Blue 100%">
      <a:srgbClr val="2B2483"/>
    </a:custClr>
    <a:custClr name="SH Green 100%">
      <a:srgbClr val="009A38"/>
    </a:custClr>
    <a:custClr name="SH Black 100%">
      <a:srgbClr val="1B1B1B"/>
    </a:custClr>
    <a:custClr name="White">
      <a:srgbClr val="FFFFFF"/>
    </a:custClr>
    <a:custClr name="Siemens Petrol  50%">
      <a:srgbClr val="87D2D2"/>
    </a:custClr>
    <a:custClr name="Healthy Orange  50%">
      <a:srgbClr val="F9B591"/>
    </a:custClr>
    <a:custClr name="Blushing Berry  50%">
      <a:srgbClr val="C69B9E"/>
    </a:custClr>
    <a:custClr name="SH Red  50%">
      <a:srgbClr val="F3808E"/>
    </a:custClr>
    <a:custClr name="SH Yellow  50%">
      <a:srgbClr val="FFE980"/>
    </a:custClr>
    <a:custClr name="SH Cyan  50%">
      <a:srgbClr val="9DDFF6"/>
    </a:custClr>
    <a:custClr name="SH Blue  50%">
      <a:srgbClr val="9592C1"/>
    </a:custClr>
    <a:custClr name="SH Green  50%">
      <a:srgbClr val="80CC9C"/>
    </a:custClr>
    <a:custClr name="SH Black  75%">
      <a:srgbClr val="929292"/>
    </a:custClr>
    <a:custClr name="White">
      <a:srgbClr val="FFFFFF"/>
    </a:custClr>
    <a:custClr name="Siemens Petrol  25%">
      <a:srgbClr val="C8E6E6"/>
    </a:custClr>
    <a:custClr name="Healthy Orange  25%">
      <a:srgbClr val="FDDDCB"/>
    </a:custClr>
    <a:custClr name="Blushing Berry  25%">
      <a:srgbClr val="E9D1D4"/>
    </a:custClr>
    <a:custClr name="SH Red  25%">
      <a:srgbClr val="F9BFC7"/>
    </a:custClr>
    <a:custClr name="SH Yellow  25%">
      <a:srgbClr val="FFF3BF"/>
    </a:custClr>
    <a:custClr name="SH Cyan  25%">
      <a:srgbClr val="CEEFFB"/>
    </a:custClr>
    <a:custClr name="SH Blue  25%">
      <a:srgbClr val="CAC8E0"/>
    </a:custClr>
    <a:custClr name="SH Green  25%">
      <a:srgbClr val="BFE6CD"/>
    </a:custClr>
    <a:custClr name="SH Black  50%">
      <a:srgbClr val="B7B7B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25%">
      <a:srgbClr val="D0D0D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10%">
      <a:srgbClr val="ECECEC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SH-PPT-basic_template_16x9_V2018-09_Calibri.potx" id="{8C18F848-275A-4546-B7FD-4D0D25F945CB}" vid="{9EA6CA31-BCB4-4299-8349-734F0C5CB4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16239</TotalTime>
  <Words>552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NimbusRomNo9L-Medi</vt:lpstr>
      <vt:lpstr>NimbusRomNo9L-Regu</vt:lpstr>
      <vt:lpstr>NimbusRomNo9L-ReguItal</vt:lpstr>
      <vt:lpstr>SH-PPT-basic_template_16x9_V2018-09_Calibri</vt:lpstr>
      <vt:lpstr>Retail Transaction Case study Objective : Predict Probability of Customer purchasing next month</vt:lpstr>
      <vt:lpstr>Model Details</vt:lpstr>
      <vt:lpstr>Alternates Explored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Divya (SHS DC IND DI-MI SWF NS-SV)</dc:creator>
  <cp:keywords>C_Unrestricted</cp:keywords>
  <cp:lastModifiedBy>Choudhary, Divya</cp:lastModifiedBy>
  <cp:revision>199</cp:revision>
  <dcterms:created xsi:type="dcterms:W3CDTF">2019-07-23T10:08:44Z</dcterms:created>
  <dcterms:modified xsi:type="dcterms:W3CDTF">2021-06-11T17:08:51Z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  <property fmtid="{D5CDD505-2E9C-101B-9397-08002B2CF9AE}" pid="6" name="Document_Confidentiality">
    <vt:lpwstr>Unrestricted</vt:lpwstr>
  </property>
</Properties>
</file>