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flow here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Arrow text will be changed once the dataflow is added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flow here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Arrow text will be changed once the dataflow is added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flow here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Arrow text will be changed once the dataflow is added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69400" x="382137"/>
            <a:ext cy="373855" cx="8079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575337" x="382137"/>
            <a:ext cy="4039525" cx="84479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y="1200150" x="4692273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7" name="Shape 27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8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4"/><Relationship Target="../media/image07.jpg" Type="http://schemas.openxmlformats.org/officeDocument/2006/relationships/image" Id="rId3"/><Relationship Target="../media/image09.png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localhost:9311/v1/orders" Type="http://schemas.openxmlformats.org/officeDocument/2006/relationships/hyperlink" TargetMode="External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Relationship Target="../media/image02.png" Type="http://schemas.openxmlformats.org/officeDocument/2006/relationships/image" Id="rId6"/><Relationship Target="../media/image01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324744" x="457200"/>
            <a:ext cy="73863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">
                <a:solidFill>
                  <a:srgbClr val="DA0002"/>
                </a:solidFill>
              </a:rPr>
              <a:t>Intel Practicum - Project BOAT 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2873850" x="457200"/>
            <a:ext cy="2035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000" lang="en">
                <a:solidFill>
                  <a:schemeClr val="dk2"/>
                </a:solidFill>
              </a:rPr>
              <a:t> Sponsor - Intel</a:t>
            </a:r>
            <a:br>
              <a:rPr sz="2000" lang="en">
                <a:solidFill>
                  <a:schemeClr val="dk2"/>
                </a:solidFill>
              </a:rPr>
            </a:br>
            <a:r>
              <a:rPr sz="2000" lang="en">
                <a:solidFill>
                  <a:schemeClr val="dk2"/>
                </a:solidFill>
              </a:rPr>
              <a:t> Point of contact - Jonathan Buhacoff, Eric Gee</a:t>
            </a:r>
            <a:br>
              <a:rPr sz="2000" lang="en">
                <a:solidFill>
                  <a:schemeClr val="dk2"/>
                </a:solidFill>
              </a:rPr>
            </a:br>
            <a:r>
              <a:rPr sz="2000" lang="en">
                <a:solidFill>
                  <a:schemeClr val="dk2"/>
                </a:solidFill>
              </a:rPr>
              <a:t> Faculty Advisor - Patrick Tague</a:t>
            </a:r>
            <a:br>
              <a:rPr sz="2000" lang="en">
                <a:solidFill>
                  <a:schemeClr val="dk2"/>
                </a:solidFill>
              </a:rPr>
            </a:br>
            <a:r>
              <a:rPr sz="2000" lang="en">
                <a:solidFill>
                  <a:schemeClr val="dk2"/>
                </a:solidFill>
              </a:rPr>
              <a:t> Team BlueChip - Deepti, Divya, Marcelo, Rashmi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rtl val="0"/>
            </a:endParaRPr>
          </a:p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INI Project Practicum, Fall 2014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88971" x="6552525"/>
            <a:ext cy="1213325" cx="18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5" x="382675"/>
            <a:ext cy="857400" cx="8452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DA0002"/>
                </a:solidFill>
              </a:rPr>
              <a:t>BOAT Process - Key Generation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1375525" x="4805850"/>
            <a:ext cy="3305099" cx="384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Client authenticates with keystone &amp; requests for authZ token.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Client requests for symmetric key with some required specifications to Barbican server with authZ token.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validates token with Keystone.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Requests KMIP server to create key according to metadata specifications.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KMIP Server creates key and returns internal keyID to Barbican.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maps internal keyID to an external keyID and sends back KeyID to client.</a:t>
            </a:r>
          </a:p>
        </p:txBody>
      </p:sp>
      <p:sp>
        <p:nvSpPr>
          <p:cNvPr id="137" name="Shape 137"/>
          <p:cNvSpPr/>
          <p:nvPr/>
        </p:nvSpPr>
        <p:spPr>
          <a:xfrm>
            <a:off y="1218750" x="454450"/>
            <a:ext cy="3707700" cx="3697499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Client Side</a:t>
            </a:r>
          </a:p>
        </p:txBody>
      </p:sp>
      <p:sp>
        <p:nvSpPr>
          <p:cNvPr id="138" name="Shape 138"/>
          <p:cNvSpPr/>
          <p:nvPr/>
        </p:nvSpPr>
        <p:spPr>
          <a:xfrm>
            <a:off y="4214803" x="1844751"/>
            <a:ext cy="634800" cx="11408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139" name="Shape 139"/>
          <p:cNvSpPr/>
          <p:nvPr/>
        </p:nvSpPr>
        <p:spPr>
          <a:xfrm>
            <a:off y="1850442" x="1925204"/>
            <a:ext cy="2064299" cx="2077199"/>
          </a:xfrm>
          <a:prstGeom prst="rect">
            <a:avLst/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                </a:t>
            </a:r>
            <a:r>
              <a:rPr b="1" lang="en"/>
              <a:t>KMS</a:t>
            </a:r>
          </a:p>
        </p:txBody>
      </p:sp>
      <p:cxnSp>
        <p:nvCxnSpPr>
          <p:cNvPr id="140" name="Shape 140"/>
          <p:cNvCxnSpPr/>
          <p:nvPr/>
        </p:nvCxnSpPr>
        <p:spPr>
          <a:xfrm rot="10800000">
            <a:off y="3751032" x="2262645"/>
            <a:ext cy="4691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1" name="Shape 141"/>
          <p:cNvCxnSpPr>
            <a:stCxn id="142" idx="1"/>
            <a:endCxn id="143" idx="2"/>
          </p:cNvCxnSpPr>
          <p:nvPr/>
        </p:nvCxnSpPr>
        <p:spPr>
          <a:xfrm rot="10800000">
            <a:off y="2196149" x="1189700"/>
            <a:ext cy="1191600" cx="886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3" name="Shape 143"/>
          <p:cNvSpPr/>
          <p:nvPr/>
        </p:nvSpPr>
        <p:spPr>
          <a:xfrm>
            <a:off y="1385038" x="619321"/>
            <a:ext cy="811199" cx="11408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42" name="Shape 142"/>
          <p:cNvSpPr/>
          <p:nvPr/>
        </p:nvSpPr>
        <p:spPr>
          <a:xfrm>
            <a:off y="2982150" x="2076200"/>
            <a:ext cy="811199" cx="8865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Barbican</a:t>
            </a:r>
          </a:p>
        </p:txBody>
      </p:sp>
      <p:sp>
        <p:nvSpPr>
          <p:cNvPr id="144" name="Shape 144"/>
          <p:cNvSpPr/>
          <p:nvPr/>
        </p:nvSpPr>
        <p:spPr>
          <a:xfrm>
            <a:off y="2982153" x="3029696"/>
            <a:ext cy="811199" cx="8445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Attest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Plugin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y="3751149" x="2384776"/>
            <a:ext cy="4691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6" name="Shape 146"/>
          <p:cNvSpPr/>
          <p:nvPr/>
        </p:nvSpPr>
        <p:spPr>
          <a:xfrm>
            <a:off y="2020077" x="2534589"/>
            <a:ext cy="811199" cx="8651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Keystone</a:t>
            </a:r>
          </a:p>
        </p:txBody>
      </p:sp>
      <p:cxnSp>
        <p:nvCxnSpPr>
          <p:cNvPr id="147" name="Shape 147"/>
          <p:cNvCxnSpPr>
            <a:stCxn id="143" idx="3"/>
            <a:endCxn id="146" idx="1"/>
          </p:cNvCxnSpPr>
          <p:nvPr/>
        </p:nvCxnSpPr>
        <p:spPr>
          <a:xfrm>
            <a:off y="1790638" x="1760221"/>
            <a:ext cy="635100" cx="774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y="1926025" x="1760589"/>
            <a:ext cy="634800" cx="773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y="2196360" x="1031902"/>
            <a:ext cy="1329300" cx="978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0" name="Shape 150"/>
          <p:cNvCxnSpPr>
            <a:stCxn id="142" idx="0"/>
            <a:endCxn id="146" idx="2"/>
          </p:cNvCxnSpPr>
          <p:nvPr/>
        </p:nvCxnSpPr>
        <p:spPr>
          <a:xfrm rot="10800000" flipH="1">
            <a:off y="2831250" x="2519450"/>
            <a:ext cy="150900" cx="447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y="3406850" x="2837475"/>
            <a:ext cy="19799" cx="319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52" name="Shape 152"/>
          <p:cNvSpPr txBox="1"/>
          <p:nvPr/>
        </p:nvSpPr>
        <p:spPr>
          <a:xfrm rot="2293615">
            <a:off y="1772206" x="1904950"/>
            <a:ext cy="222476" cx="10666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1. Request &amp; receive authZ token.</a:t>
            </a:r>
          </a:p>
        </p:txBody>
      </p:sp>
      <p:sp>
        <p:nvSpPr>
          <p:cNvPr id="153" name="Shape 153"/>
          <p:cNvSpPr txBox="1"/>
          <p:nvPr/>
        </p:nvSpPr>
        <p:spPr>
          <a:xfrm rot="3203114">
            <a:off y="2745158" x="876405"/>
            <a:ext cy="231429" cx="10779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2. Order request for AES key with authZ token.</a:t>
            </a:r>
          </a:p>
        </p:txBody>
      </p:sp>
      <p:sp>
        <p:nvSpPr>
          <p:cNvPr id="154" name="Shape 154"/>
          <p:cNvSpPr txBox="1"/>
          <p:nvPr/>
        </p:nvSpPr>
        <p:spPr>
          <a:xfrm rot="-1290569">
            <a:off y="2596121" x="2012154"/>
            <a:ext cy="212228" cx="9622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3. Check validity of token.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3851417" x="2437698"/>
            <a:ext cy="206100" cx="11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4. Key request</a:t>
            </a:r>
          </a:p>
        </p:txBody>
      </p:sp>
      <p:sp>
        <p:nvSpPr>
          <p:cNvPr id="156" name="Shape 156"/>
          <p:cNvSpPr txBox="1"/>
          <p:nvPr/>
        </p:nvSpPr>
        <p:spPr>
          <a:xfrm rot="3400532">
            <a:off y="2585420" x="1304699"/>
            <a:ext cy="233080" cx="106920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7. Key ID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y="3851417" x="1370898"/>
            <a:ext cy="206100" cx="11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5. Internal keyID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3527592" x="1999998"/>
            <a:ext cy="206100" cx="11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6.Generate KeyID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64225" x="3588709"/>
            <a:ext cy="243600" cx="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5" x="382675"/>
            <a:ext cy="857400" cx="8452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rgbClr val="DA0002"/>
                </a:solidFill>
              </a:rPr>
              <a:t>BOAT Process - Key Retrieval (Client)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2213725" x="4729650"/>
            <a:ext cy="2558099" cx="384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Client requests Barbican for key with KeyID.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checks authZ token validity.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Retrieves key from KMIP server.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Returns key to client.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Client encrypts VM with key and sends to Nova Scheduler.</a:t>
            </a:r>
          </a:p>
        </p:txBody>
      </p:sp>
      <p:sp>
        <p:nvSpPr>
          <p:cNvPr id="166" name="Shape 166"/>
          <p:cNvSpPr/>
          <p:nvPr/>
        </p:nvSpPr>
        <p:spPr>
          <a:xfrm>
            <a:off y="1218750" x="454450"/>
            <a:ext cy="3707700" cx="3697499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Client Side</a:t>
            </a:r>
          </a:p>
        </p:txBody>
      </p:sp>
      <p:sp>
        <p:nvSpPr>
          <p:cNvPr id="167" name="Shape 167"/>
          <p:cNvSpPr/>
          <p:nvPr/>
        </p:nvSpPr>
        <p:spPr>
          <a:xfrm>
            <a:off y="4214803" x="1844751"/>
            <a:ext cy="634800" cx="11408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168" name="Shape 168"/>
          <p:cNvSpPr/>
          <p:nvPr/>
        </p:nvSpPr>
        <p:spPr>
          <a:xfrm>
            <a:off y="1850442" x="1925204"/>
            <a:ext cy="2064299" cx="2077199"/>
          </a:xfrm>
          <a:prstGeom prst="rect">
            <a:avLst/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                </a:t>
            </a:r>
            <a:r>
              <a:rPr b="1" lang="en"/>
              <a:t>KMS</a:t>
            </a:r>
          </a:p>
        </p:txBody>
      </p:sp>
      <p:cxnSp>
        <p:nvCxnSpPr>
          <p:cNvPr id="169" name="Shape 169"/>
          <p:cNvCxnSpPr/>
          <p:nvPr/>
        </p:nvCxnSpPr>
        <p:spPr>
          <a:xfrm rot="10800000">
            <a:off y="3751032" x="2262645"/>
            <a:ext cy="4691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0" name="Shape 170"/>
          <p:cNvCxnSpPr>
            <a:stCxn id="171" idx="1"/>
            <a:endCxn id="172" idx="2"/>
          </p:cNvCxnSpPr>
          <p:nvPr/>
        </p:nvCxnSpPr>
        <p:spPr>
          <a:xfrm rot="10800000">
            <a:off y="2196153" x="1189709"/>
            <a:ext cy="1191600" cx="886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2" name="Shape 172"/>
          <p:cNvSpPr/>
          <p:nvPr/>
        </p:nvSpPr>
        <p:spPr>
          <a:xfrm>
            <a:off y="1385038" x="619321"/>
            <a:ext cy="811199" cx="11408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171" name="Shape 171"/>
          <p:cNvSpPr/>
          <p:nvPr/>
        </p:nvSpPr>
        <p:spPr>
          <a:xfrm>
            <a:off y="2982153" x="2076209"/>
            <a:ext cy="811199" cx="8445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Barbican</a:t>
            </a:r>
          </a:p>
        </p:txBody>
      </p:sp>
      <p:sp>
        <p:nvSpPr>
          <p:cNvPr id="173" name="Shape 173"/>
          <p:cNvSpPr/>
          <p:nvPr/>
        </p:nvSpPr>
        <p:spPr>
          <a:xfrm>
            <a:off y="2982153" x="3029696"/>
            <a:ext cy="811199" cx="8445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Attest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Plugin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y="3751149" x="2384776"/>
            <a:ext cy="4691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5" name="Shape 175"/>
          <p:cNvSpPr/>
          <p:nvPr/>
        </p:nvSpPr>
        <p:spPr>
          <a:xfrm>
            <a:off y="2020077" x="2534589"/>
            <a:ext cy="811199" cx="8651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Keystone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y="2196360" x="1031902"/>
            <a:ext cy="1329300" cx="978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7" name="Shape 177"/>
          <p:cNvCxnSpPr>
            <a:stCxn id="171" idx="0"/>
            <a:endCxn id="175" idx="2"/>
          </p:cNvCxnSpPr>
          <p:nvPr/>
        </p:nvCxnSpPr>
        <p:spPr>
          <a:xfrm rot="10800000" flipH="1">
            <a:off y="2831253" x="2498459"/>
            <a:ext cy="150900" cx="468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y="3408024" x="2792510"/>
            <a:ext cy="18600" cx="364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79" name="Shape 179"/>
          <p:cNvSpPr txBox="1"/>
          <p:nvPr/>
        </p:nvSpPr>
        <p:spPr>
          <a:xfrm rot="3203114">
            <a:off y="2745158" x="876405"/>
            <a:ext cy="231429" cx="10779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1. Key request of KeyID with authZ token.</a:t>
            </a:r>
          </a:p>
        </p:txBody>
      </p:sp>
      <p:sp>
        <p:nvSpPr>
          <p:cNvPr id="180" name="Shape 180"/>
          <p:cNvSpPr txBox="1"/>
          <p:nvPr/>
        </p:nvSpPr>
        <p:spPr>
          <a:xfrm rot="-1290569">
            <a:off y="2596121" x="2012154"/>
            <a:ext cy="212228" cx="9622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2. Check validity of token.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3885517" x="1516648"/>
            <a:ext cy="206100" cx="11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4. Key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3901036" x="2506904"/>
            <a:ext cy="206100" cx="113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3.Request key</a:t>
            </a:r>
          </a:p>
        </p:txBody>
      </p:sp>
      <p:sp>
        <p:nvSpPr>
          <p:cNvPr id="183" name="Shape 183"/>
          <p:cNvSpPr txBox="1"/>
          <p:nvPr/>
        </p:nvSpPr>
        <p:spPr>
          <a:xfrm rot="3400532">
            <a:off y="2585420" x="1304699"/>
            <a:ext cy="233080" cx="106920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5. Key</a:t>
            </a:r>
          </a:p>
        </p:txBody>
      </p:sp>
      <p:cxnSp>
        <p:nvCxnSpPr>
          <p:cNvPr id="184" name="Shape 184"/>
          <p:cNvCxnSpPr>
            <a:stCxn id="172" idx="3"/>
            <a:endCxn id="185" idx="1"/>
          </p:cNvCxnSpPr>
          <p:nvPr/>
        </p:nvCxnSpPr>
        <p:spPr>
          <a:xfrm rot="10800000" flipH="1">
            <a:off y="1645738" x="1760221"/>
            <a:ext cy="144900" cx="277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5" name="Shape 185"/>
          <p:cNvSpPr/>
          <p:nvPr/>
        </p:nvSpPr>
        <p:spPr>
          <a:xfrm>
            <a:off y="1300675" x="4535110"/>
            <a:ext cy="690300" cx="10904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Cinder</a:t>
            </a:r>
          </a:p>
        </p:txBody>
      </p:sp>
      <p:sp>
        <p:nvSpPr>
          <p:cNvPr id="186" name="Shape 186"/>
          <p:cNvSpPr/>
          <p:nvPr/>
        </p:nvSpPr>
        <p:spPr>
          <a:xfrm>
            <a:off y="1489081" x="6279932"/>
            <a:ext cy="315299" cx="972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cxnSp>
        <p:nvCxnSpPr>
          <p:cNvPr id="187" name="Shape 187"/>
          <p:cNvCxnSpPr>
            <a:stCxn id="185" idx="3"/>
            <a:endCxn id="186" idx="1"/>
          </p:cNvCxnSpPr>
          <p:nvPr/>
        </p:nvCxnSpPr>
        <p:spPr>
          <a:xfrm>
            <a:off y="1645825" x="5625610"/>
            <a:ext cy="900" cx="654300"/>
          </a:xfrm>
          <a:prstGeom prst="straightConnector1">
            <a:avLst/>
          </a:prstGeom>
          <a:noFill/>
          <a:ln w="19050" cap="flat">
            <a:solidFill>
              <a:srgbClr val="5B595A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y="1222400" x="5625600"/>
            <a:ext cy="144000" cx="90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7. Encrypted VM, key ID</a:t>
            </a:r>
          </a:p>
        </p:txBody>
      </p:sp>
      <p:sp>
        <p:nvSpPr>
          <p:cNvPr id="189" name="Shape 189"/>
          <p:cNvSpPr txBox="1"/>
          <p:nvPr/>
        </p:nvSpPr>
        <p:spPr>
          <a:xfrm rot="-206631">
            <a:off y="1430113" x="2238105"/>
            <a:ext cy="206167" cx="14083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6. Encrypted VM, keyID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64225" x="3588709"/>
            <a:ext cy="243600" cx="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5" x="382675"/>
            <a:ext cy="857400" cx="8452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600" lang="en">
                <a:solidFill>
                  <a:srgbClr val="DA0002"/>
                </a:solidFill>
              </a:rPr>
              <a:t>BOAT Process - Attestation + Key Retrieval (Agent)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1198075" x="5802525"/>
            <a:ext cy="3727200" cx="331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Agent requests authZ token from Keystone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Agent sends KeyID, AIK of compute node and authZ token to Barbican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validates token with Keystone and retrieves key from KMIP Server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Before releasing the key, Barbican calls attestation plugin to check if compute node is trusted, which calls OAT.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OAT sends BindPubKey of trusted node to attest plugin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/>
              <a:t>Barbican wraps the secret key with BindPubKey from plugin and sends to Agent</a:t>
            </a:r>
          </a:p>
        </p:txBody>
      </p:sp>
      <p:sp>
        <p:nvSpPr>
          <p:cNvPr id="197" name="Shape 197"/>
          <p:cNvSpPr/>
          <p:nvPr/>
        </p:nvSpPr>
        <p:spPr>
          <a:xfrm>
            <a:off y="1342675" x="2638675"/>
            <a:ext cy="3582600" cx="3267300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CSP</a:t>
            </a:r>
          </a:p>
        </p:txBody>
      </p:sp>
      <p:sp>
        <p:nvSpPr>
          <p:cNvPr id="198" name="Shape 198"/>
          <p:cNvSpPr/>
          <p:nvPr/>
        </p:nvSpPr>
        <p:spPr>
          <a:xfrm>
            <a:off y="3671450" x="3662450"/>
            <a:ext cy="915299" cx="11006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OAT Server</a:t>
            </a:r>
          </a:p>
        </p:txBody>
      </p:sp>
      <p:sp>
        <p:nvSpPr>
          <p:cNvPr id="199" name="Shape 199"/>
          <p:cNvSpPr/>
          <p:nvPr/>
        </p:nvSpPr>
        <p:spPr>
          <a:xfrm>
            <a:off y="1851250" x="3489225"/>
            <a:ext cy="915299" cx="23132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y="1633450" x="2812700"/>
            <a:ext cy="435599" cx="11006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201" name="Shape 201"/>
          <p:cNvSpPr/>
          <p:nvPr/>
        </p:nvSpPr>
        <p:spPr>
          <a:xfrm>
            <a:off y="1960150" x="4005650"/>
            <a:ext cy="697500" cx="7574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Trusted CN</a:t>
            </a:r>
          </a:p>
        </p:txBody>
      </p:sp>
      <p:sp>
        <p:nvSpPr>
          <p:cNvPr id="202" name="Shape 202"/>
          <p:cNvSpPr/>
          <p:nvPr/>
        </p:nvSpPr>
        <p:spPr>
          <a:xfrm>
            <a:off y="1960150" x="4861700"/>
            <a:ext cy="697500" cx="834300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Untrusted CN</a:t>
            </a:r>
          </a:p>
        </p:txBody>
      </p:sp>
      <p:cxnSp>
        <p:nvCxnSpPr>
          <p:cNvPr id="203" name="Shape 203"/>
          <p:cNvCxnSpPr>
            <a:stCxn id="198" idx="0"/>
            <a:endCxn id="201" idx="2"/>
          </p:cNvCxnSpPr>
          <p:nvPr/>
        </p:nvCxnSpPr>
        <p:spPr>
          <a:xfrm rot="10800000" flipH="1">
            <a:off y="2657750" x="4212799"/>
            <a:ext cy="1013700" cx="171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4" name="Shape 204"/>
          <p:cNvSpPr/>
          <p:nvPr/>
        </p:nvSpPr>
        <p:spPr>
          <a:xfrm>
            <a:off y="4010050" x="220125"/>
            <a:ext cy="915299" cx="11006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205" name="Shape 205"/>
          <p:cNvSpPr/>
          <p:nvPr/>
        </p:nvSpPr>
        <p:spPr>
          <a:xfrm>
            <a:off y="1342675" x="297725"/>
            <a:ext cy="2328599" cx="2003700"/>
          </a:xfrm>
          <a:prstGeom prst="rect">
            <a:avLst/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               </a:t>
            </a:r>
            <a:r>
              <a:rPr b="1" lang="en"/>
              <a:t>KMS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y="3486974" x="623200"/>
            <a:ext cy="5292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7" name="Shape 207"/>
          <p:cNvCxnSpPr>
            <a:stCxn id="200" idx="1"/>
            <a:endCxn id="208" idx="3"/>
          </p:cNvCxnSpPr>
          <p:nvPr/>
        </p:nvCxnSpPr>
        <p:spPr>
          <a:xfrm flipH="1">
            <a:off y="1851250" x="1719800"/>
            <a:ext cy="140400" cx="1092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9" name="Shape 209"/>
          <p:cNvCxnSpPr>
            <a:stCxn id="210" idx="3"/>
            <a:endCxn id="198" idx="1"/>
          </p:cNvCxnSpPr>
          <p:nvPr/>
        </p:nvCxnSpPr>
        <p:spPr>
          <a:xfrm>
            <a:off y="3077074" x="2177549"/>
            <a:ext cy="1052099" cx="148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1" name="Shape 211"/>
          <p:cNvSpPr/>
          <p:nvPr/>
        </p:nvSpPr>
        <p:spPr>
          <a:xfrm>
            <a:off y="2619425" x="443375"/>
            <a:ext cy="915299" cx="8144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Barbican</a:t>
            </a:r>
          </a:p>
        </p:txBody>
      </p:sp>
      <p:sp>
        <p:nvSpPr>
          <p:cNvPr id="210" name="Shape 210"/>
          <p:cNvSpPr/>
          <p:nvPr/>
        </p:nvSpPr>
        <p:spPr>
          <a:xfrm>
            <a:off y="2619425" x="1363050"/>
            <a:ext cy="915299" cx="8144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Attest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Plugin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y="3486975" x="741000"/>
            <a:ext cy="5292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y="3229400" x="2177449"/>
            <a:ext cy="1052099" cx="148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8" name="Shape 208"/>
          <p:cNvSpPr/>
          <p:nvPr/>
        </p:nvSpPr>
        <p:spPr>
          <a:xfrm>
            <a:off y="1534050" x="885500"/>
            <a:ext cy="915299" cx="8343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Keystone</a:t>
            </a:r>
          </a:p>
        </p:txBody>
      </p:sp>
      <p:cxnSp>
        <p:nvCxnSpPr>
          <p:cNvPr id="214" name="Shape 214"/>
          <p:cNvCxnSpPr>
            <a:stCxn id="211" idx="0"/>
            <a:endCxn id="208" idx="2"/>
          </p:cNvCxnSpPr>
          <p:nvPr/>
        </p:nvCxnSpPr>
        <p:spPr>
          <a:xfrm rot="10800000" flipH="1">
            <a:off y="2449325" x="850624"/>
            <a:ext cy="170100" cx="452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5" name="Shape 215"/>
          <p:cNvCxnSpPr/>
          <p:nvPr/>
        </p:nvCxnSpPr>
        <p:spPr>
          <a:xfrm>
            <a:off y="3099875" x="1134275"/>
            <a:ext cy="20699" cx="351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16" name="Shape 216"/>
          <p:cNvCxnSpPr/>
          <p:nvPr/>
        </p:nvCxnSpPr>
        <p:spPr>
          <a:xfrm rot="10800000" flipH="1">
            <a:off y="1927500" x="1719800"/>
            <a:ext cy="140399" cx="1092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7" name="Shape 217"/>
          <p:cNvCxnSpPr/>
          <p:nvPr/>
        </p:nvCxnSpPr>
        <p:spPr>
          <a:xfrm flipH="1">
            <a:off y="2055325" x="1134274"/>
            <a:ext cy="568200" cx="2003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8" name="Shape 218"/>
          <p:cNvCxnSpPr>
            <a:endCxn id="200" idx="2"/>
          </p:cNvCxnSpPr>
          <p:nvPr/>
        </p:nvCxnSpPr>
        <p:spPr>
          <a:xfrm rot="10800000" flipH="1">
            <a:off y="2069050" x="1237250"/>
            <a:ext cy="616200" cx="2125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9" name="Shape 219"/>
          <p:cNvSpPr txBox="1"/>
          <p:nvPr/>
        </p:nvSpPr>
        <p:spPr>
          <a:xfrm rot="-383551">
            <a:off y="1556531" x="1675278"/>
            <a:ext cy="329936" cx="134184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1. Request &amp; receive authZ token.</a:t>
            </a:r>
          </a:p>
        </p:txBody>
      </p:sp>
      <p:sp>
        <p:nvSpPr>
          <p:cNvPr id="220" name="Shape 220"/>
          <p:cNvSpPr txBox="1"/>
          <p:nvPr/>
        </p:nvSpPr>
        <p:spPr>
          <a:xfrm rot="-939702">
            <a:off y="2009819" x="1708249"/>
            <a:ext cy="232498" cx="115685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2. KeyID, AIK, token</a:t>
            </a:r>
          </a:p>
        </p:txBody>
      </p:sp>
      <p:sp>
        <p:nvSpPr>
          <p:cNvPr id="221" name="Shape 221"/>
          <p:cNvSpPr txBox="1"/>
          <p:nvPr/>
        </p:nvSpPr>
        <p:spPr>
          <a:xfrm rot="-1487442">
            <a:off y="2268870" x="453456"/>
            <a:ext cy="232472" cx="11569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3. Validate token</a:t>
            </a:r>
          </a:p>
        </p:txBody>
      </p:sp>
      <p:sp>
        <p:nvSpPr>
          <p:cNvPr id="222" name="Shape 222"/>
          <p:cNvSpPr txBox="1"/>
          <p:nvPr/>
        </p:nvSpPr>
        <p:spPr>
          <a:xfrm rot="4783">
            <a:off y="3639525" x="821948"/>
            <a:ext cy="232500" cx="12936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4. Key request, KeyID</a:t>
            </a:r>
          </a:p>
        </p:txBody>
      </p:sp>
      <p:sp>
        <p:nvSpPr>
          <p:cNvPr id="223" name="Shape 223"/>
          <p:cNvSpPr txBox="1"/>
          <p:nvPr/>
        </p:nvSpPr>
        <p:spPr>
          <a:xfrm rot="2775">
            <a:off y="2667937" x="752524"/>
            <a:ext cy="344700" cx="1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6. Call attestation plugin </a:t>
            </a:r>
          </a:p>
        </p:txBody>
      </p:sp>
      <p:sp>
        <p:nvSpPr>
          <p:cNvPr id="224" name="Shape 224"/>
          <p:cNvSpPr txBox="1"/>
          <p:nvPr/>
        </p:nvSpPr>
        <p:spPr>
          <a:xfrm rot="2156675">
            <a:off y="3337071" x="2210999"/>
            <a:ext cy="144138" cx="15419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7. Attestation Request, AIK</a:t>
            </a:r>
          </a:p>
        </p:txBody>
      </p:sp>
      <p:sp>
        <p:nvSpPr>
          <p:cNvPr id="225" name="Shape 225"/>
          <p:cNvSpPr txBox="1"/>
          <p:nvPr/>
        </p:nvSpPr>
        <p:spPr>
          <a:xfrm rot="-2195">
            <a:off y="2877582" x="3447872"/>
            <a:ext cy="479699" cx="93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8. Request for measurements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y="2984850" x="4516675"/>
            <a:ext cy="144000" cx="116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9. Measurements</a:t>
            </a:r>
          </a:p>
        </p:txBody>
      </p:sp>
      <p:sp>
        <p:nvSpPr>
          <p:cNvPr id="227" name="Shape 227"/>
          <p:cNvSpPr txBox="1"/>
          <p:nvPr/>
        </p:nvSpPr>
        <p:spPr>
          <a:xfrm rot="2211504">
            <a:off y="3902248" x="2273747"/>
            <a:ext cy="144000" cx="149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10. Trusted Flag, PubKey</a:t>
            </a:r>
            <a:r>
              <a:rPr baseline="-25000" sz="800" lang="en">
                <a:solidFill>
                  <a:srgbClr val="FF0000"/>
                </a:solidFill>
              </a:rPr>
              <a:t>CN</a:t>
            </a:r>
          </a:p>
        </p:txBody>
      </p:sp>
      <p:sp>
        <p:nvSpPr>
          <p:cNvPr id="228" name="Shape 228"/>
          <p:cNvSpPr txBox="1"/>
          <p:nvPr/>
        </p:nvSpPr>
        <p:spPr>
          <a:xfrm rot="3763">
            <a:off y="3648224" x="7749"/>
            <a:ext cy="232500" cx="54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5. Key</a:t>
            </a:r>
          </a:p>
        </p:txBody>
      </p:sp>
      <p:sp>
        <p:nvSpPr>
          <p:cNvPr id="229" name="Shape 229"/>
          <p:cNvSpPr txBox="1"/>
          <p:nvPr/>
        </p:nvSpPr>
        <p:spPr>
          <a:xfrm rot="2775">
            <a:off y="3207237" x="1212899"/>
            <a:ext cy="344700" cx="1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11. Wray key </a:t>
            </a:r>
          </a:p>
        </p:txBody>
      </p:sp>
      <p:sp>
        <p:nvSpPr>
          <p:cNvPr id="230" name="Shape 230"/>
          <p:cNvSpPr txBox="1"/>
          <p:nvPr/>
        </p:nvSpPr>
        <p:spPr>
          <a:xfrm rot="-933505">
            <a:off y="2279541" x="2044181"/>
            <a:ext cy="232417" cx="1018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>
                <a:solidFill>
                  <a:srgbClr val="FF0000"/>
                </a:solidFill>
              </a:rPr>
              <a:t>12. Wrapped Key</a:t>
            </a:r>
          </a:p>
        </p:txBody>
      </p:sp>
      <p:cxnSp>
        <p:nvCxnSpPr>
          <p:cNvPr id="231" name="Shape 231"/>
          <p:cNvCxnSpPr/>
          <p:nvPr/>
        </p:nvCxnSpPr>
        <p:spPr>
          <a:xfrm flipH="1">
            <a:off y="2657650" x="4365200"/>
            <a:ext cy="1013700" cx="171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Milestones - Roadmap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Milestone 1: Exploration phase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Milestone 2: Plugin for Trust Attestation by OAT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Milestone 3: KMIP secret store integration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05275" x="1730250"/>
            <a:ext cy="2528724" cx="557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1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1467600" x="457200"/>
            <a:ext cy="2208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333333"/>
                </a:solidFill>
              </a:rPr>
              <a:t>Exploration Phase: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Get familiar with OpenStack architecture and terminology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Install and play with Barbican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Stevedore: Plugins written in python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Searching for KMIP open source</a:t>
            </a:r>
          </a:p>
          <a:p>
            <a:pPr rtl="0" lvl="1" indent="-342900" marL="9144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333333"/>
                </a:solidFill>
              </a:rPr>
              <a:t>KMIP4J</a:t>
            </a:r>
          </a:p>
          <a:p>
            <a:pPr rtl="0" lvl="1" indent="-342900" marL="9144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333333"/>
                </a:solidFill>
              </a:rPr>
              <a:t>Installed and run</a:t>
            </a:r>
          </a:p>
          <a:p>
            <a:pPr rtl="0" lvl="1" indent="-342900" marL="9144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rgbClr val="333333"/>
                </a:solidFill>
              </a:rPr>
              <a:t>Moved later to pydev for a natural integration with current plugin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333333"/>
                </a:solidFill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2 - Overview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429475" x="5695700"/>
            <a:ext cy="2208300" cx="322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333333"/>
                </a:solidFill>
              </a:rPr>
              <a:t>Implemented the 3 A’s of security: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Remote attestation - Attest Plugin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Authentication - SSL for Barbican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Authentication + Authorization - Keystone with Barbican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333333"/>
                </a:solidFill>
              </a:rPr>
              <a:t>	</a:t>
            </a:r>
          </a:p>
        </p:txBody>
      </p:sp>
      <p:sp>
        <p:nvSpPr>
          <p:cNvPr id="251" name="Shape 251"/>
          <p:cNvSpPr/>
          <p:nvPr/>
        </p:nvSpPr>
        <p:spPr>
          <a:xfrm>
            <a:off y="1417500" x="2497242"/>
            <a:ext cy="3355499" cx="3027599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CSP</a:t>
            </a:r>
          </a:p>
        </p:txBody>
      </p:sp>
      <p:sp>
        <p:nvSpPr>
          <p:cNvPr id="252" name="Shape 252"/>
          <p:cNvSpPr/>
          <p:nvPr/>
        </p:nvSpPr>
        <p:spPr>
          <a:xfrm>
            <a:off y="3598576" x="3445951"/>
            <a:ext cy="857099" cx="1020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OAT Server</a:t>
            </a:r>
          </a:p>
        </p:txBody>
      </p:sp>
      <p:sp>
        <p:nvSpPr>
          <p:cNvPr id="253" name="Shape 253"/>
          <p:cNvSpPr/>
          <p:nvPr/>
        </p:nvSpPr>
        <p:spPr>
          <a:xfrm>
            <a:off y="1893819" x="3285428"/>
            <a:ext cy="857099" cx="21438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y="1689833" x="2658507"/>
            <a:ext cy="408000" cx="1020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255" name="Shape 255"/>
          <p:cNvSpPr/>
          <p:nvPr/>
        </p:nvSpPr>
        <p:spPr>
          <a:xfrm>
            <a:off y="1995812" x="3763987"/>
            <a:ext cy="653400" cx="7019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Trusted CN</a:t>
            </a:r>
          </a:p>
        </p:txBody>
      </p:sp>
      <p:sp>
        <p:nvSpPr>
          <p:cNvPr id="256" name="Shape 256"/>
          <p:cNvSpPr/>
          <p:nvPr/>
        </p:nvSpPr>
        <p:spPr>
          <a:xfrm>
            <a:off y="1995812" x="4557269"/>
            <a:ext cy="653400" cx="7730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Untrusted CN</a:t>
            </a:r>
          </a:p>
        </p:txBody>
      </p:sp>
      <p:cxnSp>
        <p:nvCxnSpPr>
          <p:cNvPr id="257" name="Shape 257"/>
          <p:cNvCxnSpPr>
            <a:stCxn id="252" idx="0"/>
            <a:endCxn id="255" idx="2"/>
          </p:cNvCxnSpPr>
          <p:nvPr/>
        </p:nvCxnSpPr>
        <p:spPr>
          <a:xfrm rot="10800000" flipH="1">
            <a:off y="2649076" x="3955951"/>
            <a:ext cy="949500" cx="15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58" name="Shape 258"/>
          <p:cNvSpPr/>
          <p:nvPr/>
        </p:nvSpPr>
        <p:spPr>
          <a:xfrm>
            <a:off y="3915701" x="256027"/>
            <a:ext cy="857099" cx="1020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259" name="Shape 259"/>
          <p:cNvSpPr/>
          <p:nvPr/>
        </p:nvSpPr>
        <p:spPr>
          <a:xfrm>
            <a:off y="1417500" x="327938"/>
            <a:ext cy="2180999" cx="1856700"/>
          </a:xfrm>
          <a:prstGeom prst="rect">
            <a:avLst/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           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KMS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y="3425837" x="629548"/>
            <a:ext cy="4955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1" name="Shape 261"/>
          <p:cNvCxnSpPr>
            <a:stCxn id="254" idx="1"/>
            <a:endCxn id="262" idx="3"/>
          </p:cNvCxnSpPr>
          <p:nvPr/>
        </p:nvCxnSpPr>
        <p:spPr>
          <a:xfrm flipH="1">
            <a:off y="1893833" x="1645707"/>
            <a:ext cy="131400" cx="10128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3" name="Shape 263"/>
          <p:cNvCxnSpPr>
            <a:stCxn id="264" idx="3"/>
            <a:endCxn id="252" idx="1"/>
          </p:cNvCxnSpPr>
          <p:nvPr/>
        </p:nvCxnSpPr>
        <p:spPr>
          <a:xfrm>
            <a:off y="3041824" x="2069950"/>
            <a:ext cy="985200" cx="1376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5" name="Shape 265"/>
          <p:cNvSpPr/>
          <p:nvPr/>
        </p:nvSpPr>
        <p:spPr>
          <a:xfrm>
            <a:off y="2613274" x="462908"/>
            <a:ext cy="857099" cx="7547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Barbican</a:t>
            </a:r>
          </a:p>
        </p:txBody>
      </p:sp>
      <p:sp>
        <p:nvSpPr>
          <p:cNvPr id="264" name="Shape 264"/>
          <p:cNvSpPr/>
          <p:nvPr/>
        </p:nvSpPr>
        <p:spPr>
          <a:xfrm>
            <a:off y="2613274" x="1315150"/>
            <a:ext cy="857099" cx="7547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Attest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Plugin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y="3425801" x="738710"/>
            <a:ext cy="4955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y="3184435" x="2069851"/>
            <a:ext cy="985500" cx="1376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2" name="Shape 262"/>
          <p:cNvSpPr/>
          <p:nvPr/>
        </p:nvSpPr>
        <p:spPr>
          <a:xfrm>
            <a:off y="1596737" x="872615"/>
            <a:ext cy="857099" cx="7730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Keystone</a:t>
            </a:r>
          </a:p>
        </p:txBody>
      </p:sp>
      <p:cxnSp>
        <p:nvCxnSpPr>
          <p:cNvPr id="268" name="Shape 268"/>
          <p:cNvCxnSpPr>
            <a:stCxn id="265" idx="0"/>
            <a:endCxn id="262" idx="2"/>
          </p:cNvCxnSpPr>
          <p:nvPr/>
        </p:nvCxnSpPr>
        <p:spPr>
          <a:xfrm rot="10800000" flipH="1">
            <a:off y="2453974" x="840308"/>
            <a:ext cy="159300" cx="4188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y="3063252" x="1103149"/>
            <a:ext cy="19500" cx="3254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70" name="Shape 270"/>
          <p:cNvCxnSpPr/>
          <p:nvPr/>
        </p:nvCxnSpPr>
        <p:spPr>
          <a:xfrm flipH="1">
            <a:off y="2084951" x="1103232"/>
            <a:ext cy="532199" cx="1856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1" name="Shape 271"/>
          <p:cNvCxnSpPr>
            <a:endCxn id="254" idx="2"/>
          </p:cNvCxnSpPr>
          <p:nvPr/>
        </p:nvCxnSpPr>
        <p:spPr>
          <a:xfrm rot="10800000" flipH="1">
            <a:off y="2097833" x="1198707"/>
            <a:ext cy="577200" cx="196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2" name="Shape 272"/>
          <p:cNvCxnSpPr/>
          <p:nvPr/>
        </p:nvCxnSpPr>
        <p:spPr>
          <a:xfrm flipH="1">
            <a:off y="2649075" x="4097191"/>
            <a:ext cy="949500" cx="158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9825" x="1836109"/>
            <a:ext cy="243600" cx="2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Shape 274"/>
          <p:cNvCxnSpPr/>
          <p:nvPr/>
        </p:nvCxnSpPr>
        <p:spPr>
          <a:xfrm rot="10800000" flipH="1">
            <a:off y="1965328" x="1645742"/>
            <a:ext cy="131400" cx="10127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2 - Attest Plugin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426275" x="457200"/>
            <a:ext cy="2208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Attest Plugin intercepts Barbican communication with Agent to ensure that only trusted compute node receives the secret key. 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Create external plugin for Barbican in stevedore and install package using setuptools in pyenv “barbican27” environment. 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In barbican API, intercept GET request response with call to attest plugin, which requests trust assertion of AIK and BindPubKey of node from OAT.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Throw appropriate exception and close http connection if AIK is incorrect, if OAT server is unreachable or returns malformed BindPubKey, or if no BindPubKey is returned (indicating untrusted node)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For trusted node, wrap retrieved secret key with BindPubKey and return encrypted secret as response to agent.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333333"/>
                </a:solidFill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400" lang="en">
                <a:solidFill>
                  <a:srgbClr val="DA0002"/>
                </a:solidFill>
              </a:rPr>
              <a:t>Milestone 2 - Keystone with Barbican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426275" x="457200"/>
            <a:ext cy="2208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Setup Keystone as a part of devstack on the same host as Barbican.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All requests to Barbican require an authorization token from Keystone.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Authorization tokens given based on username and password credentials.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Setup SSL with Keystone so that credentials &amp; authorization token not sent in clear.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400" lang="en">
                <a:solidFill>
                  <a:srgbClr val="DA0002"/>
                </a:solidFill>
              </a:rPr>
              <a:t>Milestone 2 - SSL for Barbican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426275" x="457200"/>
            <a:ext cy="2208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Implemented SSL for Barbican using nginx server as front end.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Nginx performs mutual authentication using SSL certificates.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Forwards request to Barbican if it is able to authenticate the requester.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Barbican’s uwgsi doesn’t support SSL so nginx forwards the request without SSL </a:t>
            </a:r>
          </a:p>
          <a:p>
            <a:pPr rtl="0" lvl="0" indent="-34290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333333"/>
                </a:solidFill>
              </a:rPr>
              <a:t>But this request is internal (to the same machine) which is why it is safe.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3</a:t>
            </a:r>
          </a:p>
        </p:txBody>
      </p:sp>
      <p:sp>
        <p:nvSpPr>
          <p:cNvPr id="298" name="Shape 298"/>
          <p:cNvSpPr/>
          <p:nvPr/>
        </p:nvSpPr>
        <p:spPr>
          <a:xfrm>
            <a:off y="1417500" x="4097442"/>
            <a:ext cy="3355499" cx="3027599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CSP</a:t>
            </a:r>
          </a:p>
        </p:txBody>
      </p:sp>
      <p:sp>
        <p:nvSpPr>
          <p:cNvPr id="299" name="Shape 299"/>
          <p:cNvSpPr/>
          <p:nvPr/>
        </p:nvSpPr>
        <p:spPr>
          <a:xfrm>
            <a:off y="3598576" x="5046151"/>
            <a:ext cy="857099" cx="1020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OAT Server</a:t>
            </a:r>
          </a:p>
        </p:txBody>
      </p:sp>
      <p:sp>
        <p:nvSpPr>
          <p:cNvPr id="300" name="Shape 300"/>
          <p:cNvSpPr/>
          <p:nvPr/>
        </p:nvSpPr>
        <p:spPr>
          <a:xfrm>
            <a:off y="1893819" x="4885628"/>
            <a:ext cy="857099" cx="21438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y="1689833" x="4258707"/>
            <a:ext cy="408000" cx="10200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302" name="Shape 302"/>
          <p:cNvSpPr/>
          <p:nvPr/>
        </p:nvSpPr>
        <p:spPr>
          <a:xfrm>
            <a:off y="1995812" x="5364187"/>
            <a:ext cy="653400" cx="7019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Trusted CN</a:t>
            </a:r>
          </a:p>
        </p:txBody>
      </p:sp>
      <p:sp>
        <p:nvSpPr>
          <p:cNvPr id="303" name="Shape 303"/>
          <p:cNvSpPr/>
          <p:nvPr/>
        </p:nvSpPr>
        <p:spPr>
          <a:xfrm>
            <a:off y="1995812" x="6157469"/>
            <a:ext cy="653400" cx="7730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Untrusted CN</a:t>
            </a:r>
          </a:p>
        </p:txBody>
      </p:sp>
      <p:cxnSp>
        <p:nvCxnSpPr>
          <p:cNvPr id="304" name="Shape 304"/>
          <p:cNvCxnSpPr>
            <a:stCxn id="299" idx="0"/>
            <a:endCxn id="302" idx="2"/>
          </p:cNvCxnSpPr>
          <p:nvPr/>
        </p:nvCxnSpPr>
        <p:spPr>
          <a:xfrm rot="10800000" flipH="1">
            <a:off y="2649076" x="5556151"/>
            <a:ext cy="949500" cx="159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5" name="Shape 305"/>
          <p:cNvSpPr/>
          <p:nvPr/>
        </p:nvSpPr>
        <p:spPr>
          <a:xfrm>
            <a:off y="3915701" x="1856227"/>
            <a:ext cy="857099" cx="1020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306" name="Shape 306"/>
          <p:cNvSpPr/>
          <p:nvPr/>
        </p:nvSpPr>
        <p:spPr>
          <a:xfrm>
            <a:off y="1417500" x="1928138"/>
            <a:ext cy="2180999" cx="1856700"/>
          </a:xfrm>
          <a:prstGeom prst="rect">
            <a:avLst/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           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KMS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y="3425837" x="2229748"/>
            <a:ext cy="4955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8" name="Shape 308"/>
          <p:cNvCxnSpPr>
            <a:stCxn id="301" idx="1"/>
            <a:endCxn id="309" idx="3"/>
          </p:cNvCxnSpPr>
          <p:nvPr/>
        </p:nvCxnSpPr>
        <p:spPr>
          <a:xfrm flipH="1">
            <a:off y="1893833" x="3245907"/>
            <a:ext cy="131400" cx="1012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0" name="Shape 310"/>
          <p:cNvCxnSpPr>
            <a:stCxn id="311" idx="3"/>
            <a:endCxn id="299" idx="1"/>
          </p:cNvCxnSpPr>
          <p:nvPr/>
        </p:nvCxnSpPr>
        <p:spPr>
          <a:xfrm>
            <a:off y="3041824" x="3670150"/>
            <a:ext cy="985200" cx="1376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12" name="Shape 312"/>
          <p:cNvSpPr/>
          <p:nvPr/>
        </p:nvSpPr>
        <p:spPr>
          <a:xfrm>
            <a:off y="2613274" x="2063108"/>
            <a:ext cy="857099" cx="7547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Barbican</a:t>
            </a:r>
          </a:p>
        </p:txBody>
      </p:sp>
      <p:sp>
        <p:nvSpPr>
          <p:cNvPr id="311" name="Shape 311"/>
          <p:cNvSpPr/>
          <p:nvPr/>
        </p:nvSpPr>
        <p:spPr>
          <a:xfrm>
            <a:off y="2613274" x="2915350"/>
            <a:ext cy="857099" cx="7547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Attest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Plugin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y="3425801" x="2338910"/>
            <a:ext cy="495599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y="3184435" x="3670051"/>
            <a:ext cy="985500" cx="1376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9" name="Shape 309"/>
          <p:cNvSpPr/>
          <p:nvPr/>
        </p:nvSpPr>
        <p:spPr>
          <a:xfrm>
            <a:off y="1596737" x="2472815"/>
            <a:ext cy="857099" cx="7730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Keystone</a:t>
            </a:r>
          </a:p>
        </p:txBody>
      </p:sp>
      <p:cxnSp>
        <p:nvCxnSpPr>
          <p:cNvPr id="315" name="Shape 315"/>
          <p:cNvCxnSpPr>
            <a:stCxn id="312" idx="0"/>
            <a:endCxn id="309" idx="2"/>
          </p:cNvCxnSpPr>
          <p:nvPr/>
        </p:nvCxnSpPr>
        <p:spPr>
          <a:xfrm rot="10800000" flipH="1">
            <a:off y="2453974" x="2440508"/>
            <a:ext cy="159300" cx="418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16" name="Shape 316"/>
          <p:cNvCxnSpPr/>
          <p:nvPr/>
        </p:nvCxnSpPr>
        <p:spPr>
          <a:xfrm>
            <a:off y="3063252" x="2703349"/>
            <a:ext cy="19500" cx="325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y="1965328" x="3245942"/>
            <a:ext cy="131400" cx="1012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8" name="Shape 318"/>
          <p:cNvCxnSpPr/>
          <p:nvPr/>
        </p:nvCxnSpPr>
        <p:spPr>
          <a:xfrm flipH="1">
            <a:off y="2084951" x="2703432"/>
            <a:ext cy="532199" cx="1856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19" name="Shape 319"/>
          <p:cNvCxnSpPr>
            <a:endCxn id="301" idx="2"/>
          </p:cNvCxnSpPr>
          <p:nvPr/>
        </p:nvCxnSpPr>
        <p:spPr>
          <a:xfrm rot="10800000" flipH="1">
            <a:off y="2097833" x="2798907"/>
            <a:ext cy="577200" cx="196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0" name="Shape 320"/>
          <p:cNvCxnSpPr/>
          <p:nvPr/>
        </p:nvCxnSpPr>
        <p:spPr>
          <a:xfrm flipH="1">
            <a:off y="2649075" x="5697391"/>
            <a:ext cy="949500" cx="158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9825" x="3436309"/>
            <a:ext cy="243600" cx="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Roadmap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Introduction - Problem statement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Background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System Solution - Architecture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Milestones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Exploration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Attestation plug-in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>
                <a:solidFill>
                  <a:schemeClr val="dk1"/>
                </a:solidFill>
              </a:rPr>
              <a:t>KMIP integration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Problems and solutions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Future work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Demo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332200" x="457200"/>
            <a:ext cy="731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3: Implementation Details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Define secret store implementations: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&lt;barbican home&gt;/setup.cfg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[entry_points]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barbican.secretstore.plugin =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</a:t>
            </a:r>
            <a:r>
              <a:rPr b="1" lang="en"/>
              <a:t>store_crypto</a:t>
            </a:r>
            <a:r>
              <a:rPr lang="en"/>
              <a:t> =  </a:t>
            </a:r>
            <a:r>
              <a:rPr lang="en">
                <a:solidFill>
                  <a:srgbClr val="FF0000"/>
                </a:solidFill>
              </a:rPr>
              <a:t>barbican.plugin.kmip_secret_store</a:t>
            </a:r>
            <a:r>
              <a:rPr lang="en"/>
              <a:t>:</a:t>
            </a:r>
            <a:r>
              <a:rPr lang="en">
                <a:solidFill>
                  <a:srgbClr val="0000FF"/>
                </a:solidFill>
              </a:rPr>
              <a:t>KMIPSecretStore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 dogtag_crypto = barbican.plugin.dogtag:DogtagKRAPlugin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python file</a:t>
            </a:r>
            <a:r>
              <a:rPr lang="en"/>
              <a:t>:</a:t>
            </a:r>
            <a:r>
              <a:rPr lang="en">
                <a:solidFill>
                  <a:srgbClr val="0000FF"/>
                </a:solidFill>
              </a:rPr>
              <a:t>class name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/>
              <a:t>Install dependencies at barbican home folder: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pip install -e 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y="1063375" x="5636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/etc/barbican/barbican-api.conf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# ================= Secret Store Plugin ===================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[secretstore]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namespace = barbican.secretstore.plugin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latin typeface="Consolas"/>
                <a:ea typeface="Consolas"/>
                <a:cs typeface="Consolas"/>
                <a:sym typeface="Consolas"/>
              </a:rPr>
              <a:t>enabled_secretstore_plugins = store_crypto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Implementation for KMIP already exists in PyKMIP: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kmip_secret_store.py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store_secret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get_sectret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3: Implementation Details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85025" x="3938825"/>
            <a:ext cy="1104900" cx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y="4140250" x="6210325"/>
            <a:ext cy="331199" cx="627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/>
              <a:t>KMIP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KMIP server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PyKMIP (used by kmip_secret_store.py)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Provide a sample KMIP server (server.py)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/>
              <a:t>   python server.py --host localhost --port 8443 --keyfile /home/dc/KMIPCredentials/private.key   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  --certfile /home/dc/KMIPCredentials/mycert.pem --ca_certs /home/dc/KMIPCredentials/ca.crt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20500" x="3353250"/>
            <a:ext cy="1104900" cx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81475" x="2495850"/>
            <a:ext cy="857400" cx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y="4317575" x="2342200"/>
            <a:ext cy="321300" cx="47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CA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81700" x="5317775"/>
            <a:ext cy="857400" cx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31112" x="5405175"/>
            <a:ext cy="379324" cx="3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Milestone 3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1495700" x="520475"/>
            <a:ext cy="2531400" cx="681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>
                <a:solidFill>
                  <a:srgbClr val="333333"/>
                </a:solidFill>
              </a:rPr>
              <a:t>KMIP4j:</a:t>
            </a:r>
          </a:p>
          <a:p>
            <a:pPr rtl="0" lvl="0" indent="-31115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rgbClr val="333333"/>
                </a:solidFill>
              </a:rPr>
              <a:t>Got rid of this plugin in this milestone.</a:t>
            </a:r>
          </a:p>
          <a:p>
            <a:pPr rtl="0" lvl="0" indent="-31115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rgbClr val="333333"/>
                </a:solidFill>
              </a:rPr>
              <a:t>Too much of a hassle to start db server and tomcat apache.</a:t>
            </a:r>
          </a:p>
          <a:p>
            <a:pPr rtl="0" lvl="0" indent="-31115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rgbClr val="333333"/>
                </a:solidFill>
              </a:rPr>
              <a:t>DB was ultimately not being used</a:t>
            </a:r>
          </a:p>
          <a:p>
            <a:pPr rtl="0" lvl="0" indent="-31115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rgbClr val="333333"/>
                </a:solidFill>
              </a:rPr>
              <a:t>Initially chose this because thought everything will work out of the box.</a:t>
            </a:r>
          </a:p>
          <a:p>
            <a:pPr rtl="0" lvl="0" indent="-311150" marL="45720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rgbClr val="333333"/>
                </a:solidFill>
              </a:rPr>
              <a:t>PyKMIP which is purely python works without causing any problems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sz="1100" lang="en">
                <a:solidFill>
                  <a:schemeClr val="dk1"/>
                </a:solidFill>
              </a:rPr>
              <a:t>Secret Generation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curl -X POST -H 'content-type:application/json' -H 'X-Project-Id: 12345' -H 'X-Auth-Token:</a:t>
            </a:r>
            <a:r>
              <a:rPr b="1" sz="1100" lang="en">
                <a:solidFill>
                  <a:schemeClr val="dk1"/>
                </a:solidFill>
              </a:rPr>
              <a:t>&lt;keystone token&gt;</a:t>
            </a:r>
            <a:r>
              <a:rPr sz="1100" lang="en">
                <a:solidFill>
                  <a:schemeClr val="dk1"/>
                </a:solidFill>
              </a:rPr>
              <a:t>' -d '{"type":"key", "meta": {"name": "</a:t>
            </a:r>
            <a:r>
              <a:rPr b="1" sz="1100" lang="en">
                <a:solidFill>
                  <a:schemeClr val="dk1"/>
                </a:solidFill>
              </a:rPr>
              <a:t>&lt;secret&gt;</a:t>
            </a:r>
            <a:r>
              <a:rPr sz="1100" lang="en">
                <a:solidFill>
                  <a:schemeClr val="dk1"/>
                </a:solidFill>
              </a:rPr>
              <a:t>", "algorithm": "aes", "bit_length": 256, "mode": "cbc", "payload_content_type": "application/octet-stream"}}' </a:t>
            </a:r>
            <a:r>
              <a:rPr u="sng" sz="1100" lang="en">
                <a:solidFill>
                  <a:schemeClr val="hlink"/>
                </a:solidFill>
                <a:hlinkClick r:id="rId3"/>
              </a:rPr>
              <a:t>http://localhost:9311/v1/orders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sz="1100" lang="en">
                <a:solidFill>
                  <a:schemeClr val="dk1"/>
                </a:solidFill>
              </a:rPr>
              <a:t>Obtain a secret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curl -H 'Accept: text/plain' -H 'X-Project-Id: 12345' </a:t>
            </a:r>
            <a:r>
              <a:rPr b="1" sz="1100" lang="en">
                <a:solidFill>
                  <a:schemeClr val="dk1"/>
                </a:solidFill>
              </a:rPr>
              <a:t>&lt;secret_ref&gt;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Problems faced and solutions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1271725" x="457200"/>
            <a:ext cy="3381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Time restriction (one month for working in the project)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Parallel task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Continuous work and team commitment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/>
              <a:t>Github repository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/>
              <a:t>Virtual machines</a:t>
            </a:r>
          </a:p>
          <a:p>
            <a:pPr rtl="0" lvl="2" indent="-3175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/>
              <a:t>Google drive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Finding the right plugin format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Stevedore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Finding the right KMIP server that fits the OpenStack project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Barbican uwsgi doesn’t support SSL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Use front end server like nginx to provide SSL support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Buggy code - KMIP problems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PyKMIP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Lack of documentation in Openstack, KMIP4J for plugin configuration and kmip plug-in</a:t>
            </a:r>
          </a:p>
          <a:p>
            <a:pPr rtl="0" lvl="1" indent="-3175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/>
              <a:t>Distribution lists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/>
        </p:nvSpPr>
        <p:spPr>
          <a:xfrm>
            <a:off y="1304125" x="6154825"/>
            <a:ext cy="2980499" cx="2111400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Future work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y="1481700" x="291525"/>
            <a:ext cy="2180100" cx="457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Stronger KMIP implementation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Integration with Intel solution and Openstack compute nodes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To have all components involved: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Nova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Agent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Trusted Compute Node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Untrusted Compute Node</a:t>
            </a:r>
          </a:p>
        </p:txBody>
      </p:sp>
      <p:sp>
        <p:nvSpPr>
          <p:cNvPr id="366" name="Shape 366"/>
          <p:cNvSpPr/>
          <p:nvPr/>
        </p:nvSpPr>
        <p:spPr>
          <a:xfrm>
            <a:off y="3348668" x="6764413"/>
            <a:ext cy="619200" cx="6129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OAT Server</a:t>
            </a:r>
          </a:p>
        </p:txBody>
      </p:sp>
      <p:sp>
        <p:nvSpPr>
          <p:cNvPr id="367" name="Shape 367"/>
          <p:cNvSpPr/>
          <p:nvPr/>
        </p:nvSpPr>
        <p:spPr>
          <a:xfrm>
            <a:off y="2117417" x="6667979"/>
            <a:ext cy="619200" cx="1547999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y="1970083" x="6291333"/>
            <a:ext cy="294600" cx="612900"/>
          </a:xfrm>
          <a:prstGeom prst="rect">
            <a:avLst/>
          </a:prstGeom>
          <a:solidFill>
            <a:srgbClr val="B4A7D6"/>
          </a:solidFill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Agent</a:t>
            </a:r>
          </a:p>
        </p:txBody>
      </p:sp>
      <p:sp>
        <p:nvSpPr>
          <p:cNvPr id="369" name="Shape 369"/>
          <p:cNvSpPr/>
          <p:nvPr/>
        </p:nvSpPr>
        <p:spPr>
          <a:xfrm>
            <a:off y="2191076" x="6955482"/>
            <a:ext cy="471899" cx="510000"/>
          </a:xfrm>
          <a:prstGeom prst="rect">
            <a:avLst/>
          </a:prstGeom>
          <a:solidFill>
            <a:srgbClr val="D9D2E9"/>
          </a:solidFill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700" lang="en"/>
              <a:t>Trusted CN</a:t>
            </a:r>
          </a:p>
        </p:txBody>
      </p:sp>
      <p:sp>
        <p:nvSpPr>
          <p:cNvPr id="370" name="Shape 370"/>
          <p:cNvSpPr/>
          <p:nvPr/>
        </p:nvSpPr>
        <p:spPr>
          <a:xfrm>
            <a:off y="2191083" x="7516917"/>
            <a:ext cy="471899" cx="630899"/>
          </a:xfrm>
          <a:prstGeom prst="rect">
            <a:avLst/>
          </a:prstGeom>
          <a:solidFill>
            <a:srgbClr val="D9D2E9"/>
          </a:solidFill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700" lang="en"/>
              <a:t>Untrusted CN</a:t>
            </a:r>
          </a:p>
        </p:txBody>
      </p:sp>
      <p:cxnSp>
        <p:nvCxnSpPr>
          <p:cNvPr id="371" name="Shape 371"/>
          <p:cNvCxnSpPr>
            <a:stCxn id="366" idx="0"/>
            <a:endCxn id="369" idx="2"/>
          </p:cNvCxnSpPr>
          <p:nvPr/>
        </p:nvCxnSpPr>
        <p:spPr>
          <a:xfrm rot="10800000" flipH="1">
            <a:off y="2662868" x="7070863"/>
            <a:ext cy="685800" cx="139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2" name="Shape 372"/>
          <p:cNvCxnSpPr/>
          <p:nvPr/>
        </p:nvCxnSpPr>
        <p:spPr>
          <a:xfrm flipH="1">
            <a:off y="2662961" x="7140618"/>
            <a:ext cy="685799" cx="139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3" name="Shape 373"/>
          <p:cNvSpPr/>
          <p:nvPr/>
        </p:nvSpPr>
        <p:spPr>
          <a:xfrm>
            <a:off y="2553191" x="5202425"/>
            <a:ext cy="619200" cx="6129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700" lang="en">
                <a:solidFill>
                  <a:srgbClr val="000000"/>
                </a:solidFill>
              </a:rPr>
              <a:t>Keystone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700" lang="en"/>
              <a:t>Barbican</a:t>
            </a:r>
          </a:p>
        </p:txBody>
      </p:sp>
      <p:sp>
        <p:nvSpPr>
          <p:cNvPr id="374" name="Shape 374"/>
          <p:cNvSpPr/>
          <p:nvPr/>
        </p:nvSpPr>
        <p:spPr>
          <a:xfrm>
            <a:off y="3555692" x="5202425"/>
            <a:ext cy="619200" cx="6129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KMIP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y="3172337" x="5636229"/>
            <a:ext cy="383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6" name="Shape 376"/>
          <p:cNvCxnSpPr/>
          <p:nvPr/>
        </p:nvCxnSpPr>
        <p:spPr>
          <a:xfrm rot="10800000">
            <a:off y="3172275" x="5411756"/>
            <a:ext cy="383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7" name="Shape 377"/>
          <p:cNvCxnSpPr>
            <a:stCxn id="368" idx="1"/>
            <a:endCxn id="373" idx="0"/>
          </p:cNvCxnSpPr>
          <p:nvPr/>
        </p:nvCxnSpPr>
        <p:spPr>
          <a:xfrm flipH="1">
            <a:off y="2117383" x="5508933"/>
            <a:ext cy="435900" cx="782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8" name="Shape 378"/>
          <p:cNvCxnSpPr>
            <a:stCxn id="373" idx="3"/>
            <a:endCxn id="366" idx="1"/>
          </p:cNvCxnSpPr>
          <p:nvPr/>
        </p:nvCxnSpPr>
        <p:spPr>
          <a:xfrm>
            <a:off y="2862792" x="5815325"/>
            <a:ext cy="795600" cx="949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79" name="Shape 379"/>
          <p:cNvCxnSpPr/>
          <p:nvPr/>
        </p:nvCxnSpPr>
        <p:spPr>
          <a:xfrm rot="10800000" flipH="1">
            <a:off y="2209265" x="5660558"/>
            <a:ext cy="351300" cx="630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y="3002241" x="5801574"/>
            <a:ext cy="795599" cx="949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1" name="Shape 381"/>
          <p:cNvSpPr/>
          <p:nvPr/>
        </p:nvSpPr>
        <p:spPr>
          <a:xfrm>
            <a:off y="1481698" x="6994649"/>
            <a:ext cy="553200" cx="863999"/>
          </a:xfrm>
          <a:prstGeom prst="rect">
            <a:avLst/>
          </a:prstGeom>
          <a:solidFill>
            <a:srgbClr val="B4A7D6"/>
          </a:solidFill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Nova</a:t>
            </a:r>
          </a:p>
        </p:txBody>
      </p:sp>
      <p:sp>
        <p:nvSpPr>
          <p:cNvPr id="382" name="Shape 382"/>
          <p:cNvSpPr/>
          <p:nvPr/>
        </p:nvSpPr>
        <p:spPr>
          <a:xfrm>
            <a:off y="1902076" x="4862928"/>
            <a:ext cy="383400" cx="510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Client</a:t>
            </a:r>
          </a:p>
        </p:txBody>
      </p:sp>
      <p:cxnSp>
        <p:nvCxnSpPr>
          <p:cNvPr id="383" name="Shape 383"/>
          <p:cNvCxnSpPr>
            <a:stCxn id="382" idx="3"/>
            <a:endCxn id="381" idx="1"/>
          </p:cNvCxnSpPr>
          <p:nvPr/>
        </p:nvCxnSpPr>
        <p:spPr>
          <a:xfrm rot="10800000" flipH="1">
            <a:off y="1758376" x="5372928"/>
            <a:ext cy="335400" cx="1621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4" name="Shape 384"/>
          <p:cNvCxnSpPr>
            <a:endCxn id="373" idx="0"/>
          </p:cNvCxnSpPr>
          <p:nvPr/>
        </p:nvCxnSpPr>
        <p:spPr>
          <a:xfrm>
            <a:off y="2235191" x="5132375"/>
            <a:ext cy="318000" cx="376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DEMO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2475" x="2200925"/>
            <a:ext cy="2686050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Questions?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759711" x="1802825"/>
            <a:ext cy="2606573" cx="52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Introduction - Problem statement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2269" x="365500"/>
            <a:ext cy="606158" cx="60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67982" x="2299712"/>
            <a:ext cy="661123" cx="6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34825" x="3741108"/>
            <a:ext cy="661123" cx="6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73404" x="3383543"/>
            <a:ext cy="661123" cx="6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81661" x="3383543"/>
            <a:ext cy="661123" cx="6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773404" x="2695464"/>
            <a:ext cy="661123" cx="6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94101" x="2695464"/>
            <a:ext cy="661123" cx="65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29291" x="1165519"/>
            <a:ext cy="466652" cx="4649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 rot="-1519828">
            <a:off y="2791299" x="929979"/>
            <a:ext cy="73274" cx="13014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w="19050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rot="3536">
            <a:off y="2258393" x="3031235"/>
            <a:ext cy="73199" cx="58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w="19050" cap="flat">
            <a:solidFill>
              <a:srgbClr val="4A86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391277" x="3955166"/>
            <a:ext cy="231457" cx="23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72125" x="3597601"/>
            <a:ext cy="231457" cx="2306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y="1381700" x="4523800"/>
            <a:ext cy="457200" cx="395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How to verify that the compute node is trusted?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Soln: Remote attestation.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How to ensure that none but the trusted compute node can view the VM?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Soln: Encryption.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How to manage/generate the secret keys used for encryption?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Soln: Barbican with KMIP server.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How to ensure none but client and agent (on behalf of the compute node) store and retrieve secret keys?</a:t>
            </a:r>
          </a:p>
          <a:p>
            <a:pPr rtl="0"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Soln: Authentication using SSL and authorization using Keystone.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Background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Remote attestation using Open Attestation.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Key management using Barbican.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Authorization using Keystone.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Remote Attestation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85150" x="457200"/>
            <a:ext cy="1779850" cx="41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y="1379775" x="585987"/>
            <a:ext cy="1238700" cx="2064599"/>
          </a:xfrm>
          <a:prstGeom prst="rect">
            <a:avLst/>
          </a:prstGeom>
          <a:solidFill>
            <a:srgbClr val="CFD4D4"/>
          </a:solidFill>
          <a:ln w="19050" cap="flat">
            <a:solidFill>
              <a:srgbClr val="5B595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Prepare for Trust</a:t>
            </a:r>
          </a:p>
          <a:p>
            <a:pPr rtl="0" lvl="0" indent="-3175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Enable TXT &amp; TPM</a:t>
            </a:r>
          </a:p>
          <a:p>
            <a:pPr rtl="0" lvl="0" indent="-3175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Populate whitelist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y="1385675" x="3463500"/>
            <a:ext cy="1238700" cx="2064599"/>
          </a:xfrm>
          <a:prstGeom prst="rect">
            <a:avLst/>
          </a:prstGeom>
          <a:solidFill>
            <a:srgbClr val="CFD4D4"/>
          </a:solidFill>
          <a:ln w="19050" cap="flat">
            <a:solidFill>
              <a:srgbClr val="5B595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Establish Trust</a:t>
            </a:r>
          </a:p>
          <a:p>
            <a:pPr rtl="0" lvl="0" indent="-3175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TXT measures launch stack</a:t>
            </a:r>
          </a:p>
          <a:p>
            <a:pPr rtl="0" lvl="0" indent="-3175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Compare with states in TPM</a:t>
            </a:r>
          </a:p>
        </p:txBody>
      </p:sp>
      <p:sp>
        <p:nvSpPr>
          <p:cNvPr id="71" name="Shape 71"/>
          <p:cNvSpPr/>
          <p:nvPr/>
        </p:nvSpPr>
        <p:spPr>
          <a:xfrm>
            <a:off y="1934250" x="2650587"/>
            <a:ext cy="294900" cx="8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D4D4"/>
          </a:solidFill>
          <a:ln w="19050" cap="flat">
            <a:solidFill>
              <a:srgbClr val="5B595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y="1934250" x="5510662"/>
            <a:ext cy="294900" cx="8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D4D4"/>
          </a:solidFill>
          <a:ln w="19050" cap="flat">
            <a:solidFill>
              <a:srgbClr val="5B595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y="1379775" x="6341012"/>
            <a:ext cy="1238700" cx="2064599"/>
          </a:xfrm>
          <a:prstGeom prst="rect">
            <a:avLst/>
          </a:prstGeom>
          <a:solidFill>
            <a:srgbClr val="CFD4D4"/>
          </a:solidFill>
          <a:ln w="19050" cap="flat">
            <a:solidFill>
              <a:srgbClr val="5B595A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Verify</a:t>
            </a:r>
          </a:p>
          <a:p>
            <a:pPr rtl="0" lvl="0" indent="-3175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Verify trust status (OpenStack scheduler -&gt; OAT) 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2708075" x="4709725"/>
            <a:ext cy="2280600" cx="40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Establish trust with Trusted boot.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Launch MLE (Measured Launch Environment) on CN.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Intel VT-d (Virtualization Technology for Directed I/O) for MLE to protect itself.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Verify trust with Open Attestation.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3952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Key Management - Barbican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Barbican - REST API which provides secure storage, provisioning and management of secrets. 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It can handle many types of secrets, including:</a:t>
            </a:r>
          </a:p>
          <a:p>
            <a:pPr algn="just" rtl="0" lvl="0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200" lang="en">
                <a:solidFill>
                  <a:schemeClr val="dk1"/>
                </a:solidFill>
              </a:rPr>
              <a:t>Symmetric Keys</a:t>
            </a:r>
          </a:p>
          <a:p>
            <a:pPr algn="just" rtl="0" lvl="0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200" lang="en">
                <a:solidFill>
                  <a:schemeClr val="dk1"/>
                </a:solidFill>
              </a:rPr>
              <a:t>Asymmetric Keys</a:t>
            </a:r>
          </a:p>
          <a:p>
            <a:pPr algn="just" rtl="0" lvl="0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200" lang="en">
                <a:solidFill>
                  <a:schemeClr val="dk1"/>
                </a:solidFill>
              </a:rPr>
              <a:t>Raw secrets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Barbican fits into Intel’s Trusted VM solution model as a key management server which stores keys and provisions requesting cloud servers with keys based on their trust and policy compliance as attested by trust authority OAT.</a:t>
            </a:r>
          </a:p>
          <a:p>
            <a:pPr algn="just"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Backend options Postgres (default), KMIP server or HSM.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Authorization - Keystone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/>
              <a:t>Keystone is </a:t>
            </a:r>
            <a:r>
              <a:rPr sz="2200" lang="en">
                <a:solidFill>
                  <a:schemeClr val="dk1"/>
                </a:solidFill>
              </a:rPr>
              <a:t>OpenStack’s</a:t>
            </a:r>
            <a:r>
              <a:rPr sz="2200" lang="en"/>
              <a:t> identity service for authentication (authN) and authorization (authZ). </a:t>
            </a:r>
          </a:p>
          <a:p>
            <a:pPr rtl="0" lvl="0" indent="-3683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141412"/>
                </a:solidFill>
              </a:rPr>
              <a:t>It achieves authZ by issuing authorization tokens to authenticated users. </a:t>
            </a:r>
          </a:p>
          <a:p>
            <a:pPr rtl="0" lvl="0" indent="-368300" marL="457200">
              <a:spcBef>
                <a:spcPts val="0"/>
              </a:spcBef>
              <a:buClr>
                <a:srgbClr val="141412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141412"/>
                </a:solidFill>
              </a:rPr>
              <a:t>Keystone uses a SQL backend for identity. This involves storing a user entry that contains a hash of the user’s password.  When a user authenticates to Keystone to obtain a token, they provide their password, which Keystone hashes and compares with it’s stored copy.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Solution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800" lang="en">
                <a:solidFill>
                  <a:schemeClr val="dk1"/>
                </a:solidFill>
              </a:rPr>
              <a:t>In this project, we aim to develop an open source model that integrates: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>
                <a:solidFill>
                  <a:schemeClr val="dk1"/>
                </a:solidFill>
              </a:rPr>
              <a:t>Barbican (key management) + KMIP Server (key storage/retrieval) 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>
                <a:solidFill>
                  <a:schemeClr val="dk1"/>
                </a:solidFill>
              </a:rPr>
              <a:t>Keystone (Authorization)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>
                <a:solidFill>
                  <a:schemeClr val="dk1"/>
                </a:solidFill>
              </a:rPr>
              <a:t>Intel-OpenStack trust attestation server OpenAttestation 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>
                <a:solidFill>
                  <a:schemeClr val="dk1"/>
                </a:solidFill>
              </a:rPr>
              <a:t>for trusted computing on cloud infrastructure. 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rgbClr val="DA0002"/>
                </a:solidFill>
              </a:rPr>
              <a:t>BOAT Architecture Overview </a:t>
            </a:r>
          </a:p>
        </p:txBody>
      </p:sp>
      <p:sp>
        <p:nvSpPr>
          <p:cNvPr id="98" name="Shape 98"/>
          <p:cNvSpPr/>
          <p:nvPr/>
        </p:nvSpPr>
        <p:spPr>
          <a:xfrm>
            <a:off y="1341241" x="1004600"/>
            <a:ext cy="3562500" cx="3462599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Client Side</a:t>
            </a:r>
          </a:p>
        </p:txBody>
      </p:sp>
      <p:sp>
        <p:nvSpPr>
          <p:cNvPr id="99" name="Shape 99"/>
          <p:cNvSpPr/>
          <p:nvPr/>
        </p:nvSpPr>
        <p:spPr>
          <a:xfrm>
            <a:off y="1293575" x="4654390"/>
            <a:ext cy="3610200" cx="3681600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CSP</a:t>
            </a:r>
          </a:p>
        </p:txBody>
      </p:sp>
      <p:sp>
        <p:nvSpPr>
          <p:cNvPr id="100" name="Shape 100"/>
          <p:cNvSpPr/>
          <p:nvPr/>
        </p:nvSpPr>
        <p:spPr>
          <a:xfrm>
            <a:off y="3891041" x="5648276"/>
            <a:ext cy="669300" cx="10686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OAT Server</a:t>
            </a:r>
          </a:p>
        </p:txBody>
      </p:sp>
      <p:sp>
        <p:nvSpPr>
          <p:cNvPr id="101" name="Shape 101"/>
          <p:cNvSpPr/>
          <p:nvPr/>
        </p:nvSpPr>
        <p:spPr>
          <a:xfrm>
            <a:off y="2559826" x="5480108"/>
            <a:ext cy="669300" cx="26025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2400537" x="4823334"/>
            <a:ext cy="318600" cx="10686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103" name="Shape 103"/>
          <p:cNvSpPr/>
          <p:nvPr/>
        </p:nvSpPr>
        <p:spPr>
          <a:xfrm>
            <a:off y="2639471" x="5981457"/>
            <a:ext cy="510000" cx="889499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Trusted CN</a:t>
            </a:r>
          </a:p>
        </p:txBody>
      </p:sp>
      <p:sp>
        <p:nvSpPr>
          <p:cNvPr id="104" name="Shape 104"/>
          <p:cNvSpPr/>
          <p:nvPr/>
        </p:nvSpPr>
        <p:spPr>
          <a:xfrm>
            <a:off y="2639471" x="6960465"/>
            <a:ext cy="510000" cx="973800"/>
          </a:xfrm>
          <a:prstGeom prst="rect">
            <a:avLst/>
          </a:prstGeom>
          <a:solidFill>
            <a:srgbClr val="D9D2E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Untrusted CN</a:t>
            </a:r>
          </a:p>
        </p:txBody>
      </p:sp>
      <p:cxnSp>
        <p:nvCxnSpPr>
          <p:cNvPr id="105" name="Shape 105"/>
          <p:cNvCxnSpPr>
            <a:stCxn id="100" idx="0"/>
            <a:endCxn id="103" idx="2"/>
          </p:cNvCxnSpPr>
          <p:nvPr/>
        </p:nvCxnSpPr>
        <p:spPr>
          <a:xfrm rot="10800000" flipH="1">
            <a:off y="3149441" x="6182576"/>
            <a:ext cy="741600" cx="24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6" name="Shape 106"/>
          <p:cNvCxnSpPr/>
          <p:nvPr/>
        </p:nvCxnSpPr>
        <p:spPr>
          <a:xfrm flipH="1">
            <a:off y="3149665" x="6304167"/>
            <a:ext cy="741299" cx="243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7" name="Shape 107"/>
          <p:cNvSpPr/>
          <p:nvPr/>
        </p:nvSpPr>
        <p:spPr>
          <a:xfrm>
            <a:off y="4138678" x="2306449"/>
            <a:ext cy="669300" cx="10686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KMIP</a:t>
            </a:r>
          </a:p>
        </p:txBody>
      </p:sp>
      <p:sp>
        <p:nvSpPr>
          <p:cNvPr id="108" name="Shape 108"/>
          <p:cNvSpPr/>
          <p:nvPr/>
        </p:nvSpPr>
        <p:spPr>
          <a:xfrm>
            <a:off y="2187877" x="2381784"/>
            <a:ext cy="1703100" cx="1945200"/>
          </a:xfrm>
          <a:prstGeom prst="rect">
            <a:avLst/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              </a:t>
            </a:r>
            <a:r>
              <a:rPr b="1" lang="en"/>
              <a:t>KMS</a:t>
            </a:r>
          </a:p>
        </p:txBody>
      </p:sp>
      <p:cxnSp>
        <p:nvCxnSpPr>
          <p:cNvPr id="109" name="Shape 109"/>
          <p:cNvCxnSpPr/>
          <p:nvPr/>
        </p:nvCxnSpPr>
        <p:spPr>
          <a:xfrm rot="10800000">
            <a:off y="3756157" x="2697757"/>
            <a:ext cy="3869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0" name="Shape 110"/>
          <p:cNvCxnSpPr>
            <a:stCxn id="102" idx="1"/>
            <a:endCxn id="111" idx="3"/>
          </p:cNvCxnSpPr>
          <p:nvPr/>
        </p:nvCxnSpPr>
        <p:spPr>
          <a:xfrm flipH="1">
            <a:off y="2559837" x="3762534"/>
            <a:ext cy="102600" cx="1060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2" name="Shape 112"/>
          <p:cNvCxnSpPr>
            <a:stCxn id="113" idx="3"/>
            <a:endCxn id="100" idx="1"/>
          </p:cNvCxnSpPr>
          <p:nvPr/>
        </p:nvCxnSpPr>
        <p:spPr>
          <a:xfrm>
            <a:off y="3456286" x="4206807"/>
            <a:ext cy="769500" cx="144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4" name="Shape 114"/>
          <p:cNvCxnSpPr>
            <a:stCxn id="115" idx="1"/>
            <a:endCxn id="116" idx="2"/>
          </p:cNvCxnSpPr>
          <p:nvPr/>
        </p:nvCxnSpPr>
        <p:spPr>
          <a:xfrm rot="10800000">
            <a:off y="2473186" x="1693382"/>
            <a:ext cy="983100" cx="82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6" name="Shape 116"/>
          <p:cNvSpPr/>
          <p:nvPr/>
        </p:nvSpPr>
        <p:spPr>
          <a:xfrm>
            <a:off y="1803878" x="1158982"/>
            <a:ext cy="669300" cx="10686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cxnSp>
        <p:nvCxnSpPr>
          <p:cNvPr id="117" name="Shape 117"/>
          <p:cNvCxnSpPr>
            <a:stCxn id="116" idx="3"/>
            <a:endCxn id="118" idx="1"/>
          </p:cNvCxnSpPr>
          <p:nvPr/>
        </p:nvCxnSpPr>
        <p:spPr>
          <a:xfrm rot="10800000" flipH="1">
            <a:off y="1751528" x="2227582"/>
            <a:ext cy="387000" cx="3076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8" name="Shape 118"/>
          <p:cNvSpPr/>
          <p:nvPr/>
        </p:nvSpPr>
        <p:spPr>
          <a:xfrm>
            <a:off y="1416790" x="5304320"/>
            <a:ext cy="669300" cx="1068600"/>
          </a:xfrm>
          <a:prstGeom prst="rect">
            <a:avLst/>
          </a:prstGeom>
          <a:solidFill>
            <a:srgbClr val="B4A7D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Nova</a:t>
            </a:r>
          </a:p>
        </p:txBody>
      </p:sp>
      <p:cxnSp>
        <p:nvCxnSpPr>
          <p:cNvPr id="119" name="Shape 119"/>
          <p:cNvCxnSpPr>
            <a:stCxn id="118" idx="2"/>
            <a:endCxn id="102" idx="0"/>
          </p:cNvCxnSpPr>
          <p:nvPr/>
        </p:nvCxnSpPr>
        <p:spPr>
          <a:xfrm flipH="1">
            <a:off y="2086090" x="5357720"/>
            <a:ext cy="314400" cx="480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5" name="Shape 115"/>
          <p:cNvSpPr/>
          <p:nvPr/>
        </p:nvSpPr>
        <p:spPr>
          <a:xfrm>
            <a:off y="3121636" x="2523182"/>
            <a:ext cy="669300" cx="7907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Barbican</a:t>
            </a:r>
          </a:p>
        </p:txBody>
      </p:sp>
      <p:sp>
        <p:nvSpPr>
          <p:cNvPr id="113" name="Shape 113"/>
          <p:cNvSpPr/>
          <p:nvPr/>
        </p:nvSpPr>
        <p:spPr>
          <a:xfrm>
            <a:off y="3121636" x="3416007"/>
            <a:ext cy="669300" cx="790799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200" lang="en"/>
              <a:t>Attest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Plugin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y="3756124" x="2812117"/>
            <a:ext cy="3869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1" name="Shape 121"/>
          <p:cNvCxnSpPr/>
          <p:nvPr/>
        </p:nvCxnSpPr>
        <p:spPr>
          <a:xfrm rot="10800000">
            <a:off y="3567705" x="4206776"/>
            <a:ext cy="769500" cx="144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1" name="Shape 111"/>
          <p:cNvSpPr/>
          <p:nvPr/>
        </p:nvSpPr>
        <p:spPr>
          <a:xfrm>
            <a:off y="2327840" x="2952399"/>
            <a:ext cy="669300" cx="810000"/>
          </a:xfrm>
          <a:prstGeom prst="rect">
            <a:avLst/>
          </a:prstGeom>
          <a:solidFill>
            <a:srgbClr val="9FC5E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Keystone</a:t>
            </a:r>
          </a:p>
        </p:txBody>
      </p:sp>
      <p:cxnSp>
        <p:nvCxnSpPr>
          <p:cNvPr id="122" name="Shape 122"/>
          <p:cNvCxnSpPr>
            <a:stCxn id="116" idx="3"/>
            <a:endCxn id="111" idx="1"/>
          </p:cNvCxnSpPr>
          <p:nvPr/>
        </p:nvCxnSpPr>
        <p:spPr>
          <a:xfrm>
            <a:off y="2138528" x="2227582"/>
            <a:ext cy="524100" cx="724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y="2250204" x="2227599"/>
            <a:ext cy="523800" cx="724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y="2473289" x="1545314"/>
            <a:ext cy="1096799" cx="916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5" name="Shape 125"/>
          <p:cNvCxnSpPr>
            <a:stCxn id="115" idx="0"/>
            <a:endCxn id="111" idx="2"/>
          </p:cNvCxnSpPr>
          <p:nvPr/>
        </p:nvCxnSpPr>
        <p:spPr>
          <a:xfrm rot="10800000" flipH="1">
            <a:off y="2997136" x="2918582"/>
            <a:ext cy="124500" cx="438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26" name="Shape 126"/>
          <p:cNvCxnSpPr/>
          <p:nvPr/>
        </p:nvCxnSpPr>
        <p:spPr>
          <a:xfrm>
            <a:off y="3473016" x="3193911"/>
            <a:ext cy="14999" cx="34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27" name="Shape 127"/>
          <p:cNvCxnSpPr/>
          <p:nvPr/>
        </p:nvCxnSpPr>
        <p:spPr>
          <a:xfrm rot="10800000" flipH="1">
            <a:off y="2615674" x="3762341"/>
            <a:ext cy="102600" cx="1061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8" name="Shape 128"/>
          <p:cNvCxnSpPr/>
          <p:nvPr/>
        </p:nvCxnSpPr>
        <p:spPr>
          <a:xfrm flipH="1">
            <a:off y="2709078" x="3193913"/>
            <a:ext cy="415500" cx="1945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29" name="Shape 129"/>
          <p:cNvCxnSpPr>
            <a:endCxn id="102" idx="2"/>
          </p:cNvCxnSpPr>
          <p:nvPr/>
        </p:nvCxnSpPr>
        <p:spPr>
          <a:xfrm rot="10800000" flipH="1">
            <a:off y="2719137" x="3293934"/>
            <a:ext cy="450600" cx="2063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564225" x="3969709"/>
            <a:ext cy="243600" cx="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