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AB5D090-CE34-498C-9F39-4D8EF8331840}">
  <a:tblStyle styleName="Table_0" styleId="{7AB5D090-CE34-498C-9F39-4D8EF8331840}">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15.xml" Type="http://schemas.openxmlformats.org/officeDocument/2006/relationships/slide" Id="rId21"/><Relationship Target="presProps.xml" Type="http://schemas.openxmlformats.org/officeDocument/2006/relationships/presProps" Id="rId2"/><Relationship Target="slides/slide6.xml" Type="http://schemas.openxmlformats.org/officeDocument/2006/relationships/slide" Id="rId12"/><Relationship Target="slides/slide16.xml" Type="http://schemas.openxmlformats.org/officeDocument/2006/relationships/slide" Id="rId22"/><Relationship Target="slides/slide7.xml" Type="http://schemas.openxmlformats.org/officeDocument/2006/relationships/slide" Id="rId13"/><Relationship Target="theme/theme4.xml" Type="http://schemas.openxmlformats.org/officeDocument/2006/relationships/theme" Id="rId1"/><Relationship Target="slides/slide17.xml" Type="http://schemas.openxmlformats.org/officeDocument/2006/relationships/slide" Id="rId23"/><Relationship Target="slideMasters/slideMaster1.xml" Type="http://schemas.openxmlformats.org/officeDocument/2006/relationships/slideMaster" Id="rId4"/><Relationship Target="slides/slide4.xml" Type="http://schemas.openxmlformats.org/officeDocument/2006/relationships/slide" Id="rId10"/><Relationship Target="tableStyles.xml" Type="http://schemas.openxmlformats.org/officeDocument/2006/relationships/tableStyles" Id="rId3"/><Relationship Target="slides/slide5.xml" Type="http://schemas.openxmlformats.org/officeDocument/2006/relationships/slide" Id="rId11"/><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2.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 name="Shape 64"/>
        <p:cNvGrpSpPr/>
        <p:nvPr/>
      </p:nvGrpSpPr>
      <p:grpSpPr>
        <a:xfrm>
          <a:off y="0" x="0"/>
          <a:ext cy="0" cx="0"/>
          <a:chOff y="0" x="0"/>
          <a:chExt cy="0" cx="0"/>
        </a:xfrm>
      </p:grpSpPr>
      <p:sp>
        <p:nvSpPr>
          <p:cNvPr id="65" name="Shape 65"/>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6" name="Shape 6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Clr>
                <a:schemeClr val="dk1"/>
              </a:buClr>
              <a:buFont typeface="Arial"/>
              <a:buNone/>
            </a:pPr>
            <a:r>
              <a:t/>
            </a:r>
            <a:endParaRPr strike="noStrike" u="none" b="0" cap="none" baseline="0" sz="1100" i="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2" name="Shape 152"/>
        <p:cNvGrpSpPr/>
        <p:nvPr/>
      </p:nvGrpSpPr>
      <p:grpSpPr>
        <a:xfrm>
          <a:off y="0" x="0"/>
          <a:ext cy="0" cx="0"/>
          <a:chOff y="0" x="0"/>
          <a:chExt cy="0" cx="0"/>
        </a:xfrm>
      </p:grpSpPr>
      <p:sp>
        <p:nvSpPr>
          <p:cNvPr id="153" name="Shape 1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4" name="Shape 15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decommissioning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8" name="Shape 158"/>
        <p:cNvGrpSpPr/>
        <p:nvPr/>
      </p:nvGrpSpPr>
      <p:grpSpPr>
        <a:xfrm>
          <a:off y="0" x="0"/>
          <a:ext cy="0" cx="0"/>
          <a:chOff y="0" x="0"/>
          <a:chExt cy="0" cx="0"/>
        </a:xfrm>
      </p:grpSpPr>
      <p:sp>
        <p:nvSpPr>
          <p:cNvPr id="159" name="Shape 15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0" name="Shape 16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4" name="Shape 164"/>
        <p:cNvGrpSpPr/>
        <p:nvPr/>
      </p:nvGrpSpPr>
      <p:grpSpPr>
        <a:xfrm>
          <a:off y="0" x="0"/>
          <a:ext cy="0" cx="0"/>
          <a:chOff y="0" x="0"/>
          <a:chExt cy="0" cx="0"/>
        </a:xfrm>
      </p:grpSpPr>
      <p:sp>
        <p:nvSpPr>
          <p:cNvPr id="165" name="Shape 1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6" name="Shape 16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0" name="Shape 170"/>
        <p:cNvGrpSpPr/>
        <p:nvPr/>
      </p:nvGrpSpPr>
      <p:grpSpPr>
        <a:xfrm>
          <a:off y="0" x="0"/>
          <a:ext cy="0" cx="0"/>
          <a:chOff y="0" x="0"/>
          <a:chExt cy="0" cx="0"/>
        </a:xfrm>
      </p:grpSpPr>
      <p:sp>
        <p:nvSpPr>
          <p:cNvPr id="171" name="Shape 17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2" name="Shape 17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Concerns over data security policies, privacy etc</a:t>
            </a:r>
          </a:p>
          <a:p>
            <a:pPr rtl="0">
              <a:spcBef>
                <a:spcPts val="0"/>
              </a:spcBef>
              <a:buNone/>
            </a:pPr>
            <a:r>
              <a:rPr lang="en"/>
              <a:t>There could be conflict in different organization’s policies</a:t>
            </a:r>
          </a:p>
          <a:p>
            <a:pPr rtl="0" lvl="0">
              <a:spcBef>
                <a:spcPts val="0"/>
              </a:spcBef>
              <a:buNone/>
            </a:pPr>
            <a:r>
              <a:rPr lang="en"/>
              <a:t>Trusted geolocation allows organizations to determine and control the location of hardware that processes and stores sensitive information and applications in cloud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0" name="Shape 180"/>
        <p:cNvGrpSpPr/>
        <p:nvPr/>
      </p:nvGrpSpPr>
      <p:grpSpPr>
        <a:xfrm>
          <a:off y="0" x="0"/>
          <a:ext cy="0" cx="0"/>
          <a:chOff y="0" x="0"/>
          <a:chExt cy="0" cx="0"/>
        </a:xfrm>
      </p:grpSpPr>
      <p:sp>
        <p:nvSpPr>
          <p:cNvPr id="181" name="Shape 1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2" name="Shape 18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Stage 1: 1.Configure the server 2. Verify the hypervisor 3. Continually monitor the hypervisor</a:t>
            </a:r>
          </a:p>
          <a:p>
            <a:pPr rtl="0">
              <a:spcBef>
                <a:spcPts val="0"/>
              </a:spcBef>
              <a:buNone/>
            </a:pPr>
            <a:r>
              <a:rPr lang="en"/>
              <a:t>Stage 2: 1. deploy to trusted platform 2. migrate to trusted platforms</a:t>
            </a:r>
          </a:p>
          <a:p>
            <a:pPr rtl="0" lvl="0">
              <a:spcBef>
                <a:spcPts val="0"/>
              </a:spcBef>
              <a:buNone/>
            </a:pPr>
            <a:r>
              <a:rPr lang="en"/>
              <a:t>Stage 3: 1. Verify the geolocation information 2. Enforce geolocation restrictions 3. Add geolocation to monitoring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6" name="Shape 186"/>
        <p:cNvGrpSpPr/>
        <p:nvPr/>
      </p:nvGrpSpPr>
      <p:grpSpPr>
        <a:xfrm>
          <a:off y="0" x="0"/>
          <a:ext cy="0" cx="0"/>
          <a:chOff y="0" x="0"/>
          <a:chExt cy="0" cx="0"/>
        </a:xfrm>
      </p:grpSpPr>
      <p:sp>
        <p:nvSpPr>
          <p:cNvPr id="187" name="Shape 1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8" name="Shape 18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2" name="Shape 192"/>
        <p:cNvGrpSpPr/>
        <p:nvPr/>
      </p:nvGrpSpPr>
      <p:grpSpPr>
        <a:xfrm>
          <a:off y="0" x="0"/>
          <a:ext cy="0" cx="0"/>
          <a:chOff y="0" x="0"/>
          <a:chExt cy="0" cx="0"/>
        </a:xfrm>
      </p:grpSpPr>
      <p:sp>
        <p:nvSpPr>
          <p:cNvPr id="193" name="Shape 1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4" name="Shape 19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Stage 1: 1.Configure the server 2. Verify the hypervisor 3. Continually monitor the hypervisor</a:t>
            </a:r>
          </a:p>
          <a:p>
            <a:pPr rtl="0" lvl="0">
              <a:spcBef>
                <a:spcPts val="0"/>
              </a:spcBef>
              <a:buNone/>
            </a:pPr>
            <a:r>
              <a:rPr lang="en"/>
              <a:t>Stage 2: 1. deploy to trusted platform 2. migrate to trusted platforms</a:t>
            </a:r>
          </a:p>
          <a:p>
            <a:pPr rtl="0" lvl="0">
              <a:spcBef>
                <a:spcPts val="0"/>
              </a:spcBef>
              <a:buNone/>
            </a:pPr>
            <a:r>
              <a:rPr lang="en"/>
              <a:t>Stage 3: 1. Verify the geolocation information 2. Enforce geolocation restrictions 3. Add geolocation to monitoring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8" name="Shape 198"/>
        <p:cNvGrpSpPr/>
        <p:nvPr/>
      </p:nvGrpSpPr>
      <p:grpSpPr>
        <a:xfrm>
          <a:off y="0" x="0"/>
          <a:ext cy="0" cx="0"/>
          <a:chOff y="0" x="0"/>
          <a:chExt cy="0" cx="0"/>
        </a:xfrm>
      </p:grpSpPr>
      <p:sp>
        <p:nvSpPr>
          <p:cNvPr id="199" name="Shape 199"/>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0" name="Shape 20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Clr>
                <a:schemeClr val="dk1"/>
              </a:buClr>
              <a:buFont typeface="Arial"/>
              <a:buNone/>
            </a:pPr>
            <a:r>
              <a:t/>
            </a:r>
            <a:endParaRPr strike="noStrike" u="none" b="0" cap="none" baseline="0" sz="1100" i="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 name="Shape 70"/>
        <p:cNvGrpSpPr/>
        <p:nvPr/>
      </p:nvGrpSpPr>
      <p:grpSpPr>
        <a:xfrm>
          <a:off y="0" x="0"/>
          <a:ext cy="0" cx="0"/>
          <a:chOff y="0" x="0"/>
          <a:chExt cy="0" cx="0"/>
        </a:xfrm>
      </p:grpSpPr>
      <p:sp>
        <p:nvSpPr>
          <p:cNvPr id="71" name="Shape 71"/>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2" name="Shape 7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Clr>
                <a:schemeClr val="dk1"/>
              </a:buClr>
              <a:buFont typeface="Arial"/>
              <a:buNone/>
            </a:pPr>
            <a:r>
              <a:t/>
            </a:r>
            <a:endParaRPr strike="noStrike" u="none" b="0" cap="none" baseline="0" sz="1100" i="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0" name="Shape 90"/>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a:spcBef>
                <a:spcPts val="0"/>
              </a:spcBef>
              <a:buNone/>
            </a:pPr>
            <a:r>
              <a:t/>
            </a:r>
            <a:endParaRPr/>
          </a:p>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5" name="Shape 10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indent="-317500" marL="457200">
              <a:spcBef>
                <a:spcPts val="0"/>
              </a:spcBef>
              <a:buClr>
                <a:srgbClr val="000000"/>
              </a:buClr>
              <a:buSzPct val="127272"/>
              <a:buFont typeface="Arial"/>
              <a:buChar char="●"/>
            </a:pPr>
            <a:r>
              <a:rPr lang="en"/>
              <a:t>Anti-malware - might not catch threats before they spread to multiple systems across the cloud environment.</a:t>
            </a:r>
          </a:p>
          <a:p>
            <a:pPr rtl="0" lvl="0" indent="-317500" marL="457200">
              <a:spcBef>
                <a:spcPts val="0"/>
              </a:spcBef>
              <a:buClr>
                <a:srgbClr val="000000"/>
              </a:buClr>
              <a:buSzPct val="127272"/>
              <a:buFont typeface="Arial"/>
              <a:buChar char="●"/>
            </a:pPr>
            <a:r>
              <a:rPr lang="en"/>
              <a:t>Software based blacklisting - Susceptible to more sophisticated stealth attacks such as privilege escalation attacks, &amp; blacklisting is always one step behind the current threats as they are reactively identifying and disseminating current threat information to users.</a:t>
            </a:r>
          </a:p>
          <a:p>
            <a:pPr lvl="0" indent="-317500" marL="457200">
              <a:spcBef>
                <a:spcPts val="0"/>
              </a:spcBef>
              <a:buClr>
                <a:srgbClr val="000000"/>
              </a:buClr>
              <a:buSzPct val="127272"/>
              <a:buFont typeface="Arial"/>
              <a:buChar char="●"/>
            </a:pPr>
            <a:r>
              <a:rPr lang="en"/>
              <a:t>Heuristic based - better protection but can’t fully secure hypervisor and BIOS on which your software and virtual machine images reside. This solution is not designed to verify the integrity of the underlying platform so it doesn’t assist with compliance needs in highly regulated industries.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9" name="Shape 12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en"/>
              <a:t> </a:t>
            </a:r>
            <a:r>
              <a:rPr b="1" lang="en">
                <a:solidFill>
                  <a:srgbClr val="333333"/>
                </a:solidFill>
              </a:rPr>
              <a:t>OpenAttestation</a:t>
            </a:r>
            <a:r>
              <a:rPr lang="en">
                <a:solidFill>
                  <a:srgbClr val="333333"/>
                </a:solidFill>
              </a:rPr>
              <a:t>(OAT) project is a Intel initiated open source project providing a SDK for managing host integrity verification using TCG-defined remote attestation protocol, targeting to be integrated into cloud and enterprise management tools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8" name="Shape 138"/>
        <p:cNvGrpSpPr/>
        <p:nvPr/>
      </p:nvGrpSpPr>
      <p:grpSpPr>
        <a:xfrm>
          <a:off y="0" x="0"/>
          <a:ext cy="0" cx="0"/>
          <a:chOff y="0" x="0"/>
          <a:chExt cy="0" cx="0"/>
        </a:xfrm>
      </p:grpSpPr>
      <p:sp>
        <p:nvSpPr>
          <p:cNvPr id="139" name="Shape 13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0" name="Shape 14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6" name="Shape 146"/>
        <p:cNvGrpSpPr/>
        <p:nvPr/>
      </p:nvGrpSpPr>
      <p:grpSpPr>
        <a:xfrm>
          <a:off y="0" x="0"/>
          <a:ext cy="0" cx="0"/>
          <a:chOff y="0" x="0"/>
          <a:chExt cy="0" cx="0"/>
        </a:xfrm>
      </p:grpSpPr>
      <p:sp>
        <p:nvSpPr>
          <p:cNvPr id="147" name="Shape 1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8" name="Shape 14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0" x="0"/>
            <a:ext cy="5176499" cx="9144000"/>
          </a:xfrm>
          <a:prstGeom prst="rect">
            <a:avLst/>
          </a:prstGeom>
          <a:gradFill>
            <a:gsLst>
              <a:gs pos="0">
                <a:srgbClr val="003171"/>
              </a:gs>
              <a:gs pos="100000">
                <a:srgbClr val="549FFF"/>
              </a:gs>
            </a:gsLst>
            <a:lin ang="7920000" scaled="0"/>
          </a:gradFill>
          <a:ln>
            <a:noFill/>
          </a:ln>
        </p:spPr>
        <p:txBody>
          <a:bodyPr bIns="45700" rIns="91425" lIns="91425" tIns="45700" anchor="ctr" anchorCtr="0">
            <a:noAutofit/>
          </a:bodyPr>
          <a:lstStyle/>
          <a:p>
            <a:pPr>
              <a:spcBef>
                <a:spcPts val="0"/>
              </a:spcBef>
              <a:buNone/>
            </a:pPr>
            <a:r>
              <a:t/>
            </a:r>
            <a:endParaRPr/>
          </a:p>
        </p:txBody>
      </p:sp>
      <p:sp>
        <p:nvSpPr>
          <p:cNvPr id="9" name="Shape 9"/>
          <p:cNvSpPr/>
          <p:nvPr/>
        </p:nvSpPr>
        <p:spPr>
          <a:xfrm flipH="1">
            <a:off y="12039" x="-3832"/>
            <a:ext cy="5165065" cx="10925833"/>
          </a:xfrm>
          <a:custGeom>
            <a:pathLst>
              <a:path w="24279631" extrusionOk="0" h="6863875">
                <a:moveTo>
                  <a:pt y="0" x="9291599"/>
                </a:moveTo>
                <a:lnTo>
                  <a:pt y="5875" x="24279631"/>
                </a:lnTo>
                <a:lnTo>
                  <a:pt y="6863875" x="24250422"/>
                </a:lnTo>
                <a:lnTo>
                  <a:pt y="6858000" x="8740466"/>
                </a:lnTo>
                <a:cubicBezTo>
                  <a:pt y="3062308" x="0"/>
                  <a:pt y="312298" x="7449035"/>
                  <a:pt y="0" x="9291599"/>
                </a:cubicBezTo>
                <a:close/>
              </a:path>
            </a:pathLst>
          </a:custGeom>
          <a:gradFill>
            <a:gsLst>
              <a:gs pos="0">
                <a:srgbClr val="549FFF">
                  <a:alpha val="40784"/>
                </a:srgbClr>
              </a:gs>
              <a:gs pos="41000">
                <a:srgbClr val="003171">
                  <a:alpha val="94901"/>
                </a:srgbClr>
              </a:gs>
              <a:gs pos="100000">
                <a:srgbClr val="003171">
                  <a:alpha val="94901"/>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flipH="1">
            <a:off y="660" x="14659"/>
            <a:ext cy="5165065" cx="10500940"/>
          </a:xfrm>
          <a:custGeom>
            <a:pathLst>
              <a:path w="24279631" extrusionOk="0" h="6863875">
                <a:moveTo>
                  <a:pt y="0" x="9291599"/>
                </a:moveTo>
                <a:lnTo>
                  <a:pt y="5875" x="24279631"/>
                </a:lnTo>
                <a:lnTo>
                  <a:pt y="6863875" x="24250422"/>
                </a:lnTo>
                <a:lnTo>
                  <a:pt y="6858000" x="8740466"/>
                </a:lnTo>
                <a:cubicBezTo>
                  <a:pt y="3062308" x="0"/>
                  <a:pt y="312298" x="7449035"/>
                  <a:pt y="0" x="9291599"/>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b" anchorCtr="0">
            <a:noAutofit/>
          </a:bodyPr>
          <a:lstStyle/>
          <a:p>
            <a:pPr>
              <a:spcBef>
                <a:spcPts val="0"/>
              </a:spcBef>
              <a:buNone/>
            </a:pPr>
            <a:r>
              <a:t/>
            </a:r>
            <a:endParaRPr/>
          </a:p>
        </p:txBody>
      </p:sp>
      <p:sp>
        <p:nvSpPr>
          <p:cNvPr id="11" name="Shape 11"/>
          <p:cNvSpPr/>
          <p:nvPr/>
        </p:nvSpPr>
        <p:spPr>
          <a:xfrm>
            <a:off y="-661" x="-846666"/>
            <a:ext cy="5176308" cx="2167466"/>
          </a:xfrm>
          <a:custGeom>
            <a:pathLst>
              <a:path w="2167467" extrusionOk="0" h="6180667">
                <a:moveTo>
                  <a:pt y="0" x="939800"/>
                </a:moveTo>
                <a:lnTo>
                  <a:pt y="5881" x="1905000"/>
                </a:lnTo>
                <a:cubicBezTo>
                  <a:pt y="1035992" x="2167467"/>
                  <a:pt y="1848556" x="0"/>
                  <a:pt y="6180667" x="1896533"/>
                </a:cubicBezTo>
                <a:lnTo>
                  <a:pt y="6180667" x="939800"/>
                </a:lnTo>
                <a:lnTo>
                  <a:pt y="0" x="939800"/>
                </a:lnTo>
                <a:close/>
              </a:path>
            </a:pathLst>
          </a:custGeom>
          <a:gradFill>
            <a:gsLst>
              <a:gs pos="0">
                <a:srgbClr val="003171">
                  <a:alpha val="20784"/>
                </a:srgbClr>
              </a:gs>
              <a:gs pos="100000">
                <a:srgbClr val="65A8FF">
                  <a:alpha val="20784"/>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2" name="Shape 12"/>
          <p:cNvSpPr/>
          <p:nvPr/>
        </p:nvSpPr>
        <p:spPr>
          <a:xfrm rot="10800000" flipH="1">
            <a:off y="131" x="-524933"/>
            <a:ext cy="5176308" cx="1403434"/>
          </a:xfrm>
          <a:custGeom>
            <a:pathLst>
              <a:path w="2167467" extrusionOk="0" h="6180667">
                <a:moveTo>
                  <a:pt y="0" x="939800"/>
                </a:moveTo>
                <a:lnTo>
                  <a:pt y="5881" x="1905000"/>
                </a:lnTo>
                <a:cubicBezTo>
                  <a:pt y="1035992" x="2167467"/>
                  <a:pt y="1848556" x="0"/>
                  <a:pt y="6180667" x="1896533"/>
                </a:cubicBezTo>
                <a:lnTo>
                  <a:pt y="6180667" x="939800"/>
                </a:lnTo>
                <a:lnTo>
                  <a:pt y="0" x="939800"/>
                </a:lnTo>
                <a:close/>
              </a:path>
            </a:pathLst>
          </a:custGeom>
          <a:gradFill>
            <a:gsLst>
              <a:gs pos="0">
                <a:srgbClr val="003171">
                  <a:alpha val="20784"/>
                </a:srgbClr>
              </a:gs>
              <a:gs pos="100000">
                <a:srgbClr val="65A8FF">
                  <a:alpha val="20784"/>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3" name="Shape 13"/>
          <p:cNvSpPr txBox="1"/>
          <p:nvPr>
            <p:ph type="ctrTitle"/>
          </p:nvPr>
        </p:nvSpPr>
        <p:spPr>
          <a:xfrm>
            <a:off y="1242060" x="1082040"/>
            <a:ext cy="1102500" cx="7050900"/>
          </a:xfrm>
          <a:prstGeom prst="rect">
            <a:avLst/>
          </a:prstGeom>
        </p:spPr>
        <p:txBody>
          <a:bodyPr bIns="91425" rIns="91425" lIns="91425" tIns="91425" anchor="b" anchorCtr="0"/>
          <a:lstStyle>
            <a:lvl1pPr algn="r">
              <a:spcBef>
                <a:spcPts val="0"/>
              </a:spcBef>
              <a:buClr>
                <a:schemeClr val="lt1"/>
              </a:buClr>
              <a:buSzPct val="100000"/>
              <a:defRPr sz="4800">
                <a:solidFill>
                  <a:schemeClr val="lt1"/>
                </a:solidFill>
              </a:defRPr>
            </a:lvl1pPr>
            <a:lvl2pPr algn="r">
              <a:spcBef>
                <a:spcPts val="0"/>
              </a:spcBef>
              <a:buClr>
                <a:schemeClr val="lt1"/>
              </a:buClr>
              <a:buSzPct val="100000"/>
              <a:defRPr sz="4800">
                <a:solidFill>
                  <a:schemeClr val="lt1"/>
                </a:solidFill>
              </a:defRPr>
            </a:lvl2pPr>
            <a:lvl3pPr algn="r">
              <a:spcBef>
                <a:spcPts val="0"/>
              </a:spcBef>
              <a:buClr>
                <a:schemeClr val="lt1"/>
              </a:buClr>
              <a:buSzPct val="100000"/>
              <a:defRPr sz="4800">
                <a:solidFill>
                  <a:schemeClr val="lt1"/>
                </a:solidFill>
              </a:defRPr>
            </a:lvl3pPr>
            <a:lvl4pPr algn="r">
              <a:spcBef>
                <a:spcPts val="0"/>
              </a:spcBef>
              <a:buClr>
                <a:schemeClr val="lt1"/>
              </a:buClr>
              <a:buSzPct val="100000"/>
              <a:defRPr sz="4800">
                <a:solidFill>
                  <a:schemeClr val="lt1"/>
                </a:solidFill>
              </a:defRPr>
            </a:lvl4pPr>
            <a:lvl5pPr algn="r">
              <a:spcBef>
                <a:spcPts val="0"/>
              </a:spcBef>
              <a:buClr>
                <a:schemeClr val="lt1"/>
              </a:buClr>
              <a:buSzPct val="100000"/>
              <a:defRPr sz="4800">
                <a:solidFill>
                  <a:schemeClr val="lt1"/>
                </a:solidFill>
              </a:defRPr>
            </a:lvl5pPr>
            <a:lvl6pPr algn="r">
              <a:spcBef>
                <a:spcPts val="0"/>
              </a:spcBef>
              <a:buClr>
                <a:schemeClr val="lt1"/>
              </a:buClr>
              <a:buSzPct val="100000"/>
              <a:defRPr sz="4800">
                <a:solidFill>
                  <a:schemeClr val="lt1"/>
                </a:solidFill>
              </a:defRPr>
            </a:lvl6pPr>
            <a:lvl7pPr algn="r">
              <a:spcBef>
                <a:spcPts val="0"/>
              </a:spcBef>
              <a:buClr>
                <a:schemeClr val="lt1"/>
              </a:buClr>
              <a:buSzPct val="100000"/>
              <a:defRPr sz="4800">
                <a:solidFill>
                  <a:schemeClr val="lt1"/>
                </a:solidFill>
              </a:defRPr>
            </a:lvl7pPr>
            <a:lvl8pPr algn="r">
              <a:spcBef>
                <a:spcPts val="0"/>
              </a:spcBef>
              <a:buClr>
                <a:schemeClr val="lt1"/>
              </a:buClr>
              <a:buSzPct val="100000"/>
              <a:defRPr sz="4800">
                <a:solidFill>
                  <a:schemeClr val="lt1"/>
                </a:solidFill>
              </a:defRPr>
            </a:lvl8pPr>
            <a:lvl9pPr algn="r">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y="2423159" x="1082040"/>
            <a:ext cy="694199" cx="7035899"/>
          </a:xfrm>
          <a:prstGeom prst="rect">
            <a:avLst/>
          </a:prstGeom>
        </p:spPr>
        <p:txBody>
          <a:bodyPr bIns="91425" rIns="91425" lIns="91425" tIns="91425" anchor="t" anchorCtr="0"/>
          <a:lstStyle>
            <a:lvl1pPr algn="r">
              <a:spcBef>
                <a:spcPts val="0"/>
              </a:spcBef>
              <a:buClr>
                <a:schemeClr val="lt1"/>
              </a:buClr>
              <a:buSzPct val="100000"/>
              <a:buNone/>
              <a:defRPr sz="2400">
                <a:solidFill>
                  <a:schemeClr val="lt1"/>
                </a:solidFill>
              </a:defRPr>
            </a:lvl1pPr>
            <a:lvl2pPr algn="r">
              <a:spcBef>
                <a:spcPts val="0"/>
              </a:spcBef>
              <a:buClr>
                <a:schemeClr val="lt1"/>
              </a:buClr>
              <a:buSzPct val="100000"/>
              <a:buNone/>
              <a:defRPr sz="2400">
                <a:solidFill>
                  <a:schemeClr val="lt1"/>
                </a:solidFill>
              </a:defRPr>
            </a:lvl2pPr>
            <a:lvl3pPr algn="r">
              <a:spcBef>
                <a:spcPts val="0"/>
              </a:spcBef>
              <a:buClr>
                <a:schemeClr val="lt1"/>
              </a:buClr>
              <a:buNone/>
              <a:defRPr>
                <a:solidFill>
                  <a:schemeClr val="lt1"/>
                </a:solidFill>
              </a:defRPr>
            </a:lvl3pPr>
            <a:lvl4pPr algn="r">
              <a:spcBef>
                <a:spcPts val="0"/>
              </a:spcBef>
              <a:buClr>
                <a:schemeClr val="lt1"/>
              </a:buClr>
              <a:buSzPct val="100000"/>
              <a:buNone/>
              <a:defRPr sz="2400">
                <a:solidFill>
                  <a:schemeClr val="lt1"/>
                </a:solidFill>
              </a:defRPr>
            </a:lvl4pPr>
            <a:lvl5pPr algn="r">
              <a:spcBef>
                <a:spcPts val="0"/>
              </a:spcBef>
              <a:buClr>
                <a:schemeClr val="lt1"/>
              </a:buClr>
              <a:buSzPct val="100000"/>
              <a:buNone/>
              <a:defRPr sz="2400">
                <a:solidFill>
                  <a:schemeClr val="lt1"/>
                </a:solidFill>
              </a:defRPr>
            </a:lvl5pPr>
            <a:lvl6pPr algn="r">
              <a:spcBef>
                <a:spcPts val="0"/>
              </a:spcBef>
              <a:buClr>
                <a:schemeClr val="lt1"/>
              </a:buClr>
              <a:buSzPct val="100000"/>
              <a:buNone/>
              <a:defRPr sz="2400">
                <a:solidFill>
                  <a:schemeClr val="lt1"/>
                </a:solidFill>
              </a:defRPr>
            </a:lvl6pPr>
            <a:lvl7pPr algn="r">
              <a:spcBef>
                <a:spcPts val="0"/>
              </a:spcBef>
              <a:buClr>
                <a:schemeClr val="lt1"/>
              </a:buClr>
              <a:buSzPct val="100000"/>
              <a:buNone/>
              <a:defRPr sz="2400">
                <a:solidFill>
                  <a:schemeClr val="lt1"/>
                </a:solidFill>
              </a:defRPr>
            </a:lvl7pPr>
            <a:lvl8pPr algn="r">
              <a:spcBef>
                <a:spcPts val="0"/>
              </a:spcBef>
              <a:buClr>
                <a:schemeClr val="lt1"/>
              </a:buClr>
              <a:buSzPct val="100000"/>
              <a:buNone/>
              <a:defRPr sz="2400">
                <a:solidFill>
                  <a:schemeClr val="lt1"/>
                </a:solidFill>
              </a:defRPr>
            </a:lvl8pPr>
            <a:lvl9pPr algn="r">
              <a:spcBef>
                <a:spcPts val="0"/>
              </a:spcBef>
              <a:buClr>
                <a:schemeClr val="lt1"/>
              </a:buClr>
              <a:buSzPct val="100000"/>
              <a:buNone/>
              <a:defRPr sz="24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6" name="Shape 56"/>
        <p:cNvGrpSpPr/>
        <p:nvPr/>
      </p:nvGrpSpPr>
      <p:grpSpPr>
        <a:xfrm>
          <a:off y="0" x="0"/>
          <a:ext cy="0" cx="0"/>
          <a:chOff y="0" x="0"/>
          <a:chExt cy="0" cx="0"/>
        </a:xfrm>
      </p:grpSpPr>
      <p:sp>
        <p:nvSpPr>
          <p:cNvPr id="57" name="Shape 57"/>
          <p:cNvSpPr txBox="1"/>
          <p:nvPr>
            <p:ph idx="1" type="body"/>
          </p:nvPr>
        </p:nvSpPr>
        <p:spPr>
          <a:xfrm>
            <a:off y="4406308" x="457200"/>
            <a:ext cy="519599" cx="8229600"/>
          </a:xfrm>
          <a:prstGeom prst="rect">
            <a:avLst/>
          </a:prstGeom>
          <a:noFill/>
          <a:ln>
            <a:noFill/>
          </a:ln>
        </p:spPr>
        <p:txBody>
          <a:bodyPr bIns="91425" rIns="91425" lIns="91425" tIns="91425" anchor="t" anchorCtr="0"/>
          <a:lstStyle>
            <a:lvl1pPr algn="ctr" rtl="0">
              <a:spcBef>
                <a:spcPts val="0"/>
              </a:spcBef>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58" name="Shape 58"/>
          <p:cNvCxnSpPr/>
          <p:nvPr/>
        </p:nvCxnSpPr>
        <p:spPr>
          <a:xfrm>
            <a:off y="4317760"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9" name="Shape 59"/>
        <p:cNvGrpSpPr/>
        <p:nvPr/>
      </p:nvGrpSpPr>
      <p:grpSpPr>
        <a:xfrm>
          <a:off y="0" x="0"/>
          <a:ext cy="0" cx="0"/>
          <a:chOff y="0" x="0"/>
          <a:chExt cy="0" cx="0"/>
        </a:xfrm>
      </p:grpSpPr>
      <p:cxnSp>
        <p:nvCxnSpPr>
          <p:cNvPr id="60" name="Shape 60"/>
          <p:cNvCxnSpPr/>
          <p:nvPr/>
        </p:nvCxnSpPr>
        <p:spPr>
          <a:xfrm>
            <a:off y="113139"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y="0" x="0"/>
          <a:ext cy="0" cx="0"/>
          <a:chOff y="0" x="0"/>
          <a:chExt cy="0" cx="0"/>
        </a:xfrm>
      </p:grpSpPr>
      <p:sp>
        <p:nvSpPr>
          <p:cNvPr id="16" name="Shape 16"/>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idx="1" type="body"/>
          </p:nvPr>
        </p:nvSpPr>
        <p:spPr>
          <a:xfrm>
            <a:off y="1244242" x="457200"/>
            <a:ext cy="36303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19" name="Shape 19"/>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a:pPr>
              <a:spcBef>
                <a:spcPts val="0"/>
              </a:spcBef>
              <a:buNone/>
            </a:pPr>
            <a:r>
              <a:t/>
            </a:r>
            <a:endParaRPr/>
          </a:p>
        </p:txBody>
      </p:sp>
      <p:sp>
        <p:nvSpPr>
          <p:cNvPr id="20" name="Shape 20"/>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y="0" x="0"/>
          <a:ext cy="0" cx="0"/>
          <a:chOff y="0" x="0"/>
          <a:chExt cy="0" cx="0"/>
        </a:xfrm>
      </p:grpSpPr>
      <p:sp>
        <p:nvSpPr>
          <p:cNvPr id="22" name="Shape 22"/>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23" name="Shape 23"/>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24" name="Shape 24"/>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 type="body"/>
          </p:nvPr>
        </p:nvSpPr>
        <p:spPr>
          <a:xfrm>
            <a:off y="1244242" x="457200"/>
            <a:ext cy="3630300" cx="4038599"/>
          </a:xfrm>
          <a:prstGeom prst="rect">
            <a:avLst/>
          </a:prstGeom>
        </p:spPr>
        <p:txBody>
          <a:bodyPr bIns="91425" rIns="91425" lIns="91425" t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27" name="Shape 27"/>
          <p:cNvSpPr txBox="1"/>
          <p:nvPr>
            <p:ph idx="2" type="body"/>
          </p:nvPr>
        </p:nvSpPr>
        <p:spPr>
          <a:xfrm>
            <a:off y="1244242" x="4648200"/>
            <a:ext cy="3630300" cx="4038599"/>
          </a:xfrm>
          <a:prstGeom prst="rect">
            <a:avLst/>
          </a:prstGeom>
        </p:spPr>
        <p:txBody>
          <a:bodyPr bIns="91425" rIns="91425" lIns="91425" t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y="0" x="0"/>
          <a:ext cy="0" cx="0"/>
          <a:chOff y="0" x="0"/>
          <a:chExt cy="0" cx="0"/>
        </a:xfrm>
      </p:grpSpPr>
      <p:sp>
        <p:nvSpPr>
          <p:cNvPr id="29" name="Shape 29"/>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30" name="Shape 30"/>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31" name="Shape 31"/>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a:pPr>
              <a:spcBef>
                <a:spcPts val="0"/>
              </a:spcBef>
              <a:buNone/>
            </a:pPr>
            <a:r>
              <a:t/>
            </a:r>
            <a:endParaRPr/>
          </a:p>
        </p:txBody>
      </p:sp>
      <p:sp>
        <p:nvSpPr>
          <p:cNvPr id="32" name="Shape 32"/>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y="0" x="0"/>
          <a:ext cy="0" cx="0"/>
          <a:chOff y="0" x="0"/>
          <a:chExt cy="0" cx="0"/>
        </a:xfrm>
      </p:grpSpPr>
      <p:grpSp>
        <p:nvGrpSpPr>
          <p:cNvPr id="34" name="Shape 34"/>
          <p:cNvGrpSpPr/>
          <p:nvPr/>
        </p:nvGrpSpPr>
        <p:grpSpPr>
          <a:xfrm>
            <a:off y="3700039" x="-6264"/>
            <a:ext cy="2325488" cx="9150267"/>
            <a:chOff y="4933386" x="-6264"/>
            <a:chExt cy="3100650" cx="9150267"/>
          </a:xfrm>
        </p:grpSpPr>
        <p:sp>
          <p:nvSpPr>
            <p:cNvPr id="35" name="Shape 35"/>
            <p:cNvSpPr/>
            <p:nvPr/>
          </p:nvSpPr>
          <p:spPr>
            <a:xfrm>
              <a:off y="5537200" x="-7"/>
              <a:ext cy="1574769" cx="9144008"/>
            </a:xfrm>
            <a:custGeom>
              <a:pathLst>
                <a:path w="9144009" extrusionOk="0" h="1257301">
                  <a:moveTo>
                    <a:pt y="266700" x="5"/>
                  </a:moveTo>
                  <a:cubicBezTo>
                    <a:pt y="1257301" x="8115305"/>
                    <a:pt y="0" x="7620009"/>
                    <a:pt y="186267" x="9144009"/>
                  </a:cubicBezTo>
                  <a:cubicBezTo>
                    <a:pt y="441678" x="9144008"/>
                    <a:pt y="818763" x="9143998"/>
                    <a:pt y="1074174" x="9143997"/>
                  </a:cubicBezTo>
                  <a:lnTo>
                    <a:pt y="1086874" x="0"/>
                  </a:lnTo>
                  <a:cubicBezTo>
                    <a:pt y="854041" x="0"/>
                    <a:pt y="499533" x="5"/>
                    <a:pt y="266700" x="5"/>
                  </a:cubicBezTo>
                  <a:close/>
                </a:path>
              </a:pathLst>
            </a:custGeom>
            <a:gradFill>
              <a:gsLst>
                <a:gs pos="0">
                  <a:srgbClr val="549FFF"/>
                </a:gs>
                <a:gs pos="100000">
                  <a:srgbClr val="003171">
                    <a:alpha val="51764"/>
                  </a:srgbClr>
                </a:gs>
              </a:gsLst>
              <a:path path="circle">
                <a:fillToRect t="50%" b="50%" r="50%" l="50%"/>
              </a:path>
              <a:tileRect/>
            </a:gradFill>
            <a:ln>
              <a:noFill/>
            </a:ln>
          </p:spPr>
          <p:txBody>
            <a:bodyPr bIns="45700" rIns="91425" lIns="91425" tIns="45700" anchor="ctr" anchorCtr="0">
              <a:noAutofit/>
            </a:bodyPr>
            <a:lstStyle/>
            <a:p>
              <a:pPr>
                <a:spcBef>
                  <a:spcPts val="0"/>
                </a:spcBef>
                <a:buNone/>
              </a:pPr>
              <a:r>
                <a:t/>
              </a:r>
              <a:endParaRPr/>
            </a:p>
          </p:txBody>
        </p:sp>
        <p:sp>
          <p:nvSpPr>
            <p:cNvPr id="36" name="Shape 36"/>
            <p:cNvSpPr/>
            <p:nvPr/>
          </p:nvSpPr>
          <p:spPr>
            <a:xfrm rot="5400000" flipH="1">
              <a:off y="1908578" x="3018543"/>
              <a:ext cy="9150266"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78823"/>
                  </a:srgbClr>
                </a:gs>
                <a:gs pos="41000">
                  <a:srgbClr val="003171">
                    <a:alpha val="78823"/>
                  </a:srgbClr>
                </a:gs>
                <a:gs pos="100000">
                  <a:srgbClr val="003171">
                    <a:alpha val="78823"/>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37" name="Shape 37"/>
            <p:cNvSpPr/>
            <p:nvPr/>
          </p:nvSpPr>
          <p:spPr>
            <a:xfrm>
              <a:off y="5740400" x="-7"/>
              <a:ext cy="1574769" cx="9144010"/>
            </a:xfrm>
            <a:custGeom>
              <a:pathLst>
                <a:path w="9144011" extrusionOk="0" h="1257301">
                  <a:moveTo>
                    <a:pt y="266700" x="7"/>
                  </a:moveTo>
                  <a:cubicBezTo>
                    <a:pt y="1257301" x="8115307"/>
                    <a:pt y="0" x="7620011"/>
                    <a:pt y="186267" x="9144011"/>
                  </a:cubicBezTo>
                  <a:lnTo>
                    <a:pt y="921775" x="9144011"/>
                  </a:lnTo>
                  <a:lnTo>
                    <a:pt y="931914" x="0"/>
                  </a:lnTo>
                  <a:cubicBezTo>
                    <a:pt y="699081" x="0"/>
                    <a:pt y="499533" x="7"/>
                    <a:pt y="266700" x="7"/>
                  </a:cubicBezTo>
                  <a:close/>
                </a:path>
              </a:pathLst>
            </a:custGeom>
            <a:gradFill>
              <a:gsLst>
                <a:gs pos="0">
                  <a:srgbClr val="549FFF">
                    <a:alpha val="81960"/>
                  </a:srgbClr>
                </a:gs>
                <a:gs pos="100000">
                  <a:srgbClr val="003171">
                    <a:alpha val="81960"/>
                  </a:srgbClr>
                </a:gs>
              </a:gsLst>
              <a:path path="circle">
                <a:fillToRect t="50%" b="50%" r="50%" l="50%"/>
              </a:path>
              <a:tileRect/>
            </a:gradFill>
            <a:ln>
              <a:noFill/>
            </a:ln>
          </p:spPr>
          <p:txBody>
            <a:bodyPr bIns="45700" rIns="91425" lIns="91425" tIns="45700" anchor="ctr" anchorCtr="0">
              <a:noAutofit/>
            </a:bodyPr>
            <a:lstStyle/>
            <a:p>
              <a:pPr>
                <a:spcBef>
                  <a:spcPts val="0"/>
                </a:spcBef>
                <a:buNone/>
              </a:pPr>
              <a:r>
                <a:t/>
              </a:r>
              <a:endParaRPr/>
            </a:p>
          </p:txBody>
        </p:sp>
      </p:grpSp>
      <p:sp>
        <p:nvSpPr>
          <p:cNvPr id="38" name="Shape 38"/>
          <p:cNvSpPr txBox="1"/>
          <p:nvPr>
            <p:ph idx="1" type="body"/>
          </p:nvPr>
        </p:nvSpPr>
        <p:spPr>
          <a:xfrm>
            <a:off y="4025503" x="1792288"/>
            <a:ext cy="603599" cx="5486399"/>
          </a:xfrm>
          <a:prstGeom prst="rect">
            <a:avLst/>
          </a:prstGeom>
        </p:spPr>
        <p:txBody>
          <a:bodyPr bIns="91425" rIns="91425" lIns="91425" tIns="91425" anchor="ctr" anchorCtr="0"/>
          <a:lstStyle>
            <a:lvl1pPr algn="ctr">
              <a:spcBef>
                <a:spcPts val="0"/>
              </a:spcBef>
              <a:buSzPct val="100000"/>
              <a:buNone/>
              <a:defRPr sz="24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9" name="Shape 39"/>
        <p:cNvGrpSpPr/>
        <p:nvPr/>
      </p:nvGrpSpPr>
      <p:grpSpPr>
        <a:xfrm>
          <a:off y="0" x="0"/>
          <a:ext cy="0" cx="0"/>
          <a:chOff y="0" x="0"/>
          <a:chExt cy="0" cx="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44" name="Shape 44"/>
        <p:cNvGrpSpPr/>
        <p:nvPr/>
      </p:nvGrpSpPr>
      <p:grpSpPr>
        <a:xfrm>
          <a:off y="0" x="0"/>
          <a:ext cy="0" cx="0"/>
          <a:chOff y="0" x="0"/>
          <a:chExt cy="0" cx="0"/>
        </a:xfrm>
      </p:grpSpPr>
      <p:sp>
        <p:nvSpPr>
          <p:cNvPr id="45" name="Shape 45"/>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47" name="Shape 47"/>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48" name="Shape 48"/>
        <p:cNvGrpSpPr/>
        <p:nvPr/>
      </p:nvGrpSpPr>
      <p:grpSpPr>
        <a:xfrm>
          <a:off y="0" x="0"/>
          <a:ext cy="0" cx="0"/>
          <a:chOff y="0" x="0"/>
          <a:chExt cy="0" cx="0"/>
        </a:xfrm>
      </p:grpSpPr>
      <p:sp>
        <p:nvSpPr>
          <p:cNvPr id="49" name="Shape 49"/>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txBox="1"/>
          <p:nvPr>
            <p:ph idx="1" type="body"/>
          </p:nvPr>
        </p:nvSpPr>
        <p:spPr>
          <a:xfrm>
            <a:off y="1200150" x="457200"/>
            <a:ext cy="3725699"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1" name="Shape 51"/>
          <p:cNvSpPr txBox="1"/>
          <p:nvPr>
            <p:ph idx="2" type="body"/>
          </p:nvPr>
        </p:nvSpPr>
        <p:spPr>
          <a:xfrm>
            <a:off y="1200150" x="4692273"/>
            <a:ext cy="3725699"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52" name="Shape 52"/>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3" name="Shape 53"/>
        <p:cNvGrpSpPr/>
        <p:nvPr/>
      </p:nvGrpSpPr>
      <p:grpSpPr>
        <a:xfrm>
          <a:off y="0" x="0"/>
          <a:ext cy="0" cx="0"/>
          <a:chOff y="0" x="0"/>
          <a:chExt cy="0" cx="0"/>
        </a:xfrm>
      </p:grpSpPr>
      <p:sp>
        <p:nvSpPr>
          <p:cNvPr id="54" name="Shape 54"/>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55" name="Shape 55"/>
          <p:cNvCxnSpPr/>
          <p:nvPr/>
        </p:nvCxnSpPr>
        <p:spPr>
          <a:xfrm>
            <a:off y="1143000" x="457200"/>
            <a:ext cy="0" cx="8229600"/>
          </a:xfrm>
          <a:prstGeom prst="straightConnector1">
            <a:avLst/>
          </a:prstGeom>
          <a:noFill/>
          <a:ln w="50800" cap="flat">
            <a:solidFill>
              <a:schemeClr val="accent1"/>
            </a:solidFill>
            <a:prstDash val="solid"/>
            <a:round/>
            <a:headEnd w="med" len="med" type="none"/>
            <a:tailEnd w="med" len="med" type="none"/>
          </a:ln>
        </p:spPr>
      </p:cxn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_rels/slideMaster2.xml.rels><?xml version="1.0" encoding="UTF-8" standalone="yes"?><Relationships xmlns="http://schemas.openxmlformats.org/package/2006/relationships"><Relationship Target="../slideLayouts/slideLayout8.xml" Type="http://schemas.openxmlformats.org/officeDocument/2006/relationships/slideLayout" Id="rId2"/><Relationship Target="../slideLayouts/slideLayout7.xml" Type="http://schemas.openxmlformats.org/officeDocument/2006/relationships/slideLayout" Id="rId1"/><Relationship Target="../slideLayouts/slideLayout10.xml" Type="http://schemas.openxmlformats.org/officeDocument/2006/relationships/slideLayout" Id="rId4"/><Relationship Target="../slideLayouts/slideLayout9.xml" Type="http://schemas.openxmlformats.org/officeDocument/2006/relationships/slideLayout" Id="rId3"/><Relationship Target="../theme/theme1.xml" Type="http://schemas.openxmlformats.org/officeDocument/2006/relationships/theme" Id="rId6"/><Relationship Target="../slideLayouts/slideLayout11.xml" Type="http://schemas.openxmlformats.org/officeDocument/2006/relationships/slideLayout" Id="rId5"/></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2"/>
            </a:gs>
            <a:gs pos="100000">
              <a:schemeClr val="accent1"/>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994200" cx="8229600"/>
          </a:xfrm>
          <a:prstGeom prst="rect">
            <a:avLst/>
          </a:prstGeom>
          <a:noFill/>
          <a:ln>
            <a:noFill/>
          </a:ln>
        </p:spPr>
        <p:txBody>
          <a:bodyPr bIns="91425" rIns="91425" lIns="91425" tIns="91425" anchor="b" anchorCtr="0"/>
          <a:lstStyle>
            <a:lvl1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1pPr>
            <a:lvl2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2pPr>
            <a:lvl3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9pPr>
          </a:lstStyle>
          <a:p/>
        </p:txBody>
      </p:sp>
      <p:sp>
        <p:nvSpPr>
          <p:cNvPr id="6" name="Shape 6"/>
          <p:cNvSpPr txBox="1"/>
          <p:nvPr>
            <p:ph idx="1" type="body"/>
          </p:nvPr>
        </p:nvSpPr>
        <p:spPr>
          <a:xfrm>
            <a:off y="1295400" x="457200"/>
            <a:ext cy="3394500" cx="8229600"/>
          </a:xfrm>
          <a:prstGeom prst="rect">
            <a:avLst/>
          </a:prstGeom>
          <a:noFill/>
          <a:ln>
            <a:noFill/>
          </a:ln>
        </p:spPr>
        <p:txBody>
          <a:bodyPr bIns="91425" rIns="91425" lIns="91425" tIns="91425" anchor="t" anchorCtr="0"/>
          <a:lstStyle>
            <a:lvl1pPr>
              <a:spcBef>
                <a:spcPts val="0"/>
              </a:spcBef>
              <a:buClr>
                <a:schemeClr val="dk2"/>
              </a:buClr>
              <a:buSzPct val="100000"/>
              <a:buFont typeface="Trebuchet MS"/>
              <a:defRPr sz="3200">
                <a:solidFill>
                  <a:schemeClr val="dk2"/>
                </a:solidFill>
                <a:latin typeface="Trebuchet MS"/>
                <a:ea typeface="Trebuchet MS"/>
                <a:cs typeface="Trebuchet MS"/>
                <a:sym typeface="Trebuchet MS"/>
              </a:defRPr>
            </a:lvl1pPr>
            <a:lvl2pPr>
              <a:spcBef>
                <a:spcPts val="560"/>
              </a:spcBef>
              <a:buClr>
                <a:schemeClr val="dk2"/>
              </a:buClr>
              <a:buSzPct val="100000"/>
              <a:buFont typeface="Trebuchet MS"/>
              <a:defRPr sz="28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4pPr>
            <a:lvl5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5pPr>
            <a:lvl6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6pPr>
            <a:lvl7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7pPr>
            <a:lvl8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8pPr>
            <a:lvl9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0" name="Shape 40"/>
        <p:cNvGrpSpPr/>
        <p:nvPr/>
      </p:nvGrpSpPr>
      <p:grpSpPr>
        <a:xfrm>
          <a:off y="0" x="0"/>
          <a:ext cy="0" cx="0"/>
          <a:chOff y="0" x="0"/>
          <a:chExt cy="0" cx="0"/>
        </a:xfrm>
      </p:grpSpPr>
      <p:sp>
        <p:nvSpPr>
          <p:cNvPr id="41" name="Shape 41"/>
          <p:cNvSpPr txBox="1"/>
          <p:nvPr>
            <p:ph type="title"/>
          </p:nvPr>
        </p:nvSpPr>
        <p:spPr>
          <a:xfrm>
            <a:off y="205978" x="457200"/>
            <a:ext cy="857400" cx="82296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accent1"/>
              </a:buClr>
              <a:buFont typeface="Arial"/>
              <a:buNone/>
              <a:defRPr/>
            </a:lvl1pPr>
            <a:lvl2pPr algn="l" rtl="0" marR="0" indent="0" marL="0">
              <a:lnSpc>
                <a:spcPct val="100000"/>
              </a:lnSpc>
              <a:spcBef>
                <a:spcPts val="0"/>
              </a:spcBef>
              <a:spcAft>
                <a:spcPts val="0"/>
              </a:spcAft>
              <a:buClr>
                <a:schemeClr val="accent1"/>
              </a:buClr>
              <a:buFont typeface="Arial"/>
              <a:buNone/>
              <a:defRPr/>
            </a:lvl2pPr>
            <a:lvl3pPr algn="l" rtl="0" marR="0" indent="0" marL="0">
              <a:spcBef>
                <a:spcPts val="0"/>
              </a:spcBef>
              <a:buClr>
                <a:schemeClr val="accent1"/>
              </a:buClr>
              <a:buFont typeface="Arial"/>
              <a:buNone/>
              <a:defRPr/>
            </a:lvl3pPr>
            <a:lvl4pPr algn="l" rtl="0" marR="0" indent="0" marL="0">
              <a:spcBef>
                <a:spcPts val="0"/>
              </a:spcBef>
              <a:buClr>
                <a:schemeClr val="accent1"/>
              </a:buClr>
              <a:buFont typeface="Arial"/>
              <a:buNone/>
              <a:defRPr/>
            </a:lvl4pPr>
            <a:lvl5pPr algn="l" rtl="0" marR="0" indent="0" marL="0">
              <a:spcBef>
                <a:spcPts val="0"/>
              </a:spcBef>
              <a:buClr>
                <a:schemeClr val="accent1"/>
              </a:buClr>
              <a:buFont typeface="Arial"/>
              <a:buNone/>
              <a:defRPr/>
            </a:lvl5pPr>
            <a:lvl6pPr algn="l" rtl="0" marR="0" indent="0" marL="0">
              <a:spcBef>
                <a:spcPts val="0"/>
              </a:spcBef>
              <a:buClr>
                <a:schemeClr val="accent1"/>
              </a:buClr>
              <a:buFont typeface="Arial"/>
              <a:buNone/>
              <a:defRPr/>
            </a:lvl6pPr>
            <a:lvl7pPr algn="l" rtl="0" marR="0" indent="0" marL="0">
              <a:spcBef>
                <a:spcPts val="0"/>
              </a:spcBef>
              <a:buClr>
                <a:schemeClr val="accent1"/>
              </a:buClr>
              <a:buFont typeface="Arial"/>
              <a:buNone/>
              <a:defRPr/>
            </a:lvl7pPr>
            <a:lvl8pPr algn="l" rtl="0" marR="0" indent="0" marL="0">
              <a:spcBef>
                <a:spcPts val="0"/>
              </a:spcBef>
              <a:buClr>
                <a:schemeClr val="accent1"/>
              </a:buClr>
              <a:buFont typeface="Arial"/>
              <a:buNone/>
              <a:defRPr/>
            </a:lvl8pPr>
            <a:lvl9pPr algn="l" rtl="0" marR="0" indent="0" marL="0">
              <a:spcBef>
                <a:spcPts val="0"/>
              </a:spcBef>
              <a:buClr>
                <a:schemeClr val="accent1"/>
              </a:buClr>
              <a:buFont typeface="Arial"/>
              <a:buNone/>
              <a:defRPr/>
            </a:lvl9pPr>
          </a:lstStyle>
          <a:p/>
        </p:txBody>
      </p:sp>
      <p:sp>
        <p:nvSpPr>
          <p:cNvPr id="42" name="Shape 42"/>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lgn="l" rtl="0" marR="0" indent="0" marL="0">
              <a:lnSpc>
                <a:spcPct val="100000"/>
              </a:lnSpc>
              <a:spcBef>
                <a:spcPts val="600"/>
              </a:spcBef>
              <a:spcAft>
                <a:spcPts val="0"/>
              </a:spcAft>
              <a:buClr>
                <a:schemeClr val="dk1"/>
              </a:buClr>
              <a:buFont typeface="Arial"/>
              <a:buNone/>
              <a:defRPr/>
            </a:lvl1pPr>
            <a:lvl2pPr algn="l" rtl="0" marR="0" indent="0" marL="0">
              <a:lnSpc>
                <a:spcPct val="100000"/>
              </a:lnSpc>
              <a:spcBef>
                <a:spcPts val="480"/>
              </a:spcBef>
              <a:spcAft>
                <a:spcPts val="0"/>
              </a:spcAft>
              <a:buClr>
                <a:schemeClr val="dk1"/>
              </a:buClr>
              <a:buFont typeface="Arial"/>
              <a:buNone/>
              <a:defRPr/>
            </a:lvl2pPr>
            <a:lvl3pPr algn="l" rtl="0" marR="0" indent="0" marL="0">
              <a:lnSpc>
                <a:spcPct val="100000"/>
              </a:lnSpc>
              <a:spcBef>
                <a:spcPts val="480"/>
              </a:spcBef>
              <a:spcAft>
                <a:spcPts val="0"/>
              </a:spcAft>
              <a:buClr>
                <a:schemeClr val="dk1"/>
              </a:buClr>
              <a:buFont typeface="Arial"/>
              <a:buNone/>
              <a:defRPr/>
            </a:lvl3pPr>
            <a:lvl4pPr algn="l" rtl="0" marR="0" indent="0" marL="0">
              <a:lnSpc>
                <a:spcPct val="100000"/>
              </a:lnSpc>
              <a:spcBef>
                <a:spcPts val="360"/>
              </a:spcBef>
              <a:spcAft>
                <a:spcPts val="0"/>
              </a:spcAft>
              <a:buClr>
                <a:schemeClr val="dk1"/>
              </a:buClr>
              <a:buFont typeface="Arial"/>
              <a:buNone/>
              <a:defRPr/>
            </a:lvl4pPr>
            <a:lvl5pPr algn="l" rtl="0" marR="0" indent="0" marL="0">
              <a:lnSpc>
                <a:spcPct val="100000"/>
              </a:lnSpc>
              <a:spcBef>
                <a:spcPts val="360"/>
              </a:spcBef>
              <a:spcAft>
                <a:spcPts val="0"/>
              </a:spcAft>
              <a:buClr>
                <a:schemeClr val="dk1"/>
              </a:buClr>
              <a:buFont typeface="Arial"/>
              <a:buNone/>
              <a:defRPr/>
            </a:lvl5pPr>
            <a:lvl6pPr algn="l" rtl="0" marR="0" indent="0" marL="0">
              <a:lnSpc>
                <a:spcPct val="100000"/>
              </a:lnSpc>
              <a:spcBef>
                <a:spcPts val="360"/>
              </a:spcBef>
              <a:spcAft>
                <a:spcPts val="0"/>
              </a:spcAft>
              <a:buClr>
                <a:schemeClr val="dk1"/>
              </a:buClr>
              <a:buFont typeface="Arial"/>
              <a:buNone/>
              <a:defRPr/>
            </a:lvl6pPr>
            <a:lvl7pPr algn="l" rtl="0" marR="0" indent="0" marL="0">
              <a:lnSpc>
                <a:spcPct val="100000"/>
              </a:lnSpc>
              <a:spcBef>
                <a:spcPts val="360"/>
              </a:spcBef>
              <a:spcAft>
                <a:spcPts val="0"/>
              </a:spcAft>
              <a:buClr>
                <a:schemeClr val="dk1"/>
              </a:buClr>
              <a:buFont typeface="Arial"/>
              <a:buNone/>
              <a:defRPr/>
            </a:lvl7pPr>
            <a:lvl8pPr algn="l" rtl="0" marR="0" indent="0" marL="0">
              <a:lnSpc>
                <a:spcPct val="100000"/>
              </a:lnSpc>
              <a:spcBef>
                <a:spcPts val="360"/>
              </a:spcBef>
              <a:spcAft>
                <a:spcPts val="0"/>
              </a:spcAft>
              <a:buClr>
                <a:schemeClr val="dk1"/>
              </a:buClr>
              <a:buFont typeface="Arial"/>
              <a:buNone/>
              <a:defRPr/>
            </a:lvl8pPr>
            <a:lvl9pPr algn="l" rtl="0" marR="0" indent="0" marL="0">
              <a:lnSpc>
                <a:spcPct val="100000"/>
              </a:lnSpc>
              <a:spcBef>
                <a:spcPts val="360"/>
              </a:spcBef>
              <a:spcAft>
                <a:spcPts val="0"/>
              </a:spcAft>
              <a:buClr>
                <a:schemeClr val="dk1"/>
              </a:buClr>
              <a:buFont typeface="Arial"/>
              <a:buNone/>
              <a:defRPr/>
            </a:lvl9pPr>
          </a:lstStyle>
          <a:p/>
        </p:txBody>
      </p:sp>
      <p:cxnSp>
        <p:nvCxnSpPr>
          <p:cNvPr id="43" name="Shape 43"/>
          <p:cNvCxnSpPr/>
          <p:nvPr/>
        </p:nvCxnSpPr>
        <p:spPr>
          <a:xfrm>
            <a:off y="5023258" x="457200"/>
            <a:ext cy="0" cx="8229600"/>
          </a:xfrm>
          <a:prstGeom prst="straightConnector1">
            <a:avLst/>
          </a:prstGeom>
          <a:noFill/>
          <a:ln w="50800" cap="flat">
            <a:solidFill>
              <a:schemeClr val="lt2"/>
            </a:solidFill>
            <a:prstDash val="solid"/>
            <a:round/>
            <a:headEnd w="med" len="med" type="none"/>
            <a:tailEnd w="med" len="med" type="none"/>
          </a:ln>
        </p:spPr>
      </p:cxnSp>
    </p:spTree>
  </p:cSld>
  <p:clrMap accent2="accent2" accent3="accent3" accent4="accent4" accent5="accent5" accent6="accent6" hlink="hlink" tx2="lt2" tx1="dk1" bg2="dk2" bg1="lt1" folHlink="folHlink" accent1="accent1"/>
  <p:sldLayoutIdLst>
    <p:sldLayoutId id="2147483654" r:id="rId1"/>
    <p:sldLayoutId id="2147483655" r:id="rId2"/>
    <p:sldLayoutId id="2147483656" r:id="rId3"/>
    <p:sldLayoutId id="2147483657" r:id="rId4"/>
    <p:sldLayoutId id="2147483658" r:id="rId5"/>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7.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7.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7.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7.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7.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7.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7.xml" Type="http://schemas.openxmlformats.org/officeDocument/2006/relationships/slideLayout" Id="rId1"/><Relationship Target="http://saweis.net/pdfs/weis-trusted-computing-openstack.pdf" Type="http://schemas.openxmlformats.org/officeDocument/2006/relationships/hyperlink" TargetMode="External" Id="rId4"/><Relationship Target="https://github.com/cloudkeep/barbican" Type="http://schemas.openxmlformats.org/officeDocument/2006/relationships/hyperlink" TargetMode="External" Id="rId3"/><Relationship Target="http://www.intel.com/content/dam/www/public/us/en/documents/white-papers/creating-trust-in-cloud-ubuntu-intel-white-paper.pdf" Type="http://schemas.openxmlformats.org/officeDocument/2006/relationships/hyperlink" TargetMode="External" Id="rId6"/><Relationship Target="http://fedscoop.com/wp-content/uploads/2013/03/intel-trusted-geolocation-in-the-cloud.pdf" Type="http://schemas.openxmlformats.org/officeDocument/2006/relationships/hyperlink" TargetMode="External" Id="rId5"/></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7.xml" Type="http://schemas.openxmlformats.org/officeDocument/2006/relationships/slideLayout" Id="rId1"/><Relationship Target="../media/image09.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7.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7.xml" Type="http://schemas.openxmlformats.org/officeDocument/2006/relationships/slideLayout" Id="rId1"/><Relationship Target="../media/image02.png" Type="http://schemas.openxmlformats.org/officeDocument/2006/relationships/image" Id="rId4"/><Relationship Target="../media/image01.png" Type="http://schemas.openxmlformats.org/officeDocument/2006/relationships/image" Id="rId3"/><Relationship Target="../media/image04.png" Type="http://schemas.openxmlformats.org/officeDocument/2006/relationships/image" Id="rId6"/><Relationship Target="../media/image00.png" Type="http://schemas.openxmlformats.org/officeDocument/2006/relationships/image" Id="rId5"/></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7.xml" Type="http://schemas.openxmlformats.org/officeDocument/2006/relationships/slideLayout" Id="rId1"/><Relationship Target="../media/image07.png" Type="http://schemas.openxmlformats.org/officeDocument/2006/relationships/image" Id="rId4"/><Relationship Target="../media/image03.png" Type="http://schemas.openxmlformats.org/officeDocument/2006/relationships/image" Id="rId3"/><Relationship Target="../media/image06.png" Type="http://schemas.openxmlformats.org/officeDocument/2006/relationships/image" Id="rId6"/><Relationship Target="../media/image01.png" Type="http://schemas.openxmlformats.org/officeDocument/2006/relationships/image" Id="rId5"/></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7.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7.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7.xml" Type="http://schemas.openxmlformats.org/officeDocument/2006/relationships/slideLayout" Id="rId1"/><Relationship Target="../media/image05.png" Type="http://schemas.openxmlformats.org/officeDocument/2006/relationships/image" Id="rId4"/><Relationship Target="../media/image10.png" Type="http://schemas.openxmlformats.org/officeDocument/2006/relationships/image" Id="rId3"/><Relationship Target="../media/image00.png" Type="http://schemas.openxmlformats.org/officeDocument/2006/relationships/image" Id="rId5"/></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7.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7.xml" Type="http://schemas.openxmlformats.org/officeDocument/2006/relationships/slideLayout" Id="rId1"/><Relationship Target="../media/image08.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y="0" x="0"/>
          <a:ext cy="0" cx="0"/>
          <a:chOff y="0" x="0"/>
          <a:chExt cy="0" cx="0"/>
        </a:xfrm>
      </p:grpSpPr>
      <p:sp>
        <p:nvSpPr>
          <p:cNvPr id="62" name="Shape 62"/>
          <p:cNvSpPr txBox="1"/>
          <p:nvPr>
            <p:ph type="title"/>
          </p:nvPr>
        </p:nvSpPr>
        <p:spPr>
          <a:xfrm>
            <a:off y="324744" x="457200"/>
            <a:ext cy="738599"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accent1"/>
              </a:buClr>
              <a:buSzPct val="25000"/>
              <a:buFont typeface="Arial"/>
              <a:buNone/>
            </a:pPr>
            <a:r>
              <a:rPr b="1" sz="3600" lang="en">
                <a:solidFill>
                  <a:srgbClr val="DA0002"/>
                </a:solidFill>
              </a:rPr>
              <a:t>Intel Cloud Security Practicum</a:t>
            </a:r>
          </a:p>
        </p:txBody>
      </p:sp>
      <p:sp>
        <p:nvSpPr>
          <p:cNvPr id="63" name="Shape 63"/>
          <p:cNvSpPr txBox="1"/>
          <p:nvPr>
            <p:ph idx="1" type="body"/>
          </p:nvPr>
        </p:nvSpPr>
        <p:spPr>
          <a:xfrm>
            <a:off y="3193250" x="457200"/>
            <a:ext cy="1692599"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2000" lang="en" i="0">
                <a:solidFill>
                  <a:srgbClr val="5B595A"/>
                </a:solidFill>
                <a:latin typeface="Arial"/>
                <a:ea typeface="Arial"/>
                <a:cs typeface="Arial"/>
                <a:sym typeface="Arial"/>
              </a:rPr>
              <a:t> Sponsor - Intel</a:t>
            </a:r>
            <a:br>
              <a:rPr strike="noStrike" u="none" b="0" cap="none" baseline="0" sz="2000" lang="en" i="0">
                <a:solidFill>
                  <a:srgbClr val="5B595A"/>
                </a:solidFill>
                <a:latin typeface="Arial"/>
                <a:ea typeface="Arial"/>
                <a:cs typeface="Arial"/>
                <a:sym typeface="Arial"/>
              </a:rPr>
            </a:br>
            <a:r>
              <a:rPr strike="noStrike" u="none" b="0" cap="none" baseline="0" sz="2000" lang="en" i="0">
                <a:solidFill>
                  <a:srgbClr val="5B595A"/>
                </a:solidFill>
                <a:latin typeface="Arial"/>
                <a:ea typeface="Arial"/>
                <a:cs typeface="Arial"/>
                <a:sym typeface="Arial"/>
              </a:rPr>
              <a:t> Point of contact - Jonathan Buhacoff, </a:t>
            </a:r>
            <a:r>
              <a:rPr sz="2000" lang="en">
                <a:solidFill>
                  <a:srgbClr val="5B595A"/>
                </a:solidFill>
              </a:rPr>
              <a:t>Eric Gee</a:t>
            </a:r>
            <a:br>
              <a:rPr strike="noStrike" u="none" b="0" cap="none" baseline="0" sz="2000" lang="en" i="0">
                <a:solidFill>
                  <a:srgbClr val="5B595A"/>
                </a:solidFill>
                <a:latin typeface="Arial"/>
                <a:ea typeface="Arial"/>
                <a:cs typeface="Arial"/>
                <a:sym typeface="Arial"/>
              </a:rPr>
            </a:br>
            <a:r>
              <a:rPr strike="noStrike" u="none" b="0" cap="none" baseline="0" sz="2000" lang="en" i="0">
                <a:solidFill>
                  <a:srgbClr val="5B595A"/>
                </a:solidFill>
                <a:latin typeface="Arial"/>
                <a:ea typeface="Arial"/>
                <a:cs typeface="Arial"/>
                <a:sym typeface="Arial"/>
              </a:rPr>
              <a:t> Faculty Advisor - Patrick Tague</a:t>
            </a:r>
            <a:br>
              <a:rPr strike="noStrike" u="none" b="0" cap="none" baseline="0" sz="2000" lang="en" i="0">
                <a:solidFill>
                  <a:srgbClr val="5B595A"/>
                </a:solidFill>
                <a:latin typeface="Arial"/>
                <a:ea typeface="Arial"/>
                <a:cs typeface="Arial"/>
                <a:sym typeface="Arial"/>
              </a:rPr>
            </a:br>
            <a:r>
              <a:rPr strike="noStrike" u="none" b="0" cap="none" baseline="0" sz="2000" lang="en" i="0">
                <a:solidFill>
                  <a:srgbClr val="5B595A"/>
                </a:solidFill>
                <a:latin typeface="Arial"/>
                <a:ea typeface="Arial"/>
                <a:cs typeface="Arial"/>
                <a:sym typeface="Arial"/>
              </a:rPr>
              <a:t> Team BlueChip- D</a:t>
            </a:r>
            <a:r>
              <a:rPr sz="2000" lang="en">
                <a:solidFill>
                  <a:srgbClr val="5B595A"/>
                </a:solidFill>
              </a:rPr>
              <a:t>eepti</a:t>
            </a:r>
            <a:r>
              <a:rPr strike="noStrike" u="none" b="0" cap="none" baseline="0" sz="2000" lang="en" i="0">
                <a:solidFill>
                  <a:srgbClr val="5B595A"/>
                </a:solidFill>
                <a:latin typeface="Arial"/>
                <a:ea typeface="Arial"/>
                <a:cs typeface="Arial"/>
                <a:sym typeface="Arial"/>
              </a:rPr>
              <a:t>, </a:t>
            </a:r>
            <a:r>
              <a:rPr sz="2000" lang="en">
                <a:solidFill>
                  <a:srgbClr val="5B595A"/>
                </a:solidFill>
              </a:rPr>
              <a:t>Divya</a:t>
            </a:r>
            <a:r>
              <a:rPr strike="noStrike" u="none" b="0" cap="none" baseline="0" sz="2000" lang="en" i="0">
                <a:solidFill>
                  <a:srgbClr val="5B595A"/>
                </a:solidFill>
                <a:latin typeface="Arial"/>
                <a:ea typeface="Arial"/>
                <a:cs typeface="Arial"/>
                <a:sym typeface="Arial"/>
              </a:rPr>
              <a:t>, </a:t>
            </a:r>
            <a:r>
              <a:rPr sz="2000" lang="en">
                <a:solidFill>
                  <a:schemeClr val="dk2"/>
                </a:solidFill>
              </a:rPr>
              <a:t>Marcelo, </a:t>
            </a:r>
            <a:r>
              <a:rPr strike="noStrike" u="none" b="0" cap="none" baseline="0" sz="2000" lang="en" i="0">
                <a:solidFill>
                  <a:srgbClr val="5B595A"/>
                </a:solidFill>
                <a:latin typeface="Arial"/>
                <a:ea typeface="Arial"/>
                <a:cs typeface="Arial"/>
                <a:sym typeface="Arial"/>
              </a:rPr>
              <a:t>Rashm</a:t>
            </a:r>
            <a:r>
              <a:rPr sz="2000" lang="en">
                <a:solidFill>
                  <a:srgbClr val="5B595A"/>
                </a:solidFill>
              </a:rPr>
              <a:t>i</a:t>
            </a:r>
            <a:r>
              <a:rPr strike="noStrike" u="none" b="0" cap="none" baseline="0" sz="2000" lang="en" i="0">
                <a:solidFill>
                  <a:srgbClr val="5B595A"/>
                </a:solidFill>
                <a:latin typeface="Arial"/>
                <a:ea typeface="Arial"/>
                <a:cs typeface="Arial"/>
                <a:sym typeface="Arial"/>
              </a:rPr>
              <a:t> </a:t>
            </a:r>
          </a:p>
          <a:p>
            <a:pPr algn="r" rtl="0" lvl="0" marR="0" indent="0" marL="0">
              <a:lnSpc>
                <a:spcPct val="100000"/>
              </a:lnSpc>
              <a:spcBef>
                <a:spcPts val="0"/>
              </a:spcBef>
              <a:spcAft>
                <a:spcPts val="0"/>
              </a:spcAft>
              <a:buClr>
                <a:schemeClr val="dk1"/>
              </a:buClr>
              <a:buSzPct val="25000"/>
              <a:buFont typeface="Arial"/>
              <a:buNone/>
            </a:pPr>
            <a:r>
              <a:rPr strike="noStrike" u="none" b="0" cap="none" baseline="0" sz="1600" lang="en" i="0">
                <a:solidFill>
                  <a:schemeClr val="dk1"/>
                </a:solidFill>
                <a:latin typeface="Arial"/>
                <a:ea typeface="Arial"/>
                <a:cs typeface="Arial"/>
                <a:sym typeface="Arial"/>
              </a:rPr>
              <a:t>INI Project Practicum, Fall 2014</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y="0" x="0"/>
          <a:ext cy="0" cx="0"/>
          <a:chOff y="0" x="0"/>
          <a:chExt cy="0" cx="0"/>
        </a:xfrm>
      </p:grpSpPr>
      <p:sp>
        <p:nvSpPr>
          <p:cNvPr id="150" name="Shape 15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rgbClr val="DA0002"/>
                </a:solidFill>
              </a:rPr>
              <a:t>Trusted Virtual Machines</a:t>
            </a:r>
          </a:p>
        </p:txBody>
      </p:sp>
      <p:sp>
        <p:nvSpPr>
          <p:cNvPr id="151" name="Shape 151"/>
          <p:cNvSpPr txBox="1"/>
          <p:nvPr>
            <p:ph idx="1" type="body"/>
          </p:nvPr>
        </p:nvSpPr>
        <p:spPr>
          <a:xfrm>
            <a:off y="1200150" x="457200"/>
            <a:ext cy="3662100" cx="8229600"/>
          </a:xfrm>
          <a:prstGeom prst="rect">
            <a:avLst/>
          </a:prstGeom>
        </p:spPr>
        <p:txBody>
          <a:bodyPr bIns="91425" rIns="91425" lIns="91425" tIns="91425" anchor="t" anchorCtr="0">
            <a:noAutofit/>
          </a:bodyPr>
          <a:lstStyle/>
          <a:p>
            <a:pPr rtl="0">
              <a:spcBef>
                <a:spcPts val="0"/>
              </a:spcBef>
              <a:buNone/>
            </a:pPr>
            <a:r>
              <a:rPr sz="2200" lang="en">
                <a:solidFill>
                  <a:schemeClr val="dk1"/>
                </a:solidFill>
              </a:rPr>
              <a:t>IaaS providers store tenant VMs:</a:t>
            </a:r>
          </a:p>
          <a:p>
            <a:pPr rtl="0" lvl="0" indent="-368300" marL="457200">
              <a:spcBef>
                <a:spcPts val="0"/>
              </a:spcBef>
              <a:buClr>
                <a:schemeClr val="dk1"/>
              </a:buClr>
              <a:buSzPct val="100000"/>
              <a:buFont typeface="Arial"/>
              <a:buChar char="●"/>
            </a:pPr>
            <a:r>
              <a:rPr sz="2200" lang="en">
                <a:solidFill>
                  <a:schemeClr val="dk1"/>
                </a:solidFill>
              </a:rPr>
              <a:t>in the clear (no encryption -&gt; no thanks!)</a:t>
            </a:r>
          </a:p>
          <a:p>
            <a:pPr rtl="0" lvl="0" indent="-368300" marL="457200">
              <a:spcBef>
                <a:spcPts val="0"/>
              </a:spcBef>
              <a:buClr>
                <a:schemeClr val="dk1"/>
              </a:buClr>
              <a:buSzPct val="100000"/>
              <a:buFont typeface="Arial"/>
              <a:buChar char="●"/>
            </a:pPr>
            <a:r>
              <a:rPr sz="2200" lang="en">
                <a:solidFill>
                  <a:schemeClr val="dk1"/>
                </a:solidFill>
              </a:rPr>
              <a:t>encrypted (but keys with provider)</a:t>
            </a:r>
          </a:p>
          <a:p>
            <a:pPr rtl="0">
              <a:spcBef>
                <a:spcPts val="0"/>
              </a:spcBef>
              <a:buNone/>
            </a:pPr>
            <a:r>
              <a:rPr sz="2200" lang="en">
                <a:solidFill>
                  <a:schemeClr val="dk1"/>
                </a:solidFill>
              </a:rPr>
              <a:t>	</a:t>
            </a:r>
          </a:p>
          <a:p>
            <a:pPr rtl="0">
              <a:spcBef>
                <a:spcPts val="0"/>
              </a:spcBef>
              <a:buNone/>
            </a:pPr>
            <a:r>
              <a:rPr sz="2200" lang="en">
                <a:solidFill>
                  <a:schemeClr val="dk1"/>
                </a:solidFill>
              </a:rPr>
              <a:t>But what about tenants who store sensitive information in their VMs and want to control its lifecycle?</a:t>
            </a:r>
          </a:p>
          <a:p>
            <a:pPr rtl="0" lvl="0" indent="-368300" marL="457200">
              <a:spcBef>
                <a:spcPts val="0"/>
              </a:spcBef>
              <a:buClr>
                <a:schemeClr val="dk1"/>
              </a:buClr>
              <a:buSzPct val="100000"/>
              <a:buFont typeface="Arial"/>
              <a:buChar char="-"/>
            </a:pPr>
            <a:r>
              <a:rPr sz="2200" lang="en">
                <a:solidFill>
                  <a:schemeClr val="dk1"/>
                </a:solidFill>
              </a:rPr>
              <a:t>Integrity &amp; Confidentiality</a:t>
            </a:r>
          </a:p>
          <a:p>
            <a:pPr rtl="0">
              <a:spcBef>
                <a:spcPts val="0"/>
              </a:spcBef>
              <a:buNone/>
            </a:pPr>
            <a:r>
              <a:t/>
            </a:r>
            <a:endParaRPr sz="2200">
              <a:solidFill>
                <a:schemeClr val="dk1"/>
              </a:solidFill>
            </a:endParaRPr>
          </a:p>
          <a:p>
            <a:pPr rtl="0" lvl="0">
              <a:spcBef>
                <a:spcPts val="0"/>
              </a:spcBef>
              <a:buNone/>
            </a:pPr>
            <a:r>
              <a:rPr sz="2200" lang="en">
                <a:solidFill>
                  <a:schemeClr val="dk1"/>
                </a:solidFill>
              </a:rPr>
              <a:t>The solution is to provide a means for the tenant to control the keys encrypting its VMs, and release them only to trusted servers.</a:t>
            </a:r>
          </a:p>
          <a:p>
            <a:pPr rtl="0" lvl="0">
              <a:spcBef>
                <a:spcPts val="0"/>
              </a:spcBef>
              <a:buNone/>
            </a:pPr>
            <a:r>
              <a:t/>
            </a:r>
            <a:endParaRPr sz="2200">
              <a:solidFill>
                <a:schemeClr val="dk1"/>
              </a:solidFill>
            </a:endParaRPr>
          </a:p>
          <a:p>
            <a:pPr rtl="0" lvl="0">
              <a:spcBef>
                <a:spcPts val="0"/>
              </a:spcBef>
              <a:buNone/>
            </a:pPr>
            <a:r>
              <a:t/>
            </a:r>
            <a:endParaRPr sz="2200"/>
          </a:p>
          <a:p>
            <a:pPr rtl="0" lvl="0">
              <a:spcBef>
                <a:spcPts val="0"/>
              </a:spcBef>
              <a:buNone/>
            </a:pPr>
            <a:r>
              <a:t/>
            </a:r>
            <a:endParaRPr sz="22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y="0" x="0"/>
          <a:ext cy="0" cx="0"/>
          <a:chOff y="0" x="0"/>
          <a:chExt cy="0" cx="0"/>
        </a:xfrm>
      </p:grpSpPr>
      <p:sp>
        <p:nvSpPr>
          <p:cNvPr id="156" name="Shape 15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rgbClr val="DA0002"/>
                </a:solidFill>
              </a:rPr>
              <a:t>OpenStack Barbican</a:t>
            </a:r>
          </a:p>
        </p:txBody>
      </p:sp>
      <p:sp>
        <p:nvSpPr>
          <p:cNvPr id="157" name="Shape 157"/>
          <p:cNvSpPr txBox="1"/>
          <p:nvPr>
            <p:ph idx="1" type="body"/>
          </p:nvPr>
        </p:nvSpPr>
        <p:spPr>
          <a:xfrm>
            <a:off y="1200150" x="457200"/>
            <a:ext cy="3662100" cx="8229600"/>
          </a:xfrm>
          <a:prstGeom prst="rect">
            <a:avLst/>
          </a:prstGeom>
        </p:spPr>
        <p:txBody>
          <a:bodyPr bIns="91425" rIns="91425" lIns="91425" tIns="91425" anchor="t" anchorCtr="0">
            <a:noAutofit/>
          </a:bodyPr>
          <a:lstStyle/>
          <a:p>
            <a:pPr rtl="0">
              <a:spcBef>
                <a:spcPts val="0"/>
              </a:spcBef>
              <a:buNone/>
            </a:pPr>
            <a:r>
              <a:rPr sz="2200" lang="en">
                <a:solidFill>
                  <a:schemeClr val="dk1"/>
                </a:solidFill>
              </a:rPr>
              <a:t>Barbican is a REST API which provides secure storage, provisioning and management of secrets. It can handle many types of secrets, including:</a:t>
            </a:r>
          </a:p>
          <a:p>
            <a:pPr rtl="0" lvl="0" indent="-368300" marL="457200">
              <a:spcBef>
                <a:spcPts val="0"/>
              </a:spcBef>
              <a:buClr>
                <a:schemeClr val="dk1"/>
              </a:buClr>
              <a:buSzPct val="100000"/>
              <a:buFont typeface="Arial"/>
              <a:buAutoNum type="arabicPeriod"/>
            </a:pPr>
            <a:r>
              <a:rPr sz="2200" lang="en">
                <a:solidFill>
                  <a:schemeClr val="dk1"/>
                </a:solidFill>
              </a:rPr>
              <a:t>Symmetric Keys</a:t>
            </a:r>
          </a:p>
          <a:p>
            <a:pPr rtl="0" lvl="0" indent="-368300" marL="457200">
              <a:spcBef>
                <a:spcPts val="0"/>
              </a:spcBef>
              <a:buClr>
                <a:schemeClr val="dk1"/>
              </a:buClr>
              <a:buSzPct val="100000"/>
              <a:buFont typeface="Arial"/>
              <a:buAutoNum type="arabicPeriod"/>
            </a:pPr>
            <a:r>
              <a:rPr sz="2200" lang="en">
                <a:solidFill>
                  <a:schemeClr val="dk1"/>
                </a:solidFill>
              </a:rPr>
              <a:t>Asymmetric Keys</a:t>
            </a:r>
          </a:p>
          <a:p>
            <a:pPr rtl="0" lvl="0" indent="-368300" marL="457200">
              <a:spcBef>
                <a:spcPts val="0"/>
              </a:spcBef>
              <a:buClr>
                <a:schemeClr val="dk1"/>
              </a:buClr>
              <a:buSzPct val="100000"/>
              <a:buFont typeface="Arial"/>
              <a:buAutoNum type="arabicPeriod"/>
            </a:pPr>
            <a:r>
              <a:rPr sz="2200" lang="en">
                <a:solidFill>
                  <a:schemeClr val="dk1"/>
                </a:solidFill>
              </a:rPr>
              <a:t>Raw secrets</a:t>
            </a:r>
          </a:p>
          <a:p>
            <a:pPr rtl="0">
              <a:spcBef>
                <a:spcPts val="0"/>
              </a:spcBef>
              <a:buNone/>
            </a:pPr>
            <a:r>
              <a:t/>
            </a:r>
            <a:endParaRPr sz="2200">
              <a:solidFill>
                <a:schemeClr val="dk1"/>
              </a:solidFill>
            </a:endParaRPr>
          </a:p>
          <a:p>
            <a:pPr rtl="0" lvl="0">
              <a:spcBef>
                <a:spcPts val="0"/>
              </a:spcBef>
              <a:buNone/>
            </a:pPr>
            <a:r>
              <a:rPr sz="2200" lang="en">
                <a:solidFill>
                  <a:schemeClr val="dk1"/>
                </a:solidFill>
              </a:rPr>
              <a:t>Barbican fits into Intel’s Trusted VM solution model as a key management server, which stores keys and provisions requesting cloud servers with keys based on their trust and policy compliance as attested by trust authority OAT/MtW. </a:t>
            </a:r>
          </a:p>
          <a:p>
            <a:pPr rtl="0" lvl="0">
              <a:spcBef>
                <a:spcPts val="0"/>
              </a:spcBef>
              <a:buNone/>
            </a:pPr>
            <a:r>
              <a:t/>
            </a:r>
            <a:endParaRPr sz="2200"/>
          </a:p>
          <a:p>
            <a:pPr rtl="0" lvl="0">
              <a:spcBef>
                <a:spcPts val="0"/>
              </a:spcBef>
              <a:buNone/>
            </a:pPr>
            <a:r>
              <a:t/>
            </a:r>
            <a:endParaRPr sz="220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y="0" x="0"/>
          <a:ext cy="0" cx="0"/>
          <a:chOff y="0" x="0"/>
          <a:chExt cy="0" cx="0"/>
        </a:xfrm>
      </p:grpSpPr>
      <p:sp>
        <p:nvSpPr>
          <p:cNvPr id="162" name="Shape 162"/>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b="1" sz="3000" lang="en">
                <a:solidFill>
                  <a:srgbClr val="DA0002"/>
                </a:solidFill>
              </a:rPr>
              <a:t>Project Timeline</a:t>
            </a:r>
          </a:p>
        </p:txBody>
      </p:sp>
      <p:graphicFrame>
        <p:nvGraphicFramePr>
          <p:cNvPr id="163" name="Shape 163"/>
          <p:cNvGraphicFramePr/>
          <p:nvPr/>
        </p:nvGraphicFramePr>
        <p:xfrm>
          <a:off y="1331450" x="623275"/>
          <a:ext cy="3000000" cx="3000000"/>
        </p:xfrm>
        <a:graphic>
          <a:graphicData uri="http://schemas.openxmlformats.org/drawingml/2006/table">
            <a:tbl>
              <a:tblPr>
                <a:noFill/>
                <a:tableStyleId>{7AB5D090-CE34-498C-9F39-4D8EF8331840}</a:tableStyleId>
              </a:tblPr>
              <a:tblGrid>
                <a:gridCol w="5231800"/>
                <a:gridCol w="1401650"/>
                <a:gridCol w="1288850"/>
              </a:tblGrid>
              <a:tr h="820600">
                <a:tc>
                  <a:txBody>
                    <a:bodyPr>
                      <a:noAutofit/>
                    </a:bodyPr>
                    <a:lstStyle/>
                    <a:p>
                      <a:pPr rtl="0" lvl="0">
                        <a:spcBef>
                          <a:spcPts val="0"/>
                        </a:spcBef>
                        <a:buNone/>
                      </a:pPr>
                      <a:r>
                        <a:rPr lang="en"/>
                        <a:t>Research on OpenStack Barbican for support of </a:t>
                      </a:r>
                    </a:p>
                    <a:p>
                      <a:pPr rtl="0" lvl="0">
                        <a:spcBef>
                          <a:spcPts val="0"/>
                        </a:spcBef>
                        <a:buNone/>
                      </a:pPr>
                      <a:r>
                        <a:rPr lang="en"/>
                        <a:t>- plugin support</a:t>
                      </a:r>
                    </a:p>
                    <a:p>
                      <a:pPr rtl="0" lvl="0">
                        <a:spcBef>
                          <a:spcPts val="0"/>
                        </a:spcBef>
                        <a:buNone/>
                      </a:pPr>
                      <a:r>
                        <a:rPr lang="en"/>
                        <a:t>- KMIP support</a:t>
                      </a:r>
                    </a:p>
                    <a:p>
                      <a:pPr lvl="0">
                        <a:spcBef>
                          <a:spcPts val="0"/>
                        </a:spcBef>
                        <a:buNone/>
                      </a:pPr>
                      <a:r>
                        <a:t/>
                      </a:r>
                      <a:endParaRPr/>
                    </a:p>
                  </a:txBody>
                  <a:tcPr marR="91425" marB="91425" marT="91425" marL="91425"/>
                </a:tc>
                <a:tc>
                  <a:txBody>
                    <a:bodyPr>
                      <a:noAutofit/>
                    </a:bodyPr>
                    <a:lstStyle/>
                    <a:p>
                      <a:pPr>
                        <a:spcBef>
                          <a:spcPts val="0"/>
                        </a:spcBef>
                        <a:buNone/>
                      </a:pPr>
                      <a:r>
                        <a:rPr lang="en"/>
                        <a:t>Milestone 1</a:t>
                      </a:r>
                    </a:p>
                  </a:txBody>
                  <a:tcPr marR="91425" marB="91425" marT="91425" marL="91425"/>
                </a:tc>
                <a:tc>
                  <a:txBody>
                    <a:bodyPr>
                      <a:noAutofit/>
                    </a:bodyPr>
                    <a:lstStyle/>
                    <a:p>
                      <a:pPr>
                        <a:spcBef>
                          <a:spcPts val="0"/>
                        </a:spcBef>
                        <a:buNone/>
                      </a:pPr>
                      <a:r>
                        <a:rPr lang="en"/>
                        <a:t>Started</a:t>
                      </a:r>
                    </a:p>
                  </a:txBody>
                  <a:tcPr marR="91425" marB="91425" marT="91425" marL="91425"/>
                </a:tc>
              </a:tr>
              <a:tr h="1278625">
                <a:tc>
                  <a:txBody>
                    <a:bodyPr>
                      <a:noAutofit/>
                    </a:bodyPr>
                    <a:lstStyle/>
                    <a:p>
                      <a:pPr rtl="0" lvl="0">
                        <a:spcBef>
                          <a:spcPts val="0"/>
                        </a:spcBef>
                        <a:buClr>
                          <a:schemeClr val="dk1"/>
                        </a:buClr>
                        <a:buSzPct val="78571"/>
                        <a:buFont typeface="Arial"/>
                        <a:buNone/>
                      </a:pPr>
                      <a:r>
                        <a:rPr lang="en"/>
                        <a:t>Creation of plugin for </a:t>
                      </a:r>
                    </a:p>
                    <a:p>
                      <a:pPr rtl="0" lvl="0">
                        <a:spcBef>
                          <a:spcPts val="0"/>
                        </a:spcBef>
                        <a:buClr>
                          <a:schemeClr val="dk1"/>
                        </a:buClr>
                        <a:buSzPct val="78571"/>
                        <a:buFont typeface="Arial"/>
                        <a:buNone/>
                      </a:pPr>
                      <a:r>
                        <a:rPr lang="en"/>
                        <a:t>- interception of key request</a:t>
                      </a:r>
                    </a:p>
                    <a:p>
                      <a:pPr rtl="0" lvl="0">
                        <a:spcBef>
                          <a:spcPts val="0"/>
                        </a:spcBef>
                        <a:buClr>
                          <a:schemeClr val="dk1"/>
                        </a:buClr>
                        <a:buSzPct val="78571"/>
                        <a:buFont typeface="Arial"/>
                        <a:buNone/>
                      </a:pPr>
                      <a:r>
                        <a:rPr lang="en"/>
                        <a:t>- call attestation service </a:t>
                      </a:r>
                    </a:p>
                    <a:p>
                      <a:pPr rtl="0" lvl="0">
                        <a:spcBef>
                          <a:spcPts val="0"/>
                        </a:spcBef>
                        <a:buClr>
                          <a:schemeClr val="dk1"/>
                        </a:buClr>
                        <a:buSzPct val="78571"/>
                        <a:buFont typeface="Arial"/>
                        <a:buNone/>
                      </a:pPr>
                      <a:r>
                        <a:rPr lang="en"/>
                        <a:t>- key retrieval </a:t>
                      </a:r>
                    </a:p>
                    <a:p>
                      <a:pPr rtl="0" lvl="0">
                        <a:spcBef>
                          <a:spcPts val="0"/>
                        </a:spcBef>
                        <a:buClr>
                          <a:schemeClr val="dk1"/>
                        </a:buClr>
                        <a:buSzPct val="78571"/>
                        <a:buFont typeface="Arial"/>
                        <a:buNone/>
                      </a:pPr>
                      <a:r>
                        <a:rPr lang="en"/>
                        <a:t>- key wrapping</a:t>
                      </a:r>
                    </a:p>
                    <a:p>
                      <a:pPr>
                        <a:spcBef>
                          <a:spcPts val="0"/>
                        </a:spcBef>
                        <a:buNone/>
                      </a:pPr>
                      <a:r>
                        <a:t/>
                      </a:r>
                      <a:endParaRPr/>
                    </a:p>
                  </a:txBody>
                  <a:tcPr marR="91425" marB="91425" marT="91425" marL="91425"/>
                </a:tc>
                <a:tc>
                  <a:txBody>
                    <a:bodyPr>
                      <a:noAutofit/>
                    </a:bodyPr>
                    <a:lstStyle/>
                    <a:p>
                      <a:pPr>
                        <a:spcBef>
                          <a:spcPts val="0"/>
                        </a:spcBef>
                        <a:buNone/>
                      </a:pPr>
                      <a:r>
                        <a:rPr lang="en"/>
                        <a:t>Milestone 2</a:t>
                      </a:r>
                    </a:p>
                  </a:txBody>
                  <a:tcPr marR="91425" marB="91425" marT="91425" marL="91425"/>
                </a:tc>
                <a:tc>
                  <a:txBody>
                    <a:bodyPr>
                      <a:noAutofit/>
                    </a:bodyPr>
                    <a:lstStyle/>
                    <a:p>
                      <a:pPr>
                        <a:spcBef>
                          <a:spcPts val="0"/>
                        </a:spcBef>
                        <a:buNone/>
                      </a:pPr>
                      <a:r>
                        <a:rPr lang="en"/>
                        <a:t>Not Started</a:t>
                      </a:r>
                    </a:p>
                  </a:txBody>
                  <a:tcPr marR="91425" marB="91425" marT="91425" marL="91425"/>
                </a:tc>
              </a:tr>
              <a:tr h="1019225">
                <a:tc>
                  <a:txBody>
                    <a:bodyPr>
                      <a:noAutofit/>
                    </a:bodyPr>
                    <a:lstStyle/>
                    <a:p>
                      <a:pPr>
                        <a:spcBef>
                          <a:spcPts val="0"/>
                        </a:spcBef>
                        <a:buNone/>
                      </a:pPr>
                      <a:r>
                        <a:rPr lang="en"/>
                        <a:t>Plugin Support for Barbican to use backend KMIP server for key generation, storage and retrieval. </a:t>
                      </a:r>
                    </a:p>
                  </a:txBody>
                  <a:tcPr marR="91425" marB="91425" marT="91425" marL="91425"/>
                </a:tc>
                <a:tc>
                  <a:txBody>
                    <a:bodyPr>
                      <a:noAutofit/>
                    </a:bodyPr>
                    <a:lstStyle/>
                    <a:p>
                      <a:pPr>
                        <a:spcBef>
                          <a:spcPts val="0"/>
                        </a:spcBef>
                        <a:buNone/>
                      </a:pPr>
                      <a:r>
                        <a:rPr lang="en"/>
                        <a:t>Milestone 3</a:t>
                      </a:r>
                    </a:p>
                  </a:txBody>
                  <a:tcPr marR="91425" marB="91425" marT="91425" marL="91425"/>
                </a:tc>
                <a:tc>
                  <a:txBody>
                    <a:bodyPr>
                      <a:noAutofit/>
                    </a:bodyPr>
                    <a:lstStyle/>
                    <a:p>
                      <a:pPr>
                        <a:spcBef>
                          <a:spcPts val="0"/>
                        </a:spcBef>
                        <a:buNone/>
                      </a:pPr>
                      <a:r>
                        <a:rPr lang="en"/>
                        <a:t>Not Started</a:t>
                      </a:r>
                    </a:p>
                  </a:txBody>
                  <a:tcPr marR="91425" marB="91425" marT="91425" marL="91425"/>
                </a:tc>
              </a:tr>
            </a:tbl>
          </a:graphicData>
        </a:graphic>
      </p:graphicFrame>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y="0" x="0"/>
          <a:ext cy="0" cx="0"/>
          <a:chOff y="0" x="0"/>
          <a:chExt cy="0" cx="0"/>
        </a:xfrm>
      </p:grpSpPr>
      <p:sp>
        <p:nvSpPr>
          <p:cNvPr id="168" name="Shape 168"/>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b="1" sz="3600" lang="en">
                <a:solidFill>
                  <a:srgbClr val="DA0002"/>
                </a:solidFill>
              </a:rPr>
              <a:t>Geolocation</a:t>
            </a:r>
          </a:p>
        </p:txBody>
      </p:sp>
      <p:sp>
        <p:nvSpPr>
          <p:cNvPr id="169" name="Shape 16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With remote attestation, we guarantee platform and/or VM</a:t>
            </a:r>
          </a:p>
          <a:p>
            <a:pPr rtl="0" lvl="0" indent="-381000" marL="457200">
              <a:spcBef>
                <a:spcPts val="0"/>
              </a:spcBef>
              <a:buClr>
                <a:schemeClr val="dk1"/>
              </a:buClr>
              <a:buSzPct val="100000"/>
              <a:buFont typeface="Arial"/>
              <a:buChar char="●"/>
            </a:pPr>
            <a:r>
              <a:rPr sz="2400" lang="en"/>
              <a:t>Data stored in different volumes/location is not guaranteed</a:t>
            </a:r>
          </a:p>
          <a:p>
            <a:pPr rtl="0" lvl="0" indent="-381000" marL="457200">
              <a:spcBef>
                <a:spcPts val="0"/>
              </a:spcBef>
              <a:buClr>
                <a:schemeClr val="dk1"/>
              </a:buClr>
              <a:buSzPct val="100000"/>
              <a:buFont typeface="Arial"/>
              <a:buChar char="●"/>
            </a:pPr>
            <a:r>
              <a:rPr sz="2400" lang="en"/>
              <a:t>Organizations have concerns over location of their cloud servers</a:t>
            </a:r>
          </a:p>
          <a:p>
            <a:pPr rtl="0" lvl="0" indent="-381000" marL="457200">
              <a:spcBef>
                <a:spcPts val="0"/>
              </a:spcBef>
              <a:buClr>
                <a:schemeClr val="dk1"/>
              </a:buClr>
              <a:buSzPct val="100000"/>
              <a:buFont typeface="Arial"/>
              <a:buChar char="●"/>
            </a:pPr>
            <a:r>
              <a:rPr sz="2400" lang="en"/>
              <a:t>Thus it is necessary to prove server’s location and integrity of such measurements</a:t>
            </a:r>
          </a:p>
          <a:p>
            <a:pPr rtl="0" lvl="0" indent="-381000" marL="457200">
              <a:spcBef>
                <a:spcPts val="0"/>
              </a:spcBef>
              <a:buClr>
                <a:schemeClr val="dk1"/>
              </a:buClr>
              <a:buSzPct val="100000"/>
              <a:buFont typeface="Arial"/>
              <a:buChar char="●"/>
            </a:pPr>
            <a:r>
              <a:rPr sz="2400" lang="en"/>
              <a:t>Requirement: Trusted geolocation</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y="0" x="0"/>
          <a:ext cy="0" cx="0"/>
          <a:chOff y="0" x="0"/>
          <a:chExt cy="0" cx="0"/>
        </a:xfrm>
      </p:grpSpPr>
      <p:sp>
        <p:nvSpPr>
          <p:cNvPr id="174" name="Shape 174"/>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b="1" sz="3000" lang="en">
                <a:solidFill>
                  <a:srgbClr val="DA0002"/>
                </a:solidFill>
              </a:rPr>
              <a:t>Trusted Compute Pool with Trusted Geolocation</a:t>
            </a:r>
          </a:p>
        </p:txBody>
      </p:sp>
      <p:sp>
        <p:nvSpPr>
          <p:cNvPr id="175" name="Shape 175"/>
          <p:cNvSpPr/>
          <p:nvPr/>
        </p:nvSpPr>
        <p:spPr>
          <a:xfrm>
            <a:off y="1946500" x="353900"/>
            <a:ext cy="2066399" cx="2264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a:spcBef>
                <a:spcPts val="0"/>
              </a:spcBef>
              <a:buNone/>
            </a:pPr>
            <a:r>
              <a:rPr sz="2000" lang="en">
                <a:solidFill>
                  <a:srgbClr val="0000FF"/>
                </a:solidFill>
              </a:rPr>
              <a:t>Platform Attestation and Safe Hypervisor Launch</a:t>
            </a:r>
          </a:p>
        </p:txBody>
      </p:sp>
      <p:sp>
        <p:nvSpPr>
          <p:cNvPr id="176" name="Shape 176"/>
          <p:cNvSpPr/>
          <p:nvPr/>
        </p:nvSpPr>
        <p:spPr>
          <a:xfrm>
            <a:off y="1956342" x="3509935"/>
            <a:ext cy="2066399" cx="2264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a:spcBef>
                <a:spcPts val="0"/>
              </a:spcBef>
              <a:buNone/>
            </a:pPr>
            <a:r>
              <a:rPr sz="2000" lang="en">
                <a:solidFill>
                  <a:srgbClr val="0000FF"/>
                </a:solidFill>
              </a:rPr>
              <a:t>Trust-based Secure Migration</a:t>
            </a:r>
          </a:p>
        </p:txBody>
      </p:sp>
      <p:sp>
        <p:nvSpPr>
          <p:cNvPr id="177" name="Shape 177"/>
          <p:cNvSpPr/>
          <p:nvPr/>
        </p:nvSpPr>
        <p:spPr>
          <a:xfrm>
            <a:off y="1946500" x="6665970"/>
            <a:ext cy="2066399" cx="2264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a:spcBef>
                <a:spcPts val="0"/>
              </a:spcBef>
              <a:buNone/>
            </a:pPr>
            <a:r>
              <a:rPr sz="2000" lang="en">
                <a:solidFill>
                  <a:srgbClr val="0000FF"/>
                </a:solidFill>
              </a:rPr>
              <a:t>Trust and Geolocation based secure migration</a:t>
            </a:r>
          </a:p>
        </p:txBody>
      </p:sp>
      <p:sp>
        <p:nvSpPr>
          <p:cNvPr id="178" name="Shape 178"/>
          <p:cNvSpPr/>
          <p:nvPr/>
        </p:nvSpPr>
        <p:spPr>
          <a:xfrm>
            <a:off y="2871509" x="2618338"/>
            <a:ext cy="492000" cx="891300"/>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79" name="Shape 179"/>
          <p:cNvSpPr/>
          <p:nvPr/>
        </p:nvSpPr>
        <p:spPr>
          <a:xfrm>
            <a:off y="2871509" x="5755248"/>
            <a:ext cy="492000" cx="891300"/>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y="0" x="0"/>
          <a:ext cy="0" cx="0"/>
          <a:chOff y="0" x="0"/>
          <a:chExt cy="0" cx="0"/>
        </a:xfrm>
      </p:grpSpPr>
      <p:sp>
        <p:nvSpPr>
          <p:cNvPr id="184" name="Shape 184"/>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b="1" sz="3000" lang="en">
                <a:solidFill>
                  <a:srgbClr val="DA0002"/>
                </a:solidFill>
              </a:rPr>
              <a:t>Challenges in Project</a:t>
            </a:r>
          </a:p>
        </p:txBody>
      </p:sp>
      <p:sp>
        <p:nvSpPr>
          <p:cNvPr id="185" name="Shape 185"/>
          <p:cNvSpPr txBox="1"/>
          <p:nvPr/>
        </p:nvSpPr>
        <p:spPr>
          <a:xfrm>
            <a:off y="1384350" x="528975"/>
            <a:ext cy="3387899" cx="8092200"/>
          </a:xfrm>
          <a:prstGeom prst="rect">
            <a:avLst/>
          </a:prstGeom>
          <a:noFill/>
          <a:ln>
            <a:noFill/>
          </a:ln>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sz="2400" lang="en">
                <a:solidFill>
                  <a:schemeClr val="dk1"/>
                </a:solidFill>
              </a:rPr>
              <a:t>Workaround to legal issues</a:t>
            </a:r>
          </a:p>
          <a:p>
            <a:pPr rtl="0" lvl="0" indent="-419100" marL="457200">
              <a:spcBef>
                <a:spcPts val="0"/>
              </a:spcBef>
              <a:buClr>
                <a:schemeClr val="dk1"/>
              </a:buClr>
              <a:buSzPct val="100000"/>
              <a:buFont typeface="Arial"/>
              <a:buChar char="●"/>
            </a:pPr>
            <a:r>
              <a:rPr sz="2400" lang="en">
                <a:solidFill>
                  <a:schemeClr val="dk1"/>
                </a:solidFill>
              </a:rPr>
              <a:t>Project under NDA</a:t>
            </a:r>
          </a:p>
          <a:p>
            <a:pPr rtl="0" lvl="0" indent="-419100" marL="457200">
              <a:spcBef>
                <a:spcPts val="0"/>
              </a:spcBef>
              <a:buClr>
                <a:schemeClr val="dk1"/>
              </a:buClr>
              <a:buSzPct val="100000"/>
              <a:buFont typeface="Arial"/>
              <a:buChar char="●"/>
            </a:pPr>
            <a:r>
              <a:rPr sz="2400" lang="en">
                <a:solidFill>
                  <a:schemeClr val="dk1"/>
                </a:solidFill>
              </a:rPr>
              <a:t>Presentation based on public and available information</a:t>
            </a:r>
          </a:p>
          <a:p>
            <a:pPr rtl="0" lvl="0" indent="-419100" marL="457200">
              <a:spcBef>
                <a:spcPts val="0"/>
              </a:spcBef>
              <a:buClr>
                <a:schemeClr val="dk1"/>
              </a:buClr>
              <a:buSzPct val="100000"/>
              <a:buFont typeface="Arial"/>
              <a:buChar char="●"/>
            </a:pPr>
            <a:r>
              <a:rPr sz="2400" lang="en">
                <a:solidFill>
                  <a:schemeClr val="dk1"/>
                </a:solidFill>
              </a:rPr>
              <a:t>Focused on open source software</a:t>
            </a:r>
          </a:p>
          <a:p>
            <a:pPr rtl="0" lvl="0" indent="-419100" marL="457200">
              <a:spcBef>
                <a:spcPts val="0"/>
              </a:spcBef>
              <a:buClr>
                <a:schemeClr val="dk1"/>
              </a:buClr>
              <a:buSzPct val="100000"/>
              <a:buFont typeface="Arial"/>
              <a:buChar char="●"/>
            </a:pPr>
            <a:r>
              <a:rPr sz="2400" lang="en">
                <a:solidFill>
                  <a:schemeClr val="dk1"/>
                </a:solidFill>
              </a:rPr>
              <a:t>Given time constraint focused on one project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y="0" x="0"/>
          <a:ext cy="0" cx="0"/>
          <a:chOff y="0" x="0"/>
          <a:chExt cy="0" cx="0"/>
        </a:xfrm>
      </p:grpSpPr>
      <p:sp>
        <p:nvSpPr>
          <p:cNvPr id="190" name="Shape 190"/>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b="1" sz="3000" lang="en">
                <a:solidFill>
                  <a:srgbClr val="DA0002"/>
                </a:solidFill>
              </a:rPr>
              <a:t>References</a:t>
            </a:r>
          </a:p>
        </p:txBody>
      </p:sp>
      <p:sp>
        <p:nvSpPr>
          <p:cNvPr id="191" name="Shape 191"/>
          <p:cNvSpPr txBox="1"/>
          <p:nvPr/>
        </p:nvSpPr>
        <p:spPr>
          <a:xfrm>
            <a:off y="1490875" x="621200"/>
            <a:ext cy="3056400" cx="7895999"/>
          </a:xfrm>
          <a:prstGeom prst="rect">
            <a:avLst/>
          </a:prstGeom>
          <a:noFill/>
          <a:ln>
            <a:noFill/>
          </a:ln>
        </p:spPr>
        <p:txBody>
          <a:bodyPr bIns="91425" rIns="91425" lIns="91425" tIns="91425" anchor="t" anchorCtr="0">
            <a:noAutofit/>
          </a:bodyPr>
          <a:lstStyle/>
          <a:p>
            <a:pPr rtl="0" lvl="0" indent="-317500" marL="457200">
              <a:spcBef>
                <a:spcPts val="0"/>
              </a:spcBef>
              <a:buClr>
                <a:srgbClr val="000000"/>
              </a:buClr>
              <a:buSzPct val="100000"/>
              <a:buFont typeface="Arial"/>
              <a:buChar char="●"/>
            </a:pPr>
            <a:r>
              <a:rPr lang="en">
                <a:hlinkClick r:id="rId3"/>
              </a:rPr>
              <a:t>https://github.com/cloudkeep/barbican</a:t>
            </a:r>
          </a:p>
          <a:p>
            <a:pPr rtl="0" lvl="0" indent="-317500" marL="457200">
              <a:spcBef>
                <a:spcPts val="0"/>
              </a:spcBef>
              <a:buClr>
                <a:srgbClr val="000000"/>
              </a:buClr>
              <a:buSzPct val="100000"/>
              <a:buFont typeface="Arial"/>
              <a:buChar char="●"/>
            </a:pPr>
            <a:r>
              <a:rPr lang="en">
                <a:hlinkClick r:id="rId4"/>
              </a:rPr>
              <a:t>http://saweis.net/pdfs/weis-trusted-computing-openstack.pd</a:t>
            </a:r>
            <a:r>
              <a:rPr lang="en"/>
              <a:t>f</a:t>
            </a:r>
          </a:p>
          <a:p>
            <a:pPr rtl="0" lvl="0" indent="-317500" marL="457200">
              <a:spcBef>
                <a:spcPts val="0"/>
              </a:spcBef>
              <a:buClr>
                <a:srgbClr val="000000"/>
              </a:buClr>
              <a:buSzPct val="100000"/>
              <a:buFont typeface="Arial"/>
              <a:buChar char="●"/>
            </a:pPr>
            <a:r>
              <a:rPr lang="en"/>
              <a:t>“Building the Infrastructure for Cloud Security - A Solutions View”, by Raghuram Yeluri , Enrique Castro-Leon</a:t>
            </a:r>
          </a:p>
          <a:p>
            <a:pPr rtl="0" lvl="0" indent="-317500" marL="457200">
              <a:spcBef>
                <a:spcPts val="0"/>
              </a:spcBef>
              <a:buClr>
                <a:srgbClr val="000000"/>
              </a:buClr>
              <a:buSzPct val="100000"/>
              <a:buFont typeface="Arial"/>
              <a:buChar char="●"/>
            </a:pPr>
            <a:r>
              <a:rPr lang="en">
                <a:solidFill>
                  <a:schemeClr val="hlink"/>
                </a:solidFill>
                <a:hlinkClick r:id="rId5"/>
              </a:rPr>
              <a:t>http://fedscoop.com/wp-content/uploads/2013/03/intel-trusted-geolocation-in-the-cloud.pd</a:t>
            </a:r>
            <a:r>
              <a:rPr lang="en"/>
              <a:t>f</a:t>
            </a:r>
          </a:p>
          <a:p>
            <a:pPr rtl="0" lvl="0" indent="-317500" marL="457200">
              <a:spcBef>
                <a:spcPts val="0"/>
              </a:spcBef>
              <a:buClr>
                <a:srgbClr val="000000"/>
              </a:buClr>
              <a:buSzPct val="100000"/>
              <a:buFont typeface="Arial"/>
              <a:buChar char="●"/>
            </a:pPr>
            <a:r>
              <a:rPr lang="en"/>
              <a:t>Creating Trust in the Cloud: </a:t>
            </a:r>
            <a:r>
              <a:rPr lang="en">
                <a:solidFill>
                  <a:schemeClr val="hlink"/>
                </a:solidFill>
                <a:hlinkClick r:id="rId6"/>
              </a:rPr>
              <a:t>http://www.intel.com/content/dam/www/public/us/en/documents/white-papers/creating-trust-in-cloud-ubuntu-intel-white-paper.pdf</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y="0" x="0"/>
          <a:ext cy="0" cx="0"/>
          <a:chOff y="0" x="0"/>
          <a:chExt cy="0" cx="0"/>
        </a:xfrm>
      </p:grpSpPr>
      <p:sp>
        <p:nvSpPr>
          <p:cNvPr id="196" name="Shape 196"/>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accent1"/>
              </a:buClr>
              <a:buSzPct val="25000"/>
              <a:buFont typeface="Arial"/>
              <a:buNone/>
            </a:pPr>
            <a:r>
              <a:rPr strike="noStrike" u="none" b="1" cap="none" baseline="0" sz="3600" lang="en" i="0">
                <a:solidFill>
                  <a:srgbClr val="DA0002"/>
                </a:solidFill>
                <a:latin typeface="Arial"/>
                <a:ea typeface="Arial"/>
                <a:cs typeface="Arial"/>
                <a:sym typeface="Arial"/>
              </a:rPr>
              <a:t>Questions?</a:t>
            </a:r>
          </a:p>
        </p:txBody>
      </p:sp>
      <p:pic>
        <p:nvPicPr>
          <p:cNvPr id="197" name="Shape 197"/>
          <p:cNvPicPr preferRelativeResize="0"/>
          <p:nvPr/>
        </p:nvPicPr>
        <p:blipFill rotWithShape="1">
          <a:blip r:embed="rId3">
            <a:alphaModFix/>
          </a:blip>
          <a:srcRect t="0" b="0" r="0" l="0"/>
          <a:stretch/>
        </p:blipFill>
        <p:spPr>
          <a:xfrm>
            <a:off y="1759711" x="1802825"/>
            <a:ext cy="2606700" cx="52130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y="0" x="0"/>
          <a:ext cy="0" cx="0"/>
          <a:chOff y="0" x="0"/>
          <a:chExt cy="0" cx="0"/>
        </a:xfrm>
      </p:grpSpPr>
      <p:sp>
        <p:nvSpPr>
          <p:cNvPr id="68" name="Shape 68"/>
          <p:cNvSpPr txBox="1"/>
          <p:nvPr>
            <p:ph type="title"/>
          </p:nvPr>
        </p:nvSpPr>
        <p:spPr>
          <a:xfrm>
            <a:off y="324744" x="457200"/>
            <a:ext cy="738599" cx="8229600"/>
          </a:xfrm>
          <a:prstGeom prst="rect">
            <a:avLst/>
          </a:prstGeom>
          <a:noFill/>
          <a:ln>
            <a:noFill/>
          </a:ln>
        </p:spPr>
        <p:txBody>
          <a:bodyPr bIns="91425" rIns="91425" lIns="91425" tIns="91425" anchor="b" anchorCtr="0">
            <a:noAutofit/>
          </a:bodyPr>
          <a:lstStyle/>
          <a:p>
            <a:pPr algn="ctr" rtl="0" lvl="0" marR="0" indent="0" marL="0">
              <a:lnSpc>
                <a:spcPct val="100000"/>
              </a:lnSpc>
              <a:spcBef>
                <a:spcPts val="0"/>
              </a:spcBef>
              <a:spcAft>
                <a:spcPts val="0"/>
              </a:spcAft>
              <a:buClr>
                <a:schemeClr val="accent1"/>
              </a:buClr>
              <a:buSzPct val="25000"/>
              <a:buFont typeface="Arial"/>
              <a:buNone/>
            </a:pPr>
            <a:r>
              <a:rPr b="1" sz="3600" lang="en">
                <a:solidFill>
                  <a:srgbClr val="DA0002"/>
                </a:solidFill>
              </a:rPr>
              <a:t>Agenda</a:t>
            </a:r>
          </a:p>
        </p:txBody>
      </p:sp>
      <p:sp>
        <p:nvSpPr>
          <p:cNvPr id="69" name="Shape 69"/>
          <p:cNvSpPr txBox="1"/>
          <p:nvPr>
            <p:ph idx="1" type="body"/>
          </p:nvPr>
        </p:nvSpPr>
        <p:spPr>
          <a:xfrm>
            <a:off y="1200150" x="457200"/>
            <a:ext cy="2492999" cx="8229600"/>
          </a:xfrm>
          <a:prstGeom prst="rect">
            <a:avLst/>
          </a:prstGeom>
          <a:noFill/>
          <a:ln>
            <a:noFill/>
          </a:ln>
        </p:spPr>
        <p:txBody>
          <a:bodyPr bIns="91425" rIns="91425" lIns="91425" tIns="91425" anchor="t" anchorCtr="0">
            <a:noAutofit/>
          </a:bodyPr>
          <a:lstStyle/>
          <a:p>
            <a:pPr algn="l" rtl="0" lvl="0" marR="0" indent="-419100" marL="457200">
              <a:lnSpc>
                <a:spcPct val="100000"/>
              </a:lnSpc>
              <a:spcBef>
                <a:spcPts val="0"/>
              </a:spcBef>
              <a:spcAft>
                <a:spcPts val="0"/>
              </a:spcAft>
              <a:buClr>
                <a:schemeClr val="dk1"/>
              </a:buClr>
              <a:buSzPct val="100000"/>
              <a:buFont typeface="Arial"/>
              <a:buChar char="●"/>
            </a:pPr>
            <a:r>
              <a:rPr sz="2400" lang="en">
                <a:solidFill>
                  <a:schemeClr val="dk1"/>
                </a:solidFill>
              </a:rPr>
              <a:t>Challenges in Cloud Infrastructure Security</a:t>
            </a:r>
          </a:p>
          <a:p>
            <a:pPr algn="l" rtl="0" lvl="0" marR="0" indent="-419100" marL="457200">
              <a:lnSpc>
                <a:spcPct val="100000"/>
              </a:lnSpc>
              <a:spcBef>
                <a:spcPts val="0"/>
              </a:spcBef>
              <a:spcAft>
                <a:spcPts val="0"/>
              </a:spcAft>
              <a:buClr>
                <a:schemeClr val="dk1"/>
              </a:buClr>
              <a:buSzPct val="100000"/>
              <a:buFont typeface="Arial"/>
              <a:buChar char="●"/>
            </a:pPr>
            <a:r>
              <a:rPr sz="2400" lang="en">
                <a:solidFill>
                  <a:schemeClr val="dk1"/>
                </a:solidFill>
              </a:rPr>
              <a:t>Solutions</a:t>
            </a:r>
          </a:p>
          <a:p>
            <a:pPr algn="l" rtl="0" lvl="0" marR="0" indent="-419100" marL="457200">
              <a:lnSpc>
                <a:spcPct val="100000"/>
              </a:lnSpc>
              <a:spcBef>
                <a:spcPts val="0"/>
              </a:spcBef>
              <a:spcAft>
                <a:spcPts val="0"/>
              </a:spcAft>
              <a:buClr>
                <a:schemeClr val="dk1"/>
              </a:buClr>
              <a:buSzPct val="100000"/>
              <a:buFont typeface="Arial"/>
              <a:buChar char="●"/>
            </a:pPr>
            <a:r>
              <a:rPr sz="2400" lang="en">
                <a:solidFill>
                  <a:schemeClr val="dk1"/>
                </a:solidFill>
              </a:rPr>
              <a:t>Remote Attestation &amp; Trusted Compute Pools</a:t>
            </a:r>
          </a:p>
          <a:p>
            <a:pPr algn="l" rtl="0" lvl="0" marR="0" indent="-419100" marL="457200">
              <a:lnSpc>
                <a:spcPct val="100000"/>
              </a:lnSpc>
              <a:spcBef>
                <a:spcPts val="0"/>
              </a:spcBef>
              <a:spcAft>
                <a:spcPts val="0"/>
              </a:spcAft>
              <a:buClr>
                <a:schemeClr val="dk1"/>
              </a:buClr>
              <a:buSzPct val="100000"/>
              <a:buFont typeface="Arial"/>
              <a:buChar char="●"/>
            </a:pPr>
            <a:r>
              <a:rPr sz="2400" lang="en">
                <a:solidFill>
                  <a:schemeClr val="dk1"/>
                </a:solidFill>
              </a:rPr>
              <a:t>Trusted Compute Pool for OpenStack</a:t>
            </a:r>
          </a:p>
          <a:p>
            <a:pPr algn="l" rtl="0" lvl="0" marR="0" indent="-419100" marL="457200">
              <a:lnSpc>
                <a:spcPct val="100000"/>
              </a:lnSpc>
              <a:spcBef>
                <a:spcPts val="0"/>
              </a:spcBef>
              <a:spcAft>
                <a:spcPts val="0"/>
              </a:spcAft>
              <a:buClr>
                <a:schemeClr val="dk1"/>
              </a:buClr>
              <a:buSzPct val="100000"/>
              <a:buFont typeface="Arial"/>
              <a:buChar char="●"/>
            </a:pPr>
            <a:r>
              <a:rPr sz="2400" lang="en">
                <a:solidFill>
                  <a:schemeClr val="dk1"/>
                </a:solidFill>
              </a:rPr>
              <a:t>Barbican</a:t>
            </a:r>
          </a:p>
          <a:p>
            <a:pPr algn="l" rtl="0" lvl="0" marR="0" indent="-419100" marL="457200">
              <a:lnSpc>
                <a:spcPct val="100000"/>
              </a:lnSpc>
              <a:spcBef>
                <a:spcPts val="0"/>
              </a:spcBef>
              <a:spcAft>
                <a:spcPts val="0"/>
              </a:spcAft>
              <a:buClr>
                <a:schemeClr val="dk1"/>
              </a:buClr>
              <a:buSzPct val="100000"/>
              <a:buFont typeface="Arial"/>
              <a:buChar char="●"/>
            </a:pPr>
            <a:r>
              <a:rPr sz="2400" lang="en">
                <a:solidFill>
                  <a:schemeClr val="dk1"/>
                </a:solidFill>
              </a:rPr>
              <a:t>Project Timeline</a:t>
            </a:r>
          </a:p>
          <a:p>
            <a:pPr algn="l" rtl="0" lvl="0" marR="0" indent="-419100" marL="457200">
              <a:lnSpc>
                <a:spcPct val="100000"/>
              </a:lnSpc>
              <a:spcBef>
                <a:spcPts val="0"/>
              </a:spcBef>
              <a:spcAft>
                <a:spcPts val="0"/>
              </a:spcAft>
              <a:buClr>
                <a:schemeClr val="dk1"/>
              </a:buClr>
              <a:buSzPct val="100000"/>
              <a:buFont typeface="Arial"/>
              <a:buChar char="●"/>
            </a:pPr>
            <a:r>
              <a:rPr sz="2400" lang="en">
                <a:solidFill>
                  <a:schemeClr val="dk1"/>
                </a:solidFill>
              </a:rPr>
              <a:t>Geolocation</a:t>
            </a:r>
          </a:p>
          <a:p>
            <a:pPr algn="l" rtl="0" lvl="0" marR="0" indent="-419100" marL="457200">
              <a:lnSpc>
                <a:spcPct val="100000"/>
              </a:lnSpc>
              <a:spcBef>
                <a:spcPts val="0"/>
              </a:spcBef>
              <a:spcAft>
                <a:spcPts val="0"/>
              </a:spcAft>
              <a:buClr>
                <a:schemeClr val="dk1"/>
              </a:buClr>
              <a:buSzPct val="100000"/>
              <a:buFont typeface="Arial"/>
              <a:buChar char="●"/>
            </a:pPr>
            <a:r>
              <a:rPr sz="2400" lang="en">
                <a:solidFill>
                  <a:schemeClr val="dk1"/>
                </a:solidFill>
              </a:rPr>
              <a:t>Challenges in Project</a:t>
            </a:r>
          </a:p>
          <a:p>
            <a:pPr algn="l" rtl="0" lvl="0" marR="0" indent="-419100" marL="457200">
              <a:lnSpc>
                <a:spcPct val="100000"/>
              </a:lnSpc>
              <a:spcBef>
                <a:spcPts val="0"/>
              </a:spcBef>
              <a:spcAft>
                <a:spcPts val="0"/>
              </a:spcAft>
              <a:buClr>
                <a:schemeClr val="dk1"/>
              </a:buClr>
              <a:buSzPct val="100000"/>
              <a:buFont typeface="Arial"/>
              <a:buChar char="●"/>
            </a:pPr>
            <a:r>
              <a:rPr sz="2400" lang="en">
                <a:solidFill>
                  <a:schemeClr val="dk1"/>
                </a:solidFill>
              </a:rPr>
              <a:t>References</a:t>
            </a:r>
          </a:p>
          <a:p>
            <a:pPr algn="l" rtl="0" lvl="0" marR="0" indent="-228600" marL="45720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y="0" x="0"/>
          <a:ext cy="0" cx="0"/>
          <a:chOff y="0" x="0"/>
          <a:chExt cy="0" cx="0"/>
        </a:xfrm>
      </p:grpSpPr>
      <p:sp>
        <p:nvSpPr>
          <p:cNvPr id="74" name="Shape 74"/>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b="1" sz="3600" lang="en">
                <a:solidFill>
                  <a:srgbClr val="DA0002"/>
                </a:solidFill>
              </a:rPr>
              <a:t>Challenges with Cloud (IaaS)</a:t>
            </a:r>
          </a:p>
        </p:txBody>
      </p:sp>
      <p:pic>
        <p:nvPicPr>
          <p:cNvPr id="75" name="Shape 75"/>
          <p:cNvPicPr preferRelativeResize="0"/>
          <p:nvPr/>
        </p:nvPicPr>
        <p:blipFill>
          <a:blip r:embed="rId3">
            <a:alphaModFix/>
          </a:blip>
          <a:stretch>
            <a:fillRect/>
          </a:stretch>
        </p:blipFill>
        <p:spPr>
          <a:xfrm>
            <a:off y="2863350" x="975100"/>
            <a:ext cy="1042699" cx="1042699"/>
          </a:xfrm>
          <a:prstGeom prst="rect">
            <a:avLst/>
          </a:prstGeom>
          <a:noFill/>
          <a:ln>
            <a:noFill/>
          </a:ln>
        </p:spPr>
      </p:pic>
      <p:pic>
        <p:nvPicPr>
          <p:cNvPr id="76" name="Shape 76"/>
          <p:cNvPicPr preferRelativeResize="0"/>
          <p:nvPr/>
        </p:nvPicPr>
        <p:blipFill>
          <a:blip r:embed="rId4">
            <a:alphaModFix/>
          </a:blip>
          <a:stretch>
            <a:fillRect/>
          </a:stretch>
        </p:blipFill>
        <p:spPr>
          <a:xfrm>
            <a:off y="1634650" x="4314325"/>
            <a:ext cy="1137250" cx="1137250"/>
          </a:xfrm>
          <a:prstGeom prst="rect">
            <a:avLst/>
          </a:prstGeom>
          <a:noFill/>
          <a:ln>
            <a:noFill/>
          </a:ln>
        </p:spPr>
      </p:pic>
      <p:pic>
        <p:nvPicPr>
          <p:cNvPr id="77" name="Shape 77"/>
          <p:cNvPicPr preferRelativeResize="0"/>
          <p:nvPr/>
        </p:nvPicPr>
        <p:blipFill>
          <a:blip r:embed="rId4">
            <a:alphaModFix/>
          </a:blip>
          <a:stretch>
            <a:fillRect/>
          </a:stretch>
        </p:blipFill>
        <p:spPr>
          <a:xfrm>
            <a:off y="1577612" x="6802750"/>
            <a:ext cy="1137250" cx="1137250"/>
          </a:xfrm>
          <a:prstGeom prst="rect">
            <a:avLst/>
          </a:prstGeom>
          <a:noFill/>
          <a:ln>
            <a:noFill/>
          </a:ln>
        </p:spPr>
      </p:pic>
      <p:pic>
        <p:nvPicPr>
          <p:cNvPr id="78" name="Shape 78"/>
          <p:cNvPicPr preferRelativeResize="0"/>
          <p:nvPr/>
        </p:nvPicPr>
        <p:blipFill>
          <a:blip r:embed="rId4">
            <a:alphaModFix/>
          </a:blip>
          <a:stretch>
            <a:fillRect/>
          </a:stretch>
        </p:blipFill>
        <p:spPr>
          <a:xfrm>
            <a:off y="2848100" x="6185450"/>
            <a:ext cy="1137250" cx="1137250"/>
          </a:xfrm>
          <a:prstGeom prst="rect">
            <a:avLst/>
          </a:prstGeom>
          <a:noFill/>
          <a:ln>
            <a:noFill/>
          </a:ln>
        </p:spPr>
      </p:pic>
      <p:pic>
        <p:nvPicPr>
          <p:cNvPr id="79" name="Shape 79"/>
          <p:cNvPicPr preferRelativeResize="0"/>
          <p:nvPr/>
        </p:nvPicPr>
        <p:blipFill>
          <a:blip r:embed="rId4">
            <a:alphaModFix/>
          </a:blip>
          <a:stretch>
            <a:fillRect/>
          </a:stretch>
        </p:blipFill>
        <p:spPr>
          <a:xfrm>
            <a:off y="3550375" x="6185450"/>
            <a:ext cy="1137250" cx="1137250"/>
          </a:xfrm>
          <a:prstGeom prst="rect">
            <a:avLst/>
          </a:prstGeom>
          <a:noFill/>
          <a:ln>
            <a:noFill/>
          </a:ln>
        </p:spPr>
      </p:pic>
      <p:pic>
        <p:nvPicPr>
          <p:cNvPr id="80" name="Shape 80"/>
          <p:cNvPicPr preferRelativeResize="0"/>
          <p:nvPr/>
        </p:nvPicPr>
        <p:blipFill>
          <a:blip r:embed="rId4">
            <a:alphaModFix/>
          </a:blip>
          <a:stretch>
            <a:fillRect/>
          </a:stretch>
        </p:blipFill>
        <p:spPr>
          <a:xfrm>
            <a:off y="2848100" x="4997550"/>
            <a:ext cy="1137250" cx="1137250"/>
          </a:xfrm>
          <a:prstGeom prst="rect">
            <a:avLst/>
          </a:prstGeom>
          <a:noFill/>
          <a:ln>
            <a:noFill/>
          </a:ln>
        </p:spPr>
      </p:pic>
      <p:pic>
        <p:nvPicPr>
          <p:cNvPr id="81" name="Shape 81"/>
          <p:cNvPicPr preferRelativeResize="0"/>
          <p:nvPr/>
        </p:nvPicPr>
        <p:blipFill>
          <a:blip r:embed="rId4">
            <a:alphaModFix/>
          </a:blip>
          <a:stretch>
            <a:fillRect/>
          </a:stretch>
        </p:blipFill>
        <p:spPr>
          <a:xfrm>
            <a:off y="3571775" x="4997550"/>
            <a:ext cy="1137250" cx="1137250"/>
          </a:xfrm>
          <a:prstGeom prst="rect">
            <a:avLst/>
          </a:prstGeom>
          <a:noFill/>
          <a:ln>
            <a:noFill/>
          </a:ln>
        </p:spPr>
      </p:pic>
      <p:pic>
        <p:nvPicPr>
          <p:cNvPr id="82" name="Shape 82"/>
          <p:cNvPicPr preferRelativeResize="0"/>
          <p:nvPr/>
        </p:nvPicPr>
        <p:blipFill>
          <a:blip r:embed="rId5">
            <a:alphaModFix/>
          </a:blip>
          <a:stretch>
            <a:fillRect/>
          </a:stretch>
        </p:blipFill>
        <p:spPr>
          <a:xfrm>
            <a:off y="1862737" x="2502275"/>
            <a:ext cy="802725" cx="802725"/>
          </a:xfrm>
          <a:prstGeom prst="rect">
            <a:avLst/>
          </a:prstGeom>
          <a:noFill/>
          <a:ln>
            <a:noFill/>
          </a:ln>
        </p:spPr>
      </p:pic>
      <p:sp>
        <p:nvSpPr>
          <p:cNvPr id="83" name="Shape 83"/>
          <p:cNvSpPr/>
          <p:nvPr/>
        </p:nvSpPr>
        <p:spPr>
          <a:xfrm rot="-1515221">
            <a:off y="2878758" x="1950399"/>
            <a:ext cy="126142" cx="2245287"/>
          </a:xfrm>
          <a:prstGeom prst="rightArrow">
            <a:avLst>
              <a:gd fmla="val 50000" name="adj1"/>
              <a:gd fmla="val 50000" name="adj2"/>
            </a:avLst>
          </a:prstGeom>
          <a:solidFill>
            <a:srgbClr val="0000FF"/>
          </a:solidFill>
          <a:ln w="19050" cap="flat">
            <a:solidFill>
              <a:srgbClr val="4A86E8"/>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84" name="Shape 84"/>
          <p:cNvSpPr/>
          <p:nvPr/>
        </p:nvSpPr>
        <p:spPr>
          <a:xfrm rot="3073">
            <a:off y="1962125" x="5577225"/>
            <a:ext cy="125999" cx="1006800"/>
          </a:xfrm>
          <a:prstGeom prst="rightArrow">
            <a:avLst>
              <a:gd fmla="val 50000" name="adj1"/>
              <a:gd fmla="val 50000" name="adj2"/>
            </a:avLst>
          </a:prstGeom>
          <a:solidFill>
            <a:srgbClr val="0000FF"/>
          </a:solidFill>
          <a:ln w="19050" cap="flat">
            <a:solidFill>
              <a:srgbClr val="4A86E8"/>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85" name="Shape 85"/>
          <p:cNvPicPr preferRelativeResize="0"/>
          <p:nvPr/>
        </p:nvPicPr>
        <p:blipFill>
          <a:blip r:embed="rId6">
            <a:alphaModFix/>
          </a:blip>
          <a:stretch>
            <a:fillRect/>
          </a:stretch>
        </p:blipFill>
        <p:spPr>
          <a:xfrm>
            <a:off y="2190775" x="7172300"/>
            <a:ext cy="398149" cx="398149"/>
          </a:xfrm>
          <a:prstGeom prst="rect">
            <a:avLst/>
          </a:prstGeom>
          <a:noFill/>
          <a:ln>
            <a:noFill/>
          </a:ln>
        </p:spPr>
      </p:pic>
      <p:pic>
        <p:nvPicPr>
          <p:cNvPr id="86" name="Shape 86"/>
          <p:cNvPicPr preferRelativeResize="0"/>
          <p:nvPr/>
        </p:nvPicPr>
        <p:blipFill>
          <a:blip r:embed="rId6">
            <a:alphaModFix/>
          </a:blip>
          <a:stretch>
            <a:fillRect/>
          </a:stretch>
        </p:blipFill>
        <p:spPr>
          <a:xfrm>
            <a:off y="4050025" x="6555000"/>
            <a:ext cy="398149" cx="398149"/>
          </a:xfrm>
          <a:prstGeom prst="rect">
            <a:avLst/>
          </a:prstGeom>
          <a:noFill/>
          <a:ln>
            <a:noFill/>
          </a:ln>
        </p:spPr>
      </p:pic>
      <p:sp>
        <p:nvSpPr>
          <p:cNvPr id="87" name="Shape 87"/>
          <p:cNvSpPr txBox="1"/>
          <p:nvPr/>
        </p:nvSpPr>
        <p:spPr>
          <a:xfrm>
            <a:off y="4458500" x="648950"/>
            <a:ext cy="457200" cx="3657600"/>
          </a:xfrm>
          <a:prstGeom prst="rect">
            <a:avLst/>
          </a:prstGeom>
          <a:noFill/>
          <a:ln>
            <a:noFill/>
          </a:ln>
        </p:spPr>
        <p:txBody>
          <a:bodyPr bIns="91425" rIns="91425" lIns="91425" tIns="91425" anchor="t" anchorCtr="0">
            <a:noAutofit/>
          </a:bodyPr>
          <a:lstStyle/>
          <a:p>
            <a:pPr>
              <a:spcBef>
                <a:spcPts val="0"/>
              </a:spcBef>
              <a:buNone/>
            </a:pPr>
            <a:r>
              <a:rPr lang="en"/>
              <a:t>Boot code, BIOS, OS loader, Hypervisor</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y="0" x="0"/>
          <a:ext cy="0" cx="0"/>
          <a:chOff y="0" x="0"/>
          <a:chExt cy="0" cx="0"/>
        </a:xfrm>
      </p:grpSpPr>
      <p:pic>
        <p:nvPicPr>
          <p:cNvPr id="92" name="Shape 92"/>
          <p:cNvPicPr preferRelativeResize="0"/>
          <p:nvPr/>
        </p:nvPicPr>
        <p:blipFill>
          <a:blip r:embed="rId3">
            <a:alphaModFix/>
          </a:blip>
          <a:stretch>
            <a:fillRect/>
          </a:stretch>
        </p:blipFill>
        <p:spPr>
          <a:xfrm>
            <a:off y="1833925" x="7289750"/>
            <a:ext cy="1042700" cx="1042700"/>
          </a:xfrm>
          <a:prstGeom prst="rect">
            <a:avLst/>
          </a:prstGeom>
          <a:noFill/>
          <a:ln>
            <a:noFill/>
          </a:ln>
        </p:spPr>
      </p:pic>
      <p:pic>
        <p:nvPicPr>
          <p:cNvPr id="93" name="Shape 93"/>
          <p:cNvPicPr preferRelativeResize="0"/>
          <p:nvPr/>
        </p:nvPicPr>
        <p:blipFill>
          <a:blip r:embed="rId4">
            <a:alphaModFix/>
          </a:blip>
          <a:stretch>
            <a:fillRect/>
          </a:stretch>
        </p:blipFill>
        <p:spPr>
          <a:xfrm>
            <a:off y="1182462" x="1436000"/>
            <a:ext cy="3715675" cx="6031940"/>
          </a:xfrm>
          <a:prstGeom prst="rect">
            <a:avLst/>
          </a:prstGeom>
          <a:noFill/>
          <a:ln>
            <a:noFill/>
          </a:ln>
        </p:spPr>
      </p:pic>
      <p:sp>
        <p:nvSpPr>
          <p:cNvPr id="94" name="Shape 94"/>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b="1" sz="3600" lang="en">
                <a:solidFill>
                  <a:srgbClr val="DA0002"/>
                </a:solidFill>
              </a:rPr>
              <a:t>Challenges with Cloud (IaaS)</a:t>
            </a:r>
          </a:p>
        </p:txBody>
      </p:sp>
      <p:pic>
        <p:nvPicPr>
          <p:cNvPr id="95" name="Shape 95"/>
          <p:cNvPicPr preferRelativeResize="0"/>
          <p:nvPr/>
        </p:nvPicPr>
        <p:blipFill>
          <a:blip r:embed="rId5">
            <a:alphaModFix/>
          </a:blip>
          <a:stretch>
            <a:fillRect/>
          </a:stretch>
        </p:blipFill>
        <p:spPr>
          <a:xfrm>
            <a:off y="3511825" x="631450"/>
            <a:ext cy="1042699" cx="1042699"/>
          </a:xfrm>
          <a:prstGeom prst="rect">
            <a:avLst/>
          </a:prstGeom>
          <a:noFill/>
          <a:ln>
            <a:noFill/>
          </a:ln>
        </p:spPr>
      </p:pic>
      <p:sp>
        <p:nvSpPr>
          <p:cNvPr id="96" name="Shape 96"/>
          <p:cNvSpPr/>
          <p:nvPr/>
        </p:nvSpPr>
        <p:spPr>
          <a:xfrm>
            <a:off y="2532725" x="7391750"/>
            <a:ext cy="332099" cx="378000"/>
          </a:xfrm>
          <a:prstGeom prst="ellipse">
            <a:avLst/>
          </a:prstGeom>
          <a:solidFill>
            <a:srgbClr val="FF0000"/>
          </a:solidFill>
          <a:ln w="19050" cap="flat">
            <a:solidFill>
              <a:srgbClr val="FF00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97" name="Shape 97"/>
          <p:cNvPicPr preferRelativeResize="0"/>
          <p:nvPr/>
        </p:nvPicPr>
        <p:blipFill>
          <a:blip r:embed="rId6">
            <a:alphaModFix/>
          </a:blip>
          <a:stretch>
            <a:fillRect/>
          </a:stretch>
        </p:blipFill>
        <p:spPr>
          <a:xfrm>
            <a:off y="1721825" x="2347375"/>
            <a:ext cy="755525" cx="755525"/>
          </a:xfrm>
          <a:prstGeom prst="rect">
            <a:avLst/>
          </a:prstGeom>
          <a:noFill/>
          <a:ln>
            <a:noFill/>
          </a:ln>
        </p:spPr>
      </p:pic>
      <p:pic>
        <p:nvPicPr>
          <p:cNvPr id="98" name="Shape 98"/>
          <p:cNvPicPr preferRelativeResize="0"/>
          <p:nvPr/>
        </p:nvPicPr>
        <p:blipFill>
          <a:blip r:embed="rId6">
            <a:alphaModFix/>
          </a:blip>
          <a:stretch>
            <a:fillRect/>
          </a:stretch>
        </p:blipFill>
        <p:spPr>
          <a:xfrm>
            <a:off y="2397212" x="5329275"/>
            <a:ext cy="755525" cx="755525"/>
          </a:xfrm>
          <a:prstGeom prst="rect">
            <a:avLst/>
          </a:prstGeom>
          <a:noFill/>
          <a:ln>
            <a:noFill/>
          </a:ln>
        </p:spPr>
      </p:pic>
      <p:pic>
        <p:nvPicPr>
          <p:cNvPr id="99" name="Shape 99"/>
          <p:cNvPicPr preferRelativeResize="0"/>
          <p:nvPr/>
        </p:nvPicPr>
        <p:blipFill>
          <a:blip r:embed="rId6">
            <a:alphaModFix/>
          </a:blip>
          <a:stretch>
            <a:fillRect/>
          </a:stretch>
        </p:blipFill>
        <p:spPr>
          <a:xfrm>
            <a:off y="3055500" x="3511325"/>
            <a:ext cy="755525" cx="755525"/>
          </a:xfrm>
          <a:prstGeom prst="rect">
            <a:avLst/>
          </a:prstGeom>
          <a:noFill/>
          <a:ln>
            <a:noFill/>
          </a:ln>
        </p:spPr>
      </p:pic>
      <p:sp>
        <p:nvSpPr>
          <p:cNvPr id="100" name="Shape 100"/>
          <p:cNvSpPr/>
          <p:nvPr/>
        </p:nvSpPr>
        <p:spPr>
          <a:xfrm>
            <a:off y="3511825" x="3511325"/>
            <a:ext cy="332099" cx="378000"/>
          </a:xfrm>
          <a:prstGeom prst="ellipse">
            <a:avLst/>
          </a:prstGeom>
          <a:solidFill>
            <a:srgbClr val="00FF00"/>
          </a:solidFill>
          <a:ln w="19050" cap="flat">
            <a:solidFill>
              <a:srgbClr val="00FF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01" name="Shape 101"/>
          <p:cNvSpPr/>
          <p:nvPr/>
        </p:nvSpPr>
        <p:spPr>
          <a:xfrm>
            <a:off y="2881875" x="5706787"/>
            <a:ext cy="332099" cx="378000"/>
          </a:xfrm>
          <a:prstGeom prst="ellipse">
            <a:avLst/>
          </a:prstGeom>
          <a:solidFill>
            <a:srgbClr val="FF0000"/>
          </a:solidFill>
          <a:ln w="19050" cap="flat">
            <a:solidFill>
              <a:srgbClr val="FF00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02" name="Shape 102"/>
          <p:cNvSpPr/>
          <p:nvPr/>
        </p:nvSpPr>
        <p:spPr>
          <a:xfrm>
            <a:off y="2165375" x="2724887"/>
            <a:ext cy="332099" cx="378000"/>
          </a:xfrm>
          <a:prstGeom prst="ellipse">
            <a:avLst/>
          </a:prstGeom>
          <a:solidFill>
            <a:srgbClr val="FF0000"/>
          </a:solidFill>
          <a:ln w="19050" cap="flat">
            <a:solidFill>
              <a:srgbClr val="FF00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type="title"/>
          </p:nvPr>
        </p:nvSpPr>
        <p:spPr>
          <a:xfrm>
            <a:off y="205978" x="457200"/>
            <a:ext cy="857400" cx="8229600"/>
          </a:xfrm>
          <a:prstGeom prst="rect">
            <a:avLst/>
          </a:prstGeom>
        </p:spPr>
        <p:txBody>
          <a:bodyPr bIns="91425" rIns="91425" lIns="91425" tIns="91425" anchor="b" anchorCtr="0">
            <a:noAutofit/>
          </a:bodyPr>
          <a:lstStyle/>
          <a:p>
            <a:pPr algn="ctr" lvl="0">
              <a:spcBef>
                <a:spcPts val="0"/>
              </a:spcBef>
              <a:buNone/>
            </a:pPr>
            <a:r>
              <a:rPr b="1" sz="3600" lang="en">
                <a:solidFill>
                  <a:srgbClr val="DA0002"/>
                </a:solidFill>
              </a:rPr>
              <a:t>Challenges with Cloud (IaaS)</a:t>
            </a:r>
          </a:p>
        </p:txBody>
      </p:sp>
      <p:sp>
        <p:nvSpPr>
          <p:cNvPr id="108" name="Shape 10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How to ensure</a:t>
            </a:r>
          </a:p>
          <a:p>
            <a:pPr rtl="0" lvl="1" indent="-381000" marL="914400">
              <a:spcBef>
                <a:spcPts val="0"/>
              </a:spcBef>
              <a:buClr>
                <a:schemeClr val="dk1"/>
              </a:buClr>
              <a:buSzPct val="100000"/>
              <a:buFont typeface="Arial"/>
              <a:buChar char="○"/>
            </a:pPr>
            <a:r>
              <a:rPr sz="2400" lang="en"/>
              <a:t>Compromised system doesn’t infect others in environment?</a:t>
            </a:r>
          </a:p>
          <a:p>
            <a:pPr rtl="0" lvl="1" indent="-381000" marL="914400">
              <a:spcBef>
                <a:spcPts val="0"/>
              </a:spcBef>
              <a:buClr>
                <a:schemeClr val="dk1"/>
              </a:buClr>
              <a:buSzPct val="100000"/>
              <a:buFont typeface="Arial"/>
              <a:buChar char="○"/>
            </a:pPr>
            <a:r>
              <a:rPr sz="2400" lang="en"/>
              <a:t>Sensitive workloads run in protected, trusted, compliant environments?</a:t>
            </a:r>
          </a:p>
          <a:p>
            <a:pPr rtl="0" lvl="1" indent="-381000" marL="914400">
              <a:spcBef>
                <a:spcPts val="0"/>
              </a:spcBef>
              <a:buClr>
                <a:schemeClr val="dk1"/>
              </a:buClr>
              <a:buSzPct val="100000"/>
              <a:buFont typeface="Arial"/>
              <a:buChar char="○"/>
            </a:pPr>
            <a:r>
              <a:rPr sz="2400" lang="en"/>
              <a:t>Moving workloads doesn’t expose image or infrastructure to risks?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205978" x="457200"/>
            <a:ext cy="857400" cx="8229600"/>
          </a:xfrm>
          <a:prstGeom prst="rect">
            <a:avLst/>
          </a:prstGeom>
        </p:spPr>
        <p:txBody>
          <a:bodyPr bIns="91425" rIns="91425" lIns="91425" tIns="91425" anchor="b" anchorCtr="0">
            <a:noAutofit/>
          </a:bodyPr>
          <a:lstStyle/>
          <a:p>
            <a:pPr algn="ctr" lvl="0">
              <a:spcBef>
                <a:spcPts val="0"/>
              </a:spcBef>
              <a:buNone/>
            </a:pPr>
            <a:r>
              <a:rPr b="1" sz="3600" lang="en">
                <a:solidFill>
                  <a:srgbClr val="DA0002"/>
                </a:solidFill>
              </a:rPr>
              <a:t>Solutions</a:t>
            </a:r>
          </a:p>
        </p:txBody>
      </p:sp>
      <p:sp>
        <p:nvSpPr>
          <p:cNvPr id="114" name="Shape 11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Ineffective:</a:t>
            </a:r>
          </a:p>
          <a:p>
            <a:pPr rtl="0" lvl="1" indent="-381000" marL="914400">
              <a:spcBef>
                <a:spcPts val="0"/>
              </a:spcBef>
              <a:buClr>
                <a:schemeClr val="dk1"/>
              </a:buClr>
              <a:buSzPct val="100000"/>
              <a:buFont typeface="Arial"/>
              <a:buChar char="○"/>
            </a:pPr>
            <a:r>
              <a:rPr sz="2400" lang="en"/>
              <a:t>Anti-malware software.</a:t>
            </a:r>
          </a:p>
          <a:p>
            <a:pPr rtl="0" lvl="2" indent="-381000" marL="1371600">
              <a:spcBef>
                <a:spcPts val="0"/>
              </a:spcBef>
              <a:buClr>
                <a:schemeClr val="dk1"/>
              </a:buClr>
              <a:buSzPct val="100000"/>
              <a:buFont typeface="Arial"/>
              <a:buChar char="➢"/>
            </a:pPr>
            <a:r>
              <a:rPr sz="2400" lang="en"/>
              <a:t>Software based blacklisting.</a:t>
            </a:r>
          </a:p>
          <a:p>
            <a:pPr rtl="0" lvl="2" indent="-381000" marL="1371600">
              <a:spcBef>
                <a:spcPts val="0"/>
              </a:spcBef>
              <a:buClr>
                <a:schemeClr val="dk1"/>
              </a:buClr>
              <a:buSzPct val="100000"/>
              <a:buFont typeface="Arial"/>
              <a:buChar char="➢"/>
            </a:pPr>
            <a:r>
              <a:rPr sz="2400" lang="en"/>
              <a:t>Heuristic based anti-malware.</a:t>
            </a:r>
          </a:p>
          <a:p>
            <a:pPr rtl="0" lvl="0">
              <a:spcBef>
                <a:spcPts val="0"/>
              </a:spcBef>
              <a:buNone/>
            </a:pPr>
            <a:r>
              <a:t/>
            </a:r>
            <a:endParaRPr sz="2400"/>
          </a:p>
          <a:p>
            <a:pPr rtl="0" lvl="0" indent="-381000" marL="457200">
              <a:spcBef>
                <a:spcPts val="0"/>
              </a:spcBef>
              <a:buClr>
                <a:schemeClr val="dk1"/>
              </a:buClr>
              <a:buSzPct val="100000"/>
              <a:buFont typeface="Arial"/>
              <a:buChar char="●"/>
            </a:pPr>
            <a:r>
              <a:rPr sz="2400" lang="en"/>
              <a:t>Intel’s solution:</a:t>
            </a:r>
          </a:p>
          <a:p>
            <a:pPr rtl="0" lvl="1" indent="-381000" marL="914400">
              <a:spcBef>
                <a:spcPts val="0"/>
              </a:spcBef>
              <a:buClr>
                <a:schemeClr val="dk1"/>
              </a:buClr>
              <a:buSzPct val="100000"/>
              <a:buFont typeface="Arial"/>
              <a:buChar char="○"/>
            </a:pPr>
            <a:r>
              <a:rPr sz="2400" lang="en"/>
              <a:t>Remote Attestation &amp; Trusted Computing Pools.</a:t>
            </a:r>
          </a:p>
          <a:p>
            <a:pPr lvl="1" indent="-381000" marL="914400">
              <a:spcBef>
                <a:spcPts val="0"/>
              </a:spcBef>
              <a:buClr>
                <a:schemeClr val="dk1"/>
              </a:buClr>
              <a:buSzPct val="100000"/>
              <a:buFont typeface="Arial"/>
              <a:buChar char="○"/>
            </a:pPr>
            <a:r>
              <a:rPr sz="2400" lang="en"/>
              <a:t>Trusted Geolocation in Cloud.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b="1" sz="3000" lang="en">
                <a:solidFill>
                  <a:srgbClr val="DA0002"/>
                </a:solidFill>
              </a:rPr>
              <a:t>Remote Attestation &amp; Trusted Computing Pools</a:t>
            </a:r>
          </a:p>
        </p:txBody>
      </p:sp>
      <p:sp>
        <p:nvSpPr>
          <p:cNvPr id="120" name="Shape 12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High Level:</a:t>
            </a:r>
          </a:p>
          <a:p>
            <a:pPr rtl="0" lvl="1" indent="-381000" marL="914400">
              <a:spcBef>
                <a:spcPts val="0"/>
              </a:spcBef>
              <a:buClr>
                <a:schemeClr val="dk1"/>
              </a:buClr>
              <a:buSzPct val="100000"/>
              <a:buFont typeface="Arial"/>
              <a:buChar char="○"/>
            </a:pPr>
            <a:r>
              <a:rPr sz="2400" lang="en"/>
              <a:t>Combination of hardware and software mechanism.</a:t>
            </a:r>
          </a:p>
          <a:p>
            <a:pPr rtl="0" lvl="1" indent="-381000" marL="914400">
              <a:spcBef>
                <a:spcPts val="0"/>
              </a:spcBef>
              <a:buClr>
                <a:schemeClr val="dk1"/>
              </a:buClr>
              <a:buSzPct val="100000"/>
              <a:buFont typeface="Arial"/>
              <a:buChar char="○"/>
            </a:pPr>
            <a:r>
              <a:rPr sz="2400" lang="en"/>
              <a:t>Leverages Intel’s TPM and TXT to establish trust.</a:t>
            </a:r>
          </a:p>
          <a:p>
            <a:pPr rtl="0" lvl="1" indent="-381000" marL="914400">
              <a:spcBef>
                <a:spcPts val="0"/>
              </a:spcBef>
              <a:buClr>
                <a:schemeClr val="dk1"/>
              </a:buClr>
              <a:buSzPct val="100000"/>
              <a:buFont typeface="Arial"/>
              <a:buChar char="○"/>
            </a:pPr>
            <a:r>
              <a:rPr sz="2400" lang="en"/>
              <a:t>Leverages OpenStack’s OAT </a:t>
            </a:r>
            <a:r>
              <a:rPr sz="2400" lang="en">
                <a:solidFill>
                  <a:schemeClr val="dk1"/>
                </a:solidFill>
              </a:rPr>
              <a:t>(OpenAttestation) </a:t>
            </a:r>
            <a:r>
              <a:rPr sz="2400" lang="en"/>
              <a:t>to verify trust.</a:t>
            </a:r>
          </a:p>
        </p:txBody>
      </p:sp>
      <p:pic>
        <p:nvPicPr>
          <p:cNvPr id="121" name="Shape 121"/>
          <p:cNvPicPr preferRelativeResize="0"/>
          <p:nvPr/>
        </p:nvPicPr>
        <p:blipFill>
          <a:blip r:embed="rId3">
            <a:alphaModFix/>
          </a:blip>
          <a:stretch>
            <a:fillRect/>
          </a:stretch>
        </p:blipFill>
        <p:spPr>
          <a:xfrm>
            <a:off y="3333862" x="609300"/>
            <a:ext cy="1163875" cx="1098148"/>
          </a:xfrm>
          <a:prstGeom prst="rect">
            <a:avLst/>
          </a:prstGeom>
          <a:noFill/>
          <a:ln>
            <a:noFill/>
          </a:ln>
        </p:spPr>
      </p:pic>
      <p:pic>
        <p:nvPicPr>
          <p:cNvPr id="122" name="Shape 122"/>
          <p:cNvPicPr preferRelativeResize="0"/>
          <p:nvPr/>
        </p:nvPicPr>
        <p:blipFill>
          <a:blip r:embed="rId4">
            <a:alphaModFix/>
          </a:blip>
          <a:stretch>
            <a:fillRect/>
          </a:stretch>
        </p:blipFill>
        <p:spPr>
          <a:xfrm>
            <a:off y="3726375" x="2206875"/>
            <a:ext cy="551631" cx="996925"/>
          </a:xfrm>
          <a:prstGeom prst="rect">
            <a:avLst/>
          </a:prstGeom>
          <a:noFill/>
          <a:ln>
            <a:noFill/>
          </a:ln>
        </p:spPr>
      </p:pic>
      <p:pic>
        <p:nvPicPr>
          <p:cNvPr id="123" name="Shape 123"/>
          <p:cNvPicPr preferRelativeResize="0"/>
          <p:nvPr/>
        </p:nvPicPr>
        <p:blipFill>
          <a:blip r:embed="rId5">
            <a:alphaModFix/>
          </a:blip>
          <a:stretch>
            <a:fillRect/>
          </a:stretch>
        </p:blipFill>
        <p:spPr>
          <a:xfrm>
            <a:off y="3520300" x="3905600"/>
            <a:ext cy="802725" cx="802725"/>
          </a:xfrm>
          <a:prstGeom prst="rect">
            <a:avLst/>
          </a:prstGeom>
          <a:noFill/>
          <a:ln>
            <a:noFill/>
          </a:ln>
        </p:spPr>
      </p:pic>
      <p:pic>
        <p:nvPicPr>
          <p:cNvPr id="124" name="Shape 124"/>
          <p:cNvPicPr preferRelativeResize="0"/>
          <p:nvPr/>
        </p:nvPicPr>
        <p:blipFill>
          <a:blip r:embed="rId3">
            <a:alphaModFix/>
          </a:blip>
          <a:stretch>
            <a:fillRect/>
          </a:stretch>
        </p:blipFill>
        <p:spPr>
          <a:xfrm>
            <a:off y="3339737" x="6826775"/>
            <a:ext cy="1163875" cx="1098148"/>
          </a:xfrm>
          <a:prstGeom prst="rect">
            <a:avLst/>
          </a:prstGeom>
          <a:noFill/>
          <a:ln>
            <a:noFill/>
          </a:ln>
        </p:spPr>
      </p:pic>
      <p:sp>
        <p:nvSpPr>
          <p:cNvPr id="125" name="Shape 125"/>
          <p:cNvSpPr/>
          <p:nvPr/>
        </p:nvSpPr>
        <p:spPr>
          <a:xfrm rot="3345">
            <a:off y="3859137" x="4829399"/>
            <a:ext cy="125999" cx="1849500"/>
          </a:xfrm>
          <a:prstGeom prst="rightArrow">
            <a:avLst>
              <a:gd fmla="val 50000" name="adj1"/>
              <a:gd fmla="val 50000" name="adj2"/>
            </a:avLst>
          </a:prstGeom>
          <a:solidFill>
            <a:srgbClr val="0000FF"/>
          </a:solidFill>
          <a:ln w="19050" cap="flat">
            <a:solidFill>
              <a:srgbClr val="4A86E8"/>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6" name="Shape 126"/>
          <p:cNvSpPr txBox="1"/>
          <p:nvPr/>
        </p:nvSpPr>
        <p:spPr>
          <a:xfrm>
            <a:off y="3327987" x="4816300"/>
            <a:ext cy="337200" cx="1849500"/>
          </a:xfrm>
          <a:prstGeom prst="rect">
            <a:avLst/>
          </a:prstGeom>
          <a:noFill/>
          <a:ln>
            <a:noFill/>
          </a:ln>
        </p:spPr>
        <p:txBody>
          <a:bodyPr bIns="91425" rIns="91425" lIns="91425" tIns="91425" anchor="t" anchorCtr="0">
            <a:noAutofit/>
          </a:bodyPr>
          <a:lstStyle/>
          <a:p>
            <a:pPr rtl="0" lvl="0">
              <a:spcBef>
                <a:spcPts val="0"/>
              </a:spcBef>
              <a:buNone/>
            </a:pPr>
            <a:r>
              <a:rPr lang="en"/>
              <a:t>Can I be launched?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ph type="title"/>
          </p:nvPr>
        </p:nvSpPr>
        <p:spPr>
          <a:xfrm>
            <a:off y="205978" x="457200"/>
            <a:ext cy="857400" cx="8229600"/>
          </a:xfrm>
          <a:prstGeom prst="rect">
            <a:avLst/>
          </a:prstGeom>
        </p:spPr>
        <p:txBody>
          <a:bodyPr bIns="91425" rIns="91425" lIns="91425" tIns="91425" anchor="b" anchorCtr="0">
            <a:noAutofit/>
          </a:bodyPr>
          <a:lstStyle/>
          <a:p>
            <a:pPr algn="ctr">
              <a:spcBef>
                <a:spcPts val="0"/>
              </a:spcBef>
              <a:buNone/>
            </a:pPr>
            <a:r>
              <a:rPr b="1" sz="3000" lang="en">
                <a:solidFill>
                  <a:srgbClr val="DA0002"/>
                </a:solidFill>
              </a:rPr>
              <a:t>Remote Attestation &amp; Trusted Computing Pools</a:t>
            </a:r>
          </a:p>
        </p:txBody>
      </p:sp>
      <p:sp>
        <p:nvSpPr>
          <p:cNvPr id="132" name="Shape 13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68300" marL="457200">
              <a:spcBef>
                <a:spcPts val="0"/>
              </a:spcBef>
              <a:buClr>
                <a:schemeClr val="dk1"/>
              </a:buClr>
              <a:buSzPct val="100000"/>
              <a:buFont typeface="Arial"/>
              <a:buChar char="●"/>
            </a:pPr>
            <a:r>
              <a:rPr sz="2200" lang="en"/>
              <a:t>Establish trust with Trusted boot.</a:t>
            </a:r>
          </a:p>
          <a:p>
            <a:pPr rtl="0" lvl="0" indent="-368300" marL="457200">
              <a:spcBef>
                <a:spcPts val="0"/>
              </a:spcBef>
              <a:buClr>
                <a:schemeClr val="dk1"/>
              </a:buClr>
              <a:buSzPct val="100000"/>
              <a:buFont typeface="Arial"/>
              <a:buChar char="●"/>
            </a:pPr>
            <a:r>
              <a:rPr sz="2200" lang="en"/>
              <a:t>Launch MLE (Measured Launch Environment).</a:t>
            </a:r>
          </a:p>
          <a:p>
            <a:pPr rtl="0" lvl="0" indent="-368300" marL="457200">
              <a:spcBef>
                <a:spcPts val="0"/>
              </a:spcBef>
              <a:buClr>
                <a:schemeClr val="dk1"/>
              </a:buClr>
              <a:buSzPct val="100000"/>
              <a:buFont typeface="Arial"/>
              <a:buChar char="●"/>
            </a:pPr>
            <a:r>
              <a:rPr sz="2200" lang="en"/>
              <a:t>Intel VT-d (Virtualization Technology for Directed I/O) for MLE to protect itself.</a:t>
            </a:r>
          </a:p>
          <a:p>
            <a:pPr rtl="0" lvl="0" indent="-368300" marL="457200">
              <a:spcBef>
                <a:spcPts val="0"/>
              </a:spcBef>
              <a:buClr>
                <a:schemeClr val="dk1"/>
              </a:buClr>
              <a:buSzPct val="100000"/>
              <a:buFont typeface="Arial"/>
              <a:buChar char="●"/>
            </a:pPr>
            <a:r>
              <a:rPr sz="2200" lang="en"/>
              <a:t>Verify trust with Open Attestation.</a:t>
            </a:r>
          </a:p>
          <a:p>
            <a:pPr rtl="0" lvl="0" indent="-368300" marL="457200">
              <a:spcBef>
                <a:spcPts val="0"/>
              </a:spcBef>
              <a:buClr>
                <a:schemeClr val="dk1"/>
              </a:buClr>
              <a:buSzPct val="100000"/>
              <a:buFont typeface="Arial"/>
              <a:buChar char="●"/>
            </a:pPr>
            <a:r>
              <a:rPr sz="2200" lang="en"/>
              <a:t>Build Trusted Computing pool.</a:t>
            </a:r>
          </a:p>
          <a:p>
            <a:pPr lvl="0" indent="0" marL="0">
              <a:spcBef>
                <a:spcPts val="0"/>
              </a:spcBef>
              <a:buNone/>
            </a:pPr>
            <a:r>
              <a:t/>
            </a:r>
            <a:endParaRPr sz="2400"/>
          </a:p>
        </p:txBody>
      </p:sp>
      <p:sp>
        <p:nvSpPr>
          <p:cNvPr id="133" name="Shape 133"/>
          <p:cNvSpPr/>
          <p:nvPr/>
        </p:nvSpPr>
        <p:spPr>
          <a:xfrm>
            <a:off y="3437175" x="662187"/>
            <a:ext cy="1238700" cx="20645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b="1" lang="en">
                <a:solidFill>
                  <a:srgbClr val="0000FF"/>
                </a:solidFill>
              </a:rPr>
              <a:t>Prepare for Trust</a:t>
            </a:r>
          </a:p>
          <a:p>
            <a:pPr rtl="0" lvl="0" indent="-317500" marL="457200">
              <a:spcBef>
                <a:spcPts val="0"/>
              </a:spcBef>
              <a:buClr>
                <a:srgbClr val="0000FF"/>
              </a:buClr>
              <a:buSzPct val="100000"/>
              <a:buFont typeface="Arial"/>
              <a:buChar char="●"/>
            </a:pPr>
            <a:r>
              <a:rPr lang="en">
                <a:solidFill>
                  <a:srgbClr val="0000FF"/>
                </a:solidFill>
              </a:rPr>
              <a:t>Enable TXT &amp; TPM</a:t>
            </a:r>
          </a:p>
          <a:p>
            <a:pPr rtl="0" lvl="0" indent="-317500" marL="457200">
              <a:spcBef>
                <a:spcPts val="0"/>
              </a:spcBef>
              <a:buClr>
                <a:srgbClr val="0000FF"/>
              </a:buClr>
              <a:buSzPct val="100000"/>
              <a:buFont typeface="Arial"/>
              <a:buChar char="●"/>
            </a:pPr>
            <a:r>
              <a:rPr lang="en">
                <a:solidFill>
                  <a:srgbClr val="0000FF"/>
                </a:solidFill>
              </a:rPr>
              <a:t>Populate whitelist</a:t>
            </a:r>
          </a:p>
          <a:p>
            <a:pPr rtl="0" lvl="0">
              <a:spcBef>
                <a:spcPts val="0"/>
              </a:spcBef>
              <a:buNone/>
            </a:pPr>
            <a:r>
              <a:t/>
            </a:r>
            <a:endParaRPr>
              <a:solidFill>
                <a:srgbClr val="0000FF"/>
              </a:solidFill>
            </a:endParaRPr>
          </a:p>
        </p:txBody>
      </p:sp>
      <p:sp>
        <p:nvSpPr>
          <p:cNvPr id="134" name="Shape 134"/>
          <p:cNvSpPr/>
          <p:nvPr/>
        </p:nvSpPr>
        <p:spPr>
          <a:xfrm>
            <a:off y="3443075" x="3539700"/>
            <a:ext cy="1238700" cx="20645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b="1" lang="en">
                <a:solidFill>
                  <a:srgbClr val="0000FF"/>
                </a:solidFill>
              </a:rPr>
              <a:t>Establish Trust</a:t>
            </a:r>
          </a:p>
          <a:p>
            <a:pPr rtl="0" lvl="0" indent="-317500" marL="457200">
              <a:spcBef>
                <a:spcPts val="0"/>
              </a:spcBef>
              <a:buClr>
                <a:srgbClr val="0000FF"/>
              </a:buClr>
              <a:buSzPct val="100000"/>
              <a:buFont typeface="Arial"/>
              <a:buChar char="●"/>
            </a:pPr>
            <a:r>
              <a:rPr lang="en">
                <a:solidFill>
                  <a:srgbClr val="0000FF"/>
                </a:solidFill>
              </a:rPr>
              <a:t>TXT measures launch stack</a:t>
            </a:r>
          </a:p>
          <a:p>
            <a:pPr rtl="0" lvl="0" indent="-317500" marL="457200">
              <a:spcBef>
                <a:spcPts val="0"/>
              </a:spcBef>
              <a:buClr>
                <a:srgbClr val="0000FF"/>
              </a:buClr>
              <a:buSzPct val="100000"/>
              <a:buFont typeface="Arial"/>
              <a:buChar char="●"/>
            </a:pPr>
            <a:r>
              <a:rPr lang="en">
                <a:solidFill>
                  <a:srgbClr val="0000FF"/>
                </a:solidFill>
              </a:rPr>
              <a:t>Compare with states in TPM</a:t>
            </a:r>
          </a:p>
        </p:txBody>
      </p:sp>
      <p:sp>
        <p:nvSpPr>
          <p:cNvPr id="135" name="Shape 135"/>
          <p:cNvSpPr/>
          <p:nvPr/>
        </p:nvSpPr>
        <p:spPr>
          <a:xfrm>
            <a:off y="3991650" x="2726787"/>
            <a:ext cy="294900" cx="812700"/>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36" name="Shape 136"/>
          <p:cNvSpPr/>
          <p:nvPr/>
        </p:nvSpPr>
        <p:spPr>
          <a:xfrm>
            <a:off y="3991650" x="5586862"/>
            <a:ext cy="294900" cx="812700"/>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37" name="Shape 137"/>
          <p:cNvSpPr/>
          <p:nvPr/>
        </p:nvSpPr>
        <p:spPr>
          <a:xfrm>
            <a:off y="3437175" x="6417212"/>
            <a:ext cy="1238700" cx="20645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b="1" lang="en">
                <a:solidFill>
                  <a:srgbClr val="0000FF"/>
                </a:solidFill>
              </a:rPr>
              <a:t>Verify</a:t>
            </a:r>
          </a:p>
          <a:p>
            <a:pPr rtl="0" lvl="0" indent="-317500" marL="457200">
              <a:spcBef>
                <a:spcPts val="0"/>
              </a:spcBef>
              <a:buClr>
                <a:srgbClr val="0000FF"/>
              </a:buClr>
              <a:buSzPct val="100000"/>
              <a:buFont typeface="Arial"/>
              <a:buChar char="●"/>
            </a:pPr>
            <a:r>
              <a:rPr lang="en">
                <a:solidFill>
                  <a:srgbClr val="0000FF"/>
                </a:solidFill>
              </a:rPr>
              <a:t>Verify trust status (OpenStack scheduler -&gt; OAT)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y="0" x="0"/>
          <a:ext cy="0" cx="0"/>
          <a:chOff y="0" x="0"/>
          <a:chExt cy="0" cx="0"/>
        </a:xfrm>
      </p:grpSpPr>
      <p:sp>
        <p:nvSpPr>
          <p:cNvPr id="142" name="Shape 142"/>
          <p:cNvSpPr txBox="1"/>
          <p:nvPr>
            <p:ph type="title"/>
          </p:nvPr>
        </p:nvSpPr>
        <p:spPr>
          <a:xfrm>
            <a:off y="205978" x="457200"/>
            <a:ext cy="857400" cx="8229600"/>
          </a:xfrm>
          <a:prstGeom prst="rect">
            <a:avLst/>
          </a:prstGeom>
        </p:spPr>
        <p:txBody>
          <a:bodyPr bIns="91425" rIns="91425" lIns="91425" tIns="91425" anchor="b" anchorCtr="0">
            <a:noAutofit/>
          </a:bodyPr>
          <a:lstStyle/>
          <a:p>
            <a:pPr algn="ctr" rtl="0" lvl="0">
              <a:spcBef>
                <a:spcPts val="0"/>
              </a:spcBef>
              <a:buNone/>
            </a:pPr>
            <a:r>
              <a:rPr b="1" sz="3000" lang="en">
                <a:solidFill>
                  <a:srgbClr val="DA0002"/>
                </a:solidFill>
              </a:rPr>
              <a:t>Trusted Computing Pool for OpenStack</a:t>
            </a:r>
          </a:p>
        </p:txBody>
      </p:sp>
      <p:sp>
        <p:nvSpPr>
          <p:cNvPr id="143" name="Shape 14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sz="2200"/>
          </a:p>
          <a:p>
            <a:pPr rtl="0" lvl="0" indent="0" marL="0">
              <a:spcBef>
                <a:spcPts val="0"/>
              </a:spcBef>
              <a:buNone/>
            </a:pPr>
            <a:r>
              <a:t/>
            </a:r>
            <a:endParaRPr sz="2400"/>
          </a:p>
        </p:txBody>
      </p:sp>
      <p:pic>
        <p:nvPicPr>
          <p:cNvPr id="144" name="Shape 144"/>
          <p:cNvPicPr preferRelativeResize="0"/>
          <p:nvPr/>
        </p:nvPicPr>
        <p:blipFill>
          <a:blip r:embed="rId3">
            <a:alphaModFix/>
          </a:blip>
          <a:stretch>
            <a:fillRect/>
          </a:stretch>
        </p:blipFill>
        <p:spPr>
          <a:xfrm>
            <a:off y="1567575" x="996525"/>
            <a:ext cy="2990850" cx="6972300"/>
          </a:xfrm>
          <a:prstGeom prst="rect">
            <a:avLst/>
          </a:prstGeom>
          <a:noFill/>
          <a:ln>
            <a:noFill/>
          </a:ln>
        </p:spPr>
      </p:pic>
      <p:sp>
        <p:nvSpPr>
          <p:cNvPr id="145" name="Shape 145"/>
          <p:cNvSpPr txBox="1"/>
          <p:nvPr/>
        </p:nvSpPr>
        <p:spPr>
          <a:xfrm>
            <a:off y="4682025" x="5863800"/>
            <a:ext cy="191399" cx="3072599"/>
          </a:xfrm>
          <a:prstGeom prst="rect">
            <a:avLst/>
          </a:prstGeom>
          <a:noFill/>
          <a:ln>
            <a:noFill/>
          </a:ln>
        </p:spPr>
        <p:txBody>
          <a:bodyPr bIns="91425" rIns="91425" lIns="91425" tIns="91425" anchor="t" anchorCtr="0">
            <a:noAutofit/>
          </a:bodyPr>
          <a:lstStyle/>
          <a:p>
            <a:pPr>
              <a:spcBef>
                <a:spcPts val="0"/>
              </a:spcBef>
              <a:buNone/>
            </a:pPr>
            <a:r>
              <a:rPr sz="700" lang="en"/>
              <a:t>Image from http://saweis.net/pdfs/weis-trusted-computing-openstack.pdf</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