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93A9B37-8E4F-497A-A1C9-FAC7D080625B}">
  <a:tblStyle styleName="Table_0" styleId="{393A9B37-8E4F-497A-A1C9-FAC7D080625B}">
    <a:wholeTbl>
      <a:tcTxStyle/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flow here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Arrow text will be changed once the dataflow is added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200150" x="4692273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8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4" name="Shape 24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8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wiki.openstack.org/wiki/Barbican/Discussion-Plugin-Design" Type="http://schemas.openxmlformats.org/officeDocument/2006/relationships/hyperlink" TargetMode="External" Id="rId4"/><Relationship Target="http://www.intel.com/content/dam/www/public/us/en/documents/white-papers/creating-trust-in-cloud-ubuntu-intel-white-paper.pdf" Type="http://schemas.openxmlformats.org/officeDocument/2006/relationships/hyperlink" TargetMode="External" Id="rId3"/><Relationship Target="https://github.com/openstack/stevedore" Type="http://schemas.openxmlformats.org/officeDocument/2006/relationships/hyperlink" TargetMode="External" Id="rId9"/><Relationship Target="https://github.com/openstack/barbican/blob/210c7a9691e5fbed6cd83423141b36407ff6d4d5/barbican/plugin/kmip_secret_store.py" Type="http://schemas.openxmlformats.org/officeDocument/2006/relationships/hyperlink" TargetMode="External" Id="rId6"/><Relationship Target="http://docs.openstack.org/security-guide/content/identity.html" Type="http://schemas.openxmlformats.org/officeDocument/2006/relationships/hyperlink" TargetMode="External" Id="rId5"/><Relationship Target="http://docs.openstack.org/developer/barbican/plugin.html" Type="http://schemas.openxmlformats.org/officeDocument/2006/relationships/hyperlink" TargetMode="External" Id="rId8"/><Relationship Target="https://wiki.openstack.org/wiki/KMIPclient" Type="http://schemas.openxmlformats.org/officeDocument/2006/relationships/hyperlink" TargetMode="External" Id="rId7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324744" x="457200"/>
            <a:ext cy="738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Intel Cloud Security Practicum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3193250" x="457200"/>
            <a:ext cy="16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Sponsor - Intel</a:t>
            </a:r>
            <a:b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Point of contact - Jonathan Buhacoff, </a:t>
            </a:r>
            <a:r>
              <a:rPr sz="2000" lang="en">
                <a:solidFill>
                  <a:srgbClr val="5B595A"/>
                </a:solidFill>
              </a:rPr>
              <a:t>Eric Gee</a:t>
            </a:r>
            <a:b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Faculty Advisor - Patrick Tague</a:t>
            </a:r>
            <a:b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Team BlueChip - D</a:t>
            </a:r>
            <a:r>
              <a:rPr sz="2000" lang="en">
                <a:solidFill>
                  <a:srgbClr val="5B595A"/>
                </a:solidFill>
              </a:rPr>
              <a:t>eepti</a:t>
            </a: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2000" lang="en">
                <a:solidFill>
                  <a:srgbClr val="5B595A"/>
                </a:solidFill>
              </a:rPr>
              <a:t>Divya</a:t>
            </a: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2000" lang="en">
                <a:solidFill>
                  <a:schemeClr val="dk2"/>
                </a:solidFill>
              </a:rPr>
              <a:t>Marcelo, </a:t>
            </a: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Rashm</a:t>
            </a:r>
            <a:r>
              <a:rPr sz="2000" lang="en">
                <a:solidFill>
                  <a:srgbClr val="5B595A"/>
                </a:solidFill>
              </a:rPr>
              <a:t>i</a:t>
            </a:r>
            <a:r>
              <a:rPr strike="noStrike" u="none" b="0" cap="none" baseline="0" sz="2000" lang="en" i="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 Project Practicum, Fall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84675" x="191350"/>
            <a:ext cy="862499" cx="888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900" lang="en">
                <a:solidFill>
                  <a:srgbClr val="DA0002"/>
                </a:solidFill>
              </a:rPr>
              <a:t>BOAT Process -  Key Request &amp; Trust Attestation  </a:t>
            </a:r>
          </a:p>
        </p:txBody>
      </p:sp>
      <p:sp>
        <p:nvSpPr>
          <p:cNvPr id="140" name="Shape 140"/>
          <p:cNvSpPr/>
          <p:nvPr/>
        </p:nvSpPr>
        <p:spPr>
          <a:xfrm>
            <a:off y="1275150" x="5403578"/>
            <a:ext cy="3563400" cx="3313500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CSP</a:t>
            </a:r>
          </a:p>
        </p:txBody>
      </p:sp>
      <p:sp>
        <p:nvSpPr>
          <p:cNvPr id="141" name="Shape 141"/>
          <p:cNvSpPr/>
          <p:nvPr/>
        </p:nvSpPr>
        <p:spPr>
          <a:xfrm>
            <a:off y="3595108" x="6298066"/>
            <a:ext cy="862499" cx="9618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OAT Server</a:t>
            </a:r>
          </a:p>
        </p:txBody>
      </p:sp>
      <p:sp>
        <p:nvSpPr>
          <p:cNvPr id="142" name="Shape 142"/>
          <p:cNvSpPr/>
          <p:nvPr/>
        </p:nvSpPr>
        <p:spPr>
          <a:xfrm>
            <a:off y="1879825" x="6146725"/>
            <a:ext cy="862499" cx="24294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y="1674570" x="5555626"/>
            <a:ext cy="410400" cx="9618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144" name="Shape 144"/>
          <p:cNvSpPr/>
          <p:nvPr/>
        </p:nvSpPr>
        <p:spPr>
          <a:xfrm>
            <a:off y="1982441" x="6597925"/>
            <a:ext cy="657299" cx="8003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Trusted CN</a:t>
            </a:r>
          </a:p>
        </p:txBody>
      </p:sp>
      <p:sp>
        <p:nvSpPr>
          <p:cNvPr id="145" name="Shape 145"/>
          <p:cNvSpPr/>
          <p:nvPr/>
        </p:nvSpPr>
        <p:spPr>
          <a:xfrm>
            <a:off y="1982450" x="7479025"/>
            <a:ext cy="657299" cx="990000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Untrusted CN</a:t>
            </a:r>
          </a:p>
        </p:txBody>
      </p:sp>
      <p:cxnSp>
        <p:nvCxnSpPr>
          <p:cNvPr id="146" name="Shape 146"/>
          <p:cNvCxnSpPr>
            <a:stCxn id="141" idx="0"/>
            <a:endCxn id="144" idx="2"/>
          </p:cNvCxnSpPr>
          <p:nvPr/>
        </p:nvCxnSpPr>
        <p:spPr>
          <a:xfrm rot="10800000" flipH="1">
            <a:off y="2639608" x="6778966"/>
            <a:ext cy="955500" cx="21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7" name="Shape 147"/>
          <p:cNvCxnSpPr/>
          <p:nvPr/>
        </p:nvCxnSpPr>
        <p:spPr>
          <a:xfrm flipH="1">
            <a:off y="2639834" x="6888570"/>
            <a:ext cy="955500" cx="21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8" name="Shape 148"/>
          <p:cNvSpPr/>
          <p:nvPr/>
        </p:nvSpPr>
        <p:spPr>
          <a:xfrm>
            <a:off y="2486912" x="3846725"/>
            <a:ext cy="862499" cx="9618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Keystone</a:t>
            </a:r>
            <a:r>
              <a:rPr lang="en"/>
              <a:t>Barbican</a:t>
            </a:r>
          </a:p>
        </p:txBody>
      </p:sp>
      <p:sp>
        <p:nvSpPr>
          <p:cNvPr id="149" name="Shape 149"/>
          <p:cNvSpPr/>
          <p:nvPr/>
        </p:nvSpPr>
        <p:spPr>
          <a:xfrm>
            <a:off y="3883519" x="3846725"/>
            <a:ext cy="862499" cx="9618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y="3349457" x="4527525"/>
            <a:ext cy="534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y="3349495" x="4175242"/>
            <a:ext cy="534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2" name="Shape 152"/>
          <p:cNvCxnSpPr>
            <a:stCxn id="143" idx="1"/>
            <a:endCxn id="148" idx="0"/>
          </p:cNvCxnSpPr>
          <p:nvPr/>
        </p:nvCxnSpPr>
        <p:spPr>
          <a:xfrm flipH="1">
            <a:off y="1879770" x="4327726"/>
            <a:ext cy="607200" cx="1227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3" name="Shape 153"/>
          <p:cNvCxnSpPr>
            <a:stCxn id="148" idx="3"/>
            <a:endCxn id="141" idx="1"/>
          </p:cNvCxnSpPr>
          <p:nvPr/>
        </p:nvCxnSpPr>
        <p:spPr>
          <a:xfrm>
            <a:off y="2918162" x="4808525"/>
            <a:ext cy="1108200" cx="1489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4" name="Shape 154"/>
          <p:cNvCxnSpPr/>
          <p:nvPr/>
        </p:nvCxnSpPr>
        <p:spPr>
          <a:xfrm rot="10800000" flipH="1">
            <a:off y="2007583" x="4565706"/>
            <a:ext cy="489600" cx="99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y="3112661" x="4786860"/>
            <a:ext cy="1108199" cx="1489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6" name="Shape 156"/>
          <p:cNvSpPr txBox="1"/>
          <p:nvPr/>
        </p:nvSpPr>
        <p:spPr>
          <a:xfrm rot="-1487688">
            <a:off y="2016108" x="4251457"/>
            <a:ext cy="144030" cx="10987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1. Key ID, AIK</a:t>
            </a:r>
          </a:p>
        </p:txBody>
      </p:sp>
      <p:sp>
        <p:nvSpPr>
          <p:cNvPr id="157" name="Shape 157"/>
          <p:cNvSpPr txBox="1"/>
          <p:nvPr/>
        </p:nvSpPr>
        <p:spPr>
          <a:xfrm rot="2156675">
            <a:off y="3130496" x="4841136"/>
            <a:ext cy="144138" cx="15419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2. Attestation Request, AIK</a:t>
            </a:r>
          </a:p>
        </p:txBody>
      </p:sp>
      <p:sp>
        <p:nvSpPr>
          <p:cNvPr id="158" name="Shape 158"/>
          <p:cNvSpPr txBox="1"/>
          <p:nvPr/>
        </p:nvSpPr>
        <p:spPr>
          <a:xfrm rot="-2195">
            <a:off y="2877582" x="6038672"/>
            <a:ext cy="479699" cx="93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3. Request for measurements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2984850" x="7031275"/>
            <a:ext cy="144000" cx="116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4. Measurements</a:t>
            </a:r>
          </a:p>
        </p:txBody>
      </p:sp>
      <p:sp>
        <p:nvSpPr>
          <p:cNvPr id="160" name="Shape 160"/>
          <p:cNvSpPr txBox="1"/>
          <p:nvPr/>
        </p:nvSpPr>
        <p:spPr>
          <a:xfrm rot="2211504">
            <a:off y="3663023" x="4795872"/>
            <a:ext cy="144000" cx="149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5. Trusted Flag, PubKey</a:t>
            </a:r>
            <a:r>
              <a:rPr baseline="-25000" sz="800" lang="en"/>
              <a:t>CN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3315860" x="4525150"/>
            <a:ext cy="144000" cx="72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6. Key request, Key ID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3524460" x="3729375"/>
            <a:ext cy="144000" cx="72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7. Key</a:t>
            </a:r>
          </a:p>
        </p:txBody>
      </p:sp>
      <p:sp>
        <p:nvSpPr>
          <p:cNvPr id="163" name="Shape 163"/>
          <p:cNvSpPr txBox="1"/>
          <p:nvPr/>
        </p:nvSpPr>
        <p:spPr>
          <a:xfrm rot="-1538817">
            <a:off y="2124771" x="4901944"/>
            <a:ext cy="143980" cx="72847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8. Key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1250600" x="90200"/>
            <a:ext cy="3733500" cx="349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Agent sends request for key of given Key_ID to Barbican server along with AIK of requesting Compute Node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server sends the AIK to OAT to verify if node is trusted and complies with Client Policy.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If trusted, OAT sends Trusted_flag set to TRUE along with Bind Public Key of Trusted Compute Node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requests for key of Key_ID/Key_URL to KMIP Server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When KMIP retrieves the key from storage, Barbican Server encrypts it with PubKey of TCN and sends to the Agent.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DA0002"/>
                </a:solidFill>
              </a:rPr>
              <a:t>BOAT Data Flow - Key Request &amp; Trust Attestation 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1368650" x="457200"/>
            <a:ext cy="4433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Trust Agent		</a:t>
            </a:r>
            <a:r>
              <a:rPr b="1" lang="en"/>
              <a:t>Barbican Server		KMIP Server		OAT Server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y="2155950" x="1508225"/>
            <a:ext cy="0" cx="200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y="1820950" x="1957175"/>
            <a:ext cy="297899" cx="110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Key_ID, AIK</a:t>
            </a:r>
            <a:r>
              <a:rPr baseline="-25000" sz="1000" lang="en"/>
              <a:t>TCN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y="3308950" x="3635475"/>
            <a:ext cy="0" cx="2239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y="3721875" x="3624075"/>
            <a:ext cy="0" cx="2217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5" name="Shape 175"/>
          <p:cNvCxnSpPr/>
          <p:nvPr/>
        </p:nvCxnSpPr>
        <p:spPr>
          <a:xfrm rot="10800000">
            <a:off y="4147100" x="1401275"/>
            <a:ext cy="0" cx="2217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y="2940525" x="4282575"/>
            <a:ext cy="297899" cx="90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[Key_ID]</a:t>
            </a:r>
            <a:r>
              <a:rPr baseline="-25000" sz="1000" lang="en"/>
              <a:t>KMIP</a:t>
            </a:r>
          </a:p>
        </p:txBody>
      </p:sp>
      <p:cxnSp>
        <p:nvCxnSpPr>
          <p:cNvPr id="177" name="Shape 177"/>
          <p:cNvCxnSpPr/>
          <p:nvPr/>
        </p:nvCxnSpPr>
        <p:spPr>
          <a:xfrm rot="10800000" flipH="1">
            <a:off y="1789699" x="551500"/>
            <a:ext cy="11100" cx="787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8" name="Shape 178"/>
          <p:cNvCxnSpPr/>
          <p:nvPr/>
        </p:nvCxnSpPr>
        <p:spPr>
          <a:xfrm rot="10800000" flipH="1">
            <a:off y="1368637" x="551500"/>
            <a:ext cy="11100" cx="787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9" name="Shape 179"/>
          <p:cNvCxnSpPr/>
          <p:nvPr/>
        </p:nvCxnSpPr>
        <p:spPr>
          <a:xfrm>
            <a:off y="2464550" x="3624075"/>
            <a:ext cy="0" cx="405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y="2166650" x="5097225"/>
            <a:ext cy="297899" cx="123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[AIK</a:t>
            </a:r>
            <a:r>
              <a:rPr baseline="-25000" sz="1000" lang="en"/>
              <a:t>CN</a:t>
            </a:r>
            <a:r>
              <a:rPr sz="1000" lang="en"/>
              <a:t>]PubKey</a:t>
            </a:r>
            <a:r>
              <a:rPr baseline="-25000" sz="1000" lang="en"/>
              <a:t>OAT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y="2870000" x="3635474"/>
            <a:ext cy="0" cx="406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y="2518325" x="4417575"/>
            <a:ext cy="297899" cx="246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[Trusted_Flag=Y, BindPubKey</a:t>
            </a:r>
            <a:r>
              <a:rPr baseline="-25000" sz="1000" lang="en"/>
              <a:t>TCN</a:t>
            </a:r>
            <a:r>
              <a:rPr sz="1000" lang="en"/>
              <a:t> ]</a:t>
            </a:r>
            <a:r>
              <a:rPr baseline="-25000" sz="1000" lang="en"/>
              <a:t>barbican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y="3423975" x="4305225"/>
            <a:ext cy="297899" cx="90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[Key]</a:t>
            </a:r>
            <a:r>
              <a:rPr baseline="-25000" sz="1000" lang="en"/>
              <a:t>barbican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y="3849200" x="2059775"/>
            <a:ext cy="297899" cx="900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[Key]</a:t>
            </a:r>
            <a:r>
              <a:rPr baseline="-25000" sz="1000" lang="en"/>
              <a:t>TCN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Milestone 1 Expectations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Research on plugin support for intercepting key request with trust attestation.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Research on plugin support for KMIP server in backend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Start setup of systems in model</a:t>
            </a:r>
          </a:p>
          <a:p>
            <a:pPr algn="just"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dk1"/>
                </a:solidFill>
              </a:rPr>
              <a:t>Barbican server</a:t>
            </a:r>
          </a:p>
          <a:p>
            <a:pPr algn="just"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dk1"/>
                </a:solidFill>
              </a:rPr>
              <a:t>OAT server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Finalize a technique for SSL support Authentication of client and barbican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Milestone 1 Progress - Research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110125" x="348900"/>
            <a:ext cy="3684599" cx="856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sz="2100" lang="en">
                <a:solidFill>
                  <a:schemeClr val="dk1"/>
                </a:solidFill>
              </a:rPr>
              <a:t>We did a study on plugin support for Openstack Barbican and have made the following design decisions:-</a:t>
            </a:r>
          </a:p>
          <a:p>
            <a:pPr algn="just" rtl="0" lvl="0" indent="-3619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100" lang="en">
                <a:solidFill>
                  <a:schemeClr val="dk1"/>
                </a:solidFill>
              </a:rPr>
              <a:t>KMIP backend support </a:t>
            </a:r>
          </a:p>
          <a:p>
            <a:pPr algn="just" rtl="0" lvl="0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100" lang="en">
                <a:solidFill>
                  <a:schemeClr val="dk1"/>
                </a:solidFill>
              </a:rPr>
              <a:t>New plugin called </a:t>
            </a:r>
            <a:r>
              <a:rPr b="1" sz="2100" lang="en">
                <a:solidFill>
                  <a:schemeClr val="dk1"/>
                </a:solidFill>
              </a:rPr>
              <a:t>kmip_secret_store</a:t>
            </a:r>
            <a:r>
              <a:rPr sz="2100" lang="en">
                <a:solidFill>
                  <a:schemeClr val="dk1"/>
                </a:solidFill>
              </a:rPr>
              <a:t>, exists in Barbican project.  </a:t>
            </a:r>
          </a:p>
          <a:p>
            <a:pPr algn="just" rtl="0" lvl="0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100" lang="en">
                <a:solidFill>
                  <a:schemeClr val="dk1"/>
                </a:solidFill>
              </a:rPr>
              <a:t>KMIP Server open source implementation, KMIP4J</a:t>
            </a:r>
          </a:p>
          <a:p>
            <a:pPr algn="just" rtl="0" lvl="0" indent="-3619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100" lang="en">
                <a:solidFill>
                  <a:schemeClr val="dk1"/>
                </a:solidFill>
              </a:rPr>
              <a:t>Trust Attestation plugin support</a:t>
            </a:r>
          </a:p>
          <a:p>
            <a:pPr algn="just" rtl="0" lvl="0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100" lang="en">
                <a:solidFill>
                  <a:schemeClr val="dk1"/>
                </a:solidFill>
              </a:rPr>
              <a:t>Openstack project Stevedore, to manage dynamic plugins</a:t>
            </a:r>
          </a:p>
          <a:p>
            <a:pPr algn="just" rtl="0" lvl="0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100" lang="en">
                <a:solidFill>
                  <a:schemeClr val="dk1"/>
                </a:solidFill>
              </a:rPr>
              <a:t>We will create our plugin for Trust Attestation by OAT</a:t>
            </a:r>
          </a:p>
          <a:p>
            <a:pPr algn="just" rtl="0" lvl="0" indent="-3619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100" lang="en">
                <a:solidFill>
                  <a:schemeClr val="dk1"/>
                </a:solidFill>
              </a:rPr>
              <a:t>SSL support for Barbican</a:t>
            </a:r>
          </a:p>
          <a:p>
            <a:pPr algn="just" rtl="0" lvl="0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100" lang="en">
                <a:solidFill>
                  <a:schemeClr val="dk1"/>
                </a:solidFill>
              </a:rPr>
              <a:t>Keystone authentication with OAT CA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05975" x="236350"/>
            <a:ext cy="857400" cx="8722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Barbican plugin for Attestation &amp; KMIP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</a:rPr>
              <a:t>Barbican currently uses SteveDore plugin to interface with cryptographic resources.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</a:rPr>
              <a:t>It is possible to use these plugin interfaces synchronously or asynchronously to call external services.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</a:rPr>
              <a:t>In our case, the external service will be OAT server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</a:rPr>
              <a:t>We are still looking into how this plugin design will fit into our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KMIP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Key Management Interoperability Protocol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Standard for communication between encryption systems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OASIS protocol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TLS support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Client request for creation, store or retrieve objects: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Symmetric keys, Certificate, private key, public key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Objects has attributes: Protocol, length, activation date, deactivation date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Operations: creation, register, get, revoke, certificate, destroy,...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KMIP Server: Implementation is not defined in the standard.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Barbican support to KMIP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200150" x="457200"/>
            <a:ext cy="1608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Blueprint Oct 2014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Barbican already support KMIP  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Plugin </a:t>
            </a:r>
            <a:r>
              <a:rPr b="1" lang="en">
                <a:solidFill>
                  <a:schemeClr val="dk1"/>
                </a:solidFill>
              </a:rPr>
              <a:t>kmip_secret_store.py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Secret Store implementation (The secret store interface will support the basic functionality of a secret store.)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29342" x="856417"/>
            <a:ext cy="788324" cx="23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y="3194812" x="3287350"/>
            <a:ext cy="857400" cx="190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PKCS#11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PKCS#12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KMIP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3320962" x="6646250"/>
            <a:ext cy="605100" cx="12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KMIP server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DA0002"/>
                </a:solidFill>
              </a:rPr>
              <a:t>KMIP4J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71025" x="5554025"/>
            <a:ext cy="1004925" cx="10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Milestone 1 Progress - Setup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2200" lang="en">
                <a:solidFill>
                  <a:schemeClr val="dk1"/>
                </a:solidFill>
              </a:rPr>
              <a:t>OAT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Installed maven for building projects, openssl to generate RSA keys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Created an attestation server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Created RSA keys for use by Trusted node later</a:t>
            </a:r>
          </a:p>
          <a:p>
            <a:pPr algn="just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algn="just" rtl="0">
              <a:spcBef>
                <a:spcPts val="0"/>
              </a:spcBef>
              <a:buNone/>
            </a:pPr>
            <a:r>
              <a:rPr sz="2200" lang="en">
                <a:solidFill>
                  <a:schemeClr val="dk1"/>
                </a:solidFill>
              </a:rPr>
              <a:t>KMIP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Provisioned KMIP4J server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Run a local database based on H2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05975" x="457200"/>
            <a:ext cy="857400" cx="845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Milestone 1 Challenges - setup issues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sz="2000" lang="en">
                <a:solidFill>
                  <a:schemeClr val="dk1"/>
                </a:solidFill>
              </a:rPr>
              <a:t>OAT</a:t>
            </a:r>
          </a:p>
          <a:p>
            <a:pPr algn="just"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Project build failed multiple times for reasons unknown.</a:t>
            </a:r>
          </a:p>
          <a:p>
            <a:pPr algn="just"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Required specific version of javac compiler and even right version did not work.</a:t>
            </a:r>
          </a:p>
          <a:p>
            <a:pPr algn="just"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While the maven project tried to invoke another build, it continuously failed at multiple points.</a:t>
            </a:r>
          </a:p>
          <a:p>
            <a:pPr algn="just"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Had to manually build other projects.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1"/>
                </a:solidFill>
              </a:rPr>
              <a:t>KMIP4J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Server deploy depends of Eclipse - Ant configuration. Decoupling did not work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05975" x="457200"/>
            <a:ext cy="857400" cx="845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10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Milestone 1 Challenges - Architecture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Agent implementation monitoring Trusted compute node, Untrusted compute node.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OAT communication with compute nodes for measurement verification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Encrypted Image provisioning from Client to compute node via Cinder on cloud service provider.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324744" x="457200"/>
            <a:ext cy="73863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Agenda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57017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Project overview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  <a:rtl val="0"/>
              </a:rPr>
              <a:t>Technology overview of BOAT (Barbican OAT)</a:t>
            </a:r>
          </a:p>
          <a:p>
            <a:pPr rtl="0" lvl="2" indent="-165100" marL="5715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  <a:rtl val="0"/>
              </a:rPr>
              <a:t>Architecture Overview</a:t>
            </a:r>
          </a:p>
          <a:p>
            <a:pPr rtl="0" lvl="2" indent="-165100" marL="5715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  <a:rtl val="0"/>
              </a:rPr>
              <a:t>Process + Dataflow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Progress status </a:t>
            </a:r>
            <a:r>
              <a:rPr sz="2000" lang="en">
                <a:solidFill>
                  <a:schemeClr val="dk1"/>
                </a:solidFill>
                <a:rtl val="0"/>
              </a:rPr>
              <a:t>on BOAT </a:t>
            </a:r>
          </a:p>
          <a:p>
            <a:pPr algn="l" rtl="0" lvl="2" marR="0" indent="-165100" marL="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Expectations</a:t>
            </a:r>
          </a:p>
          <a:p>
            <a:pPr algn="l" rtl="0" lvl="2" marR="0" indent="-165100" marL="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Implementation progress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  <a:rtl val="0"/>
              </a:rPr>
              <a:t>P</a:t>
            </a: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roject progress health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  <a:rtl val="0"/>
              </a:rPr>
              <a:t>Project timeline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Plan for the rest of project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Project timeline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y="1422225" x="11422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{393A9B37-8E4F-497A-A1C9-FAC7D080625B}</a:tableStyleId>
              </a:tblPr>
              <a:tblGrid>
                <a:gridCol w="1798450"/>
                <a:gridCol w="1059900"/>
                <a:gridCol w="985400"/>
                <a:gridCol w="1749075"/>
                <a:gridCol w="1118775"/>
              </a:tblGrid>
              <a:tr h="6290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300" lang="en"/>
                        <a:t>Description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300" lang="en"/>
                        <a:t>Milestones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300" lang="en"/>
                        <a:t>Progress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300" lang="en"/>
                        <a:t>Deliverable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300" lang="en"/>
                        <a:t>Completion Date</a:t>
                      </a:r>
                    </a:p>
                  </a:txBody>
                  <a:tcPr marR="88900" marB="88900" marT="88900" marL="88900"/>
                </a:tc>
              </a:tr>
              <a:tr h="792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Research on OpenStack Barbican for plugin and KMIP support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Milestone 1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Close to completion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*Progress Report v1.0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*Progress Presentation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*Setup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11-06-2014</a:t>
                      </a:r>
                    </a:p>
                  </a:txBody>
                  <a:tcPr marR="88900" marB="88900" marT="88900" marL="88900"/>
                </a:tc>
              </a:tr>
              <a:tr h="6449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Creation of plugin for attestation &amp;  key wrapping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Milestone 2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Not Started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*Progress Report v2.0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*Demo of plugin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11-20-2014</a:t>
                      </a:r>
                    </a:p>
                  </a:txBody>
                  <a:tcPr marR="88900" marB="88900" marT="88900" marL="88900"/>
                </a:tc>
              </a:tr>
              <a:tr h="931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Plugin Support for KMIP server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Milestone 3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Not Started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*Technical Report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*Final Presentation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*Final Demo</a:t>
                      </a:r>
                    </a:p>
                  </a:txBody>
                  <a:tcPr marR="88900" marB="88900" marT="88900" marL="889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12-05-2014</a:t>
                      </a:r>
                    </a:p>
                  </a:txBody>
                  <a:tcPr marR="88900" marB="88900" marT="88900" marL="88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Plan for the rest of project 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80500" x="771400"/>
            <a:ext cy="3324225" cx="73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References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http://www.intel.com/content/dam/www/public/us/en/documents/white-papers/creating-trust-in-cloud-ubuntu-intel-white-paper.pdf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https://wiki.openstack.org/wiki/Barbican/Discussion-Plugin-Design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http://docs.openstack.org/security-guide/content/identity.html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6"/>
              </a:rPr>
              <a:t>https://github.com/openstack/barbican/blob/210c7a9691e5fbed6cd83423141b36407ff6d4d5/barbican/plugin/kmip_secret_store.py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7"/>
              </a:rPr>
              <a:t>https://wiki.openstack.org/wiki/KMIPclient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8"/>
              </a:rPr>
              <a:t>http://docs.openstack.org/developer/barbican/plugin.html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9"/>
              </a:rPr>
              <a:t>https://github.com/openstack/stevedore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Questions?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759711" x="1802825"/>
            <a:ext cy="2606573" cx="52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324744" x="457200"/>
            <a:ext cy="738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Project overview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391475" x="457200"/>
            <a:ext cy="35903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">
                <a:solidFill>
                  <a:schemeClr val="dk1"/>
                </a:solidFill>
              </a:rPr>
              <a:t>In this project, we aim to develop an open source model that integrates </a:t>
            </a:r>
            <a:r>
              <a:rPr b="1" sz="2800" lang="en">
                <a:solidFill>
                  <a:schemeClr val="dk1"/>
                </a:solidFill>
              </a:rPr>
              <a:t>Barbican (key management)</a:t>
            </a:r>
            <a:r>
              <a:rPr sz="2800" lang="en">
                <a:solidFill>
                  <a:schemeClr val="dk1"/>
                </a:solidFill>
              </a:rPr>
              <a:t> and </a:t>
            </a:r>
            <a:r>
              <a:rPr b="1" sz="2800" lang="en">
                <a:solidFill>
                  <a:schemeClr val="dk1"/>
                </a:solidFill>
              </a:rPr>
              <a:t>KMIP Server (key storage)</a:t>
            </a:r>
            <a:r>
              <a:rPr sz="2800" lang="en">
                <a:solidFill>
                  <a:schemeClr val="dk1"/>
                </a:solidFill>
              </a:rPr>
              <a:t> with Intel-OpenStack trust attestation server </a:t>
            </a:r>
            <a:r>
              <a:rPr b="1" sz="2800" lang="en">
                <a:solidFill>
                  <a:schemeClr val="dk1"/>
                </a:solidFill>
              </a:rPr>
              <a:t>OpenAttestation</a:t>
            </a:r>
            <a:r>
              <a:rPr sz="2800" lang="en">
                <a:solidFill>
                  <a:schemeClr val="dk1"/>
                </a:solidFill>
              </a:rPr>
              <a:t> for trusted computing on cloud infrastructure.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Problem statement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63350" x="975100"/>
            <a:ext cy="1042699" cx="104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34650" x="4314325"/>
            <a:ext cy="1137250" cx="11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938937" x="2349875"/>
            <a:ext cy="802725" cx="8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 rot="-1515221">
            <a:off y="2878758" x="1950399"/>
            <a:ext cy="126142" cx="22452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w="19050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y="3343175" x="2723225"/>
            <a:ext cy="1243800" cx="612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Secure remote attestation of CN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Secure image, only the CN can open the image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Each image needs a secret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Secret generation? Key management? How to share secrets?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930125" x="5769475"/>
            <a:ext cy="701100" cx="600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 Node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Open Source alternatives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250400"/>
            <a:ext cy="3725699" cx="8617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OpenStack: IaaS implementation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Control pools of processing, storage and networking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Nova: Manage and automate compute resources (Amazon EC2)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Cinder: Block storage (Amazon EBS)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Barbican: REST API for key management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KeyStone: Authentication and authorization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OAT: OpenAttestation 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chemeClr val="dk1"/>
                </a:solidFill>
              </a:rPr>
              <a:t>Intel Project 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chemeClr val="dk1"/>
                </a:solidFill>
              </a:rPr>
              <a:t>REST API for remote attestation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KMIP: Protocol for Key Management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KMIP Server: Store and control secrets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OpenStack Barbican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662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Barbican is a REST API which provides secure storage, provisioning and management of secrets. It can handle many types of secrets, including: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Symmetric Keys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Asymmetric Keys</a:t>
            </a:r>
          </a:p>
          <a:p>
            <a:pPr algn="just"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chemeClr val="dk1"/>
                </a:solidFill>
              </a:rPr>
              <a:t>Raw secrets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Barbican fits into Intel’s Trusted VM solution model as a key management server, which stores keys and provisions requesting cloud servers with keys based on their trust and policy compliance as attested by trust authority OAT. 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BOAT Architecture Overview </a:t>
            </a:r>
          </a:p>
        </p:txBody>
      </p:sp>
      <p:sp>
        <p:nvSpPr>
          <p:cNvPr id="68" name="Shape 68"/>
          <p:cNvSpPr/>
          <p:nvPr/>
        </p:nvSpPr>
        <p:spPr>
          <a:xfrm>
            <a:off y="1329474" x="4529723"/>
            <a:ext cy="3527099" cx="3348899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CSP</a:t>
            </a:r>
          </a:p>
        </p:txBody>
      </p:sp>
      <p:sp>
        <p:nvSpPr>
          <p:cNvPr id="69" name="Shape 69"/>
          <p:cNvSpPr/>
          <p:nvPr/>
        </p:nvSpPr>
        <p:spPr>
          <a:xfrm>
            <a:off y="2661990" x="1209600"/>
            <a:ext cy="2241900" cx="2963999"/>
          </a:xfrm>
          <a:prstGeom prst="rect">
            <a:avLst/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Client Side</a:t>
            </a:r>
          </a:p>
        </p:txBody>
      </p:sp>
      <p:sp>
        <p:nvSpPr>
          <p:cNvPr id="70" name="Shape 70"/>
          <p:cNvSpPr/>
          <p:nvPr/>
        </p:nvSpPr>
        <p:spPr>
          <a:xfrm>
            <a:off y="3049611" x="1334693"/>
            <a:ext cy="662699" cx="9720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71" name="Shape 71"/>
          <p:cNvSpPr/>
          <p:nvPr/>
        </p:nvSpPr>
        <p:spPr>
          <a:xfrm>
            <a:off y="3049611" x="2956118"/>
            <a:ext cy="662699" cx="9720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Keystone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Barbican</a:t>
            </a:r>
          </a:p>
        </p:txBody>
      </p:sp>
      <p:sp>
        <p:nvSpPr>
          <p:cNvPr id="72" name="Shape 72"/>
          <p:cNvSpPr/>
          <p:nvPr/>
        </p:nvSpPr>
        <p:spPr>
          <a:xfrm>
            <a:off y="4122723" x="2956118"/>
            <a:ext cy="662699" cx="9720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sp>
        <p:nvSpPr>
          <p:cNvPr id="73" name="Shape 73"/>
          <p:cNvSpPr/>
          <p:nvPr/>
        </p:nvSpPr>
        <p:spPr>
          <a:xfrm>
            <a:off y="3901117" x="5433836"/>
            <a:ext cy="662699" cx="972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OAT Server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y="3254274" x="2306740"/>
            <a:ext cy="0" cx="649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y="3712366" x="3644243"/>
            <a:ext cy="410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y="3712305" x="3288170"/>
            <a:ext cy="410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/>
          <p:nvPr/>
        </p:nvCxnSpPr>
        <p:spPr>
          <a:xfrm rot="10800000">
            <a:off y="3530403" x="2306896"/>
            <a:ext cy="0" cx="649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8" name="Shape 78"/>
          <p:cNvCxnSpPr>
            <a:stCxn id="70" idx="0"/>
            <a:endCxn id="79" idx="1"/>
          </p:cNvCxnSpPr>
          <p:nvPr/>
        </p:nvCxnSpPr>
        <p:spPr>
          <a:xfrm rot="10800000" flipH="1">
            <a:off y="1782711" x="1820693"/>
            <a:ext cy="1266900" cx="3300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0" name="Shape 80"/>
          <p:cNvCxnSpPr>
            <a:stCxn id="81" idx="1"/>
            <a:endCxn id="71" idx="0"/>
          </p:cNvCxnSpPr>
          <p:nvPr/>
        </p:nvCxnSpPr>
        <p:spPr>
          <a:xfrm flipH="1">
            <a:off y="2583082" x="3442007"/>
            <a:ext cy="466500" cx="1241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2" name="Shape 82"/>
          <p:cNvCxnSpPr>
            <a:stCxn id="71" idx="3"/>
            <a:endCxn id="73" idx="1"/>
          </p:cNvCxnSpPr>
          <p:nvPr/>
        </p:nvCxnSpPr>
        <p:spPr>
          <a:xfrm>
            <a:off y="3380961" x="3928118"/>
            <a:ext cy="851400" cx="1505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3" name="Shape 83"/>
          <p:cNvSpPr/>
          <p:nvPr/>
        </p:nvSpPr>
        <p:spPr>
          <a:xfrm>
            <a:off y="2583137" x="5280858"/>
            <a:ext cy="662699" cx="2367299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2425432" x="4683407"/>
            <a:ext cy="315299" cx="972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84" name="Shape 84"/>
          <p:cNvSpPr/>
          <p:nvPr/>
        </p:nvSpPr>
        <p:spPr>
          <a:xfrm>
            <a:off y="2661990" x="5736922"/>
            <a:ext cy="504900" cx="8090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Trusted CN</a:t>
            </a:r>
          </a:p>
        </p:txBody>
      </p:sp>
      <p:sp>
        <p:nvSpPr>
          <p:cNvPr id="85" name="Shape 85"/>
          <p:cNvSpPr/>
          <p:nvPr/>
        </p:nvSpPr>
        <p:spPr>
          <a:xfrm>
            <a:off y="2662000" x="6627500"/>
            <a:ext cy="504900" cx="972000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Untrusted CN</a:t>
            </a:r>
          </a:p>
        </p:txBody>
      </p:sp>
      <p:cxnSp>
        <p:nvCxnSpPr>
          <p:cNvPr id="86" name="Shape 86"/>
          <p:cNvCxnSpPr/>
          <p:nvPr/>
        </p:nvCxnSpPr>
        <p:spPr>
          <a:xfrm rot="10800000" flipH="1">
            <a:off y="2681304" x="3682835"/>
            <a:ext cy="376200" cx="1000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9" name="Shape 79"/>
          <p:cNvSpPr/>
          <p:nvPr/>
        </p:nvSpPr>
        <p:spPr>
          <a:xfrm>
            <a:off y="1451464" x="5120948"/>
            <a:ext cy="662699" cx="972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Cinder</a:t>
            </a:r>
          </a:p>
        </p:txBody>
      </p:sp>
      <p:cxnSp>
        <p:nvCxnSpPr>
          <p:cNvPr id="87" name="Shape 87"/>
          <p:cNvCxnSpPr>
            <a:stCxn id="79" idx="2"/>
            <a:endCxn id="81" idx="0"/>
          </p:cNvCxnSpPr>
          <p:nvPr/>
        </p:nvCxnSpPr>
        <p:spPr>
          <a:xfrm flipH="1">
            <a:off y="2114164" x="5169548"/>
            <a:ext cy="311400" cx="437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8" name="Shape 88"/>
          <p:cNvCxnSpPr>
            <a:stCxn id="73" idx="0"/>
            <a:endCxn id="84" idx="2"/>
          </p:cNvCxnSpPr>
          <p:nvPr/>
        </p:nvCxnSpPr>
        <p:spPr>
          <a:xfrm rot="10800000" flipH="1">
            <a:off y="3167017" x="5919836"/>
            <a:ext cy="734100" cx="221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9" name="Shape 89"/>
          <p:cNvCxnSpPr/>
          <p:nvPr/>
        </p:nvCxnSpPr>
        <p:spPr>
          <a:xfrm flipH="1">
            <a:off y="3167112" x="6030653"/>
            <a:ext cy="733799" cx="2216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y="3530528" x="3906499"/>
            <a:ext cy="851400" cx="1505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5" x="382675"/>
            <a:ext cy="857400" cx="8452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DA0002"/>
                </a:solidFill>
              </a:rPr>
              <a:t>BOAT Process - Key Generation</a:t>
            </a:r>
          </a:p>
        </p:txBody>
      </p:sp>
      <p:sp>
        <p:nvSpPr>
          <p:cNvPr id="96" name="Shape 96"/>
          <p:cNvSpPr/>
          <p:nvPr/>
        </p:nvSpPr>
        <p:spPr>
          <a:xfrm>
            <a:off y="2604950" x="818375"/>
            <a:ext cy="2268299" cx="3400499"/>
          </a:xfrm>
          <a:prstGeom prst="rect">
            <a:avLst/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Client Side</a:t>
            </a:r>
          </a:p>
        </p:txBody>
      </p:sp>
      <p:sp>
        <p:nvSpPr>
          <p:cNvPr id="97" name="Shape 97"/>
          <p:cNvSpPr/>
          <p:nvPr/>
        </p:nvSpPr>
        <p:spPr>
          <a:xfrm>
            <a:off y="3008722" x="958699"/>
            <a:ext cy="690300" cx="10904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98" name="Shape 98"/>
          <p:cNvSpPr/>
          <p:nvPr/>
        </p:nvSpPr>
        <p:spPr>
          <a:xfrm>
            <a:off y="3008722" x="2777545"/>
            <a:ext cy="690300" cx="10904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Keystone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Barbican</a:t>
            </a:r>
          </a:p>
        </p:txBody>
      </p:sp>
      <p:sp>
        <p:nvSpPr>
          <p:cNvPr id="99" name="Shape 99"/>
          <p:cNvSpPr/>
          <p:nvPr/>
        </p:nvSpPr>
        <p:spPr>
          <a:xfrm>
            <a:off y="4126533" x="2777545"/>
            <a:ext cy="690300" cx="10904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y="3221910" x="2049100"/>
            <a:ext cy="0" cx="72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1" name="Shape 101"/>
          <p:cNvCxnSpPr/>
          <p:nvPr/>
        </p:nvCxnSpPr>
        <p:spPr>
          <a:xfrm>
            <a:off y="3699083" x="3549454"/>
            <a:ext cy="4274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y="3699014" x="3150027"/>
            <a:ext cy="4274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y="3509541" x="2049121"/>
            <a:ext cy="0" cx="72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4" name="Shape 104"/>
          <p:cNvCxnSpPr>
            <a:stCxn id="97" idx="0"/>
            <a:endCxn id="105" idx="2"/>
          </p:cNvCxnSpPr>
          <p:nvPr/>
        </p:nvCxnSpPr>
        <p:spPr>
          <a:xfrm rot="10800000" flipH="1">
            <a:off y="2067322" x="1503949"/>
            <a:ext cy="941400" cx="909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5" name="Shape 105"/>
          <p:cNvSpPr/>
          <p:nvPr/>
        </p:nvSpPr>
        <p:spPr>
          <a:xfrm>
            <a:off y="1376875" x="1868110"/>
            <a:ext cy="690300" cx="1090499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Cinder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2956073" x="2049100"/>
            <a:ext cy="144000" cx="72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1. Request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3791412" x="3549454"/>
            <a:ext cy="144000" cx="72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2. Request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3783250" x="2341025"/>
            <a:ext cy="144000" cx="90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3. Key, keyURL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3574400" x="1981200"/>
            <a:ext cy="144000" cx="86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4. Key, keyID</a:t>
            </a:r>
          </a:p>
        </p:txBody>
      </p:sp>
      <p:sp>
        <p:nvSpPr>
          <p:cNvPr id="110" name="Shape 110"/>
          <p:cNvSpPr txBox="1"/>
          <p:nvPr/>
        </p:nvSpPr>
        <p:spPr>
          <a:xfrm rot="-2793840">
            <a:off y="2427605" x="1004093"/>
            <a:ext cy="174949" cx="12435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5. Encrypted VM, Key ID</a:t>
            </a:r>
          </a:p>
        </p:txBody>
      </p:sp>
      <p:sp>
        <p:nvSpPr>
          <p:cNvPr id="111" name="Shape 111"/>
          <p:cNvSpPr/>
          <p:nvPr/>
        </p:nvSpPr>
        <p:spPr>
          <a:xfrm>
            <a:off y="1565281" x="3612932"/>
            <a:ext cy="315299" cx="972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cxnSp>
        <p:nvCxnSpPr>
          <p:cNvPr id="112" name="Shape 112"/>
          <p:cNvCxnSpPr>
            <a:stCxn id="105" idx="3"/>
            <a:endCxn id="111" idx="1"/>
          </p:cNvCxnSpPr>
          <p:nvPr/>
        </p:nvCxnSpPr>
        <p:spPr>
          <a:xfrm>
            <a:off y="1722025" x="2958610"/>
            <a:ext cy="900" cx="65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y="1298600" x="2958600"/>
            <a:ext cy="144000" cx="90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6. Encrypted VM, key ID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1375525" x="4805850"/>
            <a:ext cy="3305099" cx="384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Client requests for symmetric key with some required specifications to Barbican server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server requests KMIP Server to create symmetric key with given specifications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KMIP Server creates the key and sends the key and key_URL to Barbican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creates key_ID for key mapped to key_URL and sends key+key_ID to Client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Client encrypts the VM with key from Barbican and sends key_ID in metadata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DA0002"/>
                </a:solidFill>
              </a:rPr>
              <a:t>BOAT Data Flow - Key Generation  </a:t>
            </a:r>
            <a:r>
              <a:rPr b="1" sz="3600" lang="en">
                <a:solidFill>
                  <a:srgbClr val="DA0002"/>
                </a:solidFill>
              </a:rPr>
              <a:t>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1368650" x="533400"/>
            <a:ext cy="4433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b="1" lang="en"/>
              <a:t>Client		Barbican Server		KMIP Server		Cinder		Trust Agent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y="3567825" x="751500"/>
            <a:ext cy="0" cx="584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y="3239050" x="2625400"/>
            <a:ext cy="297899" cx="159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Encrypted VM, Key_ID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y="3967825" x="6295000"/>
            <a:ext cy="0" cx="2239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y="3669925" x="6618550"/>
            <a:ext cy="297899" cx="159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Encrypted VM, Key_ID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1837550" x="588300"/>
            <a:ext cy="297899" cx="26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[AES Key Request + Key Spec]PubKey</a:t>
            </a:r>
            <a:r>
              <a:rPr baseline="-25000" sz="1000" lang="en"/>
              <a:t>barbican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y="2160950" x="697800"/>
            <a:ext cy="0" cx="244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y="2494425" x="2461925"/>
            <a:ext cy="0" cx="244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y="2171025" x="2352425"/>
            <a:ext cy="297899" cx="26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[AES Key Request + Key Spec]PubKey</a:t>
            </a:r>
            <a:r>
              <a:rPr baseline="-25000" sz="1000" lang="en"/>
              <a:t>KMIP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>
            <a:off y="2870025" x="2450999"/>
            <a:ext cy="0" cx="244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y="2593250" x="2601125"/>
            <a:ext cy="297899" cx="216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[AES Key + Key_URL]PubKey</a:t>
            </a:r>
            <a:r>
              <a:rPr baseline="-25000" sz="1000" lang="en"/>
              <a:t>barbican</a:t>
            </a:r>
          </a:p>
        </p:txBody>
      </p:sp>
      <p:cxnSp>
        <p:nvCxnSpPr>
          <p:cNvPr id="131" name="Shape 131"/>
          <p:cNvCxnSpPr/>
          <p:nvPr/>
        </p:nvCxnSpPr>
        <p:spPr>
          <a:xfrm rot="10800000">
            <a:off y="3192925" x="697799"/>
            <a:ext cy="0" cx="244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y="2916150" x="847925"/>
            <a:ext cy="297899" cx="216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[AES Key + Key_ID]PubKey</a:t>
            </a:r>
            <a:r>
              <a:rPr baseline="-25000" sz="1000" lang="en"/>
              <a:t>client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y="1750737" x="596525"/>
            <a:ext cy="0" cx="791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4" name="Shape 134"/>
          <p:cNvCxnSpPr/>
          <p:nvPr/>
        </p:nvCxnSpPr>
        <p:spPr>
          <a:xfrm>
            <a:off y="1342012" x="615900"/>
            <a:ext cy="0" cx="791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