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8"/>
  </p:notesMasterIdLst>
  <p:handoutMasterIdLst>
    <p:handoutMasterId r:id="rId29"/>
  </p:handoutMasterIdLst>
  <p:sldIdLst>
    <p:sldId id="292" r:id="rId5"/>
    <p:sldId id="275" r:id="rId6"/>
    <p:sldId id="276" r:id="rId7"/>
    <p:sldId id="296" r:id="rId8"/>
    <p:sldId id="277" r:id="rId9"/>
    <p:sldId id="298" r:id="rId10"/>
    <p:sldId id="302" r:id="rId11"/>
    <p:sldId id="301" r:id="rId12"/>
    <p:sldId id="313" r:id="rId13"/>
    <p:sldId id="315" r:id="rId14"/>
    <p:sldId id="314" r:id="rId15"/>
    <p:sldId id="300" r:id="rId16"/>
    <p:sldId id="303" r:id="rId17"/>
    <p:sldId id="305" r:id="rId18"/>
    <p:sldId id="299" r:id="rId19"/>
    <p:sldId id="316" r:id="rId20"/>
    <p:sldId id="311" r:id="rId21"/>
    <p:sldId id="310" r:id="rId22"/>
    <p:sldId id="309" r:id="rId23"/>
    <p:sldId id="306" r:id="rId24"/>
    <p:sldId id="288" r:id="rId25"/>
    <p:sldId id="317" r:id="rId26"/>
    <p:sldId id="289"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5634"/>
  </p:normalViewPr>
  <p:slideViewPr>
    <p:cSldViewPr snapToGrid="0" showGuides="1">
      <p:cViewPr varScale="1">
        <p:scale>
          <a:sx n="96" d="100"/>
          <a:sy n="96" d="100"/>
        </p:scale>
        <p:origin x="130" y="58"/>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0"/>
    </p:cViewPr>
  </p:sorterViewPr>
  <p:notesViewPr>
    <p:cSldViewPr snapToGrid="0">
      <p:cViewPr varScale="1">
        <p:scale>
          <a:sx n="58" d="100"/>
          <a:sy n="58" d="100"/>
        </p:scale>
        <p:origin x="2491" y="6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2/13/2024</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A894A48D-3417-BE20-3062-A366096904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Slide Image Placeholder 8">
            <a:extLst>
              <a:ext uri="{FF2B5EF4-FFF2-40B4-BE49-F238E27FC236}">
                <a16:creationId xmlns:a16="http://schemas.microsoft.com/office/drawing/2014/main" id="{AC9ED954-709D-51DC-3EA0-0E06FE1D72A5}"/>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a:extLst>
              <a:ext uri="{FF2B5EF4-FFF2-40B4-BE49-F238E27FC236}">
                <a16:creationId xmlns:a16="http://schemas.microsoft.com/office/drawing/2014/main" id="{1F57F2FB-2942-7663-E6DB-E3A976549D53}"/>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1" name="Date Placeholder 10">
            <a:extLst>
              <a:ext uri="{FF2B5EF4-FFF2-40B4-BE49-F238E27FC236}">
                <a16:creationId xmlns:a16="http://schemas.microsoft.com/office/drawing/2014/main" id="{ED31FE42-8AA6-DC9C-5EE7-8737143C1DDB}"/>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58D246-FB21-4ACB-9068-6447CC7872F8}" type="datetimeFigureOut">
              <a:rPr lang="en-US" smtClean="0"/>
              <a:t>2/13/2024</a:t>
            </a:fld>
            <a:endParaRPr lang="en-US"/>
          </a:p>
        </p:txBody>
      </p:sp>
      <p:sp>
        <p:nvSpPr>
          <p:cNvPr id="12" name="Notes Placeholder 11">
            <a:extLst>
              <a:ext uri="{FF2B5EF4-FFF2-40B4-BE49-F238E27FC236}">
                <a16:creationId xmlns:a16="http://schemas.microsoft.com/office/drawing/2014/main" id="{5F659C92-43C4-05C5-9170-5CF256AF9975}"/>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a:extLst>
              <a:ext uri="{FF2B5EF4-FFF2-40B4-BE49-F238E27FC236}">
                <a16:creationId xmlns:a16="http://schemas.microsoft.com/office/drawing/2014/main" id="{74923A81-0599-8ECF-BDF0-A4898D46829C}"/>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BF3159-94EB-4F6B-8273-09F1A6B019E6}" type="slidenum">
              <a:rPr lang="en-US" smtClean="0"/>
              <a:t>‹#›</a:t>
            </a:fld>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37128833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B22DEA-8422-9D13-570E-2FFE01E8344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A3D7B65-F1B2-46E0-30DF-C523FA729674}"/>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7479EBF0-38AD-5B30-83B0-2EE3AB30D4CF}"/>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0A1836A8-D2D1-72A1-B523-9A40F80491C4}"/>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10</a:t>
            </a:fld>
            <a:endParaRPr lang="en-US" altLang="zh-CN" noProof="0" dirty="0"/>
          </a:p>
        </p:txBody>
      </p:sp>
    </p:spTree>
    <p:extLst>
      <p:ext uri="{BB962C8B-B14F-4D97-AF65-F5344CB8AC3E}">
        <p14:creationId xmlns:p14="http://schemas.microsoft.com/office/powerpoint/2010/main" val="18515414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354091-2920-6C19-6687-2D51614454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20EF57-FB49-60AA-A218-D97175F0A99F}"/>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C548B58F-6410-2C6E-E674-779B14C082B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09B87879-D3DE-DC92-8DF6-A7C563BDD3DD}"/>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11</a:t>
            </a:fld>
            <a:endParaRPr lang="en-US" altLang="zh-CN" noProof="0" dirty="0"/>
          </a:p>
        </p:txBody>
      </p:sp>
    </p:spTree>
    <p:extLst>
      <p:ext uri="{BB962C8B-B14F-4D97-AF65-F5344CB8AC3E}">
        <p14:creationId xmlns:p14="http://schemas.microsoft.com/office/powerpoint/2010/main" val="15222509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A1FA5E-B53E-1827-11DB-CF57D35841C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F9544C0-A674-9883-3102-FDF33E00DDEA}"/>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0C2CEFE0-2809-EA7A-C61D-8574EC6D5932}"/>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9D1B1797-C8C8-7BFD-6002-9A2101C635AB}"/>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12</a:t>
            </a:fld>
            <a:endParaRPr lang="en-US" altLang="zh-CN" noProof="0" dirty="0"/>
          </a:p>
        </p:txBody>
      </p:sp>
    </p:spTree>
    <p:extLst>
      <p:ext uri="{BB962C8B-B14F-4D97-AF65-F5344CB8AC3E}">
        <p14:creationId xmlns:p14="http://schemas.microsoft.com/office/powerpoint/2010/main" val="2741775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959C43-3770-8F02-603A-219527C491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9160E4-131B-7206-8129-9C3BAD3DD351}"/>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54AC8031-8F21-DB7F-19EB-26AD2ADFC0CE}"/>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5C83DA32-33F0-8AE6-FA57-B3F8C4463095}"/>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13</a:t>
            </a:fld>
            <a:endParaRPr lang="en-US" altLang="zh-CN" noProof="0" dirty="0"/>
          </a:p>
        </p:txBody>
      </p:sp>
    </p:spTree>
    <p:extLst>
      <p:ext uri="{BB962C8B-B14F-4D97-AF65-F5344CB8AC3E}">
        <p14:creationId xmlns:p14="http://schemas.microsoft.com/office/powerpoint/2010/main" val="1685590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36338-61FC-F9C4-AC94-D34A069FD2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0B436AF-F08A-B591-B6A5-7DA6FD4416BF}"/>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264EE017-DF38-E518-FFCD-FA945A70E150}"/>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DAFB7711-C270-5C2C-5BD4-CF8821F881AE}"/>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14</a:t>
            </a:fld>
            <a:endParaRPr lang="en-US" altLang="zh-CN" noProof="0" dirty="0"/>
          </a:p>
        </p:txBody>
      </p:sp>
    </p:spTree>
    <p:extLst>
      <p:ext uri="{BB962C8B-B14F-4D97-AF65-F5344CB8AC3E}">
        <p14:creationId xmlns:p14="http://schemas.microsoft.com/office/powerpoint/2010/main" val="10634838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F948CA-BD51-FE0A-02A9-708AC50E3C0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476FA5-4D39-7DCC-1AFF-22A7880D951E}"/>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CB371855-6625-7BB7-616B-F0AA5E821E94}"/>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13FB5FCB-F194-875F-5990-9A37A55ED944}"/>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15</a:t>
            </a:fld>
            <a:endParaRPr lang="en-US" altLang="zh-CN" noProof="0" dirty="0"/>
          </a:p>
        </p:txBody>
      </p:sp>
    </p:spTree>
    <p:extLst>
      <p:ext uri="{BB962C8B-B14F-4D97-AF65-F5344CB8AC3E}">
        <p14:creationId xmlns:p14="http://schemas.microsoft.com/office/powerpoint/2010/main" val="12265549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401008-E236-E1D3-D07B-2E9F81F38F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D75B86C-B3C0-C130-8FE9-AEA3A2DC713E}"/>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A51FCBDC-CAD1-EB52-951A-F7A29B93EBD6}"/>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3A12A433-EA59-1771-C660-51CAEEC0EB62}"/>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16</a:t>
            </a:fld>
            <a:endParaRPr lang="en-US" altLang="zh-CN" noProof="0" dirty="0"/>
          </a:p>
        </p:txBody>
      </p:sp>
    </p:spTree>
    <p:extLst>
      <p:ext uri="{BB962C8B-B14F-4D97-AF65-F5344CB8AC3E}">
        <p14:creationId xmlns:p14="http://schemas.microsoft.com/office/powerpoint/2010/main" val="30893894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CA83C8-763F-0417-66A2-AB73447576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E9A040-07AC-A9A7-4636-F889AFC50A89}"/>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8057F7A1-5E0B-23F3-24F6-F7223B06CA4C}"/>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0C2A3E07-CCCC-F0DE-3D20-16105396F0D6}"/>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17</a:t>
            </a:fld>
            <a:endParaRPr lang="en-US" altLang="zh-CN" noProof="0" dirty="0"/>
          </a:p>
        </p:txBody>
      </p:sp>
    </p:spTree>
    <p:extLst>
      <p:ext uri="{BB962C8B-B14F-4D97-AF65-F5344CB8AC3E}">
        <p14:creationId xmlns:p14="http://schemas.microsoft.com/office/powerpoint/2010/main" val="41545789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CB695C-83DA-056D-A7E6-2E25CD106D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66C8381-6A54-1A88-42A3-8898AF17E3CC}"/>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9561D89C-3328-A8A5-9574-08FFFD6A496A}"/>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8EC6CAF-1398-04DC-57AF-7FE6269B9391}"/>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18</a:t>
            </a:fld>
            <a:endParaRPr lang="en-US" altLang="zh-CN" noProof="0" dirty="0"/>
          </a:p>
        </p:txBody>
      </p:sp>
    </p:spTree>
    <p:extLst>
      <p:ext uri="{BB962C8B-B14F-4D97-AF65-F5344CB8AC3E}">
        <p14:creationId xmlns:p14="http://schemas.microsoft.com/office/powerpoint/2010/main" val="29724028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48BE29-CCE6-DF92-C699-E6E94F8361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6AF36E8-A72D-CD51-3E4D-F3DB126E3F83}"/>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93C4E4EB-F65B-CE28-5053-8266E05DD00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2900F60E-47AE-3D30-EA4A-506FCE09F21A}"/>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19</a:t>
            </a:fld>
            <a:endParaRPr lang="en-US" altLang="zh-CN" noProof="0" dirty="0"/>
          </a:p>
        </p:txBody>
      </p:sp>
    </p:spTree>
    <p:extLst>
      <p:ext uri="{BB962C8B-B14F-4D97-AF65-F5344CB8AC3E}">
        <p14:creationId xmlns:p14="http://schemas.microsoft.com/office/powerpoint/2010/main" val="3416045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a:t>
            </a:fld>
            <a:endParaRPr lang="en-US" altLang="zh-CN" noProof="0" dirty="0"/>
          </a:p>
        </p:txBody>
      </p:sp>
    </p:spTree>
    <p:extLst>
      <p:ext uri="{BB962C8B-B14F-4D97-AF65-F5344CB8AC3E}">
        <p14:creationId xmlns:p14="http://schemas.microsoft.com/office/powerpoint/2010/main" val="9143740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76B05B-D614-F241-5982-034FC5D3902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C4DED2-63B7-A212-F955-3DAAD6F73646}"/>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ED3F4890-4461-93E2-294B-3E126FB4D5E9}"/>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3B7F5701-F8EE-C7F2-18A3-8E985C565864}"/>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20</a:t>
            </a:fld>
            <a:endParaRPr lang="en-US" altLang="zh-CN" noProof="0" dirty="0"/>
          </a:p>
        </p:txBody>
      </p:sp>
    </p:spTree>
    <p:extLst>
      <p:ext uri="{BB962C8B-B14F-4D97-AF65-F5344CB8AC3E}">
        <p14:creationId xmlns:p14="http://schemas.microsoft.com/office/powerpoint/2010/main" val="25769333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21</a:t>
            </a:fld>
            <a:endParaRPr lang="en-US" altLang="zh-CN" noProof="0" dirty="0"/>
          </a:p>
        </p:txBody>
      </p:sp>
    </p:spTree>
    <p:extLst>
      <p:ext uri="{BB962C8B-B14F-4D97-AF65-F5344CB8AC3E}">
        <p14:creationId xmlns:p14="http://schemas.microsoft.com/office/powerpoint/2010/main" val="29793020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C8E2C7-34F5-2C3D-8493-68C5AF7C17C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78B3778-4923-DC32-2FF9-59AC628C4F91}"/>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9C2E5C5F-BD04-4C48-720E-CD2A282DEA35}"/>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1EEAED8D-97EE-729A-AACE-359B3EACDFA3}"/>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22</a:t>
            </a:fld>
            <a:endParaRPr lang="en-US" altLang="zh-CN" noProof="0" dirty="0"/>
          </a:p>
        </p:txBody>
      </p:sp>
    </p:spTree>
    <p:extLst>
      <p:ext uri="{BB962C8B-B14F-4D97-AF65-F5344CB8AC3E}">
        <p14:creationId xmlns:p14="http://schemas.microsoft.com/office/powerpoint/2010/main" val="37861653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23</a:t>
            </a:fld>
            <a:endParaRPr lang="en-US" altLang="zh-CN" noProof="0" dirty="0"/>
          </a:p>
        </p:txBody>
      </p:sp>
    </p:spTree>
    <p:extLst>
      <p:ext uri="{BB962C8B-B14F-4D97-AF65-F5344CB8AC3E}">
        <p14:creationId xmlns:p14="http://schemas.microsoft.com/office/powerpoint/2010/main" val="3077670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3</a:t>
            </a:fld>
            <a:endParaRPr lang="en-US" altLang="zh-CN" noProof="0" dirty="0"/>
          </a:p>
        </p:txBody>
      </p:sp>
    </p:spTree>
    <p:extLst>
      <p:ext uri="{BB962C8B-B14F-4D97-AF65-F5344CB8AC3E}">
        <p14:creationId xmlns:p14="http://schemas.microsoft.com/office/powerpoint/2010/main" val="3235818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8F60E-D795-DDA7-FE5A-F9673CD8F6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30A367-F19C-EFC6-50E0-79BAD8EB012C}"/>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238D601C-888E-CC51-567F-7959CB40C917}"/>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29B63AB5-E1B3-6645-5D21-B2B5769DF058}"/>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4</a:t>
            </a:fld>
            <a:endParaRPr lang="en-US" altLang="zh-CN" noProof="0" dirty="0"/>
          </a:p>
        </p:txBody>
      </p:sp>
    </p:spTree>
    <p:extLst>
      <p:ext uri="{BB962C8B-B14F-4D97-AF65-F5344CB8AC3E}">
        <p14:creationId xmlns:p14="http://schemas.microsoft.com/office/powerpoint/2010/main" val="3199306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5</a:t>
            </a:fld>
            <a:endParaRPr lang="en-US" altLang="zh-CN" noProof="0" dirty="0"/>
          </a:p>
        </p:txBody>
      </p:sp>
    </p:spTree>
    <p:extLst>
      <p:ext uri="{BB962C8B-B14F-4D97-AF65-F5344CB8AC3E}">
        <p14:creationId xmlns:p14="http://schemas.microsoft.com/office/powerpoint/2010/main" val="961386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AADC60-ED0F-7927-9F50-5CE82C3891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431C24-B7DB-840A-966D-EC7F9E5387C8}"/>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C9AA65BE-1FB2-5AFD-AE90-68C50D87652F}"/>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D0C05035-EB80-B623-2A57-ED17117507F5}"/>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6</a:t>
            </a:fld>
            <a:endParaRPr lang="en-US" altLang="zh-CN" noProof="0" dirty="0"/>
          </a:p>
        </p:txBody>
      </p:sp>
    </p:spTree>
    <p:extLst>
      <p:ext uri="{BB962C8B-B14F-4D97-AF65-F5344CB8AC3E}">
        <p14:creationId xmlns:p14="http://schemas.microsoft.com/office/powerpoint/2010/main" val="1780206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224F4E-DB06-0403-82E9-2A6F8633A89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A598BF-E8DE-C5EE-3C8F-DD10D5EAD581}"/>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94D87285-5E5D-5DF7-7D05-77066406BFFE}"/>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BB98611C-3CAC-A953-C858-91BB641A339F}"/>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7</a:t>
            </a:fld>
            <a:endParaRPr lang="en-US" altLang="zh-CN" noProof="0" dirty="0"/>
          </a:p>
        </p:txBody>
      </p:sp>
    </p:spTree>
    <p:extLst>
      <p:ext uri="{BB962C8B-B14F-4D97-AF65-F5344CB8AC3E}">
        <p14:creationId xmlns:p14="http://schemas.microsoft.com/office/powerpoint/2010/main" val="32609757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DD0712-1290-FC76-CBC9-69F1268D26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81E661-D7A2-B697-F24C-872C3426F027}"/>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CE5B776E-A14D-EE50-9EBE-0EE3CBD5405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9141B7FD-6D71-1A1B-0939-8514E48907E7}"/>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8</a:t>
            </a:fld>
            <a:endParaRPr lang="en-US" altLang="zh-CN" noProof="0" dirty="0"/>
          </a:p>
        </p:txBody>
      </p:sp>
    </p:spTree>
    <p:extLst>
      <p:ext uri="{BB962C8B-B14F-4D97-AF65-F5344CB8AC3E}">
        <p14:creationId xmlns:p14="http://schemas.microsoft.com/office/powerpoint/2010/main" val="2258532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281FB1-3FEE-6668-5C14-C2A9952EB2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2ABF6C-4F5C-1881-747E-5411B6A5FF13}"/>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A84D63B4-2D73-3381-F067-2E1FCF5EFDB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2DC05871-D6C2-DC92-96F4-6930E9B162AE}"/>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9</a:t>
            </a:fld>
            <a:endParaRPr lang="en-US" altLang="zh-CN" noProof="0" dirty="0"/>
          </a:p>
        </p:txBody>
      </p:sp>
    </p:spTree>
    <p:extLst>
      <p:ext uri="{BB962C8B-B14F-4D97-AF65-F5344CB8AC3E}">
        <p14:creationId xmlns:p14="http://schemas.microsoft.com/office/powerpoint/2010/main" val="4183913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endParaRPr lang="en-US"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a:xfrm>
            <a:off x="1543392" y="1986926"/>
            <a:ext cx="5199165" cy="2057441"/>
          </a:xfrm>
        </p:spPr>
        <p:txBody>
          <a:bodyPr/>
          <a:lstStyle/>
          <a:p>
            <a:pPr algn="ctr"/>
            <a:r>
              <a:rPr lang="en-US" sz="2400" dirty="0" err="1"/>
              <a:t>AtliQ</a:t>
            </a:r>
            <a:r>
              <a:rPr lang="en-US" sz="2400" dirty="0"/>
              <a:t> Supermarket Promotions &amp; its Impact Analysis</a:t>
            </a:r>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543392" y="4388866"/>
            <a:ext cx="3908888" cy="760288"/>
          </a:xfrm>
        </p:spPr>
        <p:txBody>
          <a:bodyPr/>
          <a:lstStyle/>
          <a:p>
            <a:r>
              <a:rPr lang="en-US" dirty="0"/>
              <a:t>Presented by :- Divya Mashruwala</a:t>
            </a:r>
          </a:p>
        </p:txBody>
      </p:sp>
      <p:pic>
        <p:nvPicPr>
          <p:cNvPr id="30" name="Picture placeholder 29">
            <a:extLst>
              <a:ext uri="{FF2B5EF4-FFF2-40B4-BE49-F238E27FC236}">
                <a16:creationId xmlns:a16="http://schemas.microsoft.com/office/drawing/2014/main" id="{18C88B4D-F554-49C2-A23C-DFE94D4C835B}"/>
              </a:ext>
            </a:extLst>
          </p:cNvPr>
          <p:cNvPicPr>
            <a:picLocks noGrp="1" noChangeAspect="1"/>
          </p:cNvPicPr>
          <p:nvPr>
            <p:ph type="pic" sz="quarter" idx="47"/>
          </p:nvPr>
        </p:nvPicPr>
        <p:blipFill>
          <a:blip r:embed="rId3"/>
          <a:srcRect l="25544" r="25544"/>
          <a:stretch/>
        </p:blipFill>
        <p:spPr>
          <a:xfrm>
            <a:off x="6742557" y="821836"/>
            <a:ext cx="4405503" cy="5066346"/>
          </a:xfrm>
        </p:spPr>
      </p:pic>
      <p:sp>
        <p:nvSpPr>
          <p:cNvPr id="10" name="Freeform: Shape 11">
            <a:extLst>
              <a:ext uri="{FF2B5EF4-FFF2-40B4-BE49-F238E27FC236}">
                <a16:creationId xmlns:a16="http://schemas.microsoft.com/office/drawing/2014/main" id="{01A79B69-242C-3AEB-4A42-7A606A54C63A}"/>
              </a:ext>
              <a:ext uri="{C183D7F6-B498-43B3-948B-1728B52AA6E4}">
                <adec:decorative xmlns:adec="http://schemas.microsoft.com/office/drawing/2017/decorative" val="1"/>
              </a:ext>
            </a:extLst>
          </p:cNvPr>
          <p:cNvSpPr/>
          <p:nvPr/>
        </p:nvSpPr>
        <p:spPr>
          <a:xfrm>
            <a:off x="10207362" y="338054"/>
            <a:ext cx="1290555" cy="143508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898447929"/>
      </p:ext>
    </p:extLst>
  </p:cSld>
  <p:clrMapOvr>
    <a:masterClrMapping/>
  </p:clrMapOvr>
  <mc:AlternateContent xmlns:mc="http://schemas.openxmlformats.org/markup-compatibility/2006" xmlns:p14="http://schemas.microsoft.com/office/powerpoint/2010/main">
    <mc:Choice Requires="p14">
      <p:transition spd="med" p14:dur="700" advTm="17301">
        <p:fade/>
      </p:transition>
    </mc:Choice>
    <mc:Fallback xmlns="">
      <p:transition spd="med" advTm="17301">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2CEF81-87F6-0B91-0706-E2A46E28EE88}"/>
            </a:ext>
          </a:extLst>
        </p:cNvPr>
        <p:cNvGrpSpPr/>
        <p:nvPr/>
      </p:nvGrpSpPr>
      <p:grpSpPr>
        <a:xfrm>
          <a:off x="0" y="0"/>
          <a:ext cx="0" cy="0"/>
          <a:chOff x="0" y="0"/>
          <a:chExt cx="0" cy="0"/>
        </a:xfrm>
      </p:grpSpPr>
      <p:sp>
        <p:nvSpPr>
          <p:cNvPr id="15" name="Footer Placeholder 7">
            <a:extLst>
              <a:ext uri="{FF2B5EF4-FFF2-40B4-BE49-F238E27FC236}">
                <a16:creationId xmlns:a16="http://schemas.microsoft.com/office/drawing/2014/main" id="{AE370A68-C7DE-5126-F27C-229D8091C51D}"/>
              </a:ext>
            </a:extLst>
          </p:cNvPr>
          <p:cNvSpPr txBox="1">
            <a:spLocks/>
          </p:cNvSpPr>
          <p:nvPr/>
        </p:nvSpPr>
        <p:spPr>
          <a:xfrm>
            <a:off x="310100" y="6360648"/>
            <a:ext cx="41148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err="1"/>
              <a:t>AtliQ</a:t>
            </a:r>
            <a:r>
              <a:rPr lang="en-US" sz="1400" dirty="0"/>
              <a:t> supermarket promotions &amp; its Impact Analysis</a:t>
            </a:r>
          </a:p>
        </p:txBody>
      </p:sp>
      <p:sp>
        <p:nvSpPr>
          <p:cNvPr id="6" name="Title 5">
            <a:extLst>
              <a:ext uri="{FF2B5EF4-FFF2-40B4-BE49-F238E27FC236}">
                <a16:creationId xmlns:a16="http://schemas.microsoft.com/office/drawing/2014/main" id="{353C6535-86AB-6998-45AB-DC2274A1E920}"/>
              </a:ext>
            </a:extLst>
          </p:cNvPr>
          <p:cNvSpPr>
            <a:spLocks noGrp="1"/>
          </p:cNvSpPr>
          <p:nvPr>
            <p:ph type="title"/>
          </p:nvPr>
        </p:nvSpPr>
        <p:spPr>
          <a:xfrm>
            <a:off x="186612" y="132228"/>
            <a:ext cx="11840547" cy="586229"/>
          </a:xfrm>
        </p:spPr>
        <p:txBody>
          <a:bodyPr/>
          <a:lstStyle/>
          <a:p>
            <a:pPr algn="ctr"/>
            <a:r>
              <a:rPr lang="en-GB" sz="2800" dirty="0"/>
              <a:t>Dashboard Overview</a:t>
            </a:r>
            <a:endParaRPr lang="en-IN" sz="2800" dirty="0"/>
          </a:p>
        </p:txBody>
      </p:sp>
      <p:pic>
        <p:nvPicPr>
          <p:cNvPr id="3" name="Picture 2">
            <a:extLst>
              <a:ext uri="{FF2B5EF4-FFF2-40B4-BE49-F238E27FC236}">
                <a16:creationId xmlns:a16="http://schemas.microsoft.com/office/drawing/2014/main" id="{5DE91F19-7170-39A0-B1DC-EC15480D58AD}"/>
              </a:ext>
            </a:extLst>
          </p:cNvPr>
          <p:cNvPicPr>
            <a:picLocks noChangeAspect="1"/>
          </p:cNvPicPr>
          <p:nvPr/>
        </p:nvPicPr>
        <p:blipFill>
          <a:blip r:embed="rId3"/>
          <a:srcRect/>
          <a:stretch/>
        </p:blipFill>
        <p:spPr>
          <a:xfrm>
            <a:off x="2124331" y="1372452"/>
            <a:ext cx="7099182" cy="4996543"/>
          </a:xfrm>
          <a:prstGeom prst="rect">
            <a:avLst/>
          </a:prstGeom>
        </p:spPr>
      </p:pic>
      <p:pic>
        <p:nvPicPr>
          <p:cNvPr id="5" name="Picture 4">
            <a:extLst>
              <a:ext uri="{FF2B5EF4-FFF2-40B4-BE49-F238E27FC236}">
                <a16:creationId xmlns:a16="http://schemas.microsoft.com/office/drawing/2014/main" id="{3874F629-00A0-05ED-230D-F423E755E429}"/>
              </a:ext>
            </a:extLst>
          </p:cNvPr>
          <p:cNvPicPr>
            <a:picLocks noChangeAspect="1"/>
          </p:cNvPicPr>
          <p:nvPr/>
        </p:nvPicPr>
        <p:blipFill>
          <a:blip r:embed="rId4"/>
          <a:srcRect/>
          <a:stretch/>
        </p:blipFill>
        <p:spPr>
          <a:xfrm>
            <a:off x="9771725" y="1372452"/>
            <a:ext cx="1815949" cy="4798155"/>
          </a:xfrm>
          <a:prstGeom prst="rect">
            <a:avLst/>
          </a:prstGeom>
        </p:spPr>
      </p:pic>
      <p:sp>
        <p:nvSpPr>
          <p:cNvPr id="7" name="TextBox 6">
            <a:extLst>
              <a:ext uri="{FF2B5EF4-FFF2-40B4-BE49-F238E27FC236}">
                <a16:creationId xmlns:a16="http://schemas.microsoft.com/office/drawing/2014/main" id="{54CB369B-7083-845D-9C8D-42BB183E3322}"/>
              </a:ext>
            </a:extLst>
          </p:cNvPr>
          <p:cNvSpPr txBox="1"/>
          <p:nvPr/>
        </p:nvSpPr>
        <p:spPr>
          <a:xfrm>
            <a:off x="1550505" y="1015674"/>
            <a:ext cx="9287123" cy="276999"/>
          </a:xfrm>
          <a:prstGeom prst="rect">
            <a:avLst/>
          </a:prstGeom>
          <a:ln>
            <a:noFill/>
          </a:ln>
        </p:spPr>
        <p:txBody>
          <a:bodyPr wrap="square" rtlCol="0">
            <a:spAutoFit/>
          </a:bodyPr>
          <a:lstStyle/>
          <a:p>
            <a:pPr marL="0" indent="0" algn="ctr">
              <a:lnSpc>
                <a:spcPct val="100000"/>
              </a:lnSpc>
              <a:spcBef>
                <a:spcPts val="0"/>
              </a:spcBef>
              <a:buFontTx/>
              <a:buNone/>
            </a:pPr>
            <a:r>
              <a:rPr lang="en-GB" sz="1200" dirty="0">
                <a:latin typeface="Calibri" panose="020F0502020204030204" pitchFamily="34" charset="0"/>
                <a:ea typeface="Calibri" panose="020F0502020204030204" pitchFamily="34" charset="0"/>
                <a:cs typeface="Calibri" panose="020F0502020204030204" pitchFamily="34" charset="0"/>
              </a:rPr>
              <a:t>This is Promotional analysis view.</a:t>
            </a:r>
            <a:endParaRPr lang="en-IN" sz="1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42235313"/>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F32031-CF9C-DC19-B9F9-57C9DFBF0397}"/>
            </a:ext>
          </a:extLst>
        </p:cNvPr>
        <p:cNvGrpSpPr/>
        <p:nvPr/>
      </p:nvGrpSpPr>
      <p:grpSpPr>
        <a:xfrm>
          <a:off x="0" y="0"/>
          <a:ext cx="0" cy="0"/>
          <a:chOff x="0" y="0"/>
          <a:chExt cx="0" cy="0"/>
        </a:xfrm>
      </p:grpSpPr>
      <p:sp>
        <p:nvSpPr>
          <p:cNvPr id="15" name="Footer Placeholder 7">
            <a:extLst>
              <a:ext uri="{FF2B5EF4-FFF2-40B4-BE49-F238E27FC236}">
                <a16:creationId xmlns:a16="http://schemas.microsoft.com/office/drawing/2014/main" id="{2C0753C3-0EAC-154F-E46F-689CFC808C7F}"/>
              </a:ext>
            </a:extLst>
          </p:cNvPr>
          <p:cNvSpPr txBox="1">
            <a:spLocks/>
          </p:cNvSpPr>
          <p:nvPr/>
        </p:nvSpPr>
        <p:spPr>
          <a:xfrm>
            <a:off x="310100" y="6360648"/>
            <a:ext cx="41148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err="1"/>
              <a:t>AtliQ</a:t>
            </a:r>
            <a:r>
              <a:rPr lang="en-US" sz="1400" dirty="0"/>
              <a:t> supermarket promotions &amp; its Impact Analysis</a:t>
            </a:r>
          </a:p>
        </p:txBody>
      </p:sp>
      <p:sp>
        <p:nvSpPr>
          <p:cNvPr id="6" name="Title 5">
            <a:extLst>
              <a:ext uri="{FF2B5EF4-FFF2-40B4-BE49-F238E27FC236}">
                <a16:creationId xmlns:a16="http://schemas.microsoft.com/office/drawing/2014/main" id="{10B5C49F-4DEA-491A-DDBB-4E3C4D470BD5}"/>
              </a:ext>
            </a:extLst>
          </p:cNvPr>
          <p:cNvSpPr>
            <a:spLocks noGrp="1"/>
          </p:cNvSpPr>
          <p:nvPr>
            <p:ph type="title"/>
          </p:nvPr>
        </p:nvSpPr>
        <p:spPr>
          <a:xfrm>
            <a:off x="175726" y="98093"/>
            <a:ext cx="11840547" cy="586229"/>
          </a:xfrm>
        </p:spPr>
        <p:txBody>
          <a:bodyPr/>
          <a:lstStyle/>
          <a:p>
            <a:pPr algn="ctr"/>
            <a:r>
              <a:rPr lang="en-GB" sz="2800" dirty="0"/>
              <a:t>Dashboard Overview</a:t>
            </a:r>
            <a:endParaRPr lang="en-IN" sz="2800" dirty="0"/>
          </a:p>
        </p:txBody>
      </p:sp>
      <p:pic>
        <p:nvPicPr>
          <p:cNvPr id="3" name="Picture 2">
            <a:extLst>
              <a:ext uri="{FF2B5EF4-FFF2-40B4-BE49-F238E27FC236}">
                <a16:creationId xmlns:a16="http://schemas.microsoft.com/office/drawing/2014/main" id="{C5B4A513-E108-F5DC-DA70-5EE4BA8DABC5}"/>
              </a:ext>
            </a:extLst>
          </p:cNvPr>
          <p:cNvPicPr>
            <a:picLocks noChangeAspect="1"/>
          </p:cNvPicPr>
          <p:nvPr/>
        </p:nvPicPr>
        <p:blipFill>
          <a:blip r:embed="rId3"/>
          <a:srcRect/>
          <a:stretch/>
        </p:blipFill>
        <p:spPr>
          <a:xfrm>
            <a:off x="1975612" y="1374270"/>
            <a:ext cx="7016271" cy="4992906"/>
          </a:xfrm>
          <a:prstGeom prst="rect">
            <a:avLst/>
          </a:prstGeom>
        </p:spPr>
      </p:pic>
      <p:pic>
        <p:nvPicPr>
          <p:cNvPr id="5" name="Picture 4">
            <a:extLst>
              <a:ext uri="{FF2B5EF4-FFF2-40B4-BE49-F238E27FC236}">
                <a16:creationId xmlns:a16="http://schemas.microsoft.com/office/drawing/2014/main" id="{C33FA6D8-45D0-11FF-EA25-B86E547B7886}"/>
              </a:ext>
            </a:extLst>
          </p:cNvPr>
          <p:cNvPicPr>
            <a:picLocks noChangeAspect="1"/>
          </p:cNvPicPr>
          <p:nvPr/>
        </p:nvPicPr>
        <p:blipFill>
          <a:blip r:embed="rId4"/>
          <a:srcRect/>
          <a:stretch/>
        </p:blipFill>
        <p:spPr>
          <a:xfrm>
            <a:off x="9341524" y="1372452"/>
            <a:ext cx="1911938" cy="4853419"/>
          </a:xfrm>
          <a:prstGeom prst="rect">
            <a:avLst/>
          </a:prstGeom>
        </p:spPr>
      </p:pic>
      <p:sp>
        <p:nvSpPr>
          <p:cNvPr id="7" name="TextBox 6">
            <a:extLst>
              <a:ext uri="{FF2B5EF4-FFF2-40B4-BE49-F238E27FC236}">
                <a16:creationId xmlns:a16="http://schemas.microsoft.com/office/drawing/2014/main" id="{26991137-00BE-904D-6A4C-1611C2245D0A}"/>
              </a:ext>
            </a:extLst>
          </p:cNvPr>
          <p:cNvSpPr txBox="1"/>
          <p:nvPr/>
        </p:nvSpPr>
        <p:spPr>
          <a:xfrm>
            <a:off x="1749287" y="1013855"/>
            <a:ext cx="9040633" cy="276999"/>
          </a:xfrm>
          <a:prstGeom prst="rect">
            <a:avLst/>
          </a:prstGeom>
          <a:ln>
            <a:noFill/>
          </a:ln>
        </p:spPr>
        <p:txBody>
          <a:bodyPr wrap="square" rtlCol="0">
            <a:spAutoFit/>
          </a:bodyPr>
          <a:lstStyle/>
          <a:p>
            <a:pPr marL="0" indent="0" algn="ctr">
              <a:lnSpc>
                <a:spcPct val="100000"/>
              </a:lnSpc>
              <a:spcBef>
                <a:spcPts val="0"/>
              </a:spcBef>
              <a:buFontTx/>
              <a:buNone/>
            </a:pPr>
            <a:r>
              <a:rPr lang="en-GB" sz="1200" dirty="0">
                <a:latin typeface="Calibri" panose="020F0502020204030204" pitchFamily="34" charset="0"/>
                <a:ea typeface="Calibri" panose="020F0502020204030204" pitchFamily="34" charset="0"/>
                <a:cs typeface="Calibri" panose="020F0502020204030204" pitchFamily="34" charset="0"/>
              </a:rPr>
              <a:t>This is Product &amp; category analysis view of dashboard.</a:t>
            </a:r>
            <a:endParaRPr lang="en-IN" sz="1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60123309"/>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4403A0-A251-B299-2C83-F0FBC2ED6EDB}"/>
            </a:ext>
          </a:extLst>
        </p:cNvPr>
        <p:cNvGrpSpPr/>
        <p:nvPr/>
      </p:nvGrpSpPr>
      <p:grpSpPr>
        <a:xfrm>
          <a:off x="0" y="0"/>
          <a:ext cx="0" cy="0"/>
          <a:chOff x="0" y="0"/>
          <a:chExt cx="0" cy="0"/>
        </a:xfrm>
      </p:grpSpPr>
      <p:sp>
        <p:nvSpPr>
          <p:cNvPr id="15" name="Footer Placeholder 7">
            <a:extLst>
              <a:ext uri="{FF2B5EF4-FFF2-40B4-BE49-F238E27FC236}">
                <a16:creationId xmlns:a16="http://schemas.microsoft.com/office/drawing/2014/main" id="{A5757929-DCE2-C10B-2C6F-688BEE0599E1}"/>
              </a:ext>
            </a:extLst>
          </p:cNvPr>
          <p:cNvSpPr txBox="1">
            <a:spLocks/>
          </p:cNvSpPr>
          <p:nvPr/>
        </p:nvSpPr>
        <p:spPr>
          <a:xfrm>
            <a:off x="310100" y="6360648"/>
            <a:ext cx="41148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err="1"/>
              <a:t>AtliQ</a:t>
            </a:r>
            <a:r>
              <a:rPr lang="en-US" sz="1400" dirty="0"/>
              <a:t> supermarket promotions &amp; its Impact Analysis</a:t>
            </a:r>
          </a:p>
        </p:txBody>
      </p:sp>
      <p:sp>
        <p:nvSpPr>
          <p:cNvPr id="6" name="Title 5">
            <a:extLst>
              <a:ext uri="{FF2B5EF4-FFF2-40B4-BE49-F238E27FC236}">
                <a16:creationId xmlns:a16="http://schemas.microsoft.com/office/drawing/2014/main" id="{935150FA-4AA9-B502-F858-A8DFB31F8EDC}"/>
              </a:ext>
            </a:extLst>
          </p:cNvPr>
          <p:cNvSpPr>
            <a:spLocks noGrp="1"/>
          </p:cNvSpPr>
          <p:nvPr>
            <p:ph type="title"/>
          </p:nvPr>
        </p:nvSpPr>
        <p:spPr>
          <a:xfrm>
            <a:off x="186612" y="132228"/>
            <a:ext cx="11840547" cy="586229"/>
          </a:xfrm>
        </p:spPr>
        <p:txBody>
          <a:bodyPr/>
          <a:lstStyle/>
          <a:p>
            <a:pPr algn="ctr"/>
            <a:r>
              <a:rPr lang="en-GB" sz="2800" dirty="0"/>
              <a:t>Ad-hoc Requests &amp; insights generated from them</a:t>
            </a:r>
            <a:endParaRPr lang="en-IN" sz="2800" dirty="0"/>
          </a:p>
        </p:txBody>
      </p:sp>
      <p:sp>
        <p:nvSpPr>
          <p:cNvPr id="12" name="TextBox 11">
            <a:extLst>
              <a:ext uri="{FF2B5EF4-FFF2-40B4-BE49-F238E27FC236}">
                <a16:creationId xmlns:a16="http://schemas.microsoft.com/office/drawing/2014/main" id="{8305201B-91C8-6DAE-D5AF-FFD93080632A}"/>
              </a:ext>
            </a:extLst>
          </p:cNvPr>
          <p:cNvSpPr txBox="1"/>
          <p:nvPr/>
        </p:nvSpPr>
        <p:spPr>
          <a:xfrm>
            <a:off x="496712" y="1109243"/>
            <a:ext cx="11695288" cy="338554"/>
          </a:xfrm>
          <a:prstGeom prst="rect">
            <a:avLst/>
          </a:prstGeom>
        </p:spPr>
        <p:txBody>
          <a:bodyPr wrap="square" rtlCol="0">
            <a:spAutoFit/>
          </a:bodyPr>
          <a:lstStyle/>
          <a:p>
            <a:r>
              <a:rPr lang="en-GB" sz="1600" b="1" dirty="0">
                <a:latin typeface="Calibri" panose="020F0502020204030204" pitchFamily="34" charset="0"/>
                <a:ea typeface="Calibri" panose="020F0502020204030204" pitchFamily="34" charset="0"/>
                <a:cs typeface="Calibri" panose="020F0502020204030204" pitchFamily="34" charset="0"/>
              </a:rPr>
              <a:t>1) </a:t>
            </a:r>
            <a:r>
              <a:rPr lang="en-GB" sz="1600" b="1" u="none" strike="noStrike" kern="100" dirty="0">
                <a:effectLst/>
                <a:latin typeface="Calibri" panose="020F0502020204030204" pitchFamily="34" charset="0"/>
                <a:ea typeface="Calibri" panose="020F0502020204030204" pitchFamily="34" charset="0"/>
                <a:cs typeface="Times New Roman" panose="02020603050405020304" pitchFamily="18" charset="0"/>
              </a:rPr>
              <a:t>Provide a list of products with a base price greater than 500 and that are featured in promo type of ‘BOGOF’ (buy one get one free).</a:t>
            </a:r>
            <a:endParaRPr lang="en-IN" sz="1600" b="1" u="none" strike="noStrike"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4" name="TextBox 33">
            <a:extLst>
              <a:ext uri="{FF2B5EF4-FFF2-40B4-BE49-F238E27FC236}">
                <a16:creationId xmlns:a16="http://schemas.microsoft.com/office/drawing/2014/main" id="{20136441-84D5-0852-C628-EA53F7C0A72A}"/>
              </a:ext>
            </a:extLst>
          </p:cNvPr>
          <p:cNvSpPr txBox="1"/>
          <p:nvPr/>
        </p:nvSpPr>
        <p:spPr>
          <a:xfrm>
            <a:off x="4166483" y="4179785"/>
            <a:ext cx="6195161" cy="1569660"/>
          </a:xfrm>
          <a:prstGeom prst="rect">
            <a:avLst/>
          </a:prstGeom>
          <a:ln>
            <a:solidFill>
              <a:schemeClr val="tx1">
                <a:lumMod val="50000"/>
                <a:lumOff val="50000"/>
              </a:schemeClr>
            </a:solidFill>
          </a:ln>
        </p:spPr>
        <p:txBody>
          <a:bodyPr wrap="square" rtlCol="0">
            <a:spAutoFit/>
          </a:bodyPr>
          <a:lstStyle/>
          <a:p>
            <a:pPr marL="0" indent="0" algn="ctr">
              <a:lnSpc>
                <a:spcPct val="100000"/>
              </a:lnSpc>
              <a:spcBef>
                <a:spcPts val="0"/>
              </a:spcBef>
              <a:buFontTx/>
              <a:buNone/>
            </a:pPr>
            <a:r>
              <a:rPr lang="en-GB" sz="1600" dirty="0">
                <a:latin typeface="Calibri" panose="020F0502020204030204" pitchFamily="34" charset="0"/>
                <a:ea typeface="Calibri" panose="020F0502020204030204" pitchFamily="34" charset="0"/>
                <a:cs typeface="Calibri" panose="020F0502020204030204" pitchFamily="34" charset="0"/>
              </a:rPr>
              <a:t>Querying the database as per the requirement, we have 2 products having base price &gt; 500 &amp; promo of ‘’BOGOF’’ namely</a:t>
            </a:r>
          </a:p>
          <a:p>
            <a:pPr marL="0" indent="0" algn="ctr">
              <a:lnSpc>
                <a:spcPct val="100000"/>
              </a:lnSpc>
              <a:spcBef>
                <a:spcPts val="0"/>
              </a:spcBef>
              <a:buFontTx/>
              <a:buNone/>
            </a:pPr>
            <a:endParaRPr lang="en-GB" sz="1600" dirty="0">
              <a:latin typeface="Calibri" panose="020F0502020204030204" pitchFamily="34" charset="0"/>
              <a:ea typeface="Calibri" panose="020F0502020204030204" pitchFamily="34" charset="0"/>
              <a:cs typeface="Calibri" panose="020F0502020204030204" pitchFamily="34" charset="0"/>
            </a:endParaRPr>
          </a:p>
          <a:p>
            <a:pPr marL="342900" indent="-342900" algn="ctr">
              <a:lnSpc>
                <a:spcPct val="100000"/>
              </a:lnSpc>
              <a:spcBef>
                <a:spcPts val="0"/>
              </a:spcBef>
              <a:buFontTx/>
              <a:buAutoNum type="arabicParenR"/>
            </a:pPr>
            <a:r>
              <a:rPr lang="en-GB" sz="1600" dirty="0" err="1">
                <a:latin typeface="Calibri" panose="020F0502020204030204" pitchFamily="34" charset="0"/>
                <a:ea typeface="Calibri" panose="020F0502020204030204" pitchFamily="34" charset="0"/>
                <a:cs typeface="Calibri" panose="020F0502020204030204" pitchFamily="34" charset="0"/>
              </a:rPr>
              <a:t>Atliq</a:t>
            </a:r>
            <a:r>
              <a:rPr lang="en-GB" sz="1600" dirty="0">
                <a:latin typeface="Calibri" panose="020F0502020204030204" pitchFamily="34" charset="0"/>
                <a:ea typeface="Calibri" panose="020F0502020204030204" pitchFamily="34" charset="0"/>
                <a:cs typeface="Calibri" panose="020F0502020204030204" pitchFamily="34" charset="0"/>
              </a:rPr>
              <a:t> double bedsheet set</a:t>
            </a:r>
          </a:p>
          <a:p>
            <a:pPr algn="ctr">
              <a:lnSpc>
                <a:spcPct val="100000"/>
              </a:lnSpc>
              <a:spcBef>
                <a:spcPts val="0"/>
              </a:spcBef>
            </a:pPr>
            <a:r>
              <a:rPr lang="en-GB" sz="1600" dirty="0">
                <a:latin typeface="Calibri" panose="020F0502020204030204" pitchFamily="34" charset="0"/>
                <a:ea typeface="Calibri" panose="020F0502020204030204" pitchFamily="34" charset="0"/>
                <a:cs typeface="Calibri" panose="020F0502020204030204" pitchFamily="34" charset="0"/>
              </a:rPr>
              <a:t>        2) </a:t>
            </a:r>
            <a:r>
              <a:rPr lang="en-GB" sz="1600" dirty="0" err="1">
                <a:latin typeface="Calibri" panose="020F0502020204030204" pitchFamily="34" charset="0"/>
                <a:ea typeface="Calibri" panose="020F0502020204030204" pitchFamily="34" charset="0"/>
                <a:cs typeface="Calibri" panose="020F0502020204030204" pitchFamily="34" charset="0"/>
              </a:rPr>
              <a:t>Atliq</a:t>
            </a:r>
            <a:r>
              <a:rPr lang="en-GB" sz="1600" dirty="0">
                <a:latin typeface="Calibri" panose="020F0502020204030204" pitchFamily="34" charset="0"/>
                <a:ea typeface="Calibri" panose="020F0502020204030204" pitchFamily="34" charset="0"/>
                <a:cs typeface="Calibri" panose="020F0502020204030204" pitchFamily="34" charset="0"/>
              </a:rPr>
              <a:t> waterproof immersion rod</a:t>
            </a:r>
          </a:p>
          <a:p>
            <a:pPr marL="0" indent="0" algn="ctr">
              <a:lnSpc>
                <a:spcPct val="100000"/>
              </a:lnSpc>
              <a:spcBef>
                <a:spcPts val="0"/>
              </a:spcBef>
              <a:buFontTx/>
              <a:buNone/>
            </a:pPr>
            <a:endParaRPr lang="en-IN" sz="1600" dirty="0">
              <a:latin typeface="Calibri" panose="020F0502020204030204" pitchFamily="34" charset="0"/>
              <a:ea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5FCB4249-84EA-E0A6-1272-549D08C647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020" y="1690456"/>
            <a:ext cx="5421086" cy="1713842"/>
          </a:xfrm>
          <a:prstGeom prst="rect">
            <a:avLst/>
          </a:prstGeom>
        </p:spPr>
      </p:pic>
      <p:cxnSp>
        <p:nvCxnSpPr>
          <p:cNvPr id="4" name="Straight Arrow Connector 3">
            <a:extLst>
              <a:ext uri="{FF2B5EF4-FFF2-40B4-BE49-F238E27FC236}">
                <a16:creationId xmlns:a16="http://schemas.microsoft.com/office/drawing/2014/main" id="{956BF747-6422-1026-AA25-80F3AEE94619}"/>
              </a:ext>
            </a:extLst>
          </p:cNvPr>
          <p:cNvCxnSpPr>
            <a:cxnSpLocks/>
          </p:cNvCxnSpPr>
          <p:nvPr/>
        </p:nvCxnSpPr>
        <p:spPr>
          <a:xfrm>
            <a:off x="4837919" y="3429000"/>
            <a:ext cx="0" cy="750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4F60C39-F0CD-71DC-E442-B5D83DCD56AF}"/>
              </a:ext>
            </a:extLst>
          </p:cNvPr>
          <p:cNvSpPr txBox="1"/>
          <p:nvPr/>
        </p:nvSpPr>
        <p:spPr>
          <a:xfrm>
            <a:off x="6948198" y="2708555"/>
            <a:ext cx="5078961" cy="830997"/>
          </a:xfrm>
          <a:prstGeom prst="rect">
            <a:avLst/>
          </a:prstGeom>
          <a:ln>
            <a:solidFill>
              <a:schemeClr val="tx1">
                <a:lumMod val="50000"/>
                <a:lumOff val="50000"/>
              </a:schemeClr>
            </a:solidFill>
          </a:ln>
        </p:spPr>
        <p:txBody>
          <a:bodyPr wrap="square" rtlCol="0">
            <a:spAutoFit/>
          </a:bodyPr>
          <a:lstStyle/>
          <a:p>
            <a:pPr marL="0" indent="0" algn="ctr">
              <a:lnSpc>
                <a:spcPct val="100000"/>
              </a:lnSpc>
              <a:spcBef>
                <a:spcPts val="0"/>
              </a:spcBef>
              <a:buFontTx/>
              <a:buNone/>
            </a:pPr>
            <a:r>
              <a:rPr lang="en-GB" sz="1600" dirty="0">
                <a:latin typeface="Calibri" panose="020F0502020204030204" pitchFamily="34" charset="0"/>
                <a:ea typeface="Calibri" panose="020F0502020204030204" pitchFamily="34" charset="0"/>
                <a:cs typeface="Calibri" panose="020F0502020204030204" pitchFamily="34" charset="0"/>
              </a:rPr>
              <a:t>Ad hoc requests are not routine requests but more of requests addressed for specific needs or information which might be helpful going forward for business analysis.</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cxnSp>
        <p:nvCxnSpPr>
          <p:cNvPr id="18" name="Straight Connector 17">
            <a:extLst>
              <a:ext uri="{FF2B5EF4-FFF2-40B4-BE49-F238E27FC236}">
                <a16:creationId xmlns:a16="http://schemas.microsoft.com/office/drawing/2014/main" id="{2996CC49-5546-E40D-9331-FC0CD87A92A6}"/>
              </a:ext>
            </a:extLst>
          </p:cNvPr>
          <p:cNvCxnSpPr/>
          <p:nvPr/>
        </p:nvCxnSpPr>
        <p:spPr>
          <a:xfrm>
            <a:off x="6568751" y="2118049"/>
            <a:ext cx="15768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07D4DFA-2F7F-A368-F650-E8822F8A4806}"/>
              </a:ext>
            </a:extLst>
          </p:cNvPr>
          <p:cNvCxnSpPr/>
          <p:nvPr/>
        </p:nvCxnSpPr>
        <p:spPr>
          <a:xfrm>
            <a:off x="8145624" y="2118049"/>
            <a:ext cx="0" cy="590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58493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par>
                                <p:cTn id="15" presetID="53" presetClass="entr" presetSubtype="16"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p:cTn id="17" dur="500" fill="hold"/>
                                        <p:tgtEl>
                                          <p:spTgt spid="18"/>
                                        </p:tgtEl>
                                        <p:attrNameLst>
                                          <p:attrName>ppt_w</p:attrName>
                                        </p:attrNameLst>
                                      </p:cBhvr>
                                      <p:tavLst>
                                        <p:tav tm="0">
                                          <p:val>
                                            <p:fltVal val="0"/>
                                          </p:val>
                                        </p:tav>
                                        <p:tav tm="100000">
                                          <p:val>
                                            <p:strVal val="#ppt_w"/>
                                          </p:val>
                                        </p:tav>
                                      </p:tavLst>
                                    </p:anim>
                                    <p:anim calcmode="lin" valueType="num">
                                      <p:cBhvr>
                                        <p:cTn id="18" dur="500" fill="hold"/>
                                        <p:tgtEl>
                                          <p:spTgt spid="18"/>
                                        </p:tgtEl>
                                        <p:attrNameLst>
                                          <p:attrName>ppt_h</p:attrName>
                                        </p:attrNameLst>
                                      </p:cBhvr>
                                      <p:tavLst>
                                        <p:tav tm="0">
                                          <p:val>
                                            <p:fltVal val="0"/>
                                          </p:val>
                                        </p:tav>
                                        <p:tav tm="100000">
                                          <p:val>
                                            <p:strVal val="#ppt_h"/>
                                          </p:val>
                                        </p:tav>
                                      </p:tavLst>
                                    </p:anim>
                                    <p:animEffect transition="in" filter="fade">
                                      <p:cBhvr>
                                        <p:cTn id="19" dur="500"/>
                                        <p:tgtEl>
                                          <p:spTgt spid="18"/>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transition="in" filter="fade">
                                      <p:cBhvr>
                                        <p:cTn id="24" dur="500"/>
                                        <p:tgtEl>
                                          <p:spTgt spid="9"/>
                                        </p:tgtEl>
                                      </p:cBhvr>
                                    </p:animEffect>
                                  </p:childTnLst>
                                </p:cTn>
                              </p:par>
                              <p:par>
                                <p:cTn id="25" presetID="53" presetClass="entr" presetSubtype="16" fill="hold" nodeType="with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p:cTn id="27" dur="500" fill="hold"/>
                                        <p:tgtEl>
                                          <p:spTgt spid="4"/>
                                        </p:tgtEl>
                                        <p:attrNameLst>
                                          <p:attrName>ppt_w</p:attrName>
                                        </p:attrNameLst>
                                      </p:cBhvr>
                                      <p:tavLst>
                                        <p:tav tm="0">
                                          <p:val>
                                            <p:fltVal val="0"/>
                                          </p:val>
                                        </p:tav>
                                        <p:tav tm="100000">
                                          <p:val>
                                            <p:strVal val="#ppt_w"/>
                                          </p:val>
                                        </p:tav>
                                      </p:tavLst>
                                    </p:anim>
                                    <p:anim calcmode="lin" valueType="num">
                                      <p:cBhvr>
                                        <p:cTn id="28" dur="500" fill="hold"/>
                                        <p:tgtEl>
                                          <p:spTgt spid="4"/>
                                        </p:tgtEl>
                                        <p:attrNameLst>
                                          <p:attrName>ppt_h</p:attrName>
                                        </p:attrNameLst>
                                      </p:cBhvr>
                                      <p:tavLst>
                                        <p:tav tm="0">
                                          <p:val>
                                            <p:fltVal val="0"/>
                                          </p:val>
                                        </p:tav>
                                        <p:tav tm="100000">
                                          <p:val>
                                            <p:strVal val="#ppt_h"/>
                                          </p:val>
                                        </p:tav>
                                      </p:tavLst>
                                    </p:anim>
                                    <p:animEffect transition="in" filter="fade">
                                      <p:cBhvr>
                                        <p:cTn id="29" dur="500"/>
                                        <p:tgtEl>
                                          <p:spTgt spid="4"/>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34"/>
                                        </p:tgtEl>
                                        <p:attrNameLst>
                                          <p:attrName>style.visibility</p:attrName>
                                        </p:attrNameLst>
                                      </p:cBhvr>
                                      <p:to>
                                        <p:strVal val="visible"/>
                                      </p:to>
                                    </p:set>
                                    <p:anim calcmode="lin" valueType="num">
                                      <p:cBhvr>
                                        <p:cTn id="32" dur="500" fill="hold"/>
                                        <p:tgtEl>
                                          <p:spTgt spid="34"/>
                                        </p:tgtEl>
                                        <p:attrNameLst>
                                          <p:attrName>ppt_w</p:attrName>
                                        </p:attrNameLst>
                                      </p:cBhvr>
                                      <p:tavLst>
                                        <p:tav tm="0">
                                          <p:val>
                                            <p:fltVal val="0"/>
                                          </p:val>
                                        </p:tav>
                                        <p:tav tm="100000">
                                          <p:val>
                                            <p:strVal val="#ppt_w"/>
                                          </p:val>
                                        </p:tav>
                                      </p:tavLst>
                                    </p:anim>
                                    <p:anim calcmode="lin" valueType="num">
                                      <p:cBhvr>
                                        <p:cTn id="33" dur="500" fill="hold"/>
                                        <p:tgtEl>
                                          <p:spTgt spid="34"/>
                                        </p:tgtEl>
                                        <p:attrNameLst>
                                          <p:attrName>ppt_h</p:attrName>
                                        </p:attrNameLst>
                                      </p:cBhvr>
                                      <p:tavLst>
                                        <p:tav tm="0">
                                          <p:val>
                                            <p:fltVal val="0"/>
                                          </p:val>
                                        </p:tav>
                                        <p:tav tm="100000">
                                          <p:val>
                                            <p:strVal val="#ppt_h"/>
                                          </p:val>
                                        </p:tav>
                                      </p:tavLst>
                                    </p:anim>
                                    <p:animEffect transition="in" filter="fade">
                                      <p:cBhvr>
                                        <p:cTn id="34" dur="500"/>
                                        <p:tgtEl>
                                          <p:spTgt spid="34"/>
                                        </p:tgtEl>
                                      </p:cBhvr>
                                    </p:animEffect>
                                  </p:childTnLst>
                                </p:cTn>
                              </p:par>
                              <p:par>
                                <p:cTn id="35" presetID="53" presetClass="entr" presetSubtype="16"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p:cTn id="37" dur="500" fill="hold"/>
                                        <p:tgtEl>
                                          <p:spTgt spid="22"/>
                                        </p:tgtEl>
                                        <p:attrNameLst>
                                          <p:attrName>ppt_w</p:attrName>
                                        </p:attrNameLst>
                                      </p:cBhvr>
                                      <p:tavLst>
                                        <p:tav tm="0">
                                          <p:val>
                                            <p:fltVal val="0"/>
                                          </p:val>
                                        </p:tav>
                                        <p:tav tm="100000">
                                          <p:val>
                                            <p:strVal val="#ppt_w"/>
                                          </p:val>
                                        </p:tav>
                                      </p:tavLst>
                                    </p:anim>
                                    <p:anim calcmode="lin" valueType="num">
                                      <p:cBhvr>
                                        <p:cTn id="38" dur="500" fill="hold"/>
                                        <p:tgtEl>
                                          <p:spTgt spid="22"/>
                                        </p:tgtEl>
                                        <p:attrNameLst>
                                          <p:attrName>ppt_h</p:attrName>
                                        </p:attrNameLst>
                                      </p:cBhvr>
                                      <p:tavLst>
                                        <p:tav tm="0">
                                          <p:val>
                                            <p:fltVal val="0"/>
                                          </p:val>
                                        </p:tav>
                                        <p:tav tm="100000">
                                          <p:val>
                                            <p:strVal val="#ppt_h"/>
                                          </p:val>
                                        </p:tav>
                                      </p:tavLst>
                                    </p:anim>
                                    <p:animEffect transition="in" filter="fade">
                                      <p:cBhvr>
                                        <p:cTn id="3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4"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F2D1C0-4C6E-4634-7273-AA152CA910F9}"/>
            </a:ext>
          </a:extLst>
        </p:cNvPr>
        <p:cNvGrpSpPr/>
        <p:nvPr/>
      </p:nvGrpSpPr>
      <p:grpSpPr>
        <a:xfrm>
          <a:off x="0" y="0"/>
          <a:ext cx="0" cy="0"/>
          <a:chOff x="0" y="0"/>
          <a:chExt cx="0" cy="0"/>
        </a:xfrm>
      </p:grpSpPr>
      <p:sp>
        <p:nvSpPr>
          <p:cNvPr id="15" name="Footer Placeholder 7">
            <a:extLst>
              <a:ext uri="{FF2B5EF4-FFF2-40B4-BE49-F238E27FC236}">
                <a16:creationId xmlns:a16="http://schemas.microsoft.com/office/drawing/2014/main" id="{206A85CD-08F6-F7DA-874A-73E03690D06A}"/>
              </a:ext>
            </a:extLst>
          </p:cNvPr>
          <p:cNvSpPr txBox="1">
            <a:spLocks/>
          </p:cNvSpPr>
          <p:nvPr/>
        </p:nvSpPr>
        <p:spPr>
          <a:xfrm>
            <a:off x="310100" y="6360648"/>
            <a:ext cx="41148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err="1"/>
              <a:t>AtliQ</a:t>
            </a:r>
            <a:r>
              <a:rPr lang="en-US" sz="1400" dirty="0"/>
              <a:t> supermarket promotions &amp; its Impact Analysis</a:t>
            </a:r>
          </a:p>
        </p:txBody>
      </p:sp>
      <p:sp>
        <p:nvSpPr>
          <p:cNvPr id="6" name="Title 5">
            <a:extLst>
              <a:ext uri="{FF2B5EF4-FFF2-40B4-BE49-F238E27FC236}">
                <a16:creationId xmlns:a16="http://schemas.microsoft.com/office/drawing/2014/main" id="{2F8B1A76-CBA2-C945-7363-287F2090F0E8}"/>
              </a:ext>
            </a:extLst>
          </p:cNvPr>
          <p:cNvSpPr>
            <a:spLocks noGrp="1"/>
          </p:cNvSpPr>
          <p:nvPr>
            <p:ph type="title"/>
          </p:nvPr>
        </p:nvSpPr>
        <p:spPr>
          <a:xfrm>
            <a:off x="186612" y="132228"/>
            <a:ext cx="11840547" cy="586229"/>
          </a:xfrm>
        </p:spPr>
        <p:txBody>
          <a:bodyPr/>
          <a:lstStyle/>
          <a:p>
            <a:pPr algn="ctr"/>
            <a:r>
              <a:rPr lang="en-GB" sz="2800" dirty="0"/>
              <a:t>Ad-hoc Requests &amp; insights generated from them</a:t>
            </a:r>
            <a:endParaRPr lang="en-IN" sz="2800" dirty="0"/>
          </a:p>
        </p:txBody>
      </p:sp>
      <p:sp>
        <p:nvSpPr>
          <p:cNvPr id="12" name="TextBox 11">
            <a:extLst>
              <a:ext uri="{FF2B5EF4-FFF2-40B4-BE49-F238E27FC236}">
                <a16:creationId xmlns:a16="http://schemas.microsoft.com/office/drawing/2014/main" id="{656F70EA-3AD0-D3CF-C8C0-DAFC9CB13718}"/>
              </a:ext>
            </a:extLst>
          </p:cNvPr>
          <p:cNvSpPr txBox="1"/>
          <p:nvPr/>
        </p:nvSpPr>
        <p:spPr>
          <a:xfrm>
            <a:off x="560323" y="799519"/>
            <a:ext cx="11695288" cy="369332"/>
          </a:xfrm>
          <a:prstGeom prst="rect">
            <a:avLst/>
          </a:prstGeom>
        </p:spPr>
        <p:txBody>
          <a:bodyPr wrap="square" rtlCol="0">
            <a:spAutoFit/>
          </a:bodyPr>
          <a:lstStyle/>
          <a:p>
            <a:r>
              <a:rPr lang="en-GB" sz="1600" b="1" u="none" strike="noStrike" kern="100" dirty="0">
                <a:effectLst/>
                <a:latin typeface="Calibri" panose="020F0502020204030204" pitchFamily="34" charset="0"/>
                <a:ea typeface="Calibri" panose="020F0502020204030204" pitchFamily="34" charset="0"/>
                <a:cs typeface="Calibri" panose="020F0502020204030204" pitchFamily="34" charset="0"/>
              </a:rPr>
              <a:t>2)</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r>
              <a:rPr lang="en-GB" sz="1600" b="1" dirty="0">
                <a:effectLst/>
                <a:latin typeface="Calibri" panose="020F0502020204030204" pitchFamily="34" charset="0"/>
                <a:ea typeface="Calibri" panose="020F0502020204030204" pitchFamily="34" charset="0"/>
                <a:cs typeface="Times New Roman" panose="02020603050405020304" pitchFamily="18" charset="0"/>
              </a:rPr>
              <a:t>Generate report for total number of stores per city.</a:t>
            </a:r>
            <a:endParaRPr lang="en-IN" sz="1600" b="1" u="none" strike="noStrike"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4" name="TextBox 33">
            <a:extLst>
              <a:ext uri="{FF2B5EF4-FFF2-40B4-BE49-F238E27FC236}">
                <a16:creationId xmlns:a16="http://schemas.microsoft.com/office/drawing/2014/main" id="{9065378F-1EAE-8C0A-B8C1-3F029691416A}"/>
              </a:ext>
            </a:extLst>
          </p:cNvPr>
          <p:cNvSpPr txBox="1"/>
          <p:nvPr/>
        </p:nvSpPr>
        <p:spPr>
          <a:xfrm>
            <a:off x="3109385" y="5817921"/>
            <a:ext cx="7942928" cy="276999"/>
          </a:xfrm>
          <a:prstGeom prst="rect">
            <a:avLst/>
          </a:prstGeom>
          <a:ln>
            <a:solidFill>
              <a:schemeClr val="tx1">
                <a:lumMod val="50000"/>
                <a:lumOff val="50000"/>
              </a:schemeClr>
            </a:solidFill>
          </a:ln>
        </p:spPr>
        <p:txBody>
          <a:bodyPr wrap="square" rtlCol="0">
            <a:spAutoFit/>
          </a:bodyPr>
          <a:lstStyle/>
          <a:p>
            <a:pPr marL="0" indent="0" algn="ctr">
              <a:lnSpc>
                <a:spcPct val="100000"/>
              </a:lnSpc>
              <a:spcBef>
                <a:spcPts val="0"/>
              </a:spcBef>
              <a:buFontTx/>
              <a:buNone/>
            </a:pPr>
            <a:r>
              <a:rPr lang="en-GB" sz="1200" dirty="0">
                <a:latin typeface="Calibri" panose="020F0502020204030204" pitchFamily="34" charset="0"/>
                <a:ea typeface="Calibri" panose="020F0502020204030204" pitchFamily="34" charset="0"/>
                <a:cs typeface="Calibri" panose="020F0502020204030204" pitchFamily="34" charset="0"/>
              </a:rPr>
              <a:t>From the data we can get to know that there is a hike in revenue after the promotional campaigns both in Diwali &amp; Sankranti.</a:t>
            </a:r>
            <a:endParaRPr lang="en-IN" sz="1200" dirty="0">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9430D10B-02B3-03BE-0398-DFD6A2E900A3}"/>
              </a:ext>
            </a:extLst>
          </p:cNvPr>
          <p:cNvSpPr txBox="1"/>
          <p:nvPr/>
        </p:nvSpPr>
        <p:spPr>
          <a:xfrm>
            <a:off x="6343265" y="2125179"/>
            <a:ext cx="5078961" cy="461665"/>
          </a:xfrm>
          <a:prstGeom prst="rect">
            <a:avLst/>
          </a:prstGeom>
          <a:ln>
            <a:solidFill>
              <a:schemeClr val="tx1">
                <a:lumMod val="50000"/>
                <a:lumOff val="50000"/>
              </a:schemeClr>
            </a:solidFill>
          </a:ln>
        </p:spPr>
        <p:txBody>
          <a:bodyPr wrap="square" rtlCol="0">
            <a:spAutoFit/>
          </a:bodyPr>
          <a:lstStyle/>
          <a:p>
            <a:pPr marL="0" indent="0" algn="ctr">
              <a:lnSpc>
                <a:spcPct val="100000"/>
              </a:lnSpc>
              <a:spcBef>
                <a:spcPts val="0"/>
              </a:spcBef>
              <a:buFontTx/>
              <a:buNone/>
            </a:pPr>
            <a:r>
              <a:rPr lang="en-GB" sz="1200" dirty="0">
                <a:latin typeface="Calibri" panose="020F0502020204030204" pitchFamily="34" charset="0"/>
                <a:ea typeface="Calibri" panose="020F0502020204030204" pitchFamily="34" charset="0"/>
                <a:cs typeface="Calibri" panose="020F0502020204030204" pitchFamily="34" charset="0"/>
              </a:rPr>
              <a:t>Bengaluru has the highest stores of </a:t>
            </a:r>
            <a:r>
              <a:rPr lang="en-GB" sz="1200" dirty="0" err="1">
                <a:latin typeface="Calibri" panose="020F0502020204030204" pitchFamily="34" charset="0"/>
                <a:ea typeface="Calibri" panose="020F0502020204030204" pitchFamily="34" charset="0"/>
                <a:cs typeface="Calibri" panose="020F0502020204030204" pitchFamily="34" charset="0"/>
              </a:rPr>
              <a:t>Atliq</a:t>
            </a:r>
            <a:r>
              <a:rPr lang="en-GB" sz="1200" dirty="0">
                <a:latin typeface="Calibri" panose="020F0502020204030204" pitchFamily="34" charset="0"/>
                <a:ea typeface="Calibri" panose="020F0502020204030204" pitchFamily="34" charset="0"/>
                <a:cs typeface="Calibri" panose="020F0502020204030204" pitchFamily="34" charset="0"/>
              </a:rPr>
              <a:t> which is 10 stores  followed by Chennai &amp; Hyderabad.</a:t>
            </a:r>
            <a:endParaRPr lang="en-IN" sz="1200" dirty="0">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B46210B5-C99E-DDBD-DECA-B10404F82C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491" y="1403998"/>
            <a:ext cx="4343401" cy="2135554"/>
          </a:xfrm>
          <a:prstGeom prst="rect">
            <a:avLst/>
          </a:prstGeom>
        </p:spPr>
      </p:pic>
      <p:cxnSp>
        <p:nvCxnSpPr>
          <p:cNvPr id="7" name="Connector: Elbow 6">
            <a:extLst>
              <a:ext uri="{FF2B5EF4-FFF2-40B4-BE49-F238E27FC236}">
                <a16:creationId xmlns:a16="http://schemas.microsoft.com/office/drawing/2014/main" id="{5433673E-9515-99ED-AD49-6599954E55E3}"/>
              </a:ext>
            </a:extLst>
          </p:cNvPr>
          <p:cNvCxnSpPr>
            <a:cxnSpLocks/>
            <a:stCxn id="3" idx="3"/>
            <a:endCxn id="9" idx="1"/>
          </p:cNvCxnSpPr>
          <p:nvPr/>
        </p:nvCxnSpPr>
        <p:spPr>
          <a:xfrm flipV="1">
            <a:off x="5065892" y="2356012"/>
            <a:ext cx="1277373" cy="11576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AE3D6BC-D3ED-E841-4B8E-DEC21BCDDBD3}"/>
              </a:ext>
            </a:extLst>
          </p:cNvPr>
          <p:cNvSpPr txBox="1"/>
          <p:nvPr/>
        </p:nvSpPr>
        <p:spPr>
          <a:xfrm>
            <a:off x="495621" y="3627716"/>
            <a:ext cx="11695288" cy="584775"/>
          </a:xfrm>
          <a:prstGeom prst="rect">
            <a:avLst/>
          </a:prstGeom>
        </p:spPr>
        <p:txBody>
          <a:bodyPr wrap="square" rtlCol="0">
            <a:spAutoFit/>
          </a:bodyPr>
          <a:lstStyle/>
          <a:p>
            <a:r>
              <a:rPr lang="en-GB" sz="1600" b="1" kern="100" dirty="0">
                <a:effectLst/>
                <a:latin typeface="Calibri" panose="020F0502020204030204" pitchFamily="34" charset="0"/>
                <a:ea typeface="Calibri" panose="020F0502020204030204" pitchFamily="34" charset="0"/>
                <a:cs typeface="Times New Roman" panose="02020603050405020304" pitchFamily="18" charset="0"/>
              </a:rPr>
              <a:t>3) Generate report that shows campaigns along with its revenues. So we can  get idea about the impact of campaigns on the revenue generated.</a:t>
            </a:r>
            <a:endParaRPr lang="en-IN" sz="16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58E2A2B8-3D85-61D6-411A-782605AA80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6747" y="4070906"/>
            <a:ext cx="4282440" cy="1173875"/>
          </a:xfrm>
          <a:prstGeom prst="rect">
            <a:avLst/>
          </a:prstGeom>
        </p:spPr>
      </p:pic>
      <p:cxnSp>
        <p:nvCxnSpPr>
          <p:cNvPr id="11" name="Connector: Elbow 10">
            <a:extLst>
              <a:ext uri="{FF2B5EF4-FFF2-40B4-BE49-F238E27FC236}">
                <a16:creationId xmlns:a16="http://schemas.microsoft.com/office/drawing/2014/main" id="{CEC69654-CF19-DCF0-DE79-1BDD0376EF94}"/>
              </a:ext>
            </a:extLst>
          </p:cNvPr>
          <p:cNvCxnSpPr>
            <a:cxnSpLocks/>
          </p:cNvCxnSpPr>
          <p:nvPr/>
        </p:nvCxnSpPr>
        <p:spPr>
          <a:xfrm rot="5400000">
            <a:off x="5770913" y="5457917"/>
            <a:ext cx="414571" cy="23560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262356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transition="in" filter="fade">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p:cTn id="33" dur="500" fill="hold"/>
                                        <p:tgtEl>
                                          <p:spTgt spid="10"/>
                                        </p:tgtEl>
                                        <p:attrNameLst>
                                          <p:attrName>ppt_w</p:attrName>
                                        </p:attrNameLst>
                                      </p:cBhvr>
                                      <p:tavLst>
                                        <p:tav tm="0">
                                          <p:val>
                                            <p:fltVal val="0"/>
                                          </p:val>
                                        </p:tav>
                                        <p:tav tm="100000">
                                          <p:val>
                                            <p:strVal val="#ppt_w"/>
                                          </p:val>
                                        </p:tav>
                                      </p:tavLst>
                                    </p:anim>
                                    <p:anim calcmode="lin" valueType="num">
                                      <p:cBhvr>
                                        <p:cTn id="34" dur="500" fill="hold"/>
                                        <p:tgtEl>
                                          <p:spTgt spid="10"/>
                                        </p:tgtEl>
                                        <p:attrNameLst>
                                          <p:attrName>ppt_h</p:attrName>
                                        </p:attrNameLst>
                                      </p:cBhvr>
                                      <p:tavLst>
                                        <p:tav tm="0">
                                          <p:val>
                                            <p:fltVal val="0"/>
                                          </p:val>
                                        </p:tav>
                                        <p:tav tm="100000">
                                          <p:val>
                                            <p:strVal val="#ppt_h"/>
                                          </p:val>
                                        </p:tav>
                                      </p:tavLst>
                                    </p:anim>
                                    <p:animEffect transition="in" filter="fade">
                                      <p:cBhvr>
                                        <p:cTn id="35" dur="500"/>
                                        <p:tgtEl>
                                          <p:spTgt spid="10"/>
                                        </p:tgtEl>
                                      </p:cBhvr>
                                    </p:animEffect>
                                  </p:childTnLst>
                                </p:cTn>
                              </p:par>
                              <p:par>
                                <p:cTn id="36" presetID="53" presetClass="entr" presetSubtype="16" fill="hold" nodeType="withEffect">
                                  <p:stCondLst>
                                    <p:cond delay="0"/>
                                  </p:stCondLst>
                                  <p:childTnLst>
                                    <p:set>
                                      <p:cBhvr>
                                        <p:cTn id="37" dur="1" fill="hold">
                                          <p:stCondLst>
                                            <p:cond delay="0"/>
                                          </p:stCondLst>
                                        </p:cTn>
                                        <p:tgtEl>
                                          <p:spTgt spid="11"/>
                                        </p:tgtEl>
                                        <p:attrNameLst>
                                          <p:attrName>style.visibility</p:attrName>
                                        </p:attrNameLst>
                                      </p:cBhvr>
                                      <p:to>
                                        <p:strVal val="visible"/>
                                      </p:to>
                                    </p:set>
                                    <p:anim calcmode="lin" valueType="num">
                                      <p:cBhvr>
                                        <p:cTn id="38" dur="500" fill="hold"/>
                                        <p:tgtEl>
                                          <p:spTgt spid="11"/>
                                        </p:tgtEl>
                                        <p:attrNameLst>
                                          <p:attrName>ppt_w</p:attrName>
                                        </p:attrNameLst>
                                      </p:cBhvr>
                                      <p:tavLst>
                                        <p:tav tm="0">
                                          <p:val>
                                            <p:fltVal val="0"/>
                                          </p:val>
                                        </p:tav>
                                        <p:tav tm="100000">
                                          <p:val>
                                            <p:strVal val="#ppt_w"/>
                                          </p:val>
                                        </p:tav>
                                      </p:tavLst>
                                    </p:anim>
                                    <p:anim calcmode="lin" valueType="num">
                                      <p:cBhvr>
                                        <p:cTn id="39" dur="500" fill="hold"/>
                                        <p:tgtEl>
                                          <p:spTgt spid="11"/>
                                        </p:tgtEl>
                                        <p:attrNameLst>
                                          <p:attrName>ppt_h</p:attrName>
                                        </p:attrNameLst>
                                      </p:cBhvr>
                                      <p:tavLst>
                                        <p:tav tm="0">
                                          <p:val>
                                            <p:fltVal val="0"/>
                                          </p:val>
                                        </p:tav>
                                        <p:tav tm="100000">
                                          <p:val>
                                            <p:strVal val="#ppt_h"/>
                                          </p:val>
                                        </p:tav>
                                      </p:tavLst>
                                    </p:anim>
                                    <p:animEffect transition="in" filter="fade">
                                      <p:cBhvr>
                                        <p:cTn id="40" dur="500"/>
                                        <p:tgtEl>
                                          <p:spTgt spid="11"/>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p:cTn id="43" dur="500" fill="hold"/>
                                        <p:tgtEl>
                                          <p:spTgt spid="34"/>
                                        </p:tgtEl>
                                        <p:attrNameLst>
                                          <p:attrName>ppt_w</p:attrName>
                                        </p:attrNameLst>
                                      </p:cBhvr>
                                      <p:tavLst>
                                        <p:tav tm="0">
                                          <p:val>
                                            <p:fltVal val="0"/>
                                          </p:val>
                                        </p:tav>
                                        <p:tav tm="100000">
                                          <p:val>
                                            <p:strVal val="#ppt_w"/>
                                          </p:val>
                                        </p:tav>
                                      </p:tavLst>
                                    </p:anim>
                                    <p:anim calcmode="lin" valueType="num">
                                      <p:cBhvr>
                                        <p:cTn id="44" dur="500" fill="hold"/>
                                        <p:tgtEl>
                                          <p:spTgt spid="34"/>
                                        </p:tgtEl>
                                        <p:attrNameLst>
                                          <p:attrName>ppt_h</p:attrName>
                                        </p:attrNameLst>
                                      </p:cBhvr>
                                      <p:tavLst>
                                        <p:tav tm="0">
                                          <p:val>
                                            <p:fltVal val="0"/>
                                          </p:val>
                                        </p:tav>
                                        <p:tav tm="100000">
                                          <p:val>
                                            <p:strVal val="#ppt_h"/>
                                          </p:val>
                                        </p:tav>
                                      </p:tavLst>
                                    </p:anim>
                                    <p:animEffect transition="in" filter="fade">
                                      <p:cBhvr>
                                        <p:cTn id="4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4" grpId="0" animBg="1"/>
      <p:bldP spid="9" grpId="0" animBg="1"/>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115D95-37EE-752B-2EA9-173EEA3A2933}"/>
            </a:ext>
          </a:extLst>
        </p:cNvPr>
        <p:cNvGrpSpPr/>
        <p:nvPr/>
      </p:nvGrpSpPr>
      <p:grpSpPr>
        <a:xfrm>
          <a:off x="0" y="0"/>
          <a:ext cx="0" cy="0"/>
          <a:chOff x="0" y="0"/>
          <a:chExt cx="0" cy="0"/>
        </a:xfrm>
      </p:grpSpPr>
      <p:sp>
        <p:nvSpPr>
          <p:cNvPr id="15" name="Footer Placeholder 7">
            <a:extLst>
              <a:ext uri="{FF2B5EF4-FFF2-40B4-BE49-F238E27FC236}">
                <a16:creationId xmlns:a16="http://schemas.microsoft.com/office/drawing/2014/main" id="{9F9B1DF9-CDDA-EF62-CD96-17BAE5119DF0}"/>
              </a:ext>
            </a:extLst>
          </p:cNvPr>
          <p:cNvSpPr txBox="1">
            <a:spLocks/>
          </p:cNvSpPr>
          <p:nvPr/>
        </p:nvSpPr>
        <p:spPr>
          <a:xfrm>
            <a:off x="310100" y="6360648"/>
            <a:ext cx="41148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err="1"/>
              <a:t>AtliQ</a:t>
            </a:r>
            <a:r>
              <a:rPr lang="en-US" sz="1400" dirty="0"/>
              <a:t> supermarket promotions &amp; its Impact Analysis</a:t>
            </a:r>
          </a:p>
        </p:txBody>
      </p:sp>
      <p:sp>
        <p:nvSpPr>
          <p:cNvPr id="6" name="Title 5">
            <a:extLst>
              <a:ext uri="{FF2B5EF4-FFF2-40B4-BE49-F238E27FC236}">
                <a16:creationId xmlns:a16="http://schemas.microsoft.com/office/drawing/2014/main" id="{6839B20F-DA29-2163-1017-36A32423D423}"/>
              </a:ext>
            </a:extLst>
          </p:cNvPr>
          <p:cNvSpPr>
            <a:spLocks noGrp="1"/>
          </p:cNvSpPr>
          <p:nvPr>
            <p:ph type="title"/>
          </p:nvPr>
        </p:nvSpPr>
        <p:spPr>
          <a:xfrm>
            <a:off x="186612" y="132228"/>
            <a:ext cx="11840547" cy="586229"/>
          </a:xfrm>
        </p:spPr>
        <p:txBody>
          <a:bodyPr/>
          <a:lstStyle/>
          <a:p>
            <a:pPr algn="ctr"/>
            <a:r>
              <a:rPr lang="en-GB" sz="2800" dirty="0"/>
              <a:t>Ad-hoc Requests &amp; insights generated from them</a:t>
            </a:r>
            <a:endParaRPr lang="en-IN" sz="2800" dirty="0"/>
          </a:p>
        </p:txBody>
      </p:sp>
      <p:sp>
        <p:nvSpPr>
          <p:cNvPr id="12" name="TextBox 11">
            <a:extLst>
              <a:ext uri="{FF2B5EF4-FFF2-40B4-BE49-F238E27FC236}">
                <a16:creationId xmlns:a16="http://schemas.microsoft.com/office/drawing/2014/main" id="{CCF5ABE9-CB07-8CD7-6A99-3BE9C4175951}"/>
              </a:ext>
            </a:extLst>
          </p:cNvPr>
          <p:cNvSpPr txBox="1"/>
          <p:nvPr/>
        </p:nvSpPr>
        <p:spPr>
          <a:xfrm>
            <a:off x="492197" y="835872"/>
            <a:ext cx="11695288" cy="338554"/>
          </a:xfrm>
          <a:prstGeom prst="rect">
            <a:avLst/>
          </a:prstGeom>
        </p:spPr>
        <p:txBody>
          <a:bodyPr wrap="square" rtlCol="0">
            <a:spAutoFit/>
          </a:bodyPr>
          <a:lstStyle/>
          <a:p>
            <a:r>
              <a:rPr lang="en-GB" sz="1600" b="1" kern="100" dirty="0">
                <a:effectLst/>
                <a:latin typeface="Calibri" panose="020F0502020204030204" pitchFamily="34" charset="0"/>
                <a:ea typeface="Calibri" panose="020F0502020204030204" pitchFamily="34" charset="0"/>
                <a:cs typeface="Times New Roman" panose="02020603050405020304" pitchFamily="18" charset="0"/>
              </a:rPr>
              <a:t>4) Create a report which calculates incremental sold quantity (ISU%) for each  category during Diwali campaign.</a:t>
            </a:r>
            <a:endParaRPr lang="en-IN" sz="16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C9A87C8E-D772-C41F-6BC9-AE5140C555E7}"/>
              </a:ext>
            </a:extLst>
          </p:cNvPr>
          <p:cNvSpPr txBox="1"/>
          <p:nvPr/>
        </p:nvSpPr>
        <p:spPr>
          <a:xfrm>
            <a:off x="6339841" y="1694297"/>
            <a:ext cx="5078961" cy="830997"/>
          </a:xfrm>
          <a:prstGeom prst="rect">
            <a:avLst/>
          </a:prstGeom>
          <a:ln>
            <a:solidFill>
              <a:schemeClr val="tx1">
                <a:lumMod val="50000"/>
                <a:lumOff val="50000"/>
              </a:schemeClr>
            </a:solidFill>
          </a:ln>
        </p:spPr>
        <p:txBody>
          <a:bodyPr wrap="square" rtlCol="0">
            <a:spAutoFit/>
          </a:bodyPr>
          <a:lstStyle/>
          <a:p>
            <a:pPr marL="0" indent="0" algn="ctr">
              <a:lnSpc>
                <a:spcPct val="100000"/>
              </a:lnSpc>
              <a:spcBef>
                <a:spcPts val="0"/>
              </a:spcBef>
              <a:buFontTx/>
              <a:buNone/>
            </a:pPr>
            <a:r>
              <a:rPr lang="en-GB" sz="1200" dirty="0">
                <a:latin typeface="Calibri" panose="020F0502020204030204" pitchFamily="34" charset="0"/>
                <a:ea typeface="Calibri" panose="020F0502020204030204" pitchFamily="34" charset="0"/>
                <a:cs typeface="Calibri" panose="020F0502020204030204" pitchFamily="34" charset="0"/>
              </a:rPr>
              <a:t>Home appliances &amp; home care categories have highest ISU% during Diwali campaign.</a:t>
            </a:r>
          </a:p>
          <a:p>
            <a:pPr marL="0" indent="0" algn="ctr">
              <a:lnSpc>
                <a:spcPct val="100000"/>
              </a:lnSpc>
              <a:spcBef>
                <a:spcPts val="0"/>
              </a:spcBef>
              <a:buFontTx/>
              <a:buNone/>
            </a:pPr>
            <a:r>
              <a:rPr lang="en-GB" sz="1200" dirty="0">
                <a:latin typeface="Calibri" panose="020F0502020204030204" pitchFamily="34" charset="0"/>
                <a:ea typeface="Calibri" panose="020F0502020204030204" pitchFamily="34" charset="0"/>
                <a:cs typeface="Calibri" panose="020F0502020204030204" pitchFamily="34" charset="0"/>
              </a:rPr>
              <a:t>It means there was an increase in quantity of product sold for this 2 categories after promotions were applied. </a:t>
            </a:r>
            <a:endParaRPr lang="en-IN" sz="1200" dirty="0">
              <a:latin typeface="Calibri" panose="020F0502020204030204" pitchFamily="34" charset="0"/>
              <a:ea typeface="Calibri" panose="020F0502020204030204" pitchFamily="34" charset="0"/>
              <a:cs typeface="Calibri" panose="020F0502020204030204" pitchFamily="34" charset="0"/>
            </a:endParaRPr>
          </a:p>
        </p:txBody>
      </p:sp>
      <p:cxnSp>
        <p:nvCxnSpPr>
          <p:cNvPr id="7" name="Connector: Elbow 6">
            <a:extLst>
              <a:ext uri="{FF2B5EF4-FFF2-40B4-BE49-F238E27FC236}">
                <a16:creationId xmlns:a16="http://schemas.microsoft.com/office/drawing/2014/main" id="{04E2A7A2-FFFB-A9DC-9EFD-40050C9E5FF2}"/>
              </a:ext>
            </a:extLst>
          </p:cNvPr>
          <p:cNvCxnSpPr>
            <a:cxnSpLocks/>
          </p:cNvCxnSpPr>
          <p:nvPr/>
        </p:nvCxnSpPr>
        <p:spPr>
          <a:xfrm>
            <a:off x="4351571" y="1866692"/>
            <a:ext cx="1914941" cy="30225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A2ECD25-766E-1EA9-C74B-1DF8D936799B}"/>
              </a:ext>
            </a:extLst>
          </p:cNvPr>
          <p:cNvSpPr txBox="1"/>
          <p:nvPr/>
        </p:nvSpPr>
        <p:spPr>
          <a:xfrm>
            <a:off x="418868" y="2963809"/>
            <a:ext cx="11695288" cy="369332"/>
          </a:xfrm>
          <a:prstGeom prst="rect">
            <a:avLst/>
          </a:prstGeom>
        </p:spPr>
        <p:txBody>
          <a:bodyPr wrap="square" rtlCol="0">
            <a:spAutoFit/>
          </a:bodyPr>
          <a:lstStyle/>
          <a:p>
            <a:r>
              <a:rPr lang="en-GB" sz="1600" b="1" kern="100" dirty="0">
                <a:effectLst/>
                <a:latin typeface="Calibri" panose="020F0502020204030204" pitchFamily="34" charset="0"/>
                <a:ea typeface="Calibri" panose="020F0502020204030204" pitchFamily="34" charset="0"/>
                <a:cs typeface="Times New Roman" panose="02020603050405020304" pitchFamily="18" charset="0"/>
              </a:rPr>
              <a:t>5) Create a report containing top 5 products by incremental revenue % across all the campaigns</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48D4233A-BD9B-E8C8-463D-0EFA402B09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431" y="1291267"/>
            <a:ext cx="3522308" cy="1492369"/>
          </a:xfrm>
          <a:prstGeom prst="rect">
            <a:avLst/>
          </a:prstGeom>
        </p:spPr>
      </p:pic>
      <p:pic>
        <p:nvPicPr>
          <p:cNvPr id="14" name="Picture 13">
            <a:extLst>
              <a:ext uri="{FF2B5EF4-FFF2-40B4-BE49-F238E27FC236}">
                <a16:creationId xmlns:a16="http://schemas.microsoft.com/office/drawing/2014/main" id="{E2DCDDDF-6D19-2D36-0FB5-5F9B713404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2876" y="3524860"/>
            <a:ext cx="6263960" cy="1716851"/>
          </a:xfrm>
          <a:prstGeom prst="rect">
            <a:avLst/>
          </a:prstGeom>
        </p:spPr>
      </p:pic>
      <p:sp>
        <p:nvSpPr>
          <p:cNvPr id="18" name="TextBox 17">
            <a:extLst>
              <a:ext uri="{FF2B5EF4-FFF2-40B4-BE49-F238E27FC236}">
                <a16:creationId xmlns:a16="http://schemas.microsoft.com/office/drawing/2014/main" id="{EE34494E-D04B-8301-0974-AD1B4AED4A3E}"/>
              </a:ext>
            </a:extLst>
          </p:cNvPr>
          <p:cNvSpPr txBox="1"/>
          <p:nvPr/>
        </p:nvSpPr>
        <p:spPr>
          <a:xfrm>
            <a:off x="3001778" y="5552801"/>
            <a:ext cx="8765058" cy="676467"/>
          </a:xfrm>
          <a:prstGeom prst="rect">
            <a:avLst/>
          </a:prstGeom>
          <a:noFill/>
          <a:ln>
            <a:solidFill>
              <a:schemeClr val="tx1">
                <a:lumMod val="50000"/>
                <a:lumOff val="50000"/>
              </a:schemeClr>
            </a:solidFill>
          </a:ln>
        </p:spPr>
        <p:txBody>
          <a:bodyPr wrap="square">
            <a:spAutoFit/>
          </a:bodyPr>
          <a:lstStyle/>
          <a:p>
            <a:pPr lvl="0" algn="ctr">
              <a:lnSpc>
                <a:spcPct val="107000"/>
              </a:lnSpc>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This report helps us identify the </a:t>
            </a:r>
            <a:r>
              <a:rPr lang="en-GB" sz="1200" kern="100" dirty="0">
                <a:latin typeface="Calibri" panose="020F0502020204030204" pitchFamily="34" charset="0"/>
                <a:ea typeface="Calibri" panose="020F0502020204030204" pitchFamily="34" charset="0"/>
                <a:cs typeface="Times New Roman" panose="02020603050405020304" pitchFamily="18" charset="0"/>
              </a:rPr>
              <a:t>products who had maximum promotion impact on them.</a:t>
            </a:r>
            <a:endParaRPr lang="en-GB" sz="12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ctr">
              <a:lnSpc>
                <a:spcPct val="107000"/>
              </a:lnSpc>
            </a:pP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ctr">
              <a:lnSpc>
                <a:spcPct val="107000"/>
              </a:lnSpc>
              <a:spcAft>
                <a:spcPts val="800"/>
              </a:spcAft>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Home appliances of </a:t>
            </a:r>
            <a:r>
              <a:rPr lang="en-GB" sz="1200" kern="100" dirty="0" err="1">
                <a:effectLst/>
                <a:latin typeface="Calibri" panose="020F0502020204030204" pitchFamily="34" charset="0"/>
                <a:ea typeface="Calibri" panose="020F0502020204030204" pitchFamily="34" charset="0"/>
                <a:cs typeface="Times New Roman" panose="02020603050405020304" pitchFamily="18" charset="0"/>
              </a:rPr>
              <a:t>Atliq</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have a huge revenue increment across both the campaigns. </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7" name="Straight Arrow Connector 16">
            <a:extLst>
              <a:ext uri="{FF2B5EF4-FFF2-40B4-BE49-F238E27FC236}">
                <a16:creationId xmlns:a16="http://schemas.microsoft.com/office/drawing/2014/main" id="{4F9AD074-D5D5-210C-2808-D77F11FFFC98}"/>
              </a:ext>
            </a:extLst>
          </p:cNvPr>
          <p:cNvCxnSpPr>
            <a:cxnSpLocks/>
          </p:cNvCxnSpPr>
          <p:nvPr/>
        </p:nvCxnSpPr>
        <p:spPr>
          <a:xfrm>
            <a:off x="7842421" y="5305168"/>
            <a:ext cx="0" cy="247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966246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par>
                                <p:cTn id="15" presetID="53" presetClass="entr" presetSubtype="16"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transition="in" filter="fade">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nodeType="click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p:cTn id="34" dur="500" fill="hold"/>
                                        <p:tgtEl>
                                          <p:spTgt spid="14"/>
                                        </p:tgtEl>
                                        <p:attrNameLst>
                                          <p:attrName>ppt_w</p:attrName>
                                        </p:attrNameLst>
                                      </p:cBhvr>
                                      <p:tavLst>
                                        <p:tav tm="0">
                                          <p:val>
                                            <p:fltVal val="0"/>
                                          </p:val>
                                        </p:tav>
                                        <p:tav tm="100000">
                                          <p:val>
                                            <p:strVal val="#ppt_w"/>
                                          </p:val>
                                        </p:tav>
                                      </p:tavLst>
                                    </p:anim>
                                    <p:anim calcmode="lin" valueType="num">
                                      <p:cBhvr>
                                        <p:cTn id="35" dur="500" fill="hold"/>
                                        <p:tgtEl>
                                          <p:spTgt spid="14"/>
                                        </p:tgtEl>
                                        <p:attrNameLst>
                                          <p:attrName>ppt_h</p:attrName>
                                        </p:attrNameLst>
                                      </p:cBhvr>
                                      <p:tavLst>
                                        <p:tav tm="0">
                                          <p:val>
                                            <p:fltVal val="0"/>
                                          </p:val>
                                        </p:tav>
                                        <p:tav tm="100000">
                                          <p:val>
                                            <p:strVal val="#ppt_h"/>
                                          </p:val>
                                        </p:tav>
                                      </p:tavLst>
                                    </p:anim>
                                    <p:animEffect transition="in" filter="fade">
                                      <p:cBhvr>
                                        <p:cTn id="36" dur="500"/>
                                        <p:tgtEl>
                                          <p:spTgt spid="14"/>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 calcmode="lin" valueType="num">
                                      <p:cBhvr>
                                        <p:cTn id="39" dur="500" fill="hold"/>
                                        <p:tgtEl>
                                          <p:spTgt spid="18"/>
                                        </p:tgtEl>
                                        <p:attrNameLst>
                                          <p:attrName>ppt_w</p:attrName>
                                        </p:attrNameLst>
                                      </p:cBhvr>
                                      <p:tavLst>
                                        <p:tav tm="0">
                                          <p:val>
                                            <p:fltVal val="0"/>
                                          </p:val>
                                        </p:tav>
                                        <p:tav tm="100000">
                                          <p:val>
                                            <p:strVal val="#ppt_w"/>
                                          </p:val>
                                        </p:tav>
                                      </p:tavLst>
                                    </p:anim>
                                    <p:anim calcmode="lin" valueType="num">
                                      <p:cBhvr>
                                        <p:cTn id="40" dur="500" fill="hold"/>
                                        <p:tgtEl>
                                          <p:spTgt spid="18"/>
                                        </p:tgtEl>
                                        <p:attrNameLst>
                                          <p:attrName>ppt_h</p:attrName>
                                        </p:attrNameLst>
                                      </p:cBhvr>
                                      <p:tavLst>
                                        <p:tav tm="0">
                                          <p:val>
                                            <p:fltVal val="0"/>
                                          </p:val>
                                        </p:tav>
                                        <p:tav tm="100000">
                                          <p:val>
                                            <p:strVal val="#ppt_h"/>
                                          </p:val>
                                        </p:tav>
                                      </p:tavLst>
                                    </p:anim>
                                    <p:animEffect transition="in" filter="fade">
                                      <p:cBhvr>
                                        <p:cTn id="4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9" grpId="0" animBg="1"/>
      <p:bldP spid="8" grpId="0"/>
      <p:bldP spid="1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D9C2EC-50E1-61E8-26F8-233A6B53639E}"/>
            </a:ext>
          </a:extLst>
        </p:cNvPr>
        <p:cNvGrpSpPr/>
        <p:nvPr/>
      </p:nvGrpSpPr>
      <p:grpSpPr>
        <a:xfrm>
          <a:off x="0" y="0"/>
          <a:ext cx="0" cy="0"/>
          <a:chOff x="0" y="0"/>
          <a:chExt cx="0" cy="0"/>
        </a:xfrm>
      </p:grpSpPr>
      <p:sp>
        <p:nvSpPr>
          <p:cNvPr id="15" name="Footer Placeholder 7">
            <a:extLst>
              <a:ext uri="{FF2B5EF4-FFF2-40B4-BE49-F238E27FC236}">
                <a16:creationId xmlns:a16="http://schemas.microsoft.com/office/drawing/2014/main" id="{342938C4-4B94-2320-047C-76895C1853F3}"/>
              </a:ext>
            </a:extLst>
          </p:cNvPr>
          <p:cNvSpPr txBox="1">
            <a:spLocks/>
          </p:cNvSpPr>
          <p:nvPr/>
        </p:nvSpPr>
        <p:spPr>
          <a:xfrm>
            <a:off x="310100" y="6360648"/>
            <a:ext cx="41148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err="1"/>
              <a:t>AtliQ</a:t>
            </a:r>
            <a:r>
              <a:rPr lang="en-US" sz="1400" dirty="0"/>
              <a:t> supermarket promotions &amp; its Impact Analysis</a:t>
            </a:r>
          </a:p>
        </p:txBody>
      </p:sp>
      <p:sp>
        <p:nvSpPr>
          <p:cNvPr id="6" name="Title 5">
            <a:extLst>
              <a:ext uri="{FF2B5EF4-FFF2-40B4-BE49-F238E27FC236}">
                <a16:creationId xmlns:a16="http://schemas.microsoft.com/office/drawing/2014/main" id="{2DF0E74A-7B87-5A67-7DB7-BC81AE6CF4FD}"/>
              </a:ext>
            </a:extLst>
          </p:cNvPr>
          <p:cNvSpPr>
            <a:spLocks noGrp="1"/>
          </p:cNvSpPr>
          <p:nvPr>
            <p:ph type="title"/>
          </p:nvPr>
        </p:nvSpPr>
        <p:spPr>
          <a:xfrm>
            <a:off x="186612" y="132228"/>
            <a:ext cx="11840547" cy="586229"/>
          </a:xfrm>
        </p:spPr>
        <p:txBody>
          <a:bodyPr/>
          <a:lstStyle/>
          <a:p>
            <a:pPr algn="ctr"/>
            <a:r>
              <a:rPr lang="en-GB" sz="2800" dirty="0"/>
              <a:t>Other visualizations with insights &amp; Recommendations</a:t>
            </a:r>
            <a:endParaRPr lang="en-IN" sz="2800" dirty="0"/>
          </a:p>
        </p:txBody>
      </p:sp>
      <p:sp>
        <p:nvSpPr>
          <p:cNvPr id="34" name="TextBox 33">
            <a:extLst>
              <a:ext uri="{FF2B5EF4-FFF2-40B4-BE49-F238E27FC236}">
                <a16:creationId xmlns:a16="http://schemas.microsoft.com/office/drawing/2014/main" id="{0BF83B77-8A28-A0C1-0549-2AF8066834EE}"/>
              </a:ext>
            </a:extLst>
          </p:cNvPr>
          <p:cNvSpPr txBox="1"/>
          <p:nvPr/>
        </p:nvSpPr>
        <p:spPr>
          <a:xfrm>
            <a:off x="2320726" y="5259480"/>
            <a:ext cx="3340360" cy="707886"/>
          </a:xfrm>
          <a:prstGeom prst="rect">
            <a:avLst/>
          </a:prstGeom>
          <a:ln>
            <a:solidFill>
              <a:schemeClr val="tx1">
                <a:lumMod val="50000"/>
                <a:lumOff val="50000"/>
              </a:schemeClr>
            </a:solidFill>
          </a:ln>
        </p:spPr>
        <p:txBody>
          <a:bodyPr wrap="square" rtlCol="0">
            <a:spAutoFit/>
          </a:bodyPr>
          <a:lstStyle/>
          <a:p>
            <a:pPr marL="0" indent="0" algn="ctr">
              <a:lnSpc>
                <a:spcPct val="100000"/>
              </a:lnSpc>
              <a:spcBef>
                <a:spcPts val="0"/>
              </a:spcBef>
              <a:buFontTx/>
              <a:buNone/>
            </a:pPr>
            <a:r>
              <a:rPr lang="en-GB" sz="1200" dirty="0">
                <a:latin typeface="Calibri" panose="020F0502020204030204" pitchFamily="34" charset="0"/>
                <a:ea typeface="Calibri" panose="020F0502020204030204" pitchFamily="34" charset="0"/>
                <a:cs typeface="Calibri" panose="020F0502020204030204" pitchFamily="34" charset="0"/>
              </a:rPr>
              <a:t>This visual gives us the overview about  the promotional schemes contribution to the revenue generated after promotions applied</a:t>
            </a:r>
            <a:r>
              <a:rPr lang="en-GB" sz="1600" dirty="0">
                <a:latin typeface="Calibri" panose="020F0502020204030204" pitchFamily="34" charset="0"/>
                <a:ea typeface="Calibri" panose="020F0502020204030204" pitchFamily="34" charset="0"/>
                <a:cs typeface="Calibri" panose="020F0502020204030204" pitchFamily="34" charset="0"/>
              </a:rPr>
              <a:t>.</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962E9AD1-DC1A-01B5-F5AF-5C845A963350}"/>
              </a:ext>
            </a:extLst>
          </p:cNvPr>
          <p:cNvPicPr>
            <a:picLocks noChangeAspect="1"/>
          </p:cNvPicPr>
          <p:nvPr/>
        </p:nvPicPr>
        <p:blipFill>
          <a:blip r:embed="rId3"/>
          <a:stretch>
            <a:fillRect/>
          </a:stretch>
        </p:blipFill>
        <p:spPr>
          <a:xfrm>
            <a:off x="1967602" y="689689"/>
            <a:ext cx="8429715" cy="4147741"/>
          </a:xfrm>
          <a:prstGeom prst="rect">
            <a:avLst/>
          </a:prstGeom>
        </p:spPr>
      </p:pic>
      <p:sp>
        <p:nvSpPr>
          <p:cNvPr id="4" name="TextBox 3">
            <a:extLst>
              <a:ext uri="{FF2B5EF4-FFF2-40B4-BE49-F238E27FC236}">
                <a16:creationId xmlns:a16="http://schemas.microsoft.com/office/drawing/2014/main" id="{85DB834C-78BE-B5AE-9E46-70FDCBFB08FA}"/>
              </a:ext>
            </a:extLst>
          </p:cNvPr>
          <p:cNvSpPr txBox="1"/>
          <p:nvPr/>
        </p:nvSpPr>
        <p:spPr>
          <a:xfrm>
            <a:off x="7457477" y="5523157"/>
            <a:ext cx="3340360" cy="646331"/>
          </a:xfrm>
          <a:prstGeom prst="rect">
            <a:avLst/>
          </a:prstGeom>
          <a:ln>
            <a:solidFill>
              <a:schemeClr val="tx1">
                <a:lumMod val="50000"/>
                <a:lumOff val="50000"/>
              </a:schemeClr>
            </a:solidFill>
          </a:ln>
        </p:spPr>
        <p:txBody>
          <a:bodyPr wrap="square" rtlCol="0">
            <a:spAutoFit/>
          </a:bodyPr>
          <a:lstStyle/>
          <a:p>
            <a:pPr marL="0" indent="0" algn="ctr">
              <a:lnSpc>
                <a:spcPct val="100000"/>
              </a:lnSpc>
              <a:spcBef>
                <a:spcPts val="0"/>
              </a:spcBef>
              <a:buFontTx/>
              <a:buNone/>
            </a:pPr>
            <a:r>
              <a:rPr lang="en-GB" sz="1200" dirty="0">
                <a:latin typeface="Calibri" panose="020F0502020204030204" pitchFamily="34" charset="0"/>
                <a:ea typeface="Calibri" panose="020F0502020204030204" pitchFamily="34" charset="0"/>
                <a:cs typeface="Calibri" panose="020F0502020204030204" pitchFamily="34" charset="0"/>
              </a:rPr>
              <a:t>A very important insight from this is 500 cashback is the most used promotional offer by the customers of </a:t>
            </a:r>
            <a:r>
              <a:rPr lang="en-GB" sz="1200" dirty="0" err="1">
                <a:latin typeface="Calibri" panose="020F0502020204030204" pitchFamily="34" charset="0"/>
                <a:ea typeface="Calibri" panose="020F0502020204030204" pitchFamily="34" charset="0"/>
                <a:cs typeface="Calibri" panose="020F0502020204030204" pitchFamily="34" charset="0"/>
              </a:rPr>
              <a:t>Atliq</a:t>
            </a:r>
            <a:r>
              <a:rPr lang="en-GB" sz="1200" dirty="0">
                <a:latin typeface="Calibri" panose="020F0502020204030204" pitchFamily="34" charset="0"/>
                <a:ea typeface="Calibri" panose="020F0502020204030204" pitchFamily="34" charset="0"/>
                <a:cs typeface="Calibri" panose="020F0502020204030204" pitchFamily="34" charset="0"/>
              </a:rPr>
              <a:t> followed by BOGOF.</a:t>
            </a:r>
            <a:endParaRPr lang="en-IN" sz="1200" dirty="0">
              <a:latin typeface="Calibri" panose="020F0502020204030204" pitchFamily="34" charset="0"/>
              <a:ea typeface="Calibri" panose="020F0502020204030204" pitchFamily="34" charset="0"/>
              <a:cs typeface="Calibri" panose="020F0502020204030204" pitchFamily="34" charset="0"/>
            </a:endParaRPr>
          </a:p>
        </p:txBody>
      </p:sp>
      <p:cxnSp>
        <p:nvCxnSpPr>
          <p:cNvPr id="10" name="Straight Arrow Connector 9">
            <a:extLst>
              <a:ext uri="{FF2B5EF4-FFF2-40B4-BE49-F238E27FC236}">
                <a16:creationId xmlns:a16="http://schemas.microsoft.com/office/drawing/2014/main" id="{5B428442-476E-FAD1-7054-364B743CBB11}"/>
              </a:ext>
            </a:extLst>
          </p:cNvPr>
          <p:cNvCxnSpPr>
            <a:cxnSpLocks/>
          </p:cNvCxnSpPr>
          <p:nvPr/>
        </p:nvCxnSpPr>
        <p:spPr>
          <a:xfrm>
            <a:off x="3513631" y="4833226"/>
            <a:ext cx="0" cy="4223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EECC720-CA46-6233-587B-C94B662BCFF0}"/>
              </a:ext>
            </a:extLst>
          </p:cNvPr>
          <p:cNvCxnSpPr>
            <a:cxnSpLocks/>
          </p:cNvCxnSpPr>
          <p:nvPr/>
        </p:nvCxnSpPr>
        <p:spPr>
          <a:xfrm>
            <a:off x="9003472" y="4833226"/>
            <a:ext cx="0" cy="613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450299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anim calcmode="lin" valueType="num">
                                      <p:cBhvr>
                                        <p:cTn id="17" dur="500" fill="hold"/>
                                        <p:tgtEl>
                                          <p:spTgt spid="34"/>
                                        </p:tgtEl>
                                        <p:attrNameLst>
                                          <p:attrName>ppt_w</p:attrName>
                                        </p:attrNameLst>
                                      </p:cBhvr>
                                      <p:tavLst>
                                        <p:tav tm="0">
                                          <p:val>
                                            <p:fltVal val="0"/>
                                          </p:val>
                                        </p:tav>
                                        <p:tav tm="100000">
                                          <p:val>
                                            <p:strVal val="#ppt_w"/>
                                          </p:val>
                                        </p:tav>
                                      </p:tavLst>
                                    </p:anim>
                                    <p:anim calcmode="lin" valueType="num">
                                      <p:cBhvr>
                                        <p:cTn id="18" dur="500" fill="hold"/>
                                        <p:tgtEl>
                                          <p:spTgt spid="34"/>
                                        </p:tgtEl>
                                        <p:attrNameLst>
                                          <p:attrName>ppt_h</p:attrName>
                                        </p:attrNameLst>
                                      </p:cBhvr>
                                      <p:tavLst>
                                        <p:tav tm="0">
                                          <p:val>
                                            <p:fltVal val="0"/>
                                          </p:val>
                                        </p:tav>
                                        <p:tav tm="100000">
                                          <p:val>
                                            <p:strVal val="#ppt_h"/>
                                          </p:val>
                                        </p:tav>
                                      </p:tavLst>
                                    </p:anim>
                                    <p:animEffect transition="in" filter="fade">
                                      <p:cBhvr>
                                        <p:cTn id="19" dur="500"/>
                                        <p:tgtEl>
                                          <p:spTgt spid="34"/>
                                        </p:tgtEl>
                                      </p:cBhvr>
                                    </p:animEffect>
                                  </p:childTnLst>
                                </p:cTn>
                              </p:par>
                              <p:par>
                                <p:cTn id="20" presetID="53" presetClass="entr" presetSubtype="16"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p:cTn id="22" dur="500" fill="hold"/>
                                        <p:tgtEl>
                                          <p:spTgt spid="14"/>
                                        </p:tgtEl>
                                        <p:attrNameLst>
                                          <p:attrName>ppt_w</p:attrName>
                                        </p:attrNameLst>
                                      </p:cBhvr>
                                      <p:tavLst>
                                        <p:tav tm="0">
                                          <p:val>
                                            <p:fltVal val="0"/>
                                          </p:val>
                                        </p:tav>
                                        <p:tav tm="100000">
                                          <p:val>
                                            <p:strVal val="#ppt_w"/>
                                          </p:val>
                                        </p:tav>
                                      </p:tavLst>
                                    </p:anim>
                                    <p:anim calcmode="lin" valueType="num">
                                      <p:cBhvr>
                                        <p:cTn id="23" dur="500" fill="hold"/>
                                        <p:tgtEl>
                                          <p:spTgt spid="14"/>
                                        </p:tgtEl>
                                        <p:attrNameLst>
                                          <p:attrName>ppt_h</p:attrName>
                                        </p:attrNameLst>
                                      </p:cBhvr>
                                      <p:tavLst>
                                        <p:tav tm="0">
                                          <p:val>
                                            <p:fltVal val="0"/>
                                          </p:val>
                                        </p:tav>
                                        <p:tav tm="100000">
                                          <p:val>
                                            <p:strVal val="#ppt_h"/>
                                          </p:val>
                                        </p:tav>
                                      </p:tavLst>
                                    </p:anim>
                                    <p:animEffect transition="in" filter="fade">
                                      <p:cBhvr>
                                        <p:cTn id="24" dur="500"/>
                                        <p:tgtEl>
                                          <p:spTgt spid="14"/>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p:cTn id="27" dur="500" fill="hold"/>
                                        <p:tgtEl>
                                          <p:spTgt spid="4"/>
                                        </p:tgtEl>
                                        <p:attrNameLst>
                                          <p:attrName>ppt_w</p:attrName>
                                        </p:attrNameLst>
                                      </p:cBhvr>
                                      <p:tavLst>
                                        <p:tav tm="0">
                                          <p:val>
                                            <p:fltVal val="0"/>
                                          </p:val>
                                        </p:tav>
                                        <p:tav tm="100000">
                                          <p:val>
                                            <p:strVal val="#ppt_w"/>
                                          </p:val>
                                        </p:tav>
                                      </p:tavLst>
                                    </p:anim>
                                    <p:anim calcmode="lin" valueType="num">
                                      <p:cBhvr>
                                        <p:cTn id="28" dur="500" fill="hold"/>
                                        <p:tgtEl>
                                          <p:spTgt spid="4"/>
                                        </p:tgtEl>
                                        <p:attrNameLst>
                                          <p:attrName>ppt_h</p:attrName>
                                        </p:attrNameLst>
                                      </p:cBhvr>
                                      <p:tavLst>
                                        <p:tav tm="0">
                                          <p:val>
                                            <p:fltVal val="0"/>
                                          </p:val>
                                        </p:tav>
                                        <p:tav tm="100000">
                                          <p:val>
                                            <p:strVal val="#ppt_h"/>
                                          </p:val>
                                        </p:tav>
                                      </p:tavLst>
                                    </p:anim>
                                    <p:animEffect transition="in" filter="fade">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33E134-9FD9-8A3C-C13D-5EE167DC6DBB}"/>
            </a:ext>
          </a:extLst>
        </p:cNvPr>
        <p:cNvGrpSpPr/>
        <p:nvPr/>
      </p:nvGrpSpPr>
      <p:grpSpPr>
        <a:xfrm>
          <a:off x="0" y="0"/>
          <a:ext cx="0" cy="0"/>
          <a:chOff x="0" y="0"/>
          <a:chExt cx="0" cy="0"/>
        </a:xfrm>
      </p:grpSpPr>
      <p:sp>
        <p:nvSpPr>
          <p:cNvPr id="15" name="Footer Placeholder 7">
            <a:extLst>
              <a:ext uri="{FF2B5EF4-FFF2-40B4-BE49-F238E27FC236}">
                <a16:creationId xmlns:a16="http://schemas.microsoft.com/office/drawing/2014/main" id="{FAA91EDE-604E-0E29-DE79-1E05D6288AE5}"/>
              </a:ext>
            </a:extLst>
          </p:cNvPr>
          <p:cNvSpPr txBox="1">
            <a:spLocks/>
          </p:cNvSpPr>
          <p:nvPr/>
        </p:nvSpPr>
        <p:spPr>
          <a:xfrm>
            <a:off x="310100" y="6360648"/>
            <a:ext cx="41148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err="1"/>
              <a:t>AtliQ</a:t>
            </a:r>
            <a:r>
              <a:rPr lang="en-US" sz="1400" dirty="0"/>
              <a:t> supermarket promotions &amp; its Impact Analysis</a:t>
            </a:r>
          </a:p>
        </p:txBody>
      </p:sp>
      <p:sp>
        <p:nvSpPr>
          <p:cNvPr id="6" name="Title 5">
            <a:extLst>
              <a:ext uri="{FF2B5EF4-FFF2-40B4-BE49-F238E27FC236}">
                <a16:creationId xmlns:a16="http://schemas.microsoft.com/office/drawing/2014/main" id="{698DF931-CA11-AF73-39D9-0E758FE2B7F4}"/>
              </a:ext>
            </a:extLst>
          </p:cNvPr>
          <p:cNvSpPr>
            <a:spLocks noGrp="1"/>
          </p:cNvSpPr>
          <p:nvPr>
            <p:ph type="title"/>
          </p:nvPr>
        </p:nvSpPr>
        <p:spPr>
          <a:xfrm>
            <a:off x="186612" y="132228"/>
            <a:ext cx="11840547" cy="586229"/>
          </a:xfrm>
        </p:spPr>
        <p:txBody>
          <a:bodyPr/>
          <a:lstStyle/>
          <a:p>
            <a:pPr algn="ctr"/>
            <a:r>
              <a:rPr lang="en-GB" sz="2800" dirty="0"/>
              <a:t>Other visualizations with insights &amp; Recommendations</a:t>
            </a:r>
            <a:endParaRPr lang="en-IN" sz="2800" dirty="0"/>
          </a:p>
        </p:txBody>
      </p:sp>
      <p:sp>
        <p:nvSpPr>
          <p:cNvPr id="34" name="TextBox 33">
            <a:extLst>
              <a:ext uri="{FF2B5EF4-FFF2-40B4-BE49-F238E27FC236}">
                <a16:creationId xmlns:a16="http://schemas.microsoft.com/office/drawing/2014/main" id="{D82A3DFC-5D84-AD0F-3089-9E0535F68B2F}"/>
              </a:ext>
            </a:extLst>
          </p:cNvPr>
          <p:cNvSpPr txBox="1"/>
          <p:nvPr/>
        </p:nvSpPr>
        <p:spPr>
          <a:xfrm>
            <a:off x="8276253" y="1000392"/>
            <a:ext cx="3340360" cy="461665"/>
          </a:xfrm>
          <a:prstGeom prst="rect">
            <a:avLst/>
          </a:prstGeom>
          <a:ln>
            <a:solidFill>
              <a:schemeClr val="tx1">
                <a:lumMod val="50000"/>
                <a:lumOff val="50000"/>
              </a:schemeClr>
            </a:solidFill>
          </a:ln>
        </p:spPr>
        <p:txBody>
          <a:bodyPr wrap="square" rtlCol="0">
            <a:spAutoFit/>
          </a:bodyPr>
          <a:lstStyle/>
          <a:p>
            <a:pPr marL="0" indent="0" algn="ctr">
              <a:lnSpc>
                <a:spcPct val="100000"/>
              </a:lnSpc>
              <a:spcBef>
                <a:spcPts val="0"/>
              </a:spcBef>
              <a:buFontTx/>
              <a:buNone/>
            </a:pPr>
            <a:r>
              <a:rPr lang="en-GB" sz="1200" dirty="0">
                <a:latin typeface="Calibri" panose="020F0502020204030204" pitchFamily="34" charset="0"/>
                <a:ea typeface="Calibri" panose="020F0502020204030204" pitchFamily="34" charset="0"/>
                <a:cs typeface="Calibri" panose="020F0502020204030204" pitchFamily="34" charset="0"/>
              </a:rPr>
              <a:t>This visual gives us the overview about ROI% of different promotion types.</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DD4118F-65A5-0980-D3A5-CEC9CB4F659D}"/>
              </a:ext>
            </a:extLst>
          </p:cNvPr>
          <p:cNvSpPr txBox="1"/>
          <p:nvPr/>
        </p:nvSpPr>
        <p:spPr>
          <a:xfrm>
            <a:off x="8652723" y="3777714"/>
            <a:ext cx="3340360" cy="461665"/>
          </a:xfrm>
          <a:prstGeom prst="rect">
            <a:avLst/>
          </a:prstGeom>
          <a:ln>
            <a:solidFill>
              <a:schemeClr val="tx1">
                <a:lumMod val="50000"/>
                <a:lumOff val="50000"/>
              </a:schemeClr>
            </a:solidFill>
          </a:ln>
        </p:spPr>
        <p:txBody>
          <a:bodyPr wrap="square" rtlCol="0">
            <a:spAutoFit/>
          </a:bodyPr>
          <a:lstStyle/>
          <a:p>
            <a:pPr marL="0" indent="0" algn="ctr">
              <a:lnSpc>
                <a:spcPct val="100000"/>
              </a:lnSpc>
              <a:spcBef>
                <a:spcPts val="0"/>
              </a:spcBef>
              <a:buFontTx/>
              <a:buNone/>
            </a:pPr>
            <a:r>
              <a:rPr lang="en-GB" sz="1200" dirty="0">
                <a:latin typeface="Calibri" panose="020F0502020204030204" pitchFamily="34" charset="0"/>
                <a:ea typeface="Calibri" panose="020F0502020204030204" pitchFamily="34" charset="0"/>
                <a:cs typeface="Calibri" panose="020F0502020204030204" pitchFamily="34" charset="0"/>
              </a:rPr>
              <a:t>500 cashback is the most profitable promotional offer for </a:t>
            </a:r>
            <a:r>
              <a:rPr lang="en-GB" sz="1200" dirty="0" err="1">
                <a:latin typeface="Calibri" panose="020F0502020204030204" pitchFamily="34" charset="0"/>
                <a:ea typeface="Calibri" panose="020F0502020204030204" pitchFamily="34" charset="0"/>
                <a:cs typeface="Calibri" panose="020F0502020204030204" pitchFamily="34" charset="0"/>
              </a:rPr>
              <a:t>Atliq</a:t>
            </a:r>
            <a:r>
              <a:rPr lang="en-GB" sz="1200" dirty="0">
                <a:latin typeface="Calibri" panose="020F0502020204030204" pitchFamily="34" charset="0"/>
                <a:ea typeface="Calibri" panose="020F0502020204030204" pitchFamily="34" charset="0"/>
                <a:cs typeface="Calibri" panose="020F0502020204030204" pitchFamily="34" charset="0"/>
              </a:rPr>
              <a:t> with ROI % of 260%</a:t>
            </a:r>
            <a:endParaRPr lang="en-IN" sz="1200" dirty="0">
              <a:latin typeface="Calibri" panose="020F0502020204030204" pitchFamily="34" charset="0"/>
              <a:ea typeface="Calibri" panose="020F0502020204030204" pitchFamily="34" charset="0"/>
              <a:cs typeface="Calibri" panose="020F0502020204030204" pitchFamily="34" charset="0"/>
            </a:endParaRPr>
          </a:p>
        </p:txBody>
      </p:sp>
      <p:cxnSp>
        <p:nvCxnSpPr>
          <p:cNvPr id="10" name="Straight Arrow Connector 9">
            <a:extLst>
              <a:ext uri="{FF2B5EF4-FFF2-40B4-BE49-F238E27FC236}">
                <a16:creationId xmlns:a16="http://schemas.microsoft.com/office/drawing/2014/main" id="{B047C73C-6436-69AA-2C7F-3F7EDE5BF003}"/>
              </a:ext>
            </a:extLst>
          </p:cNvPr>
          <p:cNvCxnSpPr>
            <a:endCxn id="34" idx="1"/>
          </p:cNvCxnSpPr>
          <p:nvPr/>
        </p:nvCxnSpPr>
        <p:spPr>
          <a:xfrm flipV="1">
            <a:off x="7696017" y="1231225"/>
            <a:ext cx="580236" cy="4482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3F62459-1621-FF46-0E3B-D1C3C62F71A1}"/>
              </a:ext>
            </a:extLst>
          </p:cNvPr>
          <p:cNvCxnSpPr>
            <a:cxnSpLocks/>
          </p:cNvCxnSpPr>
          <p:nvPr/>
        </p:nvCxnSpPr>
        <p:spPr>
          <a:xfrm>
            <a:off x="7696017" y="3710211"/>
            <a:ext cx="891392" cy="298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3539FDE8-3F8E-561D-77A8-675164320CD8}"/>
              </a:ext>
            </a:extLst>
          </p:cNvPr>
          <p:cNvPicPr>
            <a:picLocks noChangeAspect="1"/>
          </p:cNvPicPr>
          <p:nvPr/>
        </p:nvPicPr>
        <p:blipFill>
          <a:blip r:embed="rId3"/>
          <a:stretch>
            <a:fillRect/>
          </a:stretch>
        </p:blipFill>
        <p:spPr>
          <a:xfrm>
            <a:off x="934881" y="875480"/>
            <a:ext cx="6695822" cy="4201970"/>
          </a:xfrm>
          <a:prstGeom prst="rect">
            <a:avLst/>
          </a:prstGeom>
        </p:spPr>
      </p:pic>
    </p:spTree>
    <p:extLst>
      <p:ext uri="{BB962C8B-B14F-4D97-AF65-F5344CB8AC3E}">
        <p14:creationId xmlns:p14="http://schemas.microsoft.com/office/powerpoint/2010/main" val="412034176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p:cTn id="12" dur="500" fill="hold"/>
                                        <p:tgtEl>
                                          <p:spTgt spid="34"/>
                                        </p:tgtEl>
                                        <p:attrNameLst>
                                          <p:attrName>ppt_w</p:attrName>
                                        </p:attrNameLst>
                                      </p:cBhvr>
                                      <p:tavLst>
                                        <p:tav tm="0">
                                          <p:val>
                                            <p:fltVal val="0"/>
                                          </p:val>
                                        </p:tav>
                                        <p:tav tm="100000">
                                          <p:val>
                                            <p:strVal val="#ppt_w"/>
                                          </p:val>
                                        </p:tav>
                                      </p:tavLst>
                                    </p:anim>
                                    <p:anim calcmode="lin" valueType="num">
                                      <p:cBhvr>
                                        <p:cTn id="13" dur="500" fill="hold"/>
                                        <p:tgtEl>
                                          <p:spTgt spid="34"/>
                                        </p:tgtEl>
                                        <p:attrNameLst>
                                          <p:attrName>ppt_h</p:attrName>
                                        </p:attrNameLst>
                                      </p:cBhvr>
                                      <p:tavLst>
                                        <p:tav tm="0">
                                          <p:val>
                                            <p:fltVal val="0"/>
                                          </p:val>
                                        </p:tav>
                                        <p:tav tm="100000">
                                          <p:val>
                                            <p:strVal val="#ppt_h"/>
                                          </p:val>
                                        </p:tav>
                                      </p:tavLst>
                                    </p:anim>
                                    <p:animEffect transition="in" filter="fade">
                                      <p:cBhvr>
                                        <p:cTn id="14" dur="500"/>
                                        <p:tgtEl>
                                          <p:spTgt spid="34"/>
                                        </p:tgtEl>
                                      </p:cBhvr>
                                    </p:animEffect>
                                  </p:childTnLst>
                                </p:cTn>
                              </p:par>
                              <p:par>
                                <p:cTn id="15" presetID="53" presetClass="entr" presetSubtype="16"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500" fill="hold"/>
                                        <p:tgtEl>
                                          <p:spTgt spid="14"/>
                                        </p:tgtEl>
                                        <p:attrNameLst>
                                          <p:attrName>ppt_w</p:attrName>
                                        </p:attrNameLst>
                                      </p:cBhvr>
                                      <p:tavLst>
                                        <p:tav tm="0">
                                          <p:val>
                                            <p:fltVal val="0"/>
                                          </p:val>
                                        </p:tav>
                                        <p:tav tm="100000">
                                          <p:val>
                                            <p:strVal val="#ppt_w"/>
                                          </p:val>
                                        </p:tav>
                                      </p:tavLst>
                                    </p:anim>
                                    <p:anim calcmode="lin" valueType="num">
                                      <p:cBhvr>
                                        <p:cTn id="18" dur="500" fill="hold"/>
                                        <p:tgtEl>
                                          <p:spTgt spid="14"/>
                                        </p:tgtEl>
                                        <p:attrNameLst>
                                          <p:attrName>ppt_h</p:attrName>
                                        </p:attrNameLst>
                                      </p:cBhvr>
                                      <p:tavLst>
                                        <p:tav tm="0">
                                          <p:val>
                                            <p:fltVal val="0"/>
                                          </p:val>
                                        </p:tav>
                                        <p:tav tm="100000">
                                          <p:val>
                                            <p:strVal val="#ppt_h"/>
                                          </p:val>
                                        </p:tav>
                                      </p:tavLst>
                                    </p:anim>
                                    <p:animEffect transition="in" filter="fade">
                                      <p:cBhvr>
                                        <p:cTn id="19" dur="500"/>
                                        <p:tgtEl>
                                          <p:spTgt spid="1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animEffect transition="in" filter="fade">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BAE0D0-0C16-A85C-9047-D008B98F92E0}"/>
            </a:ext>
          </a:extLst>
        </p:cNvPr>
        <p:cNvGrpSpPr/>
        <p:nvPr/>
      </p:nvGrpSpPr>
      <p:grpSpPr>
        <a:xfrm>
          <a:off x="0" y="0"/>
          <a:ext cx="0" cy="0"/>
          <a:chOff x="0" y="0"/>
          <a:chExt cx="0" cy="0"/>
        </a:xfrm>
      </p:grpSpPr>
      <p:sp>
        <p:nvSpPr>
          <p:cNvPr id="15" name="Footer Placeholder 7">
            <a:extLst>
              <a:ext uri="{FF2B5EF4-FFF2-40B4-BE49-F238E27FC236}">
                <a16:creationId xmlns:a16="http://schemas.microsoft.com/office/drawing/2014/main" id="{1D4B4C5F-F6B2-B093-299F-17CC7FB2CEA6}"/>
              </a:ext>
            </a:extLst>
          </p:cNvPr>
          <p:cNvSpPr txBox="1">
            <a:spLocks/>
          </p:cNvSpPr>
          <p:nvPr/>
        </p:nvSpPr>
        <p:spPr>
          <a:xfrm>
            <a:off x="310100" y="6360648"/>
            <a:ext cx="41148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err="1"/>
              <a:t>AtliQ</a:t>
            </a:r>
            <a:r>
              <a:rPr lang="en-US" sz="1400" dirty="0"/>
              <a:t> promotions &amp; its Impact Analysis</a:t>
            </a:r>
          </a:p>
        </p:txBody>
      </p:sp>
      <p:sp>
        <p:nvSpPr>
          <p:cNvPr id="6" name="Title 5">
            <a:extLst>
              <a:ext uri="{FF2B5EF4-FFF2-40B4-BE49-F238E27FC236}">
                <a16:creationId xmlns:a16="http://schemas.microsoft.com/office/drawing/2014/main" id="{43B4F5A9-0572-991C-1D29-8B17BEC550CF}"/>
              </a:ext>
            </a:extLst>
          </p:cNvPr>
          <p:cNvSpPr>
            <a:spLocks noGrp="1"/>
          </p:cNvSpPr>
          <p:nvPr>
            <p:ph type="title"/>
          </p:nvPr>
        </p:nvSpPr>
        <p:spPr>
          <a:xfrm>
            <a:off x="186612" y="132228"/>
            <a:ext cx="11840547" cy="586229"/>
          </a:xfrm>
        </p:spPr>
        <p:txBody>
          <a:bodyPr/>
          <a:lstStyle/>
          <a:p>
            <a:pPr algn="ctr"/>
            <a:r>
              <a:rPr lang="en-GB" sz="2800" dirty="0"/>
              <a:t>Other visualizations with insights &amp; Recommendations</a:t>
            </a:r>
            <a:endParaRPr lang="en-IN" sz="2800" dirty="0"/>
          </a:p>
        </p:txBody>
      </p:sp>
      <p:cxnSp>
        <p:nvCxnSpPr>
          <p:cNvPr id="11" name="Straight Arrow Connector 10">
            <a:extLst>
              <a:ext uri="{FF2B5EF4-FFF2-40B4-BE49-F238E27FC236}">
                <a16:creationId xmlns:a16="http://schemas.microsoft.com/office/drawing/2014/main" id="{7913ED6C-874B-CB16-0143-D0F8BB29814C}"/>
              </a:ext>
            </a:extLst>
          </p:cNvPr>
          <p:cNvCxnSpPr>
            <a:cxnSpLocks/>
          </p:cNvCxnSpPr>
          <p:nvPr/>
        </p:nvCxnSpPr>
        <p:spPr>
          <a:xfrm>
            <a:off x="6096000" y="4746929"/>
            <a:ext cx="0" cy="916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F48F20F-7D0B-8B32-C585-CAA1FDC673A7}"/>
              </a:ext>
            </a:extLst>
          </p:cNvPr>
          <p:cNvSpPr txBox="1"/>
          <p:nvPr/>
        </p:nvSpPr>
        <p:spPr>
          <a:xfrm>
            <a:off x="1272209" y="5663033"/>
            <a:ext cx="9891424" cy="276999"/>
          </a:xfrm>
          <a:prstGeom prst="rect">
            <a:avLst/>
          </a:prstGeom>
          <a:ln>
            <a:solidFill>
              <a:schemeClr val="tx1">
                <a:lumMod val="50000"/>
                <a:lumOff val="50000"/>
              </a:schemeClr>
            </a:solidFill>
          </a:ln>
        </p:spPr>
        <p:txBody>
          <a:bodyPr wrap="square" rtlCol="0">
            <a:spAutoFit/>
          </a:bodyPr>
          <a:lstStyle/>
          <a:p>
            <a:pPr marL="0" indent="0" algn="ctr">
              <a:lnSpc>
                <a:spcPct val="100000"/>
              </a:lnSpc>
              <a:spcBef>
                <a:spcPts val="0"/>
              </a:spcBef>
              <a:buFontTx/>
              <a:buNone/>
            </a:pPr>
            <a:r>
              <a:rPr lang="en-GB" sz="1200" dirty="0">
                <a:latin typeface="Calibri" panose="020F0502020204030204" pitchFamily="34" charset="0"/>
                <a:ea typeface="Calibri" panose="020F0502020204030204" pitchFamily="34" charset="0"/>
                <a:cs typeface="Calibri" panose="020F0502020204030204" pitchFamily="34" charset="0"/>
              </a:rPr>
              <a:t>In this visual we can get idea about the increase in sales volume for different promotional types and the total revenue it generates after promotion.</a:t>
            </a:r>
          </a:p>
        </p:txBody>
      </p:sp>
      <p:pic>
        <p:nvPicPr>
          <p:cNvPr id="19" name="Picture 18">
            <a:extLst>
              <a:ext uri="{FF2B5EF4-FFF2-40B4-BE49-F238E27FC236}">
                <a16:creationId xmlns:a16="http://schemas.microsoft.com/office/drawing/2014/main" id="{8BC2100C-D12D-0E82-F1EA-8F7B687A65A9}"/>
              </a:ext>
            </a:extLst>
          </p:cNvPr>
          <p:cNvPicPr>
            <a:picLocks noChangeAspect="1"/>
          </p:cNvPicPr>
          <p:nvPr/>
        </p:nvPicPr>
        <p:blipFill>
          <a:blip r:embed="rId3"/>
          <a:stretch>
            <a:fillRect/>
          </a:stretch>
        </p:blipFill>
        <p:spPr>
          <a:xfrm>
            <a:off x="930352" y="1023023"/>
            <a:ext cx="10331295" cy="4181958"/>
          </a:xfrm>
          <a:prstGeom prst="rect">
            <a:avLst/>
          </a:prstGeom>
        </p:spPr>
      </p:pic>
      <p:sp>
        <p:nvSpPr>
          <p:cNvPr id="2" name="TextBox 1">
            <a:extLst>
              <a:ext uri="{FF2B5EF4-FFF2-40B4-BE49-F238E27FC236}">
                <a16:creationId xmlns:a16="http://schemas.microsoft.com/office/drawing/2014/main" id="{8AA239D7-B1C3-C52A-9A27-1D24D1B606BC}"/>
              </a:ext>
            </a:extLst>
          </p:cNvPr>
          <p:cNvSpPr txBox="1"/>
          <p:nvPr/>
        </p:nvSpPr>
        <p:spPr>
          <a:xfrm>
            <a:off x="1150287" y="674216"/>
            <a:ext cx="9891424" cy="276999"/>
          </a:xfrm>
          <a:prstGeom prst="rect">
            <a:avLst/>
          </a:prstGeom>
          <a:ln>
            <a:noFill/>
          </a:ln>
        </p:spPr>
        <p:txBody>
          <a:bodyPr wrap="square" rtlCol="0">
            <a:spAutoFit/>
          </a:bodyPr>
          <a:lstStyle/>
          <a:p>
            <a:pPr marL="0" indent="0" algn="ctr">
              <a:lnSpc>
                <a:spcPct val="100000"/>
              </a:lnSpc>
              <a:spcBef>
                <a:spcPts val="0"/>
              </a:spcBef>
              <a:buFontTx/>
              <a:buNone/>
            </a:pPr>
            <a:r>
              <a:rPr lang="en-GB" sz="1200" dirty="0">
                <a:latin typeface="Calibri" panose="020F0502020204030204" pitchFamily="34" charset="0"/>
                <a:ea typeface="Calibri" panose="020F0502020204030204" pitchFamily="34" charset="0"/>
                <a:cs typeface="Calibri" panose="020F0502020204030204" pitchFamily="34" charset="0"/>
              </a:rPr>
              <a:t>Bubbles represent different promotional types  and size of bubble shows % revenue generated after promotions.</a:t>
            </a:r>
          </a:p>
        </p:txBody>
      </p:sp>
    </p:spTree>
    <p:extLst>
      <p:ext uri="{BB962C8B-B14F-4D97-AF65-F5344CB8AC3E}">
        <p14:creationId xmlns:p14="http://schemas.microsoft.com/office/powerpoint/2010/main" val="187542264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8E9FAF-F1F9-7248-3DE7-CA00B6D41046}"/>
            </a:ext>
          </a:extLst>
        </p:cNvPr>
        <p:cNvGrpSpPr/>
        <p:nvPr/>
      </p:nvGrpSpPr>
      <p:grpSpPr>
        <a:xfrm>
          <a:off x="0" y="0"/>
          <a:ext cx="0" cy="0"/>
          <a:chOff x="0" y="0"/>
          <a:chExt cx="0" cy="0"/>
        </a:xfrm>
      </p:grpSpPr>
      <p:sp>
        <p:nvSpPr>
          <p:cNvPr id="15" name="Footer Placeholder 7">
            <a:extLst>
              <a:ext uri="{FF2B5EF4-FFF2-40B4-BE49-F238E27FC236}">
                <a16:creationId xmlns:a16="http://schemas.microsoft.com/office/drawing/2014/main" id="{DAA16E7D-1091-7F05-433B-B5AD327C78C0}"/>
              </a:ext>
            </a:extLst>
          </p:cNvPr>
          <p:cNvSpPr txBox="1">
            <a:spLocks/>
          </p:cNvSpPr>
          <p:nvPr/>
        </p:nvSpPr>
        <p:spPr>
          <a:xfrm>
            <a:off x="310100" y="6360648"/>
            <a:ext cx="41148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err="1"/>
              <a:t>AtliQ</a:t>
            </a:r>
            <a:r>
              <a:rPr lang="en-US" sz="1400" dirty="0"/>
              <a:t> supermarket promotions &amp; its Impact Analysis</a:t>
            </a:r>
          </a:p>
        </p:txBody>
      </p:sp>
      <p:sp>
        <p:nvSpPr>
          <p:cNvPr id="6" name="Title 5">
            <a:extLst>
              <a:ext uri="{FF2B5EF4-FFF2-40B4-BE49-F238E27FC236}">
                <a16:creationId xmlns:a16="http://schemas.microsoft.com/office/drawing/2014/main" id="{882E339F-8B4B-40F9-F220-3F6458FC2B51}"/>
              </a:ext>
            </a:extLst>
          </p:cNvPr>
          <p:cNvSpPr>
            <a:spLocks noGrp="1"/>
          </p:cNvSpPr>
          <p:nvPr>
            <p:ph type="title"/>
          </p:nvPr>
        </p:nvSpPr>
        <p:spPr>
          <a:xfrm>
            <a:off x="186612" y="132228"/>
            <a:ext cx="11840547" cy="586229"/>
          </a:xfrm>
        </p:spPr>
        <p:txBody>
          <a:bodyPr/>
          <a:lstStyle/>
          <a:p>
            <a:pPr algn="ctr"/>
            <a:r>
              <a:rPr lang="en-GB" sz="2800" dirty="0"/>
              <a:t>Other visualizations with insights &amp; Recommendations</a:t>
            </a:r>
            <a:endParaRPr lang="en-IN" sz="2800" dirty="0"/>
          </a:p>
        </p:txBody>
      </p:sp>
      <p:pic>
        <p:nvPicPr>
          <p:cNvPr id="13" name="Picture 12">
            <a:extLst>
              <a:ext uri="{FF2B5EF4-FFF2-40B4-BE49-F238E27FC236}">
                <a16:creationId xmlns:a16="http://schemas.microsoft.com/office/drawing/2014/main" id="{6E3C2D8B-1862-A330-8949-BF2A8794F35E}"/>
              </a:ext>
            </a:extLst>
          </p:cNvPr>
          <p:cNvPicPr>
            <a:picLocks noChangeAspect="1"/>
          </p:cNvPicPr>
          <p:nvPr/>
        </p:nvPicPr>
        <p:blipFill>
          <a:blip r:embed="rId3"/>
          <a:srcRect/>
          <a:stretch/>
        </p:blipFill>
        <p:spPr>
          <a:xfrm>
            <a:off x="1948989" y="1571350"/>
            <a:ext cx="8849753" cy="3715300"/>
          </a:xfrm>
          <a:prstGeom prst="rect">
            <a:avLst/>
          </a:prstGeom>
        </p:spPr>
      </p:pic>
      <p:sp>
        <p:nvSpPr>
          <p:cNvPr id="16" name="TextBox 15">
            <a:extLst>
              <a:ext uri="{FF2B5EF4-FFF2-40B4-BE49-F238E27FC236}">
                <a16:creationId xmlns:a16="http://schemas.microsoft.com/office/drawing/2014/main" id="{FEB07248-1255-C950-C0CC-B344B245F9B8}"/>
              </a:ext>
            </a:extLst>
          </p:cNvPr>
          <p:cNvSpPr txBox="1"/>
          <p:nvPr/>
        </p:nvSpPr>
        <p:spPr>
          <a:xfrm>
            <a:off x="1518837" y="866048"/>
            <a:ext cx="9026296" cy="276999"/>
          </a:xfrm>
          <a:prstGeom prst="rect">
            <a:avLst/>
          </a:prstGeom>
          <a:ln>
            <a:solidFill>
              <a:schemeClr val="tx1">
                <a:lumMod val="50000"/>
                <a:lumOff val="50000"/>
              </a:schemeClr>
            </a:solidFill>
          </a:ln>
        </p:spPr>
        <p:txBody>
          <a:bodyPr wrap="square" rtlCol="0">
            <a:spAutoFit/>
          </a:bodyPr>
          <a:lstStyle/>
          <a:p>
            <a:pPr marL="0" indent="0" algn="ctr">
              <a:lnSpc>
                <a:spcPct val="100000"/>
              </a:lnSpc>
              <a:spcBef>
                <a:spcPts val="0"/>
              </a:spcBef>
              <a:buFontTx/>
              <a:buNone/>
            </a:pPr>
            <a:r>
              <a:rPr lang="en-GB" sz="1200" dirty="0">
                <a:latin typeface="Calibri" panose="020F0502020204030204" pitchFamily="34" charset="0"/>
                <a:ea typeface="Calibri" panose="020F0502020204030204" pitchFamily="34" charset="0"/>
                <a:cs typeface="Calibri" panose="020F0502020204030204" pitchFamily="34" charset="0"/>
              </a:rPr>
              <a:t>Even though there is rise in quantity sold after promo for BOGOF, the ROI% is still -27%.</a:t>
            </a:r>
            <a:endParaRPr lang="en-IN" sz="1200" dirty="0">
              <a:latin typeface="Calibri" panose="020F0502020204030204" pitchFamily="34" charset="0"/>
              <a:ea typeface="Calibri" panose="020F0502020204030204" pitchFamily="34" charset="0"/>
              <a:cs typeface="Calibri" panose="020F0502020204030204" pitchFamily="34" charset="0"/>
            </a:endParaRPr>
          </a:p>
        </p:txBody>
      </p:sp>
      <p:sp>
        <p:nvSpPr>
          <p:cNvPr id="17" name="TextBox 16">
            <a:extLst>
              <a:ext uri="{FF2B5EF4-FFF2-40B4-BE49-F238E27FC236}">
                <a16:creationId xmlns:a16="http://schemas.microsoft.com/office/drawing/2014/main" id="{DA92AFF2-3CFC-B933-9396-0F7DC31B9788}"/>
              </a:ext>
            </a:extLst>
          </p:cNvPr>
          <p:cNvSpPr txBox="1"/>
          <p:nvPr/>
        </p:nvSpPr>
        <p:spPr>
          <a:xfrm>
            <a:off x="5279666" y="5699564"/>
            <a:ext cx="6747493" cy="646331"/>
          </a:xfrm>
          <a:prstGeom prst="rect">
            <a:avLst/>
          </a:prstGeom>
          <a:ln>
            <a:solidFill>
              <a:schemeClr val="tx1">
                <a:lumMod val="50000"/>
                <a:lumOff val="50000"/>
              </a:schemeClr>
            </a:solidFill>
          </a:ln>
        </p:spPr>
        <p:txBody>
          <a:bodyPr wrap="square" rtlCol="0">
            <a:spAutoFit/>
          </a:bodyPr>
          <a:lstStyle/>
          <a:p>
            <a:pPr marL="0" indent="0" algn="ctr">
              <a:lnSpc>
                <a:spcPct val="100000"/>
              </a:lnSpc>
              <a:spcBef>
                <a:spcPts val="0"/>
              </a:spcBef>
              <a:buFontTx/>
              <a:buNone/>
            </a:pPr>
            <a:r>
              <a:rPr lang="en-GB" sz="1200" dirty="0">
                <a:latin typeface="Calibri" panose="020F0502020204030204" pitchFamily="34" charset="0"/>
                <a:ea typeface="Calibri" panose="020F0502020204030204" pitchFamily="34" charset="0"/>
                <a:cs typeface="Calibri" panose="020F0502020204030204" pitchFamily="34" charset="0"/>
              </a:rPr>
              <a:t>For discount percentage based promotions, there is no such impact of this promotional offers on the increase in sales. 25% OFF promo is doing very poorly for </a:t>
            </a:r>
            <a:r>
              <a:rPr lang="en-GB" sz="1200" dirty="0" err="1">
                <a:latin typeface="Calibri" panose="020F0502020204030204" pitchFamily="34" charset="0"/>
                <a:ea typeface="Calibri" panose="020F0502020204030204" pitchFamily="34" charset="0"/>
                <a:cs typeface="Calibri" panose="020F0502020204030204" pitchFamily="34" charset="0"/>
              </a:rPr>
              <a:t>Atliq</a:t>
            </a:r>
            <a:r>
              <a:rPr lang="en-GB" sz="1200" dirty="0">
                <a:latin typeface="Calibri" panose="020F0502020204030204" pitchFamily="34" charset="0"/>
                <a:ea typeface="Calibri" panose="020F0502020204030204" pitchFamily="34" charset="0"/>
                <a:cs typeface="Calibri" panose="020F0502020204030204" pitchFamily="34" charset="0"/>
              </a:rPr>
              <a:t> with ROI% of -312% followed by 50% OFF with ROI of -201%.</a:t>
            </a:r>
            <a:endParaRPr lang="en-IN" sz="1200" dirty="0">
              <a:latin typeface="Calibri" panose="020F0502020204030204" pitchFamily="34" charset="0"/>
              <a:ea typeface="Calibri" panose="020F0502020204030204" pitchFamily="34" charset="0"/>
              <a:cs typeface="Calibri" panose="020F0502020204030204" pitchFamily="34" charset="0"/>
            </a:endParaRPr>
          </a:p>
        </p:txBody>
      </p:sp>
      <p:cxnSp>
        <p:nvCxnSpPr>
          <p:cNvPr id="23" name="Straight Arrow Connector 22">
            <a:extLst>
              <a:ext uri="{FF2B5EF4-FFF2-40B4-BE49-F238E27FC236}">
                <a16:creationId xmlns:a16="http://schemas.microsoft.com/office/drawing/2014/main" id="{09BE0BB2-7FAA-A1A5-C3D1-ABC180467EA6}"/>
              </a:ext>
            </a:extLst>
          </p:cNvPr>
          <p:cNvCxnSpPr>
            <a:cxnSpLocks/>
          </p:cNvCxnSpPr>
          <p:nvPr/>
        </p:nvCxnSpPr>
        <p:spPr>
          <a:xfrm>
            <a:off x="6031985" y="1145169"/>
            <a:ext cx="0" cy="426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E28919C-73F4-F343-D1F5-BE5373900EDE}"/>
              </a:ext>
            </a:extLst>
          </p:cNvPr>
          <p:cNvCxnSpPr>
            <a:cxnSpLocks/>
          </p:cNvCxnSpPr>
          <p:nvPr/>
        </p:nvCxnSpPr>
        <p:spPr>
          <a:xfrm>
            <a:off x="7264128" y="5367130"/>
            <a:ext cx="0" cy="332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615819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ppt_w</p:attrName>
                                        </p:attrNameLst>
                                      </p:cBhvr>
                                      <p:tavLst>
                                        <p:tav tm="0">
                                          <p:val>
                                            <p:fltVal val="0"/>
                                          </p:val>
                                        </p:tav>
                                        <p:tav tm="100000">
                                          <p:val>
                                            <p:strVal val="#ppt_w"/>
                                          </p:val>
                                        </p:tav>
                                      </p:tavLst>
                                    </p:anim>
                                    <p:anim calcmode="lin" valueType="num">
                                      <p:cBhvr>
                                        <p:cTn id="13" dur="500" fill="hold"/>
                                        <p:tgtEl>
                                          <p:spTgt spid="17"/>
                                        </p:tgtEl>
                                        <p:attrNameLst>
                                          <p:attrName>ppt_h</p:attrName>
                                        </p:attrNameLst>
                                      </p:cBhvr>
                                      <p:tavLst>
                                        <p:tav tm="0">
                                          <p:val>
                                            <p:fltVal val="0"/>
                                          </p:val>
                                        </p:tav>
                                        <p:tav tm="100000">
                                          <p:val>
                                            <p:strVal val="#ppt_h"/>
                                          </p:val>
                                        </p:tav>
                                      </p:tavLst>
                                    </p:anim>
                                    <p:animEffect transition="in" filter="fade">
                                      <p:cBhvr>
                                        <p:cTn id="1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9FC542-95BD-8226-F983-F2FBEF683699}"/>
            </a:ext>
          </a:extLst>
        </p:cNvPr>
        <p:cNvGrpSpPr/>
        <p:nvPr/>
      </p:nvGrpSpPr>
      <p:grpSpPr>
        <a:xfrm>
          <a:off x="0" y="0"/>
          <a:ext cx="0" cy="0"/>
          <a:chOff x="0" y="0"/>
          <a:chExt cx="0" cy="0"/>
        </a:xfrm>
      </p:grpSpPr>
      <p:sp>
        <p:nvSpPr>
          <p:cNvPr id="15" name="Footer Placeholder 7">
            <a:extLst>
              <a:ext uri="{FF2B5EF4-FFF2-40B4-BE49-F238E27FC236}">
                <a16:creationId xmlns:a16="http://schemas.microsoft.com/office/drawing/2014/main" id="{6867A701-2CDE-AEC6-A269-959C56FC66DE}"/>
              </a:ext>
            </a:extLst>
          </p:cNvPr>
          <p:cNvSpPr txBox="1">
            <a:spLocks/>
          </p:cNvSpPr>
          <p:nvPr/>
        </p:nvSpPr>
        <p:spPr>
          <a:xfrm>
            <a:off x="310100" y="6360648"/>
            <a:ext cx="41148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err="1"/>
              <a:t>AtliQ</a:t>
            </a:r>
            <a:r>
              <a:rPr lang="en-US" sz="1400" dirty="0"/>
              <a:t> supermarket promotions &amp; its Impact Analysis</a:t>
            </a:r>
          </a:p>
        </p:txBody>
      </p:sp>
      <p:sp>
        <p:nvSpPr>
          <p:cNvPr id="6" name="Title 5">
            <a:extLst>
              <a:ext uri="{FF2B5EF4-FFF2-40B4-BE49-F238E27FC236}">
                <a16:creationId xmlns:a16="http://schemas.microsoft.com/office/drawing/2014/main" id="{19B09E19-215A-43DF-6F56-A2E8000C6F0C}"/>
              </a:ext>
            </a:extLst>
          </p:cNvPr>
          <p:cNvSpPr>
            <a:spLocks noGrp="1"/>
          </p:cNvSpPr>
          <p:nvPr>
            <p:ph type="title"/>
          </p:nvPr>
        </p:nvSpPr>
        <p:spPr>
          <a:xfrm>
            <a:off x="186612" y="132228"/>
            <a:ext cx="11840547" cy="586229"/>
          </a:xfrm>
        </p:spPr>
        <p:txBody>
          <a:bodyPr/>
          <a:lstStyle/>
          <a:p>
            <a:pPr algn="ctr"/>
            <a:r>
              <a:rPr lang="en-GB" sz="2800" dirty="0"/>
              <a:t>Other visualizations with insights &amp; Recommendations</a:t>
            </a:r>
            <a:endParaRPr lang="en-IN" sz="2800" dirty="0"/>
          </a:p>
        </p:txBody>
      </p:sp>
      <p:sp>
        <p:nvSpPr>
          <p:cNvPr id="34" name="TextBox 33">
            <a:extLst>
              <a:ext uri="{FF2B5EF4-FFF2-40B4-BE49-F238E27FC236}">
                <a16:creationId xmlns:a16="http://schemas.microsoft.com/office/drawing/2014/main" id="{1B5011C8-8156-6068-C578-E6B86A98817B}"/>
              </a:ext>
            </a:extLst>
          </p:cNvPr>
          <p:cNvSpPr txBox="1"/>
          <p:nvPr/>
        </p:nvSpPr>
        <p:spPr>
          <a:xfrm>
            <a:off x="7101150" y="1302948"/>
            <a:ext cx="4124131" cy="646331"/>
          </a:xfrm>
          <a:prstGeom prst="rect">
            <a:avLst/>
          </a:prstGeom>
          <a:ln>
            <a:solidFill>
              <a:schemeClr val="tx1">
                <a:lumMod val="50000"/>
                <a:lumOff val="50000"/>
              </a:schemeClr>
            </a:solidFill>
          </a:ln>
        </p:spPr>
        <p:txBody>
          <a:bodyPr wrap="square" rtlCol="0">
            <a:spAutoFit/>
          </a:bodyPr>
          <a:lstStyle/>
          <a:p>
            <a:pPr marL="0" indent="0" algn="ctr">
              <a:lnSpc>
                <a:spcPct val="100000"/>
              </a:lnSpc>
              <a:spcBef>
                <a:spcPts val="0"/>
              </a:spcBef>
              <a:buFontTx/>
              <a:buNone/>
            </a:pPr>
            <a:r>
              <a:rPr lang="en-GB" sz="1200" dirty="0">
                <a:latin typeface="Calibri" panose="020F0502020204030204" pitchFamily="34" charset="0"/>
                <a:ea typeface="Calibri" panose="020F0502020204030204" pitchFamily="34" charset="0"/>
                <a:cs typeface="Calibri" panose="020F0502020204030204" pitchFamily="34" charset="0"/>
              </a:rPr>
              <a:t>In the given matrix the cell values are IR% for different categories with their promotional offers. </a:t>
            </a:r>
          </a:p>
          <a:p>
            <a:pPr marL="0" indent="0" algn="ctr">
              <a:lnSpc>
                <a:spcPct val="100000"/>
              </a:lnSpc>
              <a:spcBef>
                <a:spcPts val="0"/>
              </a:spcBef>
              <a:buFontTx/>
              <a:buNone/>
            </a:pPr>
            <a:r>
              <a:rPr lang="en-GB" sz="1200" dirty="0">
                <a:latin typeface="Calibri" panose="020F0502020204030204" pitchFamily="34" charset="0"/>
                <a:ea typeface="Calibri" panose="020F0502020204030204" pitchFamily="34" charset="0"/>
                <a:cs typeface="Calibri" panose="020F0502020204030204" pitchFamily="34" charset="0"/>
              </a:rPr>
              <a:t>The high intensity of </a:t>
            </a:r>
            <a:r>
              <a:rPr lang="en-GB" sz="1200" dirty="0" err="1">
                <a:latin typeface="Calibri" panose="020F0502020204030204" pitchFamily="34" charset="0"/>
                <a:ea typeface="Calibri" panose="020F0502020204030204" pitchFamily="34" charset="0"/>
                <a:cs typeface="Calibri" panose="020F0502020204030204" pitchFamily="34" charset="0"/>
              </a:rPr>
              <a:t>color</a:t>
            </a:r>
            <a:r>
              <a:rPr lang="en-GB" sz="1200" dirty="0">
                <a:latin typeface="Calibri" panose="020F0502020204030204" pitchFamily="34" charset="0"/>
                <a:ea typeface="Calibri" panose="020F0502020204030204" pitchFamily="34" charset="0"/>
                <a:cs typeface="Calibri" panose="020F0502020204030204" pitchFamily="34" charset="0"/>
              </a:rPr>
              <a:t> shows more Incremental revenue %.</a:t>
            </a:r>
            <a:endParaRPr lang="en-IN" sz="1200" dirty="0">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B7856E42-AEDC-E9CB-38CA-0951C717CE3F}"/>
              </a:ext>
            </a:extLst>
          </p:cNvPr>
          <p:cNvPicPr>
            <a:picLocks noChangeAspect="1"/>
          </p:cNvPicPr>
          <p:nvPr/>
        </p:nvPicPr>
        <p:blipFill>
          <a:blip r:embed="rId3"/>
          <a:srcRect/>
          <a:stretch/>
        </p:blipFill>
        <p:spPr>
          <a:xfrm>
            <a:off x="768536" y="929830"/>
            <a:ext cx="4906532" cy="2012151"/>
          </a:xfrm>
          <a:prstGeom prst="rect">
            <a:avLst/>
          </a:prstGeom>
        </p:spPr>
      </p:pic>
      <p:sp>
        <p:nvSpPr>
          <p:cNvPr id="4" name="TextBox 3">
            <a:extLst>
              <a:ext uri="{FF2B5EF4-FFF2-40B4-BE49-F238E27FC236}">
                <a16:creationId xmlns:a16="http://schemas.microsoft.com/office/drawing/2014/main" id="{23F7DCD4-CF25-F823-6655-9C83B67E030A}"/>
              </a:ext>
            </a:extLst>
          </p:cNvPr>
          <p:cNvSpPr txBox="1"/>
          <p:nvPr/>
        </p:nvSpPr>
        <p:spPr>
          <a:xfrm>
            <a:off x="1273505" y="3520890"/>
            <a:ext cx="4114800" cy="830997"/>
          </a:xfrm>
          <a:prstGeom prst="rect">
            <a:avLst/>
          </a:prstGeom>
          <a:ln>
            <a:solidFill>
              <a:schemeClr val="tx1">
                <a:lumMod val="50000"/>
                <a:lumOff val="50000"/>
              </a:schemeClr>
            </a:solidFill>
          </a:ln>
        </p:spPr>
        <p:txBody>
          <a:bodyPr wrap="square" rtlCol="0">
            <a:spAutoFit/>
          </a:bodyPr>
          <a:lstStyle/>
          <a:p>
            <a:pPr algn="ctr"/>
            <a:r>
              <a:rPr lang="en-GB" sz="1200" dirty="0">
                <a:latin typeface="Calibri" panose="020F0502020204030204" pitchFamily="34" charset="0"/>
                <a:ea typeface="Calibri" panose="020F0502020204030204" pitchFamily="34" charset="0"/>
                <a:cs typeface="Calibri" panose="020F0502020204030204" pitchFamily="34" charset="0"/>
              </a:rPr>
              <a:t>25% OFF, 33% OFF &amp; 50% OFF promo offers can’t create a buzz among the customers resulting in such low IR%.</a:t>
            </a:r>
          </a:p>
          <a:p>
            <a:pPr algn="ctr"/>
            <a:r>
              <a:rPr lang="en-GB" sz="1200" dirty="0">
                <a:latin typeface="Calibri" panose="020F0502020204030204" pitchFamily="34" charset="0"/>
                <a:ea typeface="Calibri" panose="020F0502020204030204" pitchFamily="34" charset="0"/>
                <a:cs typeface="Calibri" panose="020F0502020204030204" pitchFamily="34" charset="0"/>
              </a:rPr>
              <a:t>Only 500 cashback &amp; BOGOF promo offers were able to attract the customers during Diwali &amp; </a:t>
            </a:r>
            <a:r>
              <a:rPr lang="en-GB" sz="1200" dirty="0" err="1">
                <a:latin typeface="Calibri" panose="020F0502020204030204" pitchFamily="34" charset="0"/>
                <a:ea typeface="Calibri" panose="020F0502020204030204" pitchFamily="34" charset="0"/>
                <a:cs typeface="Calibri" panose="020F0502020204030204" pitchFamily="34" charset="0"/>
              </a:rPr>
              <a:t>sankranti</a:t>
            </a:r>
            <a:r>
              <a:rPr lang="en-GB" sz="1200" dirty="0">
                <a:latin typeface="Calibri" panose="020F0502020204030204" pitchFamily="34" charset="0"/>
                <a:ea typeface="Calibri" panose="020F0502020204030204" pitchFamily="34" charset="0"/>
                <a:cs typeface="Calibri" panose="020F0502020204030204" pitchFamily="34" charset="0"/>
              </a:rPr>
              <a:t> campaigns.</a:t>
            </a:r>
          </a:p>
        </p:txBody>
      </p:sp>
      <p:cxnSp>
        <p:nvCxnSpPr>
          <p:cNvPr id="8" name="Straight Arrow Connector 7">
            <a:extLst>
              <a:ext uri="{FF2B5EF4-FFF2-40B4-BE49-F238E27FC236}">
                <a16:creationId xmlns:a16="http://schemas.microsoft.com/office/drawing/2014/main" id="{31DD1BD1-A987-BD81-7A53-1659C5C6748F}"/>
              </a:ext>
            </a:extLst>
          </p:cNvPr>
          <p:cNvCxnSpPr>
            <a:cxnSpLocks/>
            <a:endCxn id="34" idx="1"/>
          </p:cNvCxnSpPr>
          <p:nvPr/>
        </p:nvCxnSpPr>
        <p:spPr>
          <a:xfrm flipV="1">
            <a:off x="5915239" y="1626114"/>
            <a:ext cx="1185911" cy="161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4CEA23D-A6EE-B273-BE5A-DB4F61F9BE80}"/>
              </a:ext>
            </a:extLst>
          </p:cNvPr>
          <p:cNvSpPr txBox="1"/>
          <p:nvPr/>
        </p:nvSpPr>
        <p:spPr>
          <a:xfrm>
            <a:off x="6160760" y="2371530"/>
            <a:ext cx="6031240" cy="1015663"/>
          </a:xfrm>
          <a:prstGeom prst="rect">
            <a:avLst/>
          </a:prstGeom>
          <a:ln>
            <a:solidFill>
              <a:schemeClr val="tx1">
                <a:lumMod val="50000"/>
                <a:lumOff val="50000"/>
              </a:schemeClr>
            </a:solidFill>
          </a:ln>
        </p:spPr>
        <p:txBody>
          <a:bodyPr wrap="square" rtlCol="0">
            <a:spAutoFit/>
          </a:bodyPr>
          <a:lstStyle/>
          <a:p>
            <a:pPr marL="0" indent="0" algn="ctr">
              <a:lnSpc>
                <a:spcPct val="100000"/>
              </a:lnSpc>
              <a:spcBef>
                <a:spcPts val="0"/>
              </a:spcBef>
              <a:buFontTx/>
              <a:buNone/>
            </a:pPr>
            <a:r>
              <a:rPr lang="en-GB" sz="1200" dirty="0">
                <a:latin typeface="Calibri" panose="020F0502020204030204" pitchFamily="34" charset="0"/>
                <a:ea typeface="Calibri" panose="020F0502020204030204" pitchFamily="34" charset="0"/>
                <a:cs typeface="Calibri" panose="020F0502020204030204" pitchFamily="34" charset="0"/>
              </a:rPr>
              <a:t>Grocery &amp; staples, home appliances, home care category of products with BOGOF offer had a massive promotion impact on them.</a:t>
            </a:r>
          </a:p>
          <a:p>
            <a:pPr marL="0" indent="0" algn="ctr">
              <a:lnSpc>
                <a:spcPct val="100000"/>
              </a:lnSpc>
              <a:spcBef>
                <a:spcPts val="0"/>
              </a:spcBef>
              <a:buFontTx/>
              <a:buNone/>
            </a:pPr>
            <a:endParaRPr lang="en-GB" sz="1200" dirty="0">
              <a:latin typeface="Calibri" panose="020F0502020204030204" pitchFamily="34" charset="0"/>
              <a:ea typeface="Calibri" panose="020F0502020204030204" pitchFamily="34" charset="0"/>
              <a:cs typeface="Calibri" panose="020F0502020204030204" pitchFamily="34" charset="0"/>
            </a:endParaRPr>
          </a:p>
          <a:p>
            <a:pPr marL="0" indent="0" algn="ctr">
              <a:lnSpc>
                <a:spcPct val="100000"/>
              </a:lnSpc>
              <a:spcBef>
                <a:spcPts val="0"/>
              </a:spcBef>
              <a:buFontTx/>
              <a:buNone/>
            </a:pPr>
            <a:r>
              <a:rPr lang="en-GB" sz="1200" dirty="0">
                <a:latin typeface="Calibri" panose="020F0502020204030204" pitchFamily="34" charset="0"/>
                <a:ea typeface="Calibri" panose="020F0502020204030204" pitchFamily="34" charset="0"/>
                <a:cs typeface="Calibri" panose="020F0502020204030204" pitchFamily="34" charset="0"/>
              </a:rPr>
              <a:t>Home appliances have highest IR% of 265.21% &amp; personal care products have lowest IR% of</a:t>
            </a:r>
          </a:p>
          <a:p>
            <a:pPr marL="0" indent="0" algn="ctr">
              <a:lnSpc>
                <a:spcPct val="100000"/>
              </a:lnSpc>
              <a:spcBef>
                <a:spcPts val="0"/>
              </a:spcBef>
              <a:buFontTx/>
              <a:buNone/>
            </a:pPr>
            <a:r>
              <a:rPr lang="en-GB" sz="1200" dirty="0">
                <a:latin typeface="Calibri" panose="020F0502020204030204" pitchFamily="34" charset="0"/>
                <a:ea typeface="Calibri" panose="020F0502020204030204" pitchFamily="34" charset="0"/>
                <a:cs typeface="Calibri" panose="020F0502020204030204" pitchFamily="34" charset="0"/>
              </a:rPr>
              <a:t> -34.20%</a:t>
            </a:r>
          </a:p>
        </p:txBody>
      </p:sp>
      <p:cxnSp>
        <p:nvCxnSpPr>
          <p:cNvPr id="23" name="Straight Arrow Connector 22">
            <a:extLst>
              <a:ext uri="{FF2B5EF4-FFF2-40B4-BE49-F238E27FC236}">
                <a16:creationId xmlns:a16="http://schemas.microsoft.com/office/drawing/2014/main" id="{2A398C41-16B5-ED07-105E-A04516B0B1BB}"/>
              </a:ext>
            </a:extLst>
          </p:cNvPr>
          <p:cNvCxnSpPr>
            <a:cxnSpLocks/>
          </p:cNvCxnSpPr>
          <p:nvPr/>
        </p:nvCxnSpPr>
        <p:spPr>
          <a:xfrm>
            <a:off x="5772647" y="2592125"/>
            <a:ext cx="388113" cy="87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DA4D905-0A27-AAF0-6F2B-F150A0FE2009}"/>
              </a:ext>
            </a:extLst>
          </p:cNvPr>
          <p:cNvCxnSpPr>
            <a:cxnSpLocks/>
          </p:cNvCxnSpPr>
          <p:nvPr/>
        </p:nvCxnSpPr>
        <p:spPr>
          <a:xfrm flipH="1">
            <a:off x="419878" y="1922106"/>
            <a:ext cx="2877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F0182DD-6245-BAA1-555D-0DB816902A3C}"/>
              </a:ext>
            </a:extLst>
          </p:cNvPr>
          <p:cNvCxnSpPr>
            <a:cxnSpLocks/>
          </p:cNvCxnSpPr>
          <p:nvPr/>
        </p:nvCxnSpPr>
        <p:spPr>
          <a:xfrm>
            <a:off x="411917" y="1891163"/>
            <a:ext cx="17513" cy="1941366"/>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A0DAF36-07E1-AEAE-31B1-94CB69B236C7}"/>
              </a:ext>
            </a:extLst>
          </p:cNvPr>
          <p:cNvCxnSpPr>
            <a:cxnSpLocks/>
          </p:cNvCxnSpPr>
          <p:nvPr/>
        </p:nvCxnSpPr>
        <p:spPr>
          <a:xfrm>
            <a:off x="429430" y="3832529"/>
            <a:ext cx="8030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1BA1A1C7-449D-4037-B016-1BF486295F15}"/>
              </a:ext>
            </a:extLst>
          </p:cNvPr>
          <p:cNvPicPr>
            <a:picLocks noChangeAspect="1"/>
          </p:cNvPicPr>
          <p:nvPr/>
        </p:nvPicPr>
        <p:blipFill>
          <a:blip r:embed="rId4"/>
          <a:stretch>
            <a:fillRect/>
          </a:stretch>
        </p:blipFill>
        <p:spPr>
          <a:xfrm>
            <a:off x="6936792" y="3982555"/>
            <a:ext cx="4479175" cy="2498662"/>
          </a:xfrm>
          <a:prstGeom prst="rect">
            <a:avLst/>
          </a:prstGeom>
        </p:spPr>
      </p:pic>
      <p:sp>
        <p:nvSpPr>
          <p:cNvPr id="13" name="TextBox 12">
            <a:extLst>
              <a:ext uri="{FF2B5EF4-FFF2-40B4-BE49-F238E27FC236}">
                <a16:creationId xmlns:a16="http://schemas.microsoft.com/office/drawing/2014/main" id="{DD6C98EA-2D82-DA98-6C3C-D6E999F73E0D}"/>
              </a:ext>
            </a:extLst>
          </p:cNvPr>
          <p:cNvSpPr txBox="1"/>
          <p:nvPr/>
        </p:nvSpPr>
        <p:spPr>
          <a:xfrm>
            <a:off x="1684296" y="5842600"/>
            <a:ext cx="4124131" cy="276999"/>
          </a:xfrm>
          <a:prstGeom prst="rect">
            <a:avLst/>
          </a:prstGeom>
          <a:ln>
            <a:solidFill>
              <a:schemeClr val="tx1">
                <a:lumMod val="50000"/>
                <a:lumOff val="50000"/>
              </a:schemeClr>
            </a:solidFill>
          </a:ln>
        </p:spPr>
        <p:txBody>
          <a:bodyPr wrap="square" rtlCol="0">
            <a:spAutoFit/>
          </a:bodyPr>
          <a:lstStyle/>
          <a:p>
            <a:pPr marL="0" indent="0" algn="ctr">
              <a:lnSpc>
                <a:spcPct val="100000"/>
              </a:lnSpc>
              <a:spcBef>
                <a:spcPts val="0"/>
              </a:spcBef>
              <a:buFontTx/>
              <a:buNone/>
            </a:pPr>
            <a:r>
              <a:rPr lang="en-GB" sz="1200" dirty="0">
                <a:latin typeface="Calibri" panose="020F0502020204030204" pitchFamily="34" charset="0"/>
                <a:ea typeface="Calibri" panose="020F0502020204030204" pitchFamily="34" charset="0"/>
                <a:cs typeface="Calibri" panose="020F0502020204030204" pitchFamily="34" charset="0"/>
              </a:rPr>
              <a:t>Category wise cost of promotions for each campaigns</a:t>
            </a:r>
            <a:endParaRPr lang="en-IN" sz="1200" dirty="0">
              <a:latin typeface="Calibri" panose="020F0502020204030204" pitchFamily="34" charset="0"/>
              <a:ea typeface="Calibri" panose="020F0502020204030204" pitchFamily="34" charset="0"/>
              <a:cs typeface="Calibri" panose="020F0502020204030204" pitchFamily="34" charset="0"/>
            </a:endParaRPr>
          </a:p>
        </p:txBody>
      </p:sp>
      <p:cxnSp>
        <p:nvCxnSpPr>
          <p:cNvPr id="14" name="Straight Arrow Connector 13">
            <a:extLst>
              <a:ext uri="{FF2B5EF4-FFF2-40B4-BE49-F238E27FC236}">
                <a16:creationId xmlns:a16="http://schemas.microsoft.com/office/drawing/2014/main" id="{849C5D21-4961-29F5-9B4C-F2AD92FBC1C9}"/>
              </a:ext>
            </a:extLst>
          </p:cNvPr>
          <p:cNvCxnSpPr>
            <a:cxnSpLocks/>
          </p:cNvCxnSpPr>
          <p:nvPr/>
        </p:nvCxnSpPr>
        <p:spPr>
          <a:xfrm flipV="1">
            <a:off x="5873251" y="5772647"/>
            <a:ext cx="972822" cy="171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CAA4DB10-6E82-49BD-A972-0745FC728EC3}"/>
              </a:ext>
            </a:extLst>
          </p:cNvPr>
          <p:cNvSpPr txBox="1"/>
          <p:nvPr/>
        </p:nvSpPr>
        <p:spPr>
          <a:xfrm>
            <a:off x="-423582" y="669268"/>
            <a:ext cx="6098650" cy="276999"/>
          </a:xfrm>
          <a:prstGeom prst="rect">
            <a:avLst/>
          </a:prstGeom>
          <a:noFill/>
        </p:spPr>
        <p:txBody>
          <a:bodyPr wrap="square">
            <a:spAutoFit/>
          </a:bodyPr>
          <a:lstStyle/>
          <a:p>
            <a:pPr marL="0" indent="0" algn="ctr">
              <a:lnSpc>
                <a:spcPct val="100000"/>
              </a:lnSpc>
              <a:spcBef>
                <a:spcPts val="0"/>
              </a:spcBef>
              <a:buFontTx/>
              <a:buNone/>
            </a:pPr>
            <a:r>
              <a:rPr lang="en-GB" sz="1200" dirty="0">
                <a:latin typeface="Calibri" panose="020F0502020204030204" pitchFamily="34" charset="0"/>
                <a:ea typeface="Calibri" panose="020F0502020204030204" pitchFamily="34" charset="0"/>
                <a:cs typeface="Calibri" panose="020F0502020204030204" pitchFamily="34" charset="0"/>
              </a:rPr>
              <a:t>The cell values in matrix shows IR%</a:t>
            </a:r>
          </a:p>
        </p:txBody>
      </p:sp>
    </p:spTree>
    <p:extLst>
      <p:ext uri="{BB962C8B-B14F-4D97-AF65-F5344CB8AC3E}">
        <p14:creationId xmlns:p14="http://schemas.microsoft.com/office/powerpoint/2010/main" val="45529048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p:cTn id="12" dur="500" fill="hold"/>
                                        <p:tgtEl>
                                          <p:spTgt spid="34"/>
                                        </p:tgtEl>
                                        <p:attrNameLst>
                                          <p:attrName>ppt_w</p:attrName>
                                        </p:attrNameLst>
                                      </p:cBhvr>
                                      <p:tavLst>
                                        <p:tav tm="0">
                                          <p:val>
                                            <p:fltVal val="0"/>
                                          </p:val>
                                        </p:tav>
                                        <p:tav tm="100000">
                                          <p:val>
                                            <p:strVal val="#ppt_w"/>
                                          </p:val>
                                        </p:tav>
                                      </p:tavLst>
                                    </p:anim>
                                    <p:anim calcmode="lin" valueType="num">
                                      <p:cBhvr>
                                        <p:cTn id="13" dur="500" fill="hold"/>
                                        <p:tgtEl>
                                          <p:spTgt spid="34"/>
                                        </p:tgtEl>
                                        <p:attrNameLst>
                                          <p:attrName>ppt_h</p:attrName>
                                        </p:attrNameLst>
                                      </p:cBhvr>
                                      <p:tavLst>
                                        <p:tav tm="0">
                                          <p:val>
                                            <p:fltVal val="0"/>
                                          </p:val>
                                        </p:tav>
                                        <p:tav tm="100000">
                                          <p:val>
                                            <p:strVal val="#ppt_h"/>
                                          </p:val>
                                        </p:tav>
                                      </p:tavLst>
                                    </p:anim>
                                    <p:animEffect transition="in" filter="fade">
                                      <p:cBhvr>
                                        <p:cTn id="14" dur="500"/>
                                        <p:tgtEl>
                                          <p:spTgt spid="3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transition="in" filter="fade">
                                      <p:cBhvr>
                                        <p:cTn id="24" dur="500"/>
                                        <p:tgtEl>
                                          <p:spTgt spid="9"/>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p:cTn id="27" dur="500" fill="hold"/>
                                        <p:tgtEl>
                                          <p:spTgt spid="13"/>
                                        </p:tgtEl>
                                        <p:attrNameLst>
                                          <p:attrName>ppt_w</p:attrName>
                                        </p:attrNameLst>
                                      </p:cBhvr>
                                      <p:tavLst>
                                        <p:tav tm="0">
                                          <p:val>
                                            <p:fltVal val="0"/>
                                          </p:val>
                                        </p:tav>
                                        <p:tav tm="100000">
                                          <p:val>
                                            <p:strVal val="#ppt_w"/>
                                          </p:val>
                                        </p:tav>
                                      </p:tavLst>
                                    </p:anim>
                                    <p:anim calcmode="lin" valueType="num">
                                      <p:cBhvr>
                                        <p:cTn id="28" dur="500" fill="hold"/>
                                        <p:tgtEl>
                                          <p:spTgt spid="13"/>
                                        </p:tgtEl>
                                        <p:attrNameLst>
                                          <p:attrName>ppt_h</p:attrName>
                                        </p:attrNameLst>
                                      </p:cBhvr>
                                      <p:tavLst>
                                        <p:tav tm="0">
                                          <p:val>
                                            <p:fltVal val="0"/>
                                          </p:val>
                                        </p:tav>
                                        <p:tav tm="100000">
                                          <p:val>
                                            <p:strVal val="#ppt_h"/>
                                          </p:val>
                                        </p:tav>
                                      </p:tavLst>
                                    </p:anim>
                                    <p:animEffect transition="in" filter="fade">
                                      <p:cBhvr>
                                        <p:cTn id="2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4" grpId="0" animBg="1"/>
      <p:bldP spid="9" grpId="0" animBg="1"/>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p:txBody>
          <a:bodyPr/>
          <a:lstStyle/>
          <a:p>
            <a:r>
              <a:rPr lang="en-US" altLang="zh-CN" sz="3600" dirty="0"/>
              <a:t>Agenda</a:t>
            </a:r>
            <a:endParaRPr lang="en-US" sz="3600" dirty="0"/>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dirty="0"/>
              <a:t>Problem statement</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r>
              <a:rPr lang="en-US" dirty="0"/>
              <a:t>Data Walkthrough </a:t>
            </a:r>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p:txBody>
          <a:bodyPr/>
          <a:lstStyle/>
          <a:p>
            <a:r>
              <a:rPr lang="en-US" dirty="0"/>
              <a:t>Understanding the KPI’s &amp; dashboard overview</a:t>
            </a:r>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r>
              <a:rPr lang="en-US" dirty="0"/>
              <a:t>Ad-hoc requests &amp; its solution</a:t>
            </a:r>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a:xfrm>
            <a:off x="8367234" y="4547295"/>
            <a:ext cx="1913128" cy="1075689"/>
          </a:xfrm>
        </p:spPr>
        <p:txBody>
          <a:bodyPr/>
          <a:lstStyle/>
          <a:p>
            <a:r>
              <a:rPr lang="en-US" dirty="0"/>
              <a:t>Other visualizations with insights &amp; recommendations</a:t>
            </a:r>
          </a:p>
        </p:txBody>
      </p:sp>
      <p:sp>
        <p:nvSpPr>
          <p:cNvPr id="21" name="Footer Placeholder 19">
            <a:extLst>
              <a:ext uri="{FF2B5EF4-FFF2-40B4-BE49-F238E27FC236}">
                <a16:creationId xmlns:a16="http://schemas.microsoft.com/office/drawing/2014/main" id="{A6E539FA-B60E-5585-524F-1BFA8C5B3E2F}"/>
              </a:ext>
            </a:extLst>
          </p:cNvPr>
          <p:cNvSpPr txBox="1">
            <a:spLocks/>
          </p:cNvSpPr>
          <p:nvPr/>
        </p:nvSpPr>
        <p:spPr>
          <a:xfrm>
            <a:off x="486699" y="6085719"/>
            <a:ext cx="4114800" cy="365125"/>
          </a:xfrm>
          <a:prstGeom prst="rect">
            <a:avLst/>
          </a:prstGeom>
        </p:spPr>
        <p:txBody>
          <a:bodyPr anchor="ctr"/>
          <a:lstStyle>
            <a:defPPr>
              <a:defRPr lang="zh-CN"/>
            </a:defPPr>
            <a:lvl1pPr marL="0" algn="l"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rPr>
              <a:t>Presentation Title</a:t>
            </a:r>
          </a:p>
        </p:txBody>
      </p:sp>
      <p:sp>
        <p:nvSpPr>
          <p:cNvPr id="8" name="Footer Placeholder 7">
            <a:extLst>
              <a:ext uri="{FF2B5EF4-FFF2-40B4-BE49-F238E27FC236}">
                <a16:creationId xmlns:a16="http://schemas.microsoft.com/office/drawing/2014/main" id="{D36D0CF6-7418-9349-F7A8-045EA96B2D03}"/>
              </a:ext>
            </a:extLst>
          </p:cNvPr>
          <p:cNvSpPr>
            <a:spLocks noGrp="1"/>
          </p:cNvSpPr>
          <p:nvPr>
            <p:ph type="ftr" sz="quarter" idx="33"/>
          </p:nvPr>
        </p:nvSpPr>
        <p:spPr/>
        <p:txBody>
          <a:bodyPr/>
          <a:lstStyle/>
          <a:p>
            <a:r>
              <a:rPr lang="en-US" sz="1400" dirty="0" err="1"/>
              <a:t>AtliQ</a:t>
            </a:r>
            <a:r>
              <a:rPr lang="en-US" sz="1400" dirty="0"/>
              <a:t> supermarket promotions &amp; its Impact Analysis</a:t>
            </a:r>
          </a:p>
        </p:txBody>
      </p:sp>
    </p:spTree>
    <p:extLst>
      <p:ext uri="{BB962C8B-B14F-4D97-AF65-F5344CB8AC3E}">
        <p14:creationId xmlns:p14="http://schemas.microsoft.com/office/powerpoint/2010/main" val="277553516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p:cTn id="7" dur="500" fill="hold"/>
                                        <p:tgtEl>
                                          <p:spTgt spid="16">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6">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6">
                                            <p:txEl>
                                              <p:pRg st="0" end="0"/>
                                            </p:txEl>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 calcmode="lin" valueType="num">
                                      <p:cBhvr>
                                        <p:cTn id="12"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9">
                                            <p:txEl>
                                              <p:pRg st="0" end="0"/>
                                            </p:txEl>
                                          </p:spTgt>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8">
                                            <p:txEl>
                                              <p:pRg st="0" end="0"/>
                                            </p:txEl>
                                          </p:spTgt>
                                        </p:tgtEl>
                                        <p:attrNameLst>
                                          <p:attrName>style.visibility</p:attrName>
                                        </p:attrNameLst>
                                      </p:cBhvr>
                                      <p:to>
                                        <p:strVal val="visible"/>
                                      </p:to>
                                    </p:set>
                                    <p:anim calcmode="lin" valueType="num">
                                      <p:cBhvr>
                                        <p:cTn id="17" dur="5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18">
                                            <p:txEl>
                                              <p:pRg st="0" end="0"/>
                                            </p:txEl>
                                          </p:spTgt>
                                        </p:tgtEl>
                                        <p:attrNameLst>
                                          <p:attrName>ppt_h</p:attrName>
                                        </p:attrNameLst>
                                      </p:cBhvr>
                                      <p:tavLst>
                                        <p:tav tm="0">
                                          <p:val>
                                            <p:fltVal val="0"/>
                                          </p:val>
                                        </p:tav>
                                        <p:tav tm="100000">
                                          <p:val>
                                            <p:strVal val="#ppt_h"/>
                                          </p:val>
                                        </p:tav>
                                      </p:tavLst>
                                    </p:anim>
                                    <p:animEffect transition="in" filter="fade">
                                      <p:cBhvr>
                                        <p:cTn id="19" dur="500"/>
                                        <p:tgtEl>
                                          <p:spTgt spid="18">
                                            <p:txEl>
                                              <p:pRg st="0" end="0"/>
                                            </p:txEl>
                                          </p:spTgt>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2">
                                            <p:txEl>
                                              <p:pRg st="0" end="0"/>
                                            </p:txEl>
                                          </p:spTgt>
                                        </p:tgtEl>
                                        <p:attrNameLst>
                                          <p:attrName>style.visibility</p:attrName>
                                        </p:attrNameLst>
                                      </p:cBhvr>
                                      <p:to>
                                        <p:strVal val="visible"/>
                                      </p:to>
                                    </p:set>
                                    <p:anim calcmode="lin" valueType="num">
                                      <p:cBhvr>
                                        <p:cTn id="22" dur="500" fill="hold"/>
                                        <p:tgtEl>
                                          <p:spTgt spid="22">
                                            <p:txEl>
                                              <p:pRg st="0" end="0"/>
                                            </p:txEl>
                                          </p:spTgt>
                                        </p:tgtEl>
                                        <p:attrNameLst>
                                          <p:attrName>ppt_w</p:attrName>
                                        </p:attrNameLst>
                                      </p:cBhvr>
                                      <p:tavLst>
                                        <p:tav tm="0">
                                          <p:val>
                                            <p:fltVal val="0"/>
                                          </p:val>
                                        </p:tav>
                                        <p:tav tm="100000">
                                          <p:val>
                                            <p:strVal val="#ppt_w"/>
                                          </p:val>
                                        </p:tav>
                                      </p:tavLst>
                                    </p:anim>
                                    <p:anim calcmode="lin" valueType="num">
                                      <p:cBhvr>
                                        <p:cTn id="23" dur="500" fill="hold"/>
                                        <p:tgtEl>
                                          <p:spTgt spid="22">
                                            <p:txEl>
                                              <p:pRg st="0" end="0"/>
                                            </p:txEl>
                                          </p:spTgt>
                                        </p:tgtEl>
                                        <p:attrNameLst>
                                          <p:attrName>ppt_h</p:attrName>
                                        </p:attrNameLst>
                                      </p:cBhvr>
                                      <p:tavLst>
                                        <p:tav tm="0">
                                          <p:val>
                                            <p:fltVal val="0"/>
                                          </p:val>
                                        </p:tav>
                                        <p:tav tm="100000">
                                          <p:val>
                                            <p:strVal val="#ppt_h"/>
                                          </p:val>
                                        </p:tav>
                                      </p:tavLst>
                                    </p:anim>
                                    <p:animEffect transition="in" filter="fade">
                                      <p:cBhvr>
                                        <p:cTn id="24" dur="500"/>
                                        <p:tgtEl>
                                          <p:spTgt spid="22">
                                            <p:txEl>
                                              <p:pRg st="0" end="0"/>
                                            </p:txEl>
                                          </p:spTgt>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4">
                                            <p:txEl>
                                              <p:pRg st="0" end="0"/>
                                            </p:txEl>
                                          </p:spTgt>
                                        </p:tgtEl>
                                        <p:attrNameLst>
                                          <p:attrName>style.visibility</p:attrName>
                                        </p:attrNameLst>
                                      </p:cBhvr>
                                      <p:to>
                                        <p:strVal val="visible"/>
                                      </p:to>
                                    </p:set>
                                    <p:anim calcmode="lin" valueType="num">
                                      <p:cBhvr>
                                        <p:cTn id="27" dur="500" fill="hold"/>
                                        <p:tgtEl>
                                          <p:spTgt spid="24">
                                            <p:txEl>
                                              <p:pRg st="0" end="0"/>
                                            </p:txEl>
                                          </p:spTgt>
                                        </p:tgtEl>
                                        <p:attrNameLst>
                                          <p:attrName>ppt_w</p:attrName>
                                        </p:attrNameLst>
                                      </p:cBhvr>
                                      <p:tavLst>
                                        <p:tav tm="0">
                                          <p:val>
                                            <p:fltVal val="0"/>
                                          </p:val>
                                        </p:tav>
                                        <p:tav tm="100000">
                                          <p:val>
                                            <p:strVal val="#ppt_w"/>
                                          </p:val>
                                        </p:tav>
                                      </p:tavLst>
                                    </p:anim>
                                    <p:anim calcmode="lin" valueType="num">
                                      <p:cBhvr>
                                        <p:cTn id="28" dur="500" fill="hold"/>
                                        <p:tgtEl>
                                          <p:spTgt spid="24">
                                            <p:txEl>
                                              <p:pRg st="0" end="0"/>
                                            </p:txEl>
                                          </p:spTgt>
                                        </p:tgtEl>
                                        <p:attrNameLst>
                                          <p:attrName>ppt_h</p:attrName>
                                        </p:attrNameLst>
                                      </p:cBhvr>
                                      <p:tavLst>
                                        <p:tav tm="0">
                                          <p:val>
                                            <p:fltVal val="0"/>
                                          </p:val>
                                        </p:tav>
                                        <p:tav tm="100000">
                                          <p:val>
                                            <p:strVal val="#ppt_h"/>
                                          </p:val>
                                        </p:tav>
                                      </p:tavLst>
                                    </p:anim>
                                    <p:animEffect transition="in" filter="fade">
                                      <p:cBhvr>
                                        <p:cTn id="29"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P spid="9" grpId="0" build="p"/>
      <p:bldP spid="18" grpId="0" build="p"/>
      <p:bldP spid="22" grpId="0" build="p"/>
      <p:bldP spid="2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68D697-0F48-681C-6A4D-FF5533735FC5}"/>
            </a:ext>
          </a:extLst>
        </p:cNvPr>
        <p:cNvGrpSpPr/>
        <p:nvPr/>
      </p:nvGrpSpPr>
      <p:grpSpPr>
        <a:xfrm>
          <a:off x="0" y="0"/>
          <a:ext cx="0" cy="0"/>
          <a:chOff x="0" y="0"/>
          <a:chExt cx="0" cy="0"/>
        </a:xfrm>
      </p:grpSpPr>
      <p:sp>
        <p:nvSpPr>
          <p:cNvPr id="15" name="Footer Placeholder 7">
            <a:extLst>
              <a:ext uri="{FF2B5EF4-FFF2-40B4-BE49-F238E27FC236}">
                <a16:creationId xmlns:a16="http://schemas.microsoft.com/office/drawing/2014/main" id="{90B42AF2-8411-BA97-7043-223412EA6CF3}"/>
              </a:ext>
            </a:extLst>
          </p:cNvPr>
          <p:cNvSpPr txBox="1">
            <a:spLocks/>
          </p:cNvSpPr>
          <p:nvPr/>
        </p:nvSpPr>
        <p:spPr>
          <a:xfrm>
            <a:off x="310100" y="6360648"/>
            <a:ext cx="41148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err="1"/>
              <a:t>AtliQ</a:t>
            </a:r>
            <a:r>
              <a:rPr lang="en-US" sz="1400" dirty="0"/>
              <a:t> supermarket promotions &amp; its Impact Analysis</a:t>
            </a:r>
          </a:p>
        </p:txBody>
      </p:sp>
      <p:sp>
        <p:nvSpPr>
          <p:cNvPr id="6" name="Title 5">
            <a:extLst>
              <a:ext uri="{FF2B5EF4-FFF2-40B4-BE49-F238E27FC236}">
                <a16:creationId xmlns:a16="http://schemas.microsoft.com/office/drawing/2014/main" id="{2C085DEB-FD22-3FA6-AC00-DAEB5A9AACEF}"/>
              </a:ext>
            </a:extLst>
          </p:cNvPr>
          <p:cNvSpPr>
            <a:spLocks noGrp="1"/>
          </p:cNvSpPr>
          <p:nvPr>
            <p:ph type="title"/>
          </p:nvPr>
        </p:nvSpPr>
        <p:spPr>
          <a:xfrm>
            <a:off x="186612" y="132228"/>
            <a:ext cx="11840547" cy="586229"/>
          </a:xfrm>
        </p:spPr>
        <p:txBody>
          <a:bodyPr/>
          <a:lstStyle/>
          <a:p>
            <a:pPr algn="ctr"/>
            <a:r>
              <a:rPr lang="en-GB" sz="2800" dirty="0"/>
              <a:t>Other visualizations with insights &amp; Recommendations</a:t>
            </a:r>
            <a:endParaRPr lang="en-IN" sz="2800" dirty="0"/>
          </a:p>
        </p:txBody>
      </p:sp>
      <p:sp>
        <p:nvSpPr>
          <p:cNvPr id="24" name="TextBox 23">
            <a:extLst>
              <a:ext uri="{FF2B5EF4-FFF2-40B4-BE49-F238E27FC236}">
                <a16:creationId xmlns:a16="http://schemas.microsoft.com/office/drawing/2014/main" id="{A3E2C7A2-D56A-1FDF-D8E4-E093C99B9861}"/>
              </a:ext>
            </a:extLst>
          </p:cNvPr>
          <p:cNvSpPr txBox="1"/>
          <p:nvPr/>
        </p:nvSpPr>
        <p:spPr>
          <a:xfrm>
            <a:off x="6856309" y="776666"/>
            <a:ext cx="4310742" cy="461665"/>
          </a:xfrm>
          <a:prstGeom prst="rect">
            <a:avLst/>
          </a:prstGeom>
          <a:ln>
            <a:solidFill>
              <a:schemeClr val="tx1">
                <a:lumMod val="50000"/>
                <a:lumOff val="50000"/>
              </a:schemeClr>
            </a:solidFill>
          </a:ln>
        </p:spPr>
        <p:txBody>
          <a:bodyPr wrap="square" rtlCol="0">
            <a:spAutoFit/>
          </a:bodyPr>
          <a:lstStyle/>
          <a:p>
            <a:pPr marL="0" indent="0" algn="ctr">
              <a:lnSpc>
                <a:spcPct val="100000"/>
              </a:lnSpc>
              <a:spcBef>
                <a:spcPts val="0"/>
              </a:spcBef>
              <a:buFontTx/>
              <a:buNone/>
            </a:pPr>
            <a:r>
              <a:rPr lang="en-GB" sz="1200" dirty="0" err="1">
                <a:latin typeface="Calibri" panose="020F0502020204030204" pitchFamily="34" charset="0"/>
                <a:ea typeface="Calibri" panose="020F0502020204030204" pitchFamily="34" charset="0"/>
                <a:cs typeface="Calibri" panose="020F0502020204030204" pitchFamily="34" charset="0"/>
              </a:rPr>
              <a:t>Atliq</a:t>
            </a:r>
            <a:r>
              <a:rPr lang="en-GB" sz="1200" dirty="0">
                <a:latin typeface="Calibri" panose="020F0502020204030204" pitchFamily="34" charset="0"/>
                <a:ea typeface="Calibri" panose="020F0502020204030204" pitchFamily="34" charset="0"/>
                <a:cs typeface="Calibri" panose="020F0502020204030204" pitchFamily="34" charset="0"/>
              </a:rPr>
              <a:t> sunflower oil, </a:t>
            </a:r>
            <a:r>
              <a:rPr lang="en-GB" sz="1200" dirty="0" err="1">
                <a:latin typeface="Calibri" panose="020F0502020204030204" pitchFamily="34" charset="0"/>
                <a:ea typeface="Calibri" panose="020F0502020204030204" pitchFamily="34" charset="0"/>
                <a:cs typeface="Calibri" panose="020F0502020204030204" pitchFamily="34" charset="0"/>
              </a:rPr>
              <a:t>Atliq</a:t>
            </a:r>
            <a:r>
              <a:rPr lang="en-GB" sz="1200" dirty="0">
                <a:latin typeface="Calibri" panose="020F0502020204030204" pitchFamily="34" charset="0"/>
                <a:ea typeface="Calibri" panose="020F0502020204030204" pitchFamily="34" charset="0"/>
                <a:cs typeface="Calibri" panose="020F0502020204030204" pitchFamily="34" charset="0"/>
              </a:rPr>
              <a:t> farm </a:t>
            </a:r>
            <a:r>
              <a:rPr lang="en-GB" sz="1200" dirty="0" err="1">
                <a:latin typeface="Calibri" panose="020F0502020204030204" pitchFamily="34" charset="0"/>
                <a:ea typeface="Calibri" panose="020F0502020204030204" pitchFamily="34" charset="0"/>
                <a:cs typeface="Calibri" panose="020F0502020204030204" pitchFamily="34" charset="0"/>
              </a:rPr>
              <a:t>chakki</a:t>
            </a:r>
            <a:r>
              <a:rPr lang="en-GB" sz="1200" dirty="0">
                <a:latin typeface="Calibri" panose="020F0502020204030204" pitchFamily="34" charset="0"/>
                <a:ea typeface="Calibri" panose="020F0502020204030204" pitchFamily="34" charset="0"/>
                <a:cs typeface="Calibri" panose="020F0502020204030204" pitchFamily="34" charset="0"/>
              </a:rPr>
              <a:t> atta were the products which  performed massively during BOGOF promotions.</a:t>
            </a:r>
            <a:endParaRPr lang="en-IN" sz="1200" dirty="0">
              <a:latin typeface="Calibri" panose="020F0502020204030204" pitchFamily="34" charset="0"/>
              <a:ea typeface="Calibri" panose="020F0502020204030204" pitchFamily="34" charset="0"/>
              <a:cs typeface="Calibri" panose="020F0502020204030204" pitchFamily="34" charset="0"/>
            </a:endParaRPr>
          </a:p>
        </p:txBody>
      </p:sp>
      <p:pic>
        <p:nvPicPr>
          <p:cNvPr id="33" name="Picture 32">
            <a:extLst>
              <a:ext uri="{FF2B5EF4-FFF2-40B4-BE49-F238E27FC236}">
                <a16:creationId xmlns:a16="http://schemas.microsoft.com/office/drawing/2014/main" id="{E9088385-11FC-FBCA-C101-6CFC239670C4}"/>
              </a:ext>
            </a:extLst>
          </p:cNvPr>
          <p:cNvPicPr>
            <a:picLocks noChangeAspect="1"/>
          </p:cNvPicPr>
          <p:nvPr/>
        </p:nvPicPr>
        <p:blipFill>
          <a:blip r:embed="rId3"/>
          <a:srcRect/>
          <a:stretch/>
        </p:blipFill>
        <p:spPr>
          <a:xfrm>
            <a:off x="424569" y="950075"/>
            <a:ext cx="5373900" cy="4576082"/>
          </a:xfrm>
          <a:prstGeom prst="rect">
            <a:avLst/>
          </a:prstGeom>
        </p:spPr>
      </p:pic>
      <p:cxnSp>
        <p:nvCxnSpPr>
          <p:cNvPr id="3" name="Connector: Elbow 2">
            <a:extLst>
              <a:ext uri="{FF2B5EF4-FFF2-40B4-BE49-F238E27FC236}">
                <a16:creationId xmlns:a16="http://schemas.microsoft.com/office/drawing/2014/main" id="{10930191-2819-9203-A7B9-919A972AC8E3}"/>
              </a:ext>
            </a:extLst>
          </p:cNvPr>
          <p:cNvCxnSpPr/>
          <p:nvPr/>
        </p:nvCxnSpPr>
        <p:spPr>
          <a:xfrm flipV="1">
            <a:off x="5871739" y="1039043"/>
            <a:ext cx="911300" cy="33590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51D1403-2373-19F7-FE54-715565375C40}"/>
              </a:ext>
            </a:extLst>
          </p:cNvPr>
          <p:cNvSpPr txBox="1"/>
          <p:nvPr/>
        </p:nvSpPr>
        <p:spPr>
          <a:xfrm>
            <a:off x="424569" y="5757775"/>
            <a:ext cx="5373900" cy="461665"/>
          </a:xfrm>
          <a:prstGeom prst="rect">
            <a:avLst/>
          </a:prstGeom>
          <a:noFill/>
          <a:ln>
            <a:solidFill>
              <a:schemeClr val="tx1"/>
            </a:solidFill>
          </a:ln>
        </p:spPr>
        <p:txBody>
          <a:bodyPr wrap="square">
            <a:spAutoFit/>
          </a:bodyPr>
          <a:lstStyle/>
          <a:p>
            <a:pPr marL="0" indent="0" algn="ctr">
              <a:lnSpc>
                <a:spcPct val="100000"/>
              </a:lnSpc>
              <a:spcBef>
                <a:spcPts val="0"/>
              </a:spcBef>
              <a:buFontTx/>
              <a:buNone/>
            </a:pPr>
            <a:r>
              <a:rPr lang="en-IN" sz="1200" dirty="0">
                <a:latin typeface="Calibri" panose="020F0502020204030204" pitchFamily="34" charset="0"/>
                <a:ea typeface="Calibri" panose="020F0502020204030204" pitchFamily="34" charset="0"/>
                <a:cs typeface="Calibri" panose="020F0502020204030204" pitchFamily="34" charset="0"/>
              </a:rPr>
              <a:t>Promotions on personal care products did not interest customers at all. As its revenue is less than revenue before promotions.</a:t>
            </a:r>
            <a:endParaRPr lang="en-GB" sz="1200" dirty="0">
              <a:latin typeface="Calibri" panose="020F0502020204030204" pitchFamily="34" charset="0"/>
              <a:ea typeface="Calibri" panose="020F0502020204030204" pitchFamily="34" charset="0"/>
              <a:cs typeface="Calibri" panose="020F0502020204030204" pitchFamily="34" charset="0"/>
            </a:endParaRPr>
          </a:p>
        </p:txBody>
      </p:sp>
      <p:cxnSp>
        <p:nvCxnSpPr>
          <p:cNvPr id="14" name="Straight Arrow Connector 13">
            <a:extLst>
              <a:ext uri="{FF2B5EF4-FFF2-40B4-BE49-F238E27FC236}">
                <a16:creationId xmlns:a16="http://schemas.microsoft.com/office/drawing/2014/main" id="{5FFC9B8C-BEC3-5916-54BC-4DADA62A657B}"/>
              </a:ext>
            </a:extLst>
          </p:cNvPr>
          <p:cNvCxnSpPr>
            <a:cxnSpLocks/>
          </p:cNvCxnSpPr>
          <p:nvPr/>
        </p:nvCxnSpPr>
        <p:spPr>
          <a:xfrm>
            <a:off x="3377770" y="5526157"/>
            <a:ext cx="0" cy="202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734FD9C0-B34E-7D3D-918B-A3D23ED1CDF8}"/>
              </a:ext>
            </a:extLst>
          </p:cNvPr>
          <p:cNvSpPr txBox="1"/>
          <p:nvPr/>
        </p:nvSpPr>
        <p:spPr>
          <a:xfrm>
            <a:off x="416764" y="673076"/>
            <a:ext cx="5373900" cy="276999"/>
          </a:xfrm>
          <a:prstGeom prst="rect">
            <a:avLst/>
          </a:prstGeom>
          <a:noFill/>
          <a:ln>
            <a:noFill/>
          </a:ln>
        </p:spPr>
        <p:txBody>
          <a:bodyPr wrap="square">
            <a:spAutoFit/>
          </a:bodyPr>
          <a:lstStyle/>
          <a:p>
            <a:pPr marL="0" indent="0" algn="ctr">
              <a:lnSpc>
                <a:spcPct val="100000"/>
              </a:lnSpc>
              <a:spcBef>
                <a:spcPts val="0"/>
              </a:spcBef>
              <a:buFontTx/>
              <a:buNone/>
            </a:pPr>
            <a:r>
              <a:rPr lang="en-GB" sz="1200" dirty="0">
                <a:latin typeface="Calibri" panose="020F0502020204030204" pitchFamily="34" charset="0"/>
                <a:ea typeface="Calibri" panose="020F0502020204030204" pitchFamily="34" charset="0"/>
                <a:cs typeface="Calibri" panose="020F0502020204030204" pitchFamily="34" charset="0"/>
              </a:rPr>
              <a:t>The cell values in matrix shows IR%</a:t>
            </a:r>
          </a:p>
        </p:txBody>
      </p:sp>
      <p:pic>
        <p:nvPicPr>
          <p:cNvPr id="19" name="Picture 18">
            <a:extLst>
              <a:ext uri="{FF2B5EF4-FFF2-40B4-BE49-F238E27FC236}">
                <a16:creationId xmlns:a16="http://schemas.microsoft.com/office/drawing/2014/main" id="{10F802A2-92B0-2799-E51F-1595AC55DAB3}"/>
              </a:ext>
            </a:extLst>
          </p:cNvPr>
          <p:cNvPicPr>
            <a:picLocks noChangeAspect="1"/>
          </p:cNvPicPr>
          <p:nvPr/>
        </p:nvPicPr>
        <p:blipFill>
          <a:blip r:embed="rId4"/>
          <a:stretch>
            <a:fillRect/>
          </a:stretch>
        </p:blipFill>
        <p:spPr>
          <a:xfrm>
            <a:off x="6856309" y="1672527"/>
            <a:ext cx="4469061" cy="3512946"/>
          </a:xfrm>
          <a:prstGeom prst="rect">
            <a:avLst/>
          </a:prstGeom>
        </p:spPr>
      </p:pic>
      <p:sp>
        <p:nvSpPr>
          <p:cNvPr id="22" name="TextBox 21">
            <a:extLst>
              <a:ext uri="{FF2B5EF4-FFF2-40B4-BE49-F238E27FC236}">
                <a16:creationId xmlns:a16="http://schemas.microsoft.com/office/drawing/2014/main" id="{C9B77915-EA75-AE55-6809-FBAFCFFA59B4}"/>
              </a:ext>
            </a:extLst>
          </p:cNvPr>
          <p:cNvSpPr txBox="1"/>
          <p:nvPr/>
        </p:nvSpPr>
        <p:spPr>
          <a:xfrm>
            <a:off x="6324730" y="5432362"/>
            <a:ext cx="5373900" cy="1200329"/>
          </a:xfrm>
          <a:prstGeom prst="rect">
            <a:avLst/>
          </a:prstGeom>
          <a:ln>
            <a:solidFill>
              <a:schemeClr val="tx1">
                <a:lumMod val="50000"/>
                <a:lumOff val="50000"/>
              </a:schemeClr>
            </a:solidFill>
          </a:ln>
        </p:spPr>
        <p:txBody>
          <a:bodyPr wrap="square" rtlCol="0">
            <a:spAutoFit/>
          </a:bodyPr>
          <a:lstStyle/>
          <a:p>
            <a:pPr marL="0" indent="0" algn="ctr">
              <a:lnSpc>
                <a:spcPct val="100000"/>
              </a:lnSpc>
              <a:spcBef>
                <a:spcPts val="0"/>
              </a:spcBef>
              <a:buFontTx/>
              <a:buNone/>
            </a:pPr>
            <a:r>
              <a:rPr lang="en-GB" sz="1200" dirty="0">
                <a:latin typeface="Calibri" panose="020F0502020204030204" pitchFamily="34" charset="0"/>
                <a:ea typeface="Calibri" panose="020F0502020204030204" pitchFamily="34" charset="0"/>
                <a:cs typeface="Calibri" panose="020F0502020204030204" pitchFamily="34" charset="0"/>
              </a:rPr>
              <a:t>This are the top 10 stores as per the incremental revenue %</a:t>
            </a:r>
          </a:p>
          <a:p>
            <a:pPr marL="0" indent="0" algn="ctr">
              <a:lnSpc>
                <a:spcPct val="100000"/>
              </a:lnSpc>
              <a:spcBef>
                <a:spcPts val="0"/>
              </a:spcBef>
              <a:buFontTx/>
              <a:buNone/>
            </a:pPr>
            <a:r>
              <a:rPr lang="en-GB" sz="1200" dirty="0">
                <a:latin typeface="Calibri" panose="020F0502020204030204" pitchFamily="34" charset="0"/>
                <a:ea typeface="Calibri" panose="020F0502020204030204" pitchFamily="34" charset="0"/>
                <a:cs typeface="Calibri" panose="020F0502020204030204" pitchFamily="34" charset="0"/>
              </a:rPr>
              <a:t>Out of this 3 stores are from Bengaluru &amp; Chennai each.</a:t>
            </a:r>
          </a:p>
          <a:p>
            <a:pPr marL="0" indent="0" algn="ctr">
              <a:lnSpc>
                <a:spcPct val="100000"/>
              </a:lnSpc>
              <a:spcBef>
                <a:spcPts val="0"/>
              </a:spcBef>
              <a:buFontTx/>
              <a:buNone/>
            </a:pPr>
            <a:r>
              <a:rPr lang="en-GB" sz="1200" dirty="0">
                <a:latin typeface="Calibri" panose="020F0502020204030204" pitchFamily="34" charset="0"/>
                <a:ea typeface="Calibri" panose="020F0502020204030204" pitchFamily="34" charset="0"/>
                <a:cs typeface="Calibri" panose="020F0502020204030204" pitchFamily="34" charset="0"/>
              </a:rPr>
              <a:t>This show us the impact of promotional campaigns in this cities.</a:t>
            </a:r>
          </a:p>
          <a:p>
            <a:pPr marL="0" indent="0" algn="ctr">
              <a:lnSpc>
                <a:spcPct val="100000"/>
              </a:lnSpc>
              <a:spcBef>
                <a:spcPts val="0"/>
              </a:spcBef>
              <a:buFontTx/>
              <a:buNone/>
            </a:pPr>
            <a:endParaRPr lang="en-GB" sz="1200" dirty="0">
              <a:latin typeface="Calibri" panose="020F0502020204030204" pitchFamily="34" charset="0"/>
              <a:ea typeface="Calibri" panose="020F0502020204030204" pitchFamily="34" charset="0"/>
              <a:cs typeface="Calibri" panose="020F0502020204030204" pitchFamily="34" charset="0"/>
            </a:endParaRPr>
          </a:p>
          <a:p>
            <a:pPr marL="0" indent="0" algn="ctr">
              <a:lnSpc>
                <a:spcPct val="100000"/>
              </a:lnSpc>
              <a:spcBef>
                <a:spcPts val="0"/>
              </a:spcBef>
              <a:buFontTx/>
              <a:buNone/>
            </a:pPr>
            <a:r>
              <a:rPr lang="en-GB" sz="1200" dirty="0">
                <a:latin typeface="Calibri" panose="020F0502020204030204" pitchFamily="34" charset="0"/>
                <a:ea typeface="Calibri" panose="020F0502020204030204" pitchFamily="34" charset="0"/>
                <a:cs typeface="Calibri" panose="020F0502020204030204" pitchFamily="34" charset="0"/>
              </a:rPr>
              <a:t>Also Bengaluru &amp; Chennai have high amount of </a:t>
            </a:r>
            <a:r>
              <a:rPr lang="en-GB" sz="1200" dirty="0" err="1">
                <a:latin typeface="Calibri" panose="020F0502020204030204" pitchFamily="34" charset="0"/>
                <a:ea typeface="Calibri" panose="020F0502020204030204" pitchFamily="34" charset="0"/>
                <a:cs typeface="Calibri" panose="020F0502020204030204" pitchFamily="34" charset="0"/>
              </a:rPr>
              <a:t>Atliq</a:t>
            </a:r>
            <a:r>
              <a:rPr lang="en-GB" sz="1200" dirty="0">
                <a:latin typeface="Calibri" panose="020F0502020204030204" pitchFamily="34" charset="0"/>
                <a:ea typeface="Calibri" panose="020F0502020204030204" pitchFamily="34" charset="0"/>
                <a:cs typeface="Calibri" panose="020F0502020204030204" pitchFamily="34" charset="0"/>
              </a:rPr>
              <a:t> supermarket stores as compared to other cities.</a:t>
            </a:r>
            <a:endParaRPr lang="en-IN" sz="1200" dirty="0">
              <a:latin typeface="Calibri" panose="020F0502020204030204" pitchFamily="34" charset="0"/>
              <a:ea typeface="Calibri" panose="020F0502020204030204" pitchFamily="34" charset="0"/>
              <a:cs typeface="Calibri" panose="020F0502020204030204" pitchFamily="34" charset="0"/>
            </a:endParaRPr>
          </a:p>
        </p:txBody>
      </p:sp>
      <p:cxnSp>
        <p:nvCxnSpPr>
          <p:cNvPr id="8" name="Straight Arrow Connector 7">
            <a:extLst>
              <a:ext uri="{FF2B5EF4-FFF2-40B4-BE49-F238E27FC236}">
                <a16:creationId xmlns:a16="http://schemas.microsoft.com/office/drawing/2014/main" id="{372CAA9F-F7AA-BEA0-EE88-EDC8F467418F}"/>
              </a:ext>
            </a:extLst>
          </p:cNvPr>
          <p:cNvCxnSpPr>
            <a:cxnSpLocks/>
          </p:cNvCxnSpPr>
          <p:nvPr/>
        </p:nvCxnSpPr>
        <p:spPr>
          <a:xfrm>
            <a:off x="9329608" y="5185473"/>
            <a:ext cx="0" cy="202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3448047"/>
      </p:ext>
    </p:extLst>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FA9173-F892-5C7D-99AF-4C5FFB1532B4}"/>
              </a:ext>
            </a:extLst>
          </p:cNvPr>
          <p:cNvSpPr>
            <a:spLocks noGrp="1"/>
          </p:cNvSpPr>
          <p:nvPr>
            <p:ph type="title"/>
          </p:nvPr>
        </p:nvSpPr>
        <p:spPr>
          <a:xfrm>
            <a:off x="393784" y="131833"/>
            <a:ext cx="11027752" cy="536078"/>
          </a:xfrm>
        </p:spPr>
        <p:txBody>
          <a:bodyPr/>
          <a:lstStyle/>
          <a:p>
            <a:r>
              <a:rPr lang="en-US" sz="2800" dirty="0"/>
              <a:t>Recommendations</a:t>
            </a:r>
          </a:p>
        </p:txBody>
      </p:sp>
      <p:sp>
        <p:nvSpPr>
          <p:cNvPr id="29" name="Text Placeholder 28">
            <a:extLst>
              <a:ext uri="{FF2B5EF4-FFF2-40B4-BE49-F238E27FC236}">
                <a16:creationId xmlns:a16="http://schemas.microsoft.com/office/drawing/2014/main" id="{52FD53DB-CD39-2575-F8BA-63488E81091E}"/>
              </a:ext>
            </a:extLst>
          </p:cNvPr>
          <p:cNvSpPr>
            <a:spLocks noGrp="1"/>
          </p:cNvSpPr>
          <p:nvPr>
            <p:ph type="body" sz="quarter" idx="28"/>
          </p:nvPr>
        </p:nvSpPr>
        <p:spPr>
          <a:xfrm>
            <a:off x="484632" y="930303"/>
            <a:ext cx="11155088" cy="4846970"/>
          </a:xfrm>
        </p:spPr>
        <p:txBody>
          <a:bodyPr/>
          <a:lstStyle/>
          <a:p>
            <a:pPr marL="285750" indent="-285750">
              <a:buFont typeface="Wingdings" panose="05000000000000000000" pitchFamily="2" charset="2"/>
              <a:buChar char="Ø"/>
            </a:pPr>
            <a:r>
              <a:rPr lang="en-US" sz="1600" dirty="0" err="1">
                <a:latin typeface="Calibri" panose="020F0502020204030204" pitchFamily="34" charset="0"/>
                <a:ea typeface="Calibri" panose="020F0502020204030204" pitchFamily="34" charset="0"/>
                <a:cs typeface="Calibri" panose="020F0502020204030204" pitchFamily="34" charset="0"/>
              </a:rPr>
              <a:t>Atliq</a:t>
            </a:r>
            <a:r>
              <a:rPr lang="en-US" sz="1600" dirty="0">
                <a:latin typeface="Calibri" panose="020F0502020204030204" pitchFamily="34" charset="0"/>
                <a:ea typeface="Calibri" panose="020F0502020204030204" pitchFamily="34" charset="0"/>
                <a:cs typeface="Calibri" panose="020F0502020204030204" pitchFamily="34" charset="0"/>
              </a:rPr>
              <a:t> supermarket should focus on cashback promotion offers on its various products during next promotional period. As the response of the 500 cashback promo for combo1 was a big success. This are the promotions which give an instant feeling of benefit to customers.</a:t>
            </a:r>
          </a:p>
          <a:p>
            <a:pPr marL="285750" indent="-285750">
              <a:buFont typeface="Wingdings" panose="05000000000000000000" pitchFamily="2" charset="2"/>
              <a:buChar char="Ø"/>
            </a:pPr>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GB" sz="1600" dirty="0" err="1">
                <a:latin typeface="Calibri" panose="020F0502020204030204" pitchFamily="34" charset="0"/>
                <a:ea typeface="Calibri" panose="020F0502020204030204" pitchFamily="34" charset="0"/>
                <a:cs typeface="Calibri" panose="020F0502020204030204" pitchFamily="34" charset="0"/>
              </a:rPr>
              <a:t>Atliq</a:t>
            </a:r>
            <a:r>
              <a:rPr lang="en-GB" sz="1600" dirty="0">
                <a:latin typeface="Calibri" panose="020F0502020204030204" pitchFamily="34" charset="0"/>
                <a:ea typeface="Calibri" panose="020F0502020204030204" pitchFamily="34" charset="0"/>
                <a:cs typeface="Calibri" panose="020F0502020204030204" pitchFamily="34" charset="0"/>
              </a:rPr>
              <a:t> should focus on bringing  up IR% , ROI %, ISU% of cashback promotional offers as well as BOGOF as it attracts the customers more to buy the product compared to the discount percentage based promotions during festive period.</a:t>
            </a:r>
            <a:endParaRPr lang="en-IN" sz="1600" dirty="0">
              <a:latin typeface="Calibri" panose="020F0502020204030204" pitchFamily="34" charset="0"/>
              <a:ea typeface="Calibri" panose="020F0502020204030204" pitchFamily="34" charset="0"/>
              <a:cs typeface="Calibri" panose="020F0502020204030204" pitchFamily="34" charset="0"/>
            </a:endParaRPr>
          </a:p>
          <a:p>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1600" dirty="0" err="1">
                <a:latin typeface="Calibri" panose="020F0502020204030204" pitchFamily="34" charset="0"/>
                <a:ea typeface="Calibri" panose="020F0502020204030204" pitchFamily="34" charset="0"/>
                <a:cs typeface="Calibri" panose="020F0502020204030204" pitchFamily="34" charset="0"/>
              </a:rPr>
              <a:t>Atliq</a:t>
            </a:r>
            <a:r>
              <a:rPr lang="en-US" sz="1600" dirty="0">
                <a:latin typeface="Calibri" panose="020F0502020204030204" pitchFamily="34" charset="0"/>
                <a:ea typeface="Calibri" panose="020F0502020204030204" pitchFamily="34" charset="0"/>
                <a:cs typeface="Calibri" panose="020F0502020204030204" pitchFamily="34" charset="0"/>
              </a:rPr>
              <a:t> should make strategies to increase the ROI% for profitable returns for the business. This can be achieved by review of product, cost reduction measures, marketing &amp; promotion strategies &amp; any other plannings to bring the ROI% up for products.</a:t>
            </a:r>
          </a:p>
          <a:p>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1600" dirty="0">
                <a:latin typeface="Calibri" panose="020F0502020204030204" pitchFamily="34" charset="0"/>
                <a:ea typeface="Calibri" panose="020F0502020204030204" pitchFamily="34" charset="0"/>
                <a:cs typeface="Calibri" panose="020F0502020204030204" pitchFamily="34" charset="0"/>
              </a:rPr>
              <a:t>BOGOF has increase in sales volume but the incremental revenue which it generates is less. So need to revisit the pricing of products, need to keep high margin products in BOGOF to bring incremental revenue to the business.</a:t>
            </a:r>
          </a:p>
          <a:p>
            <a:endParaRPr lang="en-US" sz="1000" dirty="0">
              <a:latin typeface="Calibri" panose="020F0502020204030204" pitchFamily="34" charset="0"/>
              <a:ea typeface="Calibri" panose="020F0502020204030204" pitchFamily="34" charset="0"/>
              <a:cs typeface="Calibri" panose="020F0502020204030204" pitchFamily="34" charset="0"/>
            </a:endParaRPr>
          </a:p>
          <a:p>
            <a:endParaRPr lang="en-US" dirty="0"/>
          </a:p>
          <a:p>
            <a:endParaRPr lang="en-US" dirty="0"/>
          </a:p>
          <a:p>
            <a:endParaRPr lang="en-US" dirty="0"/>
          </a:p>
          <a:p>
            <a:endParaRPr lang="en-US" dirty="0"/>
          </a:p>
          <a:p>
            <a:endParaRPr lang="en-US" dirty="0"/>
          </a:p>
        </p:txBody>
      </p:sp>
      <p:sp>
        <p:nvSpPr>
          <p:cNvPr id="4" name="Footer Placeholder 3">
            <a:extLst>
              <a:ext uri="{FF2B5EF4-FFF2-40B4-BE49-F238E27FC236}">
                <a16:creationId xmlns:a16="http://schemas.microsoft.com/office/drawing/2014/main" id="{8E531165-F745-171F-F6EC-07FDD4E3E06C}"/>
              </a:ext>
            </a:extLst>
          </p:cNvPr>
          <p:cNvSpPr>
            <a:spLocks noGrp="1"/>
          </p:cNvSpPr>
          <p:nvPr>
            <p:ph type="ftr" sz="quarter" idx="49"/>
          </p:nvPr>
        </p:nvSpPr>
        <p:spPr/>
        <p:txBody>
          <a:bodyPr/>
          <a:lstStyle/>
          <a:p>
            <a:r>
              <a:rPr lang="en-US" sz="1400" dirty="0" err="1"/>
              <a:t>AtliQ</a:t>
            </a:r>
            <a:r>
              <a:rPr lang="en-US" sz="1400" dirty="0"/>
              <a:t> supermarket promotion &amp; its impact analysis </a:t>
            </a:r>
          </a:p>
        </p:txBody>
      </p:sp>
    </p:spTree>
    <p:extLst>
      <p:ext uri="{BB962C8B-B14F-4D97-AF65-F5344CB8AC3E}">
        <p14:creationId xmlns:p14="http://schemas.microsoft.com/office/powerpoint/2010/main" val="41575333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5D7435-DB6D-C905-280E-3B7CDF3DEF80}"/>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047755B9-2C24-B59E-E7C6-35B6048054D2}"/>
              </a:ext>
            </a:extLst>
          </p:cNvPr>
          <p:cNvSpPr>
            <a:spLocks noGrp="1"/>
          </p:cNvSpPr>
          <p:nvPr>
            <p:ph type="title"/>
          </p:nvPr>
        </p:nvSpPr>
        <p:spPr>
          <a:xfrm>
            <a:off x="393784" y="131833"/>
            <a:ext cx="11027752" cy="536078"/>
          </a:xfrm>
        </p:spPr>
        <p:txBody>
          <a:bodyPr/>
          <a:lstStyle/>
          <a:p>
            <a:r>
              <a:rPr lang="en-US" sz="2800" dirty="0"/>
              <a:t>Recommendations</a:t>
            </a:r>
          </a:p>
        </p:txBody>
      </p:sp>
      <p:sp>
        <p:nvSpPr>
          <p:cNvPr id="29" name="Text Placeholder 28">
            <a:extLst>
              <a:ext uri="{FF2B5EF4-FFF2-40B4-BE49-F238E27FC236}">
                <a16:creationId xmlns:a16="http://schemas.microsoft.com/office/drawing/2014/main" id="{AD88A7DD-1E1A-92AA-31D3-98DB55765353}"/>
              </a:ext>
            </a:extLst>
          </p:cNvPr>
          <p:cNvSpPr>
            <a:spLocks noGrp="1"/>
          </p:cNvSpPr>
          <p:nvPr>
            <p:ph type="body" sz="quarter" idx="28"/>
          </p:nvPr>
        </p:nvSpPr>
        <p:spPr>
          <a:xfrm>
            <a:off x="484632" y="930303"/>
            <a:ext cx="11155088" cy="4846970"/>
          </a:xfrm>
        </p:spPr>
        <p:txBody>
          <a:bodyPr/>
          <a:lstStyle/>
          <a:p>
            <a:pPr marL="285750" indent="-285750">
              <a:buFont typeface="Wingdings" panose="05000000000000000000" pitchFamily="2" charset="2"/>
              <a:buChar char="Ø"/>
            </a:pPr>
            <a:r>
              <a:rPr lang="en-US" sz="1600" dirty="0">
                <a:latin typeface="Calibri" panose="020F0502020204030204" pitchFamily="34" charset="0"/>
                <a:ea typeface="Calibri" panose="020F0502020204030204" pitchFamily="34" charset="0"/>
                <a:cs typeface="Calibri" panose="020F0502020204030204" pitchFamily="34" charset="0"/>
              </a:rPr>
              <a:t>Bengaluru &amp; Chennai contribute more than 40% of total revenue generated by </a:t>
            </a:r>
            <a:r>
              <a:rPr lang="en-US" sz="1600" dirty="0" err="1">
                <a:latin typeface="Calibri" panose="020F0502020204030204" pitchFamily="34" charset="0"/>
                <a:ea typeface="Calibri" panose="020F0502020204030204" pitchFamily="34" charset="0"/>
                <a:cs typeface="Calibri" panose="020F0502020204030204" pitchFamily="34" charset="0"/>
              </a:rPr>
              <a:t>Atliq</a:t>
            </a:r>
            <a:r>
              <a:rPr lang="en-US" sz="1600" dirty="0">
                <a:latin typeface="Calibri" panose="020F0502020204030204" pitchFamily="34" charset="0"/>
                <a:ea typeface="Calibri" panose="020F0502020204030204" pitchFamily="34" charset="0"/>
                <a:cs typeface="Calibri" panose="020F0502020204030204" pitchFamily="34" charset="0"/>
              </a:rPr>
              <a:t> supermarket. So Bengaluru &amp; Chennai are the prime cities for </a:t>
            </a:r>
            <a:r>
              <a:rPr lang="en-US" sz="1600" dirty="0" err="1">
                <a:latin typeface="Calibri" panose="020F0502020204030204" pitchFamily="34" charset="0"/>
                <a:ea typeface="Calibri" panose="020F0502020204030204" pitchFamily="34" charset="0"/>
                <a:cs typeface="Calibri" panose="020F0502020204030204" pitchFamily="34" charset="0"/>
              </a:rPr>
              <a:t>Atliq’s</a:t>
            </a:r>
            <a:r>
              <a:rPr lang="en-US" sz="1600" dirty="0">
                <a:latin typeface="Calibri" panose="020F0502020204030204" pitchFamily="34" charset="0"/>
                <a:ea typeface="Calibri" panose="020F0502020204030204" pitchFamily="34" charset="0"/>
                <a:cs typeface="Calibri" panose="020F0502020204030204" pitchFamily="34" charset="0"/>
              </a:rPr>
              <a:t> business. Hence </a:t>
            </a:r>
            <a:r>
              <a:rPr lang="en-US" sz="1600" dirty="0" err="1">
                <a:latin typeface="Calibri" panose="020F0502020204030204" pitchFamily="34" charset="0"/>
                <a:ea typeface="Calibri" panose="020F0502020204030204" pitchFamily="34" charset="0"/>
                <a:cs typeface="Calibri" panose="020F0502020204030204" pitchFamily="34" charset="0"/>
              </a:rPr>
              <a:t>Atliq</a:t>
            </a:r>
            <a:r>
              <a:rPr lang="en-US" sz="1600" dirty="0">
                <a:latin typeface="Calibri" panose="020F0502020204030204" pitchFamily="34" charset="0"/>
                <a:ea typeface="Calibri" panose="020F0502020204030204" pitchFamily="34" charset="0"/>
                <a:cs typeface="Calibri" panose="020F0502020204030204" pitchFamily="34" charset="0"/>
              </a:rPr>
              <a:t> need to study about the customer demographics, purchasing </a:t>
            </a:r>
            <a:r>
              <a:rPr lang="en-US" sz="1600" dirty="0" err="1">
                <a:latin typeface="Calibri" panose="020F0502020204030204" pitchFamily="34" charset="0"/>
                <a:ea typeface="Calibri" panose="020F0502020204030204" pitchFamily="34" charset="0"/>
                <a:cs typeface="Calibri" panose="020F0502020204030204" pitchFamily="34" charset="0"/>
              </a:rPr>
              <a:t>behaviour</a:t>
            </a:r>
            <a:r>
              <a:rPr lang="en-US" sz="1600" dirty="0">
                <a:latin typeface="Calibri" panose="020F0502020204030204" pitchFamily="34" charset="0"/>
                <a:ea typeface="Calibri" panose="020F0502020204030204" pitchFamily="34" charset="0"/>
                <a:cs typeface="Calibri" panose="020F0502020204030204" pitchFamily="34" charset="0"/>
              </a:rPr>
              <a:t>, pricing of products, promos applied on this products in  this 2 cities and use this information to grow business in other cities as well.</a:t>
            </a:r>
          </a:p>
          <a:p>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1600" dirty="0">
                <a:latin typeface="Calibri" panose="020F0502020204030204" pitchFamily="34" charset="0"/>
                <a:ea typeface="Calibri" panose="020F0502020204030204" pitchFamily="34" charset="0"/>
                <a:cs typeface="Calibri" panose="020F0502020204030204" pitchFamily="34" charset="0"/>
              </a:rPr>
              <a:t>Personal care products have a negative IR%. They are not bringing additional revenue even after the promotional campaigns. So need to review promotional strategies for it, price adjustments, customer engagement initiatives, constant monitoring performance of this category is needed.</a:t>
            </a:r>
          </a:p>
          <a:p>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1600" dirty="0">
                <a:latin typeface="Calibri" panose="020F0502020204030204" pitchFamily="34" charset="0"/>
                <a:ea typeface="Calibri" panose="020F0502020204030204" pitchFamily="34" charset="0"/>
                <a:cs typeface="Calibri" panose="020F0502020204030204" pitchFamily="34" charset="0"/>
              </a:rPr>
              <a:t>At last </a:t>
            </a:r>
            <a:r>
              <a:rPr lang="en-US" sz="1600" dirty="0" err="1">
                <a:latin typeface="Calibri" panose="020F0502020204030204" pitchFamily="34" charset="0"/>
                <a:ea typeface="Calibri" panose="020F0502020204030204" pitchFamily="34" charset="0"/>
                <a:cs typeface="Calibri" panose="020F0502020204030204" pitchFamily="34" charset="0"/>
              </a:rPr>
              <a:t>Atliq</a:t>
            </a:r>
            <a:r>
              <a:rPr lang="en-US" sz="1600" dirty="0">
                <a:latin typeface="Calibri" panose="020F0502020204030204" pitchFamily="34" charset="0"/>
                <a:ea typeface="Calibri" panose="020F0502020204030204" pitchFamily="34" charset="0"/>
                <a:cs typeface="Calibri" panose="020F0502020204030204" pitchFamily="34" charset="0"/>
              </a:rPr>
              <a:t> should perform a customer segmentation analysis on the basis of this two promotional campaigns of Diwali &amp; Sankranti for their future promotional campaigns and make promotion strategies accordingly.</a:t>
            </a:r>
          </a:p>
          <a:p>
            <a:endParaRPr lang="en-US" sz="1000" dirty="0">
              <a:latin typeface="Calibri" panose="020F0502020204030204" pitchFamily="34" charset="0"/>
              <a:ea typeface="Calibri" panose="020F0502020204030204" pitchFamily="34" charset="0"/>
              <a:cs typeface="Calibri" panose="020F0502020204030204" pitchFamily="34" charset="0"/>
            </a:endParaRPr>
          </a:p>
          <a:p>
            <a:endParaRPr lang="en-US" dirty="0"/>
          </a:p>
          <a:p>
            <a:endParaRPr lang="en-US" dirty="0"/>
          </a:p>
          <a:p>
            <a:endParaRPr lang="en-US" dirty="0"/>
          </a:p>
          <a:p>
            <a:endParaRPr lang="en-US" dirty="0"/>
          </a:p>
          <a:p>
            <a:endParaRPr lang="en-US" dirty="0"/>
          </a:p>
        </p:txBody>
      </p:sp>
      <p:sp>
        <p:nvSpPr>
          <p:cNvPr id="4" name="Footer Placeholder 3">
            <a:extLst>
              <a:ext uri="{FF2B5EF4-FFF2-40B4-BE49-F238E27FC236}">
                <a16:creationId xmlns:a16="http://schemas.microsoft.com/office/drawing/2014/main" id="{E0ADFBC4-6AE0-E127-A0DB-C55F7D16FE13}"/>
              </a:ext>
            </a:extLst>
          </p:cNvPr>
          <p:cNvSpPr>
            <a:spLocks noGrp="1"/>
          </p:cNvSpPr>
          <p:nvPr>
            <p:ph type="ftr" sz="quarter" idx="49"/>
          </p:nvPr>
        </p:nvSpPr>
        <p:spPr/>
        <p:txBody>
          <a:bodyPr/>
          <a:lstStyle/>
          <a:p>
            <a:r>
              <a:rPr lang="en-US" sz="1400" dirty="0" err="1"/>
              <a:t>AtliQ</a:t>
            </a:r>
            <a:r>
              <a:rPr lang="en-US" sz="1400" dirty="0"/>
              <a:t> supermarket promotion &amp; its impact analysis </a:t>
            </a:r>
          </a:p>
        </p:txBody>
      </p:sp>
    </p:spTree>
    <p:extLst>
      <p:ext uri="{BB962C8B-B14F-4D97-AF65-F5344CB8AC3E}">
        <p14:creationId xmlns:p14="http://schemas.microsoft.com/office/powerpoint/2010/main" val="16415823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p:txBody>
          <a:bodyPr/>
          <a:lstStyle/>
          <a:p>
            <a:r>
              <a:rPr lang="en-US" dirty="0"/>
              <a:t>Thank you</a:t>
            </a:r>
          </a:p>
        </p:txBody>
      </p:sp>
      <p:sp>
        <p:nvSpPr>
          <p:cNvPr id="25" name="Text Placeholder 24">
            <a:extLst>
              <a:ext uri="{FF2B5EF4-FFF2-40B4-BE49-F238E27FC236}">
                <a16:creationId xmlns:a16="http://schemas.microsoft.com/office/drawing/2014/main" id="{B993E4D5-4AD0-4740-096D-6822944C8FF6}"/>
              </a:ext>
            </a:extLst>
          </p:cNvPr>
          <p:cNvSpPr>
            <a:spLocks noGrp="1"/>
          </p:cNvSpPr>
          <p:nvPr>
            <p:ph type="body" sz="quarter" idx="27"/>
          </p:nvPr>
        </p:nvSpPr>
        <p:spPr>
          <a:xfrm>
            <a:off x="6199367" y="3274671"/>
            <a:ext cx="3034145" cy="1879791"/>
          </a:xfrm>
        </p:spPr>
        <p:txBody>
          <a:bodyPr/>
          <a:lstStyle/>
          <a:p>
            <a:r>
              <a:rPr lang="en-US" dirty="0"/>
              <a:t>Divya Mashruwala</a:t>
            </a:r>
          </a:p>
          <a:p>
            <a:r>
              <a:rPr lang="en-US" dirty="0"/>
              <a:t>dmashruwala87@gmail.com</a:t>
            </a:r>
          </a:p>
          <a:p>
            <a:pPr lvl="0"/>
            <a:endParaRPr lang="en-US" dirty="0"/>
          </a:p>
          <a:p>
            <a:endParaRPr lang="en-US" dirty="0"/>
          </a:p>
        </p:txBody>
      </p:sp>
    </p:spTree>
    <p:extLst>
      <p:ext uri="{BB962C8B-B14F-4D97-AF65-F5344CB8AC3E}">
        <p14:creationId xmlns:p14="http://schemas.microsoft.com/office/powerpoint/2010/main" val="529279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484632" y="1240439"/>
            <a:ext cx="5117162" cy="956409"/>
          </a:xfrm>
        </p:spPr>
        <p:txBody>
          <a:bodyPr/>
          <a:lstStyle/>
          <a:p>
            <a:r>
              <a:rPr lang="en-US" sz="3200" dirty="0"/>
              <a:t>Problem Statement</a:t>
            </a:r>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318743" y="2632464"/>
            <a:ext cx="7497390" cy="2090612"/>
          </a:xfrm>
        </p:spPr>
        <p:txBody>
          <a:bodyPr/>
          <a:lstStyle/>
          <a:p>
            <a:pPr marL="285750" indent="-285750">
              <a:buFont typeface="Wingdings" panose="05000000000000000000" pitchFamily="2" charset="2"/>
              <a:buChar char="Ø"/>
            </a:pPr>
            <a:r>
              <a:rPr lang="en-GB" sz="1600" dirty="0" err="1"/>
              <a:t>AtliQ</a:t>
            </a:r>
            <a:r>
              <a:rPr lang="en-GB" sz="1600" dirty="0"/>
              <a:t> Mart is a retail giant with over 50 supermarkets in the southern region of India. All their 50 stores ran a massive promotion during the Diwali 2023 and Sankranti 2024 (festive time in India) on their </a:t>
            </a:r>
            <a:r>
              <a:rPr lang="en-GB" sz="1600" dirty="0" err="1"/>
              <a:t>AtliQ</a:t>
            </a:r>
            <a:r>
              <a:rPr lang="en-GB" sz="1600" dirty="0"/>
              <a:t> branded products. </a:t>
            </a:r>
          </a:p>
          <a:p>
            <a:pPr marL="285750" indent="-285750">
              <a:buFont typeface="Wingdings" panose="05000000000000000000" pitchFamily="2" charset="2"/>
              <a:buChar char="Ø"/>
            </a:pPr>
            <a:endParaRPr lang="en-GB" sz="1600" dirty="0"/>
          </a:p>
          <a:p>
            <a:pPr marL="285750" indent="-285750">
              <a:buFont typeface="Wingdings" panose="05000000000000000000" pitchFamily="2" charset="2"/>
              <a:buChar char="Ø"/>
            </a:pPr>
            <a:r>
              <a:rPr lang="en-GB" sz="1600" dirty="0"/>
              <a:t>Now the sales director wants to understand which promotions did well and which did not so that they can make informed decisions for their next promotional period.</a:t>
            </a:r>
          </a:p>
          <a:p>
            <a:endParaRPr lang="en-GB" dirty="0"/>
          </a:p>
          <a:p>
            <a:endParaRPr lang="en-US" dirty="0"/>
          </a:p>
        </p:txBody>
      </p:sp>
      <p:sp>
        <p:nvSpPr>
          <p:cNvPr id="4" name="Footer Placeholder 3">
            <a:extLst>
              <a:ext uri="{FF2B5EF4-FFF2-40B4-BE49-F238E27FC236}">
                <a16:creationId xmlns:a16="http://schemas.microsoft.com/office/drawing/2014/main" id="{0A01EC1F-42C9-66C4-9D49-F6AF79D5BE91}"/>
              </a:ext>
            </a:extLst>
          </p:cNvPr>
          <p:cNvSpPr>
            <a:spLocks noGrp="1"/>
          </p:cNvSpPr>
          <p:nvPr>
            <p:ph type="ftr" sz="quarter" idx="52"/>
          </p:nvPr>
        </p:nvSpPr>
        <p:spPr>
          <a:xfrm>
            <a:off x="484632" y="5963478"/>
            <a:ext cx="4114800" cy="365125"/>
          </a:xfrm>
        </p:spPr>
        <p:txBody>
          <a:bodyPr/>
          <a:lstStyle/>
          <a:p>
            <a:r>
              <a:rPr lang="en-US" sz="1400" dirty="0" err="1"/>
              <a:t>AtliQ</a:t>
            </a:r>
            <a:r>
              <a:rPr lang="en-US" sz="1400" dirty="0"/>
              <a:t> supermarket promotions &amp; its Impact Analysis</a:t>
            </a:r>
          </a:p>
          <a:p>
            <a:endParaRPr lang="en-US" dirty="0"/>
          </a:p>
        </p:txBody>
      </p:sp>
      <p:pic>
        <p:nvPicPr>
          <p:cNvPr id="12" name="Picture Placeholder 11">
            <a:extLst>
              <a:ext uri="{FF2B5EF4-FFF2-40B4-BE49-F238E27FC236}">
                <a16:creationId xmlns:a16="http://schemas.microsoft.com/office/drawing/2014/main" id="{8C4B5C6A-45B4-1976-622A-4CEB4E3211BC}"/>
              </a:ext>
            </a:extLst>
          </p:cNvPr>
          <p:cNvPicPr>
            <a:picLocks noGrp="1" noChangeAspect="1"/>
          </p:cNvPicPr>
          <p:nvPr>
            <p:ph type="pic" sz="quarter" idx="51"/>
          </p:nvPr>
        </p:nvPicPr>
        <p:blipFill>
          <a:blip r:embed="rId3"/>
          <a:srcRect/>
          <a:stretch/>
        </p:blipFill>
        <p:spPr>
          <a:xfrm>
            <a:off x="8484042" y="1781091"/>
            <a:ext cx="3530378" cy="3236181"/>
          </a:xfrm>
        </p:spPr>
      </p:pic>
    </p:spTree>
    <p:extLst>
      <p:ext uri="{BB962C8B-B14F-4D97-AF65-F5344CB8AC3E}">
        <p14:creationId xmlns:p14="http://schemas.microsoft.com/office/powerpoint/2010/main" val="7755480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500"/>
                                        <p:tgtEl>
                                          <p:spTgt spid="2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xEl>
                                              <p:pRg st="2" end="2"/>
                                            </p:txEl>
                                          </p:spTgt>
                                        </p:tgtEl>
                                        <p:attrNameLst>
                                          <p:attrName>style.visibility</p:attrName>
                                        </p:attrNameLst>
                                      </p:cBhvr>
                                      <p:to>
                                        <p:strVal val="visible"/>
                                      </p:to>
                                    </p:set>
                                    <p:animEffect transition="in" filter="fade">
                                      <p:cBhvr>
                                        <p:cTn id="10" dur="500"/>
                                        <p:tgtEl>
                                          <p:spTgt spid="20">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2C95F2-BCB9-5805-EF9E-76C2FECE6C49}"/>
            </a:ext>
          </a:extLst>
        </p:cNvPr>
        <p:cNvGrpSpPr/>
        <p:nvPr/>
      </p:nvGrpSpPr>
      <p:grpSpPr>
        <a:xfrm>
          <a:off x="0" y="0"/>
          <a:ext cx="0" cy="0"/>
          <a:chOff x="0" y="0"/>
          <a:chExt cx="0" cy="0"/>
        </a:xfrm>
      </p:grpSpPr>
      <p:sp>
        <p:nvSpPr>
          <p:cNvPr id="46" name="Title 45">
            <a:extLst>
              <a:ext uri="{FF2B5EF4-FFF2-40B4-BE49-F238E27FC236}">
                <a16:creationId xmlns:a16="http://schemas.microsoft.com/office/drawing/2014/main" id="{403FCE00-F4E6-F1D1-BFAD-29271CCD4D6E}"/>
              </a:ext>
            </a:extLst>
          </p:cNvPr>
          <p:cNvSpPr>
            <a:spLocks noGrp="1"/>
          </p:cNvSpPr>
          <p:nvPr>
            <p:ph type="title"/>
          </p:nvPr>
        </p:nvSpPr>
        <p:spPr>
          <a:xfrm>
            <a:off x="218275" y="132227"/>
            <a:ext cx="4441188" cy="782174"/>
          </a:xfrm>
        </p:spPr>
        <p:txBody>
          <a:bodyPr/>
          <a:lstStyle/>
          <a:p>
            <a:r>
              <a:rPr lang="en-US" sz="2800" dirty="0"/>
              <a:t>Data Walkthrough</a:t>
            </a:r>
          </a:p>
        </p:txBody>
      </p:sp>
      <p:pic>
        <p:nvPicPr>
          <p:cNvPr id="7" name="Picture 6">
            <a:extLst>
              <a:ext uri="{FF2B5EF4-FFF2-40B4-BE49-F238E27FC236}">
                <a16:creationId xmlns:a16="http://schemas.microsoft.com/office/drawing/2014/main" id="{837D3651-56D2-6A83-41CA-E3328B4696F9}"/>
              </a:ext>
            </a:extLst>
          </p:cNvPr>
          <p:cNvPicPr>
            <a:picLocks noChangeAspect="1"/>
          </p:cNvPicPr>
          <p:nvPr/>
        </p:nvPicPr>
        <p:blipFill>
          <a:blip r:embed="rId3"/>
          <a:stretch>
            <a:fillRect/>
          </a:stretch>
        </p:blipFill>
        <p:spPr>
          <a:xfrm>
            <a:off x="6191416" y="1531603"/>
            <a:ext cx="5815054" cy="4622707"/>
          </a:xfrm>
          <a:prstGeom prst="rect">
            <a:avLst/>
          </a:prstGeom>
        </p:spPr>
      </p:pic>
      <p:sp>
        <p:nvSpPr>
          <p:cNvPr id="10" name="TextBox 9">
            <a:extLst>
              <a:ext uri="{FF2B5EF4-FFF2-40B4-BE49-F238E27FC236}">
                <a16:creationId xmlns:a16="http://schemas.microsoft.com/office/drawing/2014/main" id="{8064B567-06BB-A673-81D5-5FE204A8C9C9}"/>
              </a:ext>
            </a:extLst>
          </p:cNvPr>
          <p:cNvSpPr txBox="1"/>
          <p:nvPr/>
        </p:nvSpPr>
        <p:spPr>
          <a:xfrm>
            <a:off x="310100" y="990198"/>
            <a:ext cx="4349363" cy="1569660"/>
          </a:xfrm>
          <a:prstGeom prst="rect">
            <a:avLst/>
          </a:prstGeom>
        </p:spPr>
        <p:txBody>
          <a:bodyPr wrap="square" rtlCol="0">
            <a:spAutoFit/>
          </a:bodyPr>
          <a:lstStyle/>
          <a:p>
            <a:pPr marL="0" indent="0">
              <a:lnSpc>
                <a:spcPct val="100000"/>
              </a:lnSpc>
              <a:spcBef>
                <a:spcPts val="0"/>
              </a:spcBef>
              <a:buFontTx/>
              <a:buNone/>
            </a:pPr>
            <a:r>
              <a:rPr lang="en-GB" sz="1600" dirty="0">
                <a:latin typeface="Calibri" panose="020F0502020204030204" pitchFamily="34" charset="0"/>
                <a:ea typeface="Calibri" panose="020F0502020204030204" pitchFamily="34" charset="0"/>
                <a:cs typeface="Calibri" panose="020F0502020204030204" pitchFamily="34" charset="0"/>
              </a:rPr>
              <a:t>The data model consists of 4 main tables:</a:t>
            </a:r>
          </a:p>
          <a:p>
            <a:pPr marL="342900" indent="-342900" algn="ctr">
              <a:lnSpc>
                <a:spcPct val="100000"/>
              </a:lnSpc>
              <a:spcBef>
                <a:spcPts val="0"/>
              </a:spcBef>
              <a:buFont typeface="+mj-lt"/>
              <a:buAutoNum type="arabicPeriod"/>
            </a:pPr>
            <a:endParaRPr lang="en-GB" sz="1600" dirty="0">
              <a:latin typeface="Calibri" panose="020F0502020204030204" pitchFamily="34" charset="0"/>
              <a:ea typeface="Calibri" panose="020F0502020204030204" pitchFamily="34" charset="0"/>
              <a:cs typeface="Calibri" panose="020F0502020204030204" pitchFamily="34" charset="0"/>
            </a:endParaRPr>
          </a:p>
          <a:p>
            <a:pPr marL="342900" indent="-342900">
              <a:lnSpc>
                <a:spcPct val="100000"/>
              </a:lnSpc>
              <a:spcBef>
                <a:spcPts val="0"/>
              </a:spcBef>
              <a:buFont typeface="+mj-lt"/>
              <a:buAutoNum type="arabicPeriod"/>
            </a:pPr>
            <a:r>
              <a:rPr lang="en-GB" sz="1600" dirty="0" err="1">
                <a:latin typeface="Calibri" panose="020F0502020204030204" pitchFamily="34" charset="0"/>
                <a:ea typeface="Calibri" panose="020F0502020204030204" pitchFamily="34" charset="0"/>
                <a:cs typeface="Calibri" panose="020F0502020204030204" pitchFamily="34" charset="0"/>
              </a:rPr>
              <a:t>dim_products</a:t>
            </a:r>
            <a:endParaRPr lang="en-GB" sz="1600" dirty="0">
              <a:latin typeface="Calibri" panose="020F0502020204030204" pitchFamily="34" charset="0"/>
              <a:ea typeface="Calibri" panose="020F0502020204030204" pitchFamily="34" charset="0"/>
              <a:cs typeface="Calibri" panose="020F0502020204030204" pitchFamily="34" charset="0"/>
            </a:endParaRPr>
          </a:p>
          <a:p>
            <a:pPr marL="342900" indent="-342900">
              <a:lnSpc>
                <a:spcPct val="100000"/>
              </a:lnSpc>
              <a:spcBef>
                <a:spcPts val="0"/>
              </a:spcBef>
              <a:buFont typeface="+mj-lt"/>
              <a:buAutoNum type="arabicPeriod"/>
            </a:pPr>
            <a:r>
              <a:rPr lang="en-GB" sz="1600" dirty="0" err="1">
                <a:latin typeface="Calibri" panose="020F0502020204030204" pitchFamily="34" charset="0"/>
                <a:ea typeface="Calibri" panose="020F0502020204030204" pitchFamily="34" charset="0"/>
                <a:cs typeface="Calibri" panose="020F0502020204030204" pitchFamily="34" charset="0"/>
              </a:rPr>
              <a:t>dim_stores</a:t>
            </a:r>
            <a:endParaRPr lang="en-GB" sz="1600" dirty="0">
              <a:latin typeface="Calibri" panose="020F0502020204030204" pitchFamily="34" charset="0"/>
              <a:ea typeface="Calibri" panose="020F0502020204030204" pitchFamily="34" charset="0"/>
              <a:cs typeface="Calibri" panose="020F0502020204030204" pitchFamily="34" charset="0"/>
            </a:endParaRPr>
          </a:p>
          <a:p>
            <a:pPr marL="342900" indent="-342900">
              <a:lnSpc>
                <a:spcPct val="100000"/>
              </a:lnSpc>
              <a:spcBef>
                <a:spcPts val="0"/>
              </a:spcBef>
              <a:buFont typeface="+mj-lt"/>
              <a:buAutoNum type="arabicPeriod"/>
            </a:pPr>
            <a:r>
              <a:rPr lang="en-GB" sz="1600" dirty="0" err="1">
                <a:latin typeface="Calibri" panose="020F0502020204030204" pitchFamily="34" charset="0"/>
                <a:ea typeface="Calibri" panose="020F0502020204030204" pitchFamily="34" charset="0"/>
                <a:cs typeface="Calibri" panose="020F0502020204030204" pitchFamily="34" charset="0"/>
              </a:rPr>
              <a:t>dim_campaigns</a:t>
            </a:r>
            <a:endParaRPr lang="en-GB" sz="1600" dirty="0">
              <a:latin typeface="Calibri" panose="020F0502020204030204" pitchFamily="34" charset="0"/>
              <a:ea typeface="Calibri" panose="020F0502020204030204" pitchFamily="34" charset="0"/>
              <a:cs typeface="Calibri" panose="020F0502020204030204" pitchFamily="34" charset="0"/>
            </a:endParaRPr>
          </a:p>
          <a:p>
            <a:pPr marL="342900" indent="-342900">
              <a:lnSpc>
                <a:spcPct val="100000"/>
              </a:lnSpc>
              <a:spcBef>
                <a:spcPts val="0"/>
              </a:spcBef>
              <a:buFont typeface="+mj-lt"/>
              <a:buAutoNum type="arabicPeriod"/>
            </a:pPr>
            <a:r>
              <a:rPr lang="en-GB" sz="1600" dirty="0" err="1">
                <a:latin typeface="Calibri" panose="020F0502020204030204" pitchFamily="34" charset="0"/>
                <a:ea typeface="Calibri" panose="020F0502020204030204" pitchFamily="34" charset="0"/>
                <a:cs typeface="Calibri" panose="020F0502020204030204" pitchFamily="34" charset="0"/>
              </a:rPr>
              <a:t>fact_events</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9D6C14F9-BAAA-CC28-E2D7-CDF6B36EC195}"/>
              </a:ext>
            </a:extLst>
          </p:cNvPr>
          <p:cNvSpPr txBox="1"/>
          <p:nvPr/>
        </p:nvSpPr>
        <p:spPr>
          <a:xfrm>
            <a:off x="280946" y="2635655"/>
            <a:ext cx="5815054" cy="5170646"/>
          </a:xfrm>
          <a:prstGeom prst="rect">
            <a:avLst/>
          </a:prstGeom>
        </p:spPr>
        <p:txBody>
          <a:bodyPr wrap="square" rtlCol="0">
            <a:spAutoFit/>
          </a:bodyPr>
          <a:lstStyle/>
          <a:p>
            <a:pPr marL="285750" indent="-285750">
              <a:lnSpc>
                <a:spcPct val="100000"/>
              </a:lnSpc>
              <a:spcBef>
                <a:spcPts val="0"/>
              </a:spcBef>
              <a:buFont typeface="Wingdings" panose="05000000000000000000" pitchFamily="2" charset="2"/>
              <a:buChar char="§"/>
            </a:pPr>
            <a:r>
              <a:rPr lang="en-GB" sz="1600" dirty="0" err="1">
                <a:latin typeface="Calibri" panose="020F0502020204030204" pitchFamily="34" charset="0"/>
                <a:ea typeface="Calibri" panose="020F0502020204030204" pitchFamily="34" charset="0"/>
                <a:cs typeface="Calibri" panose="020F0502020204030204" pitchFamily="34" charset="0"/>
              </a:rPr>
              <a:t>dim_products</a:t>
            </a:r>
            <a:r>
              <a:rPr lang="en-GB" sz="1600" dirty="0">
                <a:latin typeface="Calibri" panose="020F0502020204030204" pitchFamily="34" charset="0"/>
                <a:ea typeface="Calibri" panose="020F0502020204030204" pitchFamily="34" charset="0"/>
                <a:cs typeface="Calibri" panose="020F0502020204030204" pitchFamily="34" charset="0"/>
              </a:rPr>
              <a:t>:- This table consists of all the necessary information about the </a:t>
            </a:r>
            <a:r>
              <a:rPr lang="en-GB" sz="1600" dirty="0" err="1">
                <a:latin typeface="Calibri" panose="020F0502020204030204" pitchFamily="34" charset="0"/>
                <a:ea typeface="Calibri" panose="020F0502020204030204" pitchFamily="34" charset="0"/>
                <a:cs typeface="Calibri" panose="020F0502020204030204" pitchFamily="34" charset="0"/>
              </a:rPr>
              <a:t>products.It</a:t>
            </a:r>
            <a:r>
              <a:rPr lang="en-GB" sz="1600" dirty="0">
                <a:latin typeface="Calibri" panose="020F0502020204030204" pitchFamily="34" charset="0"/>
                <a:ea typeface="Calibri" panose="020F0502020204030204" pitchFamily="34" charset="0"/>
                <a:cs typeface="Calibri" panose="020F0502020204030204" pitchFamily="34" charset="0"/>
              </a:rPr>
              <a:t> includes product id, product name (specific description), category of product.</a:t>
            </a:r>
          </a:p>
          <a:p>
            <a:pPr marL="285750" indent="-285750">
              <a:lnSpc>
                <a:spcPct val="100000"/>
              </a:lnSpc>
              <a:spcBef>
                <a:spcPts val="0"/>
              </a:spcBef>
              <a:buFont typeface="Wingdings" panose="05000000000000000000" pitchFamily="2" charset="2"/>
              <a:buChar char="§"/>
            </a:pPr>
            <a:endParaRPr lang="en-GB" sz="16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
            </a:pPr>
            <a:r>
              <a:rPr lang="en-GB" sz="1600" dirty="0" err="1">
                <a:latin typeface="Calibri" panose="020F0502020204030204" pitchFamily="34" charset="0"/>
                <a:ea typeface="Calibri" panose="020F0502020204030204" pitchFamily="34" charset="0"/>
                <a:cs typeface="Calibri" panose="020F0502020204030204" pitchFamily="34" charset="0"/>
              </a:rPr>
              <a:t>dim_stores</a:t>
            </a:r>
            <a:r>
              <a:rPr lang="en-GB" sz="1600" dirty="0">
                <a:latin typeface="Calibri" panose="020F0502020204030204" pitchFamily="34" charset="0"/>
                <a:ea typeface="Calibri" panose="020F0502020204030204" pitchFamily="34" charset="0"/>
                <a:cs typeface="Calibri" panose="020F0502020204030204" pitchFamily="34" charset="0"/>
              </a:rPr>
              <a:t>:- This table consists of the information of stores of </a:t>
            </a:r>
            <a:r>
              <a:rPr lang="en-GB" sz="1600" dirty="0" err="1">
                <a:latin typeface="Calibri" panose="020F0502020204030204" pitchFamily="34" charset="0"/>
                <a:ea typeface="Calibri" panose="020F0502020204030204" pitchFamily="34" charset="0"/>
                <a:cs typeface="Calibri" panose="020F0502020204030204" pitchFamily="34" charset="0"/>
              </a:rPr>
              <a:t>Atliq</a:t>
            </a:r>
            <a:r>
              <a:rPr lang="en-GB" sz="1600" dirty="0">
                <a:latin typeface="Calibri" panose="020F0502020204030204" pitchFamily="34" charset="0"/>
                <a:ea typeface="Calibri" panose="020F0502020204030204" pitchFamily="34" charset="0"/>
                <a:cs typeface="Calibri" panose="020F0502020204030204" pitchFamily="34" charset="0"/>
              </a:rPr>
              <a:t> located in different cities where </a:t>
            </a:r>
            <a:r>
              <a:rPr lang="en-GB" sz="1600" dirty="0" err="1">
                <a:latin typeface="Calibri" panose="020F0502020204030204" pitchFamily="34" charset="0"/>
                <a:ea typeface="Calibri" panose="020F0502020204030204" pitchFamily="34" charset="0"/>
                <a:cs typeface="Calibri" panose="020F0502020204030204" pitchFamily="34" charset="0"/>
              </a:rPr>
              <a:t>Atliq</a:t>
            </a:r>
            <a:r>
              <a:rPr lang="en-GB" sz="1600" dirty="0">
                <a:latin typeface="Calibri" panose="020F0502020204030204" pitchFamily="34" charset="0"/>
                <a:ea typeface="Calibri" panose="020F0502020204030204" pitchFamily="34" charset="0"/>
                <a:cs typeface="Calibri" panose="020F0502020204030204" pitchFamily="34" charset="0"/>
              </a:rPr>
              <a:t> has its supermarket.</a:t>
            </a:r>
          </a:p>
          <a:p>
            <a:pPr marL="285750" indent="-285750">
              <a:buFont typeface="Wingdings" panose="05000000000000000000" pitchFamily="2" charset="2"/>
              <a:buChar char="§"/>
            </a:pPr>
            <a:endParaRPr lang="en-GB" sz="16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
            </a:pPr>
            <a:r>
              <a:rPr lang="en-GB" sz="1600" dirty="0" err="1">
                <a:latin typeface="Calibri" panose="020F0502020204030204" pitchFamily="34" charset="0"/>
                <a:ea typeface="Calibri" panose="020F0502020204030204" pitchFamily="34" charset="0"/>
                <a:cs typeface="Calibri" panose="020F0502020204030204" pitchFamily="34" charset="0"/>
              </a:rPr>
              <a:t>dim_campaigns</a:t>
            </a:r>
            <a:r>
              <a:rPr lang="en-GB" sz="1600" dirty="0">
                <a:latin typeface="Calibri" panose="020F0502020204030204" pitchFamily="34" charset="0"/>
                <a:ea typeface="Calibri" panose="020F0502020204030204" pitchFamily="34" charset="0"/>
                <a:cs typeface="Calibri" panose="020F0502020204030204" pitchFamily="34" charset="0"/>
              </a:rPr>
              <a:t>:- This table gives us the idea about the promotion campaigns being run by </a:t>
            </a:r>
            <a:r>
              <a:rPr lang="en-GB" sz="1600" dirty="0" err="1">
                <a:latin typeface="Calibri" panose="020F0502020204030204" pitchFamily="34" charset="0"/>
                <a:ea typeface="Calibri" panose="020F0502020204030204" pitchFamily="34" charset="0"/>
                <a:cs typeface="Calibri" panose="020F0502020204030204" pitchFamily="34" charset="0"/>
              </a:rPr>
              <a:t>Atliq</a:t>
            </a:r>
            <a:r>
              <a:rPr lang="en-GB" sz="1600" dirty="0">
                <a:latin typeface="Calibri" panose="020F0502020204030204" pitchFamily="34" charset="0"/>
                <a:ea typeface="Calibri" panose="020F0502020204030204" pitchFamily="34" charset="0"/>
                <a:cs typeface="Calibri" panose="020F0502020204030204" pitchFamily="34" charset="0"/>
              </a:rPr>
              <a:t> in their supermarkets.</a:t>
            </a:r>
          </a:p>
          <a:p>
            <a:pPr marL="285750" indent="-285750">
              <a:buFont typeface="Wingdings" panose="05000000000000000000" pitchFamily="2" charset="2"/>
              <a:buChar char="§"/>
            </a:pPr>
            <a:endParaRPr lang="en-GB" sz="16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
            </a:pPr>
            <a:r>
              <a:rPr lang="en-GB" sz="1600" dirty="0" err="1">
                <a:latin typeface="Calibri" panose="020F0502020204030204" pitchFamily="34" charset="0"/>
                <a:ea typeface="Calibri" panose="020F0502020204030204" pitchFamily="34" charset="0"/>
                <a:cs typeface="Calibri" panose="020F0502020204030204" pitchFamily="34" charset="0"/>
              </a:rPr>
              <a:t>Fact_events</a:t>
            </a:r>
            <a:r>
              <a:rPr lang="en-GB" sz="1600" dirty="0">
                <a:latin typeface="Calibri" panose="020F0502020204030204" pitchFamily="34" charset="0"/>
                <a:ea typeface="Calibri" panose="020F0502020204030204" pitchFamily="34" charset="0"/>
                <a:cs typeface="Calibri" panose="020F0502020204030204" pitchFamily="34" charset="0"/>
              </a:rPr>
              <a:t>:- It gives information about unique sales event of </a:t>
            </a:r>
            <a:r>
              <a:rPr lang="en-GB" sz="1600" dirty="0" err="1">
                <a:latin typeface="Calibri" panose="020F0502020204030204" pitchFamily="34" charset="0"/>
                <a:ea typeface="Calibri" panose="020F0502020204030204" pitchFamily="34" charset="0"/>
                <a:cs typeface="Calibri" panose="020F0502020204030204" pitchFamily="34" charset="0"/>
              </a:rPr>
              <a:t>Atliq</a:t>
            </a:r>
            <a:r>
              <a:rPr lang="en-GB" sz="1600" dirty="0">
                <a:latin typeface="Calibri" panose="020F0502020204030204" pitchFamily="34" charset="0"/>
                <a:ea typeface="Calibri" panose="020F0502020204030204" pitchFamily="34" charset="0"/>
                <a:cs typeface="Calibri" panose="020F0502020204030204" pitchFamily="34" charset="0"/>
              </a:rPr>
              <a:t> supermarket.</a:t>
            </a:r>
          </a:p>
          <a:p>
            <a:pPr marL="285750" indent="-285750">
              <a:buFont typeface="Wingdings" panose="05000000000000000000" pitchFamily="2" charset="2"/>
              <a:buChar char="§"/>
            </a:pPr>
            <a:r>
              <a:rPr lang="en-GB" sz="1600" dirty="0">
                <a:latin typeface="Calibri" panose="020F0502020204030204" pitchFamily="34" charset="0"/>
                <a:ea typeface="Calibri" panose="020F0502020204030204" pitchFamily="34" charset="0"/>
                <a:cs typeface="Calibri" panose="020F0502020204030204" pitchFamily="34" charset="0"/>
              </a:rPr>
              <a:t>Each record gives the info about product id , store id, base price, promo offer applied on it , as well as quantity sold before &amp; after promotion.</a:t>
            </a:r>
          </a:p>
          <a:p>
            <a:endParaRPr lang="en-GB"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
            </a:pPr>
            <a:endParaRPr lang="en-GB"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
            </a:pPr>
            <a:endParaRPr lang="en-GB" dirty="0">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00000"/>
              </a:lnSpc>
              <a:spcBef>
                <a:spcPts val="0"/>
              </a:spcBef>
              <a:buFont typeface="Wingdings" panose="05000000000000000000" pitchFamily="2" charset="2"/>
              <a:buChar char="§"/>
            </a:pPr>
            <a:endParaRPr lang="en-GB" dirty="0">
              <a:latin typeface="Calibri" panose="020F0502020204030204" pitchFamily="34" charset="0"/>
              <a:ea typeface="Calibri" panose="020F0502020204030204" pitchFamily="34" charset="0"/>
              <a:cs typeface="Calibri" panose="020F0502020204030204" pitchFamily="34" charset="0"/>
            </a:endParaRPr>
          </a:p>
          <a:p>
            <a:pPr marL="342900" indent="-342900" algn="ctr">
              <a:lnSpc>
                <a:spcPct val="100000"/>
              </a:lnSpc>
              <a:spcBef>
                <a:spcPts val="0"/>
              </a:spcBef>
              <a:buFont typeface="+mj-lt"/>
              <a:buAutoNum type="arabicPeriod"/>
            </a:pPr>
            <a:endParaRPr lang="en-GB" dirty="0">
              <a:latin typeface="Calibri" panose="020F0502020204030204" pitchFamily="34" charset="0"/>
              <a:ea typeface="Calibri" panose="020F0502020204030204" pitchFamily="34" charset="0"/>
              <a:cs typeface="Calibri" panose="020F0502020204030204" pitchFamily="34" charset="0"/>
            </a:endParaRPr>
          </a:p>
        </p:txBody>
      </p:sp>
      <p:sp>
        <p:nvSpPr>
          <p:cNvPr id="15" name="Footer Placeholder 7">
            <a:extLst>
              <a:ext uri="{FF2B5EF4-FFF2-40B4-BE49-F238E27FC236}">
                <a16:creationId xmlns:a16="http://schemas.microsoft.com/office/drawing/2014/main" id="{793AC722-3875-0870-AC11-7ECCF0031257}"/>
              </a:ext>
            </a:extLst>
          </p:cNvPr>
          <p:cNvSpPr txBox="1">
            <a:spLocks/>
          </p:cNvSpPr>
          <p:nvPr/>
        </p:nvSpPr>
        <p:spPr>
          <a:xfrm>
            <a:off x="310100" y="6360648"/>
            <a:ext cx="41148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err="1"/>
              <a:t>AtliQ</a:t>
            </a:r>
            <a:r>
              <a:rPr lang="en-US" sz="1400" dirty="0"/>
              <a:t> supermarket promotions &amp; its Impact Analysis</a:t>
            </a:r>
          </a:p>
        </p:txBody>
      </p:sp>
    </p:spTree>
    <p:extLst>
      <p:ext uri="{BB962C8B-B14F-4D97-AF65-F5344CB8AC3E}">
        <p14:creationId xmlns:p14="http://schemas.microsoft.com/office/powerpoint/2010/main" val="21340948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a:extLst>
              <a:ext uri="{FF2B5EF4-FFF2-40B4-BE49-F238E27FC236}">
                <a16:creationId xmlns:a16="http://schemas.microsoft.com/office/drawing/2014/main" id="{4D761329-3BEF-0173-1328-A4DB26572AFF}"/>
              </a:ext>
            </a:extLst>
          </p:cNvPr>
          <p:cNvSpPr>
            <a:spLocks noGrp="1"/>
          </p:cNvSpPr>
          <p:nvPr>
            <p:ph type="title"/>
          </p:nvPr>
        </p:nvSpPr>
        <p:spPr>
          <a:xfrm>
            <a:off x="3637336" y="132227"/>
            <a:ext cx="4441188" cy="782174"/>
          </a:xfrm>
        </p:spPr>
        <p:txBody>
          <a:bodyPr/>
          <a:lstStyle/>
          <a:p>
            <a:r>
              <a:rPr lang="en-US" sz="2800" dirty="0"/>
              <a:t>Understanding the KPI’s</a:t>
            </a:r>
          </a:p>
        </p:txBody>
      </p:sp>
      <p:sp>
        <p:nvSpPr>
          <p:cNvPr id="10" name="TextBox 9">
            <a:extLst>
              <a:ext uri="{FF2B5EF4-FFF2-40B4-BE49-F238E27FC236}">
                <a16:creationId xmlns:a16="http://schemas.microsoft.com/office/drawing/2014/main" id="{1C798C47-968D-C717-B000-C630066CE9E8}"/>
              </a:ext>
            </a:extLst>
          </p:cNvPr>
          <p:cNvSpPr txBox="1"/>
          <p:nvPr/>
        </p:nvSpPr>
        <p:spPr>
          <a:xfrm>
            <a:off x="310100" y="726509"/>
            <a:ext cx="11537343" cy="2677656"/>
          </a:xfrm>
          <a:prstGeom prst="rect">
            <a:avLst/>
          </a:prstGeom>
        </p:spPr>
        <p:txBody>
          <a:bodyPr wrap="square" rtlCol="0">
            <a:spAutoFit/>
          </a:bodyPr>
          <a:lstStyle/>
          <a:p>
            <a:pPr marL="285750" indent="-285750">
              <a:lnSpc>
                <a:spcPct val="100000"/>
              </a:lnSpc>
              <a:spcBef>
                <a:spcPts val="0"/>
              </a:spcBef>
              <a:buFont typeface="Arial" panose="020B0604020202020204" pitchFamily="34" charset="0"/>
              <a:buChar char="•"/>
            </a:pPr>
            <a:r>
              <a:rPr lang="en-GB" sz="1400" dirty="0">
                <a:latin typeface="Calibri" panose="020F0502020204030204" pitchFamily="34" charset="0"/>
                <a:ea typeface="Calibri" panose="020F0502020204030204" pitchFamily="34" charset="0"/>
                <a:cs typeface="Calibri" panose="020F0502020204030204" pitchFamily="34" charset="0"/>
              </a:rPr>
              <a:t>KPI’S are key performance indicators. It is an important metric which helps us to track progress of our specific goal or objective.</a:t>
            </a:r>
          </a:p>
          <a:p>
            <a:pPr marL="285750" indent="-285750">
              <a:lnSpc>
                <a:spcPct val="100000"/>
              </a:lnSpc>
              <a:spcBef>
                <a:spcPts val="0"/>
              </a:spcBef>
              <a:buFont typeface="Arial" panose="020B0604020202020204" pitchFamily="34" charset="0"/>
              <a:buChar char="•"/>
            </a:pPr>
            <a:r>
              <a:rPr lang="en-GB" sz="1400" dirty="0">
                <a:latin typeface="Calibri" panose="020F0502020204030204" pitchFamily="34" charset="0"/>
                <a:ea typeface="Calibri" panose="020F0502020204030204" pitchFamily="34" charset="0"/>
                <a:cs typeface="Calibri" panose="020F0502020204030204" pitchFamily="34" charset="0"/>
              </a:rPr>
              <a:t>Very important insights can be derived from this KPI’s to drive our business in more better way.</a:t>
            </a:r>
          </a:p>
          <a:p>
            <a:pPr marL="285750" indent="-285750">
              <a:lnSpc>
                <a:spcPct val="100000"/>
              </a:lnSpc>
              <a:spcBef>
                <a:spcPts val="0"/>
              </a:spcBef>
              <a:buFont typeface="Arial" panose="020B0604020202020204" pitchFamily="34" charset="0"/>
              <a:buChar char="•"/>
            </a:pPr>
            <a:r>
              <a:rPr lang="en-GB" sz="1400" dirty="0">
                <a:latin typeface="Calibri" panose="020F0502020204030204" pitchFamily="34" charset="0"/>
                <a:ea typeface="Calibri" panose="020F0502020204030204" pitchFamily="34" charset="0"/>
                <a:cs typeface="Calibri" panose="020F0502020204030204" pitchFamily="34" charset="0"/>
              </a:rPr>
              <a:t>The important KPI’S which we have used to gain insights of the sales performance of </a:t>
            </a:r>
            <a:r>
              <a:rPr lang="en-GB" sz="1400" dirty="0" err="1">
                <a:latin typeface="Calibri" panose="020F0502020204030204" pitchFamily="34" charset="0"/>
                <a:ea typeface="Calibri" panose="020F0502020204030204" pitchFamily="34" charset="0"/>
                <a:cs typeface="Calibri" panose="020F0502020204030204" pitchFamily="34" charset="0"/>
              </a:rPr>
              <a:t>Atliq</a:t>
            </a:r>
            <a:r>
              <a:rPr lang="en-GB" sz="1400" dirty="0">
                <a:latin typeface="Calibri" panose="020F0502020204030204" pitchFamily="34" charset="0"/>
                <a:ea typeface="Calibri" panose="020F0502020204030204" pitchFamily="34" charset="0"/>
                <a:cs typeface="Calibri" panose="020F0502020204030204" pitchFamily="34" charset="0"/>
              </a:rPr>
              <a:t> by different promotion campaigns are as follows</a:t>
            </a:r>
          </a:p>
          <a:p>
            <a:pPr marL="285750" indent="-285750">
              <a:lnSpc>
                <a:spcPct val="100000"/>
              </a:lnSpc>
              <a:spcBef>
                <a:spcPts val="0"/>
              </a:spcBef>
              <a:buFont typeface="Wingdings" panose="05000000000000000000" pitchFamily="2" charset="2"/>
              <a:buChar char="§"/>
            </a:pPr>
            <a:endParaRPr lang="en-GB" sz="1400" dirty="0">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00000"/>
              </a:lnSpc>
              <a:spcBef>
                <a:spcPts val="0"/>
              </a:spcBef>
              <a:buFont typeface="Wingdings" panose="05000000000000000000" pitchFamily="2" charset="2"/>
              <a:buChar char="Ø"/>
            </a:pPr>
            <a:r>
              <a:rPr lang="en-GB" sz="1400" b="1" u="sng" dirty="0">
                <a:latin typeface="Calibri" panose="020F0502020204030204" pitchFamily="34" charset="0"/>
                <a:ea typeface="Calibri" panose="020F0502020204030204" pitchFamily="34" charset="0"/>
                <a:cs typeface="Calibri" panose="020F0502020204030204" pitchFamily="34" charset="0"/>
              </a:rPr>
              <a:t>Revenue After Promotion:- </a:t>
            </a:r>
            <a:r>
              <a:rPr lang="en-GB" sz="1400" dirty="0">
                <a:latin typeface="Calibri" panose="020F0502020204030204" pitchFamily="34" charset="0"/>
                <a:ea typeface="Calibri" panose="020F0502020204030204" pitchFamily="34" charset="0"/>
                <a:cs typeface="Calibri" panose="020F0502020204030204" pitchFamily="34" charset="0"/>
              </a:rPr>
              <a:t> It can be defined as the revenue generated by </a:t>
            </a:r>
            <a:r>
              <a:rPr lang="en-GB" sz="1400" dirty="0" err="1">
                <a:latin typeface="Calibri" panose="020F0502020204030204" pitchFamily="34" charset="0"/>
                <a:ea typeface="Calibri" panose="020F0502020204030204" pitchFamily="34" charset="0"/>
                <a:cs typeface="Calibri" panose="020F0502020204030204" pitchFamily="34" charset="0"/>
              </a:rPr>
              <a:t>Atliq</a:t>
            </a:r>
            <a:r>
              <a:rPr lang="en-GB" sz="1400" dirty="0">
                <a:latin typeface="Calibri" panose="020F0502020204030204" pitchFamily="34" charset="0"/>
                <a:ea typeface="Calibri" panose="020F0502020204030204" pitchFamily="34" charset="0"/>
                <a:cs typeface="Calibri" panose="020F0502020204030204" pitchFamily="34" charset="0"/>
              </a:rPr>
              <a:t> sales after the application of promotion campaigns which are Diwali 2023 &amp; Sankranti 2024.</a:t>
            </a:r>
          </a:p>
          <a:p>
            <a:pPr marL="285750" indent="-285750">
              <a:lnSpc>
                <a:spcPct val="100000"/>
              </a:lnSpc>
              <a:spcBef>
                <a:spcPts val="0"/>
              </a:spcBef>
              <a:buFont typeface="Wingdings" panose="05000000000000000000" pitchFamily="2" charset="2"/>
              <a:buChar char="Ø"/>
            </a:pPr>
            <a:endParaRPr lang="en-GB" sz="1400" b="1" u="sng" dirty="0">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00000"/>
              </a:lnSpc>
              <a:spcBef>
                <a:spcPts val="0"/>
              </a:spcBef>
              <a:buFont typeface="Arial" panose="020B0604020202020204" pitchFamily="34" charset="0"/>
              <a:buChar char="•"/>
            </a:pPr>
            <a:r>
              <a:rPr lang="en-GB" sz="1400" u="sng" dirty="0">
                <a:latin typeface="Calibri" panose="020F0502020204030204" pitchFamily="34" charset="0"/>
                <a:ea typeface="Calibri" panose="020F0502020204030204" pitchFamily="34" charset="0"/>
                <a:cs typeface="Calibri" panose="020F0502020204030204" pitchFamily="34" charset="0"/>
              </a:rPr>
              <a:t>Formula: </a:t>
            </a:r>
            <a:r>
              <a:rPr lang="en-GB" sz="1400" dirty="0">
                <a:latin typeface="Calibri" panose="020F0502020204030204" pitchFamily="34" charset="0"/>
                <a:ea typeface="Calibri" panose="020F0502020204030204" pitchFamily="34" charset="0"/>
                <a:cs typeface="Calibri" panose="020F0502020204030204" pitchFamily="34" charset="0"/>
              </a:rPr>
              <a:t>Quantity sold after promotions * promotion price per unit</a:t>
            </a:r>
          </a:p>
          <a:p>
            <a:pPr marL="285750" indent="-285750">
              <a:lnSpc>
                <a:spcPct val="100000"/>
              </a:lnSpc>
              <a:spcBef>
                <a:spcPts val="0"/>
              </a:spcBef>
              <a:buFont typeface="Arial" panose="020B0604020202020204" pitchFamily="34" charset="0"/>
              <a:buChar char="•"/>
            </a:pPr>
            <a:endParaRPr lang="en-GB" sz="1400" u="sng" dirty="0">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00000"/>
              </a:lnSpc>
              <a:spcBef>
                <a:spcPts val="0"/>
              </a:spcBef>
              <a:buFont typeface="Arial" panose="020B0604020202020204" pitchFamily="34" charset="0"/>
              <a:buChar char="•"/>
            </a:pPr>
            <a:r>
              <a:rPr lang="en-GB" sz="1400" dirty="0">
                <a:latin typeface="Calibri" panose="020F0502020204030204" pitchFamily="34" charset="0"/>
                <a:ea typeface="Calibri" panose="020F0502020204030204" pitchFamily="34" charset="0"/>
                <a:cs typeface="Calibri" panose="020F0502020204030204" pitchFamily="34" charset="0"/>
              </a:rPr>
              <a:t>Here promotion price is calculated as per the promotion offered on product.</a:t>
            </a:r>
          </a:p>
          <a:p>
            <a:pPr marL="285750" indent="-285750">
              <a:lnSpc>
                <a:spcPct val="100000"/>
              </a:lnSpc>
              <a:spcBef>
                <a:spcPts val="0"/>
              </a:spcBef>
              <a:buFont typeface="Arial" panose="020B0604020202020204" pitchFamily="34" charset="0"/>
              <a:buChar char="•"/>
            </a:pPr>
            <a:endParaRPr lang="en-GB" sz="1400" dirty="0">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00000"/>
              </a:lnSpc>
              <a:spcBef>
                <a:spcPts val="0"/>
              </a:spcBef>
              <a:buFont typeface="Arial" panose="020B0604020202020204" pitchFamily="34" charset="0"/>
              <a:buChar char="•"/>
            </a:pPr>
            <a:r>
              <a:rPr lang="en-GB" sz="1400" dirty="0">
                <a:latin typeface="Calibri" panose="020F0502020204030204" pitchFamily="34" charset="0"/>
                <a:ea typeface="Calibri" panose="020F0502020204030204" pitchFamily="34" charset="0"/>
                <a:cs typeface="Calibri" panose="020F0502020204030204" pitchFamily="34" charset="0"/>
              </a:rPr>
              <a:t>Promotion price = base price – base price * discount percentage</a:t>
            </a:r>
          </a:p>
        </p:txBody>
      </p:sp>
      <p:sp>
        <p:nvSpPr>
          <p:cNvPr id="15" name="Footer Placeholder 7">
            <a:extLst>
              <a:ext uri="{FF2B5EF4-FFF2-40B4-BE49-F238E27FC236}">
                <a16:creationId xmlns:a16="http://schemas.microsoft.com/office/drawing/2014/main" id="{69579BF6-DB4C-F1D9-EF8D-28C7D4C1360E}"/>
              </a:ext>
            </a:extLst>
          </p:cNvPr>
          <p:cNvSpPr txBox="1">
            <a:spLocks/>
          </p:cNvSpPr>
          <p:nvPr/>
        </p:nvSpPr>
        <p:spPr>
          <a:xfrm>
            <a:off x="310100" y="6360648"/>
            <a:ext cx="41148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err="1"/>
              <a:t>AtliQ</a:t>
            </a:r>
            <a:r>
              <a:rPr lang="en-US" sz="1400" dirty="0"/>
              <a:t> supermarket promotions &amp; its Impact Analysis</a:t>
            </a:r>
          </a:p>
        </p:txBody>
      </p:sp>
      <p:pic>
        <p:nvPicPr>
          <p:cNvPr id="17" name="Picture 16">
            <a:extLst>
              <a:ext uri="{FF2B5EF4-FFF2-40B4-BE49-F238E27FC236}">
                <a16:creationId xmlns:a16="http://schemas.microsoft.com/office/drawing/2014/main" id="{416DE3C9-C187-54B6-5673-6B19BA6E4811}"/>
              </a:ext>
            </a:extLst>
          </p:cNvPr>
          <p:cNvPicPr>
            <a:picLocks noChangeAspect="1"/>
          </p:cNvPicPr>
          <p:nvPr/>
        </p:nvPicPr>
        <p:blipFill>
          <a:blip r:embed="rId3"/>
          <a:stretch>
            <a:fillRect/>
          </a:stretch>
        </p:blipFill>
        <p:spPr>
          <a:xfrm>
            <a:off x="3952017" y="3558615"/>
            <a:ext cx="1932512" cy="1010701"/>
          </a:xfrm>
          <a:prstGeom prst="rect">
            <a:avLst/>
          </a:prstGeom>
        </p:spPr>
      </p:pic>
      <p:sp>
        <p:nvSpPr>
          <p:cNvPr id="18" name="TextBox 17">
            <a:extLst>
              <a:ext uri="{FF2B5EF4-FFF2-40B4-BE49-F238E27FC236}">
                <a16:creationId xmlns:a16="http://schemas.microsoft.com/office/drawing/2014/main" id="{0F0958D8-A900-12B8-DCE2-1217B737927A}"/>
              </a:ext>
            </a:extLst>
          </p:cNvPr>
          <p:cNvSpPr txBox="1"/>
          <p:nvPr/>
        </p:nvSpPr>
        <p:spPr>
          <a:xfrm>
            <a:off x="3398478" y="5144695"/>
            <a:ext cx="3039590" cy="276999"/>
          </a:xfrm>
          <a:prstGeom prst="rect">
            <a:avLst/>
          </a:prstGeom>
          <a:ln>
            <a:solidFill>
              <a:schemeClr val="tx1">
                <a:lumMod val="50000"/>
                <a:lumOff val="50000"/>
              </a:schemeClr>
            </a:solidFill>
          </a:ln>
        </p:spPr>
        <p:txBody>
          <a:bodyPr wrap="square" rtlCol="0">
            <a:spAutoFit/>
          </a:bodyPr>
          <a:lstStyle/>
          <a:p>
            <a:pPr marL="0" indent="0" algn="ctr">
              <a:lnSpc>
                <a:spcPct val="100000"/>
              </a:lnSpc>
              <a:spcBef>
                <a:spcPts val="0"/>
              </a:spcBef>
              <a:buFontTx/>
              <a:buNone/>
            </a:pPr>
            <a:r>
              <a:rPr lang="en-GB" sz="1200" dirty="0">
                <a:latin typeface="Calibri" panose="020F0502020204030204" pitchFamily="34" charset="0"/>
                <a:ea typeface="Calibri" panose="020F0502020204030204" pitchFamily="34" charset="0"/>
                <a:cs typeface="Calibri" panose="020F0502020204030204" pitchFamily="34" charset="0"/>
              </a:rPr>
              <a:t>Total Revenue after promotions in Millions</a:t>
            </a:r>
            <a:endParaRPr lang="en-IN" sz="1200" dirty="0">
              <a:latin typeface="Calibri" panose="020F0502020204030204" pitchFamily="34" charset="0"/>
              <a:ea typeface="Calibri" panose="020F0502020204030204" pitchFamily="34" charset="0"/>
              <a:cs typeface="Calibri" panose="020F0502020204030204" pitchFamily="34" charset="0"/>
            </a:endParaRPr>
          </a:p>
        </p:txBody>
      </p:sp>
      <p:pic>
        <p:nvPicPr>
          <p:cNvPr id="23" name="Picture 22">
            <a:extLst>
              <a:ext uri="{FF2B5EF4-FFF2-40B4-BE49-F238E27FC236}">
                <a16:creationId xmlns:a16="http://schemas.microsoft.com/office/drawing/2014/main" id="{84EB67B8-789E-66C2-2705-08EE1B8479AC}"/>
              </a:ext>
            </a:extLst>
          </p:cNvPr>
          <p:cNvPicPr>
            <a:picLocks noChangeAspect="1"/>
          </p:cNvPicPr>
          <p:nvPr/>
        </p:nvPicPr>
        <p:blipFill>
          <a:blip r:embed="rId4"/>
          <a:stretch>
            <a:fillRect/>
          </a:stretch>
        </p:blipFill>
        <p:spPr>
          <a:xfrm>
            <a:off x="7881396" y="3022684"/>
            <a:ext cx="4114800" cy="3703089"/>
          </a:xfrm>
          <a:prstGeom prst="rect">
            <a:avLst/>
          </a:prstGeom>
        </p:spPr>
      </p:pic>
      <p:cxnSp>
        <p:nvCxnSpPr>
          <p:cNvPr id="25" name="Connector: Elbow 24">
            <a:extLst>
              <a:ext uri="{FF2B5EF4-FFF2-40B4-BE49-F238E27FC236}">
                <a16:creationId xmlns:a16="http://schemas.microsoft.com/office/drawing/2014/main" id="{AB414413-6F59-7AEC-1E1C-DED4EE5A0495}"/>
              </a:ext>
            </a:extLst>
          </p:cNvPr>
          <p:cNvCxnSpPr>
            <a:cxnSpLocks/>
          </p:cNvCxnSpPr>
          <p:nvPr/>
        </p:nvCxnSpPr>
        <p:spPr>
          <a:xfrm rot="10800000" flipV="1">
            <a:off x="7405917" y="5571908"/>
            <a:ext cx="475479" cy="34291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218DCCB5-3710-0896-62B0-9864CF6AF63B}"/>
              </a:ext>
            </a:extLst>
          </p:cNvPr>
          <p:cNvCxnSpPr>
            <a:cxnSpLocks/>
          </p:cNvCxnSpPr>
          <p:nvPr/>
        </p:nvCxnSpPr>
        <p:spPr>
          <a:xfrm rot="5400000" flipH="1" flipV="1">
            <a:off x="4533910" y="4788349"/>
            <a:ext cx="505557" cy="7951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9F5ADE89-2F48-192E-9C51-31467BA76605}"/>
              </a:ext>
            </a:extLst>
          </p:cNvPr>
          <p:cNvSpPr txBox="1"/>
          <p:nvPr/>
        </p:nvSpPr>
        <p:spPr>
          <a:xfrm>
            <a:off x="2940522" y="5683991"/>
            <a:ext cx="4407817" cy="461665"/>
          </a:xfrm>
          <a:prstGeom prst="rect">
            <a:avLst/>
          </a:prstGeom>
          <a:ln>
            <a:solidFill>
              <a:schemeClr val="tx1">
                <a:lumMod val="50000"/>
                <a:lumOff val="50000"/>
              </a:schemeClr>
            </a:solidFill>
          </a:ln>
        </p:spPr>
        <p:txBody>
          <a:bodyPr wrap="square" rtlCol="0">
            <a:spAutoFit/>
          </a:bodyPr>
          <a:lstStyle/>
          <a:p>
            <a:pPr marL="0" indent="0" algn="ctr">
              <a:lnSpc>
                <a:spcPct val="100000"/>
              </a:lnSpc>
              <a:spcBef>
                <a:spcPts val="0"/>
              </a:spcBef>
              <a:buFontTx/>
              <a:buNone/>
            </a:pPr>
            <a:r>
              <a:rPr lang="en-GB" sz="1200" dirty="0">
                <a:latin typeface="Calibri" panose="020F0502020204030204" pitchFamily="34" charset="0"/>
                <a:ea typeface="Calibri" panose="020F0502020204030204" pitchFamily="34" charset="0"/>
                <a:cs typeface="Calibri" panose="020F0502020204030204" pitchFamily="34" charset="0"/>
              </a:rPr>
              <a:t>Bengaluru (71.17M), Chennai (57M) &amp; Hyderabad (45.39) generated most revenues after the promotion campaigns</a:t>
            </a:r>
            <a:endParaRPr lang="en-IN" sz="1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7807961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ppt_w</p:attrName>
                                        </p:attrNameLst>
                                      </p:cBhvr>
                                      <p:tavLst>
                                        <p:tav tm="0">
                                          <p:val>
                                            <p:fltVal val="0"/>
                                          </p:val>
                                        </p:tav>
                                        <p:tav tm="100000">
                                          <p:val>
                                            <p:strVal val="#ppt_w"/>
                                          </p:val>
                                        </p:tav>
                                      </p:tavLst>
                                    </p:anim>
                                    <p:anim calcmode="lin" valueType="num">
                                      <p:cBhvr>
                                        <p:cTn id="13" dur="500" fill="hold"/>
                                        <p:tgtEl>
                                          <p:spTgt spid="17"/>
                                        </p:tgtEl>
                                        <p:attrNameLst>
                                          <p:attrName>ppt_h</p:attrName>
                                        </p:attrNameLst>
                                      </p:cBhvr>
                                      <p:tavLst>
                                        <p:tav tm="0">
                                          <p:val>
                                            <p:fltVal val="0"/>
                                          </p:val>
                                        </p:tav>
                                        <p:tav tm="100000">
                                          <p:val>
                                            <p:strVal val="#ppt_h"/>
                                          </p:val>
                                        </p:tav>
                                      </p:tavLst>
                                    </p:anim>
                                    <p:animEffect transition="in" filter="fade">
                                      <p:cBhvr>
                                        <p:cTn id="14" dur="500"/>
                                        <p:tgtEl>
                                          <p:spTgt spid="17"/>
                                        </p:tgtEl>
                                      </p:cBhvr>
                                    </p:animEffect>
                                  </p:childTnLst>
                                </p:cTn>
                              </p:par>
                              <p:par>
                                <p:cTn id="15" presetID="53" presetClass="entr" presetSubtype="16"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p:cTn id="17" dur="500" fill="hold"/>
                                        <p:tgtEl>
                                          <p:spTgt spid="27"/>
                                        </p:tgtEl>
                                        <p:attrNameLst>
                                          <p:attrName>ppt_w</p:attrName>
                                        </p:attrNameLst>
                                      </p:cBhvr>
                                      <p:tavLst>
                                        <p:tav tm="0">
                                          <p:val>
                                            <p:fltVal val="0"/>
                                          </p:val>
                                        </p:tav>
                                        <p:tav tm="100000">
                                          <p:val>
                                            <p:strVal val="#ppt_w"/>
                                          </p:val>
                                        </p:tav>
                                      </p:tavLst>
                                    </p:anim>
                                    <p:anim calcmode="lin" valueType="num">
                                      <p:cBhvr>
                                        <p:cTn id="18" dur="500" fill="hold"/>
                                        <p:tgtEl>
                                          <p:spTgt spid="27"/>
                                        </p:tgtEl>
                                        <p:attrNameLst>
                                          <p:attrName>ppt_h</p:attrName>
                                        </p:attrNameLst>
                                      </p:cBhvr>
                                      <p:tavLst>
                                        <p:tav tm="0">
                                          <p:val>
                                            <p:fltVal val="0"/>
                                          </p:val>
                                        </p:tav>
                                        <p:tav tm="100000">
                                          <p:val>
                                            <p:strVal val="#ppt_h"/>
                                          </p:val>
                                        </p:tav>
                                      </p:tavLst>
                                    </p:anim>
                                    <p:animEffect transition="in" filter="fade">
                                      <p:cBhvr>
                                        <p:cTn id="19" dur="500"/>
                                        <p:tgtEl>
                                          <p:spTgt spid="2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p:cTn id="22" dur="500" fill="hold"/>
                                        <p:tgtEl>
                                          <p:spTgt spid="18"/>
                                        </p:tgtEl>
                                        <p:attrNameLst>
                                          <p:attrName>ppt_w</p:attrName>
                                        </p:attrNameLst>
                                      </p:cBhvr>
                                      <p:tavLst>
                                        <p:tav tm="0">
                                          <p:val>
                                            <p:fltVal val="0"/>
                                          </p:val>
                                        </p:tav>
                                        <p:tav tm="100000">
                                          <p:val>
                                            <p:strVal val="#ppt_w"/>
                                          </p:val>
                                        </p:tav>
                                      </p:tavLst>
                                    </p:anim>
                                    <p:anim calcmode="lin" valueType="num">
                                      <p:cBhvr>
                                        <p:cTn id="23" dur="500" fill="hold"/>
                                        <p:tgtEl>
                                          <p:spTgt spid="18"/>
                                        </p:tgtEl>
                                        <p:attrNameLst>
                                          <p:attrName>ppt_h</p:attrName>
                                        </p:attrNameLst>
                                      </p:cBhvr>
                                      <p:tavLst>
                                        <p:tav tm="0">
                                          <p:val>
                                            <p:fltVal val="0"/>
                                          </p:val>
                                        </p:tav>
                                        <p:tav tm="100000">
                                          <p:val>
                                            <p:strVal val="#ppt_h"/>
                                          </p:val>
                                        </p:tav>
                                      </p:tavLst>
                                    </p:anim>
                                    <p:animEffect transition="in" filter="fade">
                                      <p:cBhvr>
                                        <p:cTn id="24" dur="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30"/>
                                        </p:tgtEl>
                                        <p:attrNameLst>
                                          <p:attrName>style.visibility</p:attrName>
                                        </p:attrNameLst>
                                      </p:cBhvr>
                                      <p:to>
                                        <p:strVal val="visible"/>
                                      </p:to>
                                    </p:set>
                                    <p:anim calcmode="lin" valueType="num">
                                      <p:cBhvr>
                                        <p:cTn id="29" dur="500" fill="hold"/>
                                        <p:tgtEl>
                                          <p:spTgt spid="30"/>
                                        </p:tgtEl>
                                        <p:attrNameLst>
                                          <p:attrName>ppt_w</p:attrName>
                                        </p:attrNameLst>
                                      </p:cBhvr>
                                      <p:tavLst>
                                        <p:tav tm="0">
                                          <p:val>
                                            <p:fltVal val="0"/>
                                          </p:val>
                                        </p:tav>
                                        <p:tav tm="100000">
                                          <p:val>
                                            <p:strVal val="#ppt_w"/>
                                          </p:val>
                                        </p:tav>
                                      </p:tavLst>
                                    </p:anim>
                                    <p:anim calcmode="lin" valueType="num">
                                      <p:cBhvr>
                                        <p:cTn id="30" dur="500" fill="hold"/>
                                        <p:tgtEl>
                                          <p:spTgt spid="30"/>
                                        </p:tgtEl>
                                        <p:attrNameLst>
                                          <p:attrName>ppt_h</p:attrName>
                                        </p:attrNameLst>
                                      </p:cBhvr>
                                      <p:tavLst>
                                        <p:tav tm="0">
                                          <p:val>
                                            <p:fltVal val="0"/>
                                          </p:val>
                                        </p:tav>
                                        <p:tav tm="100000">
                                          <p:val>
                                            <p:strVal val="#ppt_h"/>
                                          </p:val>
                                        </p:tav>
                                      </p:tavLst>
                                    </p:anim>
                                    <p:animEffect transition="in" filter="fade">
                                      <p:cBhvr>
                                        <p:cTn id="31" dur="500"/>
                                        <p:tgtEl>
                                          <p:spTgt spid="30"/>
                                        </p:tgtEl>
                                      </p:cBhvr>
                                    </p:animEffect>
                                  </p:childTnLst>
                                </p:cTn>
                              </p:par>
                              <p:par>
                                <p:cTn id="32" presetID="53" presetClass="entr" presetSubtype="16" fill="hold" nodeType="withEffect">
                                  <p:stCondLst>
                                    <p:cond delay="0"/>
                                  </p:stCondLst>
                                  <p:childTnLst>
                                    <p:set>
                                      <p:cBhvr>
                                        <p:cTn id="33" dur="1" fill="hold">
                                          <p:stCondLst>
                                            <p:cond delay="0"/>
                                          </p:stCondLst>
                                        </p:cTn>
                                        <p:tgtEl>
                                          <p:spTgt spid="23"/>
                                        </p:tgtEl>
                                        <p:attrNameLst>
                                          <p:attrName>style.visibility</p:attrName>
                                        </p:attrNameLst>
                                      </p:cBhvr>
                                      <p:to>
                                        <p:strVal val="visible"/>
                                      </p:to>
                                    </p:set>
                                    <p:anim calcmode="lin" valueType="num">
                                      <p:cBhvr>
                                        <p:cTn id="34" dur="500" fill="hold"/>
                                        <p:tgtEl>
                                          <p:spTgt spid="23"/>
                                        </p:tgtEl>
                                        <p:attrNameLst>
                                          <p:attrName>ppt_w</p:attrName>
                                        </p:attrNameLst>
                                      </p:cBhvr>
                                      <p:tavLst>
                                        <p:tav tm="0">
                                          <p:val>
                                            <p:fltVal val="0"/>
                                          </p:val>
                                        </p:tav>
                                        <p:tav tm="100000">
                                          <p:val>
                                            <p:strVal val="#ppt_w"/>
                                          </p:val>
                                        </p:tav>
                                      </p:tavLst>
                                    </p:anim>
                                    <p:anim calcmode="lin" valueType="num">
                                      <p:cBhvr>
                                        <p:cTn id="35" dur="500" fill="hold"/>
                                        <p:tgtEl>
                                          <p:spTgt spid="23"/>
                                        </p:tgtEl>
                                        <p:attrNameLst>
                                          <p:attrName>ppt_h</p:attrName>
                                        </p:attrNameLst>
                                      </p:cBhvr>
                                      <p:tavLst>
                                        <p:tav tm="0">
                                          <p:val>
                                            <p:fltVal val="0"/>
                                          </p:val>
                                        </p:tav>
                                        <p:tav tm="100000">
                                          <p:val>
                                            <p:strVal val="#ppt_h"/>
                                          </p:val>
                                        </p:tav>
                                      </p:tavLst>
                                    </p:anim>
                                    <p:animEffect transition="in" filter="fade">
                                      <p:cBhvr>
                                        <p:cTn id="36" dur="500"/>
                                        <p:tgtEl>
                                          <p:spTgt spid="23"/>
                                        </p:tgtEl>
                                      </p:cBhvr>
                                    </p:animEffect>
                                  </p:childTnLst>
                                </p:cTn>
                              </p:par>
                              <p:par>
                                <p:cTn id="37" presetID="53" presetClass="entr" presetSubtype="16" fill="hold" nodeType="withEffect">
                                  <p:stCondLst>
                                    <p:cond delay="0"/>
                                  </p:stCondLst>
                                  <p:childTnLst>
                                    <p:set>
                                      <p:cBhvr>
                                        <p:cTn id="38" dur="1" fill="hold">
                                          <p:stCondLst>
                                            <p:cond delay="0"/>
                                          </p:stCondLst>
                                        </p:cTn>
                                        <p:tgtEl>
                                          <p:spTgt spid="25"/>
                                        </p:tgtEl>
                                        <p:attrNameLst>
                                          <p:attrName>style.visibility</p:attrName>
                                        </p:attrNameLst>
                                      </p:cBhvr>
                                      <p:to>
                                        <p:strVal val="visible"/>
                                      </p:to>
                                    </p:set>
                                    <p:anim calcmode="lin" valueType="num">
                                      <p:cBhvr>
                                        <p:cTn id="39" dur="500" fill="hold"/>
                                        <p:tgtEl>
                                          <p:spTgt spid="25"/>
                                        </p:tgtEl>
                                        <p:attrNameLst>
                                          <p:attrName>ppt_w</p:attrName>
                                        </p:attrNameLst>
                                      </p:cBhvr>
                                      <p:tavLst>
                                        <p:tav tm="0">
                                          <p:val>
                                            <p:fltVal val="0"/>
                                          </p:val>
                                        </p:tav>
                                        <p:tav tm="100000">
                                          <p:val>
                                            <p:strVal val="#ppt_w"/>
                                          </p:val>
                                        </p:tav>
                                      </p:tavLst>
                                    </p:anim>
                                    <p:anim calcmode="lin" valueType="num">
                                      <p:cBhvr>
                                        <p:cTn id="40" dur="500" fill="hold"/>
                                        <p:tgtEl>
                                          <p:spTgt spid="25"/>
                                        </p:tgtEl>
                                        <p:attrNameLst>
                                          <p:attrName>ppt_h</p:attrName>
                                        </p:attrNameLst>
                                      </p:cBhvr>
                                      <p:tavLst>
                                        <p:tav tm="0">
                                          <p:val>
                                            <p:fltVal val="0"/>
                                          </p:val>
                                        </p:tav>
                                        <p:tav tm="100000">
                                          <p:val>
                                            <p:strVal val="#ppt_h"/>
                                          </p:val>
                                        </p:tav>
                                      </p:tavLst>
                                    </p:anim>
                                    <p:animEffect transition="in" filter="fade">
                                      <p:cBhvr>
                                        <p:cTn id="4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8" grpId="0" animBg="1"/>
      <p:bldP spid="3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55D6DD-A882-784B-C374-E5A16A8B9850}"/>
            </a:ext>
          </a:extLst>
        </p:cNvPr>
        <p:cNvGrpSpPr/>
        <p:nvPr/>
      </p:nvGrpSpPr>
      <p:grpSpPr>
        <a:xfrm>
          <a:off x="0" y="0"/>
          <a:ext cx="0" cy="0"/>
          <a:chOff x="0" y="0"/>
          <a:chExt cx="0" cy="0"/>
        </a:xfrm>
      </p:grpSpPr>
      <p:sp>
        <p:nvSpPr>
          <p:cNvPr id="15" name="Footer Placeholder 7">
            <a:extLst>
              <a:ext uri="{FF2B5EF4-FFF2-40B4-BE49-F238E27FC236}">
                <a16:creationId xmlns:a16="http://schemas.microsoft.com/office/drawing/2014/main" id="{71847AC4-9CB8-7B1F-0AEB-985E68634631}"/>
              </a:ext>
            </a:extLst>
          </p:cNvPr>
          <p:cNvSpPr txBox="1">
            <a:spLocks/>
          </p:cNvSpPr>
          <p:nvPr/>
        </p:nvSpPr>
        <p:spPr>
          <a:xfrm>
            <a:off x="310100" y="6360648"/>
            <a:ext cx="41148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err="1"/>
              <a:t>AtliQ</a:t>
            </a:r>
            <a:r>
              <a:rPr lang="en-US" sz="1400" dirty="0"/>
              <a:t> supermarket promotions &amp; its Impact Analysis</a:t>
            </a:r>
          </a:p>
        </p:txBody>
      </p:sp>
      <p:sp>
        <p:nvSpPr>
          <p:cNvPr id="6" name="Title 5">
            <a:extLst>
              <a:ext uri="{FF2B5EF4-FFF2-40B4-BE49-F238E27FC236}">
                <a16:creationId xmlns:a16="http://schemas.microsoft.com/office/drawing/2014/main" id="{E2E79F64-E13B-F552-821D-B5FBFDBFE6E2}"/>
              </a:ext>
            </a:extLst>
          </p:cNvPr>
          <p:cNvSpPr>
            <a:spLocks noGrp="1"/>
          </p:cNvSpPr>
          <p:nvPr>
            <p:ph type="title"/>
          </p:nvPr>
        </p:nvSpPr>
        <p:spPr>
          <a:xfrm>
            <a:off x="186612" y="132228"/>
            <a:ext cx="11840547" cy="586229"/>
          </a:xfrm>
        </p:spPr>
        <p:txBody>
          <a:bodyPr/>
          <a:lstStyle/>
          <a:p>
            <a:pPr algn="ctr"/>
            <a:r>
              <a:rPr lang="en-GB" sz="2800" dirty="0"/>
              <a:t>Understanding the KPI’S</a:t>
            </a:r>
            <a:endParaRPr lang="en-IN" sz="2800" dirty="0"/>
          </a:p>
        </p:txBody>
      </p:sp>
      <p:sp>
        <p:nvSpPr>
          <p:cNvPr id="12" name="TextBox 11">
            <a:extLst>
              <a:ext uri="{FF2B5EF4-FFF2-40B4-BE49-F238E27FC236}">
                <a16:creationId xmlns:a16="http://schemas.microsoft.com/office/drawing/2014/main" id="{5003837C-63E6-8F4E-C23A-5F2C09B3E202}"/>
              </a:ext>
            </a:extLst>
          </p:cNvPr>
          <p:cNvSpPr txBox="1"/>
          <p:nvPr/>
        </p:nvSpPr>
        <p:spPr>
          <a:xfrm>
            <a:off x="310100" y="718457"/>
            <a:ext cx="11695288" cy="738664"/>
          </a:xfrm>
          <a:prstGeom prst="rect">
            <a:avLst/>
          </a:prstGeom>
        </p:spPr>
        <p:txBody>
          <a:bodyPr wrap="square" rtlCol="0">
            <a:spAutoFit/>
          </a:bodyPr>
          <a:lstStyle/>
          <a:p>
            <a:pPr marL="285750" indent="-285750">
              <a:lnSpc>
                <a:spcPct val="100000"/>
              </a:lnSpc>
              <a:spcBef>
                <a:spcPts val="0"/>
              </a:spcBef>
              <a:buFont typeface="Wingdings" panose="05000000000000000000" pitchFamily="2" charset="2"/>
              <a:buChar char="Ø"/>
            </a:pPr>
            <a:r>
              <a:rPr lang="en-GB" sz="1400" u="sng" dirty="0">
                <a:latin typeface="Calibri" panose="020F0502020204030204" pitchFamily="34" charset="0"/>
                <a:ea typeface="Calibri" panose="020F0502020204030204" pitchFamily="34" charset="0"/>
                <a:cs typeface="Calibri" panose="020F0502020204030204" pitchFamily="34" charset="0"/>
              </a:rPr>
              <a:t>Incremental Revenue </a:t>
            </a:r>
            <a:r>
              <a:rPr lang="en-GB" sz="1400" dirty="0">
                <a:latin typeface="Calibri" panose="020F0502020204030204" pitchFamily="34" charset="0"/>
                <a:ea typeface="Calibri" panose="020F0502020204030204" pitchFamily="34" charset="0"/>
                <a:cs typeface="Calibri" panose="020F0502020204030204" pitchFamily="34" charset="0"/>
              </a:rPr>
              <a:t>:- It can be defined as the increased revenue of </a:t>
            </a:r>
            <a:r>
              <a:rPr lang="en-GB" sz="1400" dirty="0" err="1">
                <a:latin typeface="Calibri" panose="020F0502020204030204" pitchFamily="34" charset="0"/>
                <a:ea typeface="Calibri" panose="020F0502020204030204" pitchFamily="34" charset="0"/>
                <a:cs typeface="Calibri" panose="020F0502020204030204" pitchFamily="34" charset="0"/>
              </a:rPr>
              <a:t>Atliq</a:t>
            </a:r>
            <a:r>
              <a:rPr lang="en-GB" sz="1400" dirty="0">
                <a:latin typeface="Calibri" panose="020F0502020204030204" pitchFamily="34" charset="0"/>
                <a:ea typeface="Calibri" panose="020F0502020204030204" pitchFamily="34" charset="0"/>
                <a:cs typeface="Calibri" panose="020F0502020204030204" pitchFamily="34" charset="0"/>
              </a:rPr>
              <a:t> stores due to promotional campaigns.</a:t>
            </a:r>
          </a:p>
          <a:p>
            <a:pPr>
              <a:lnSpc>
                <a:spcPct val="100000"/>
              </a:lnSpc>
              <a:spcBef>
                <a:spcPts val="0"/>
              </a:spcBef>
            </a:pPr>
            <a:endParaRPr lang="en-GB" sz="1400" dirty="0">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00000"/>
              </a:lnSpc>
              <a:spcBef>
                <a:spcPts val="0"/>
              </a:spcBef>
              <a:buFont typeface="Arial" panose="020B0604020202020204" pitchFamily="34" charset="0"/>
              <a:buChar char="•"/>
            </a:pPr>
            <a:r>
              <a:rPr lang="en-GB" sz="1400" u="sng" dirty="0">
                <a:latin typeface="Calibri" panose="020F0502020204030204" pitchFamily="34" charset="0"/>
                <a:ea typeface="Calibri" panose="020F0502020204030204" pitchFamily="34" charset="0"/>
                <a:cs typeface="Calibri" panose="020F0502020204030204" pitchFamily="34" charset="0"/>
              </a:rPr>
              <a:t>Formula:-</a:t>
            </a:r>
            <a:r>
              <a:rPr lang="en-GB" sz="1400" dirty="0">
                <a:latin typeface="Calibri" panose="020F0502020204030204" pitchFamily="34" charset="0"/>
                <a:ea typeface="Calibri" panose="020F0502020204030204" pitchFamily="34" charset="0"/>
                <a:cs typeface="Calibri" panose="020F0502020204030204" pitchFamily="34" charset="0"/>
              </a:rPr>
              <a:t> Revenue after promotion – Revenue before promotion</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43BF16D0-5FDF-CF47-F3EB-62E57CF5DB03}"/>
              </a:ext>
            </a:extLst>
          </p:cNvPr>
          <p:cNvSpPr txBox="1"/>
          <p:nvPr/>
        </p:nvSpPr>
        <p:spPr>
          <a:xfrm>
            <a:off x="310100" y="1798606"/>
            <a:ext cx="11651745" cy="523220"/>
          </a:xfrm>
          <a:prstGeom prst="rect">
            <a:avLst/>
          </a:prstGeom>
        </p:spPr>
        <p:txBody>
          <a:bodyPr wrap="square" rtlCol="0">
            <a:spAutoFit/>
          </a:bodyPr>
          <a:lstStyle/>
          <a:p>
            <a:pPr marL="285750" indent="-285750">
              <a:lnSpc>
                <a:spcPct val="100000"/>
              </a:lnSpc>
              <a:spcBef>
                <a:spcPts val="0"/>
              </a:spcBef>
              <a:buFont typeface="Wingdings" panose="05000000000000000000" pitchFamily="2" charset="2"/>
              <a:buChar char="Ø"/>
            </a:pPr>
            <a:r>
              <a:rPr lang="en-GB" sz="1400" u="sng" dirty="0">
                <a:latin typeface="Calibri" panose="020F0502020204030204" pitchFamily="34" charset="0"/>
                <a:ea typeface="Calibri" panose="020F0502020204030204" pitchFamily="34" charset="0"/>
                <a:cs typeface="Calibri" panose="020F0502020204030204" pitchFamily="34" charset="0"/>
              </a:rPr>
              <a:t>Incremental Revenue % </a:t>
            </a:r>
            <a:r>
              <a:rPr lang="en-GB" sz="1400" dirty="0">
                <a:latin typeface="Calibri" panose="020F0502020204030204" pitchFamily="34" charset="0"/>
                <a:ea typeface="Calibri" panose="020F0502020204030204" pitchFamily="34" charset="0"/>
                <a:cs typeface="Calibri" panose="020F0502020204030204" pitchFamily="34" charset="0"/>
              </a:rPr>
              <a:t>:- It is an important metric which indicates the impact of promotional campaigns in various cities with different categories of products.</a:t>
            </a:r>
          </a:p>
        </p:txBody>
      </p:sp>
      <p:pic>
        <p:nvPicPr>
          <p:cNvPr id="16" name="Picture 15">
            <a:extLst>
              <a:ext uri="{FF2B5EF4-FFF2-40B4-BE49-F238E27FC236}">
                <a16:creationId xmlns:a16="http://schemas.microsoft.com/office/drawing/2014/main" id="{FC0B5692-A9A1-33EC-E31F-484571DA9884}"/>
              </a:ext>
            </a:extLst>
          </p:cNvPr>
          <p:cNvPicPr>
            <a:picLocks noChangeAspect="1"/>
          </p:cNvPicPr>
          <p:nvPr/>
        </p:nvPicPr>
        <p:blipFill>
          <a:blip r:embed="rId3"/>
          <a:stretch>
            <a:fillRect/>
          </a:stretch>
        </p:blipFill>
        <p:spPr>
          <a:xfrm>
            <a:off x="6684031" y="2216463"/>
            <a:ext cx="1531753" cy="937341"/>
          </a:xfrm>
          <a:prstGeom prst="rect">
            <a:avLst/>
          </a:prstGeom>
        </p:spPr>
      </p:pic>
      <p:sp>
        <p:nvSpPr>
          <p:cNvPr id="24" name="TextBox 23">
            <a:extLst>
              <a:ext uri="{FF2B5EF4-FFF2-40B4-BE49-F238E27FC236}">
                <a16:creationId xmlns:a16="http://schemas.microsoft.com/office/drawing/2014/main" id="{5428ADF5-052E-1063-FCD3-90203182EC28}"/>
              </a:ext>
            </a:extLst>
          </p:cNvPr>
          <p:cNvSpPr txBox="1"/>
          <p:nvPr/>
        </p:nvSpPr>
        <p:spPr>
          <a:xfrm>
            <a:off x="9136608" y="2532985"/>
            <a:ext cx="2472612" cy="646331"/>
          </a:xfrm>
          <a:prstGeom prst="rect">
            <a:avLst/>
          </a:prstGeom>
          <a:ln>
            <a:solidFill>
              <a:schemeClr val="tx1">
                <a:lumMod val="50000"/>
                <a:lumOff val="50000"/>
              </a:schemeClr>
            </a:solidFill>
          </a:ln>
        </p:spPr>
        <p:txBody>
          <a:bodyPr wrap="square" rtlCol="0">
            <a:spAutoFit/>
          </a:bodyPr>
          <a:lstStyle/>
          <a:p>
            <a:pPr marL="0" indent="0" algn="ctr">
              <a:lnSpc>
                <a:spcPct val="100000"/>
              </a:lnSpc>
              <a:spcBef>
                <a:spcPts val="0"/>
              </a:spcBef>
              <a:buFontTx/>
              <a:buNone/>
            </a:pPr>
            <a:r>
              <a:rPr lang="en-GB" sz="1200" dirty="0">
                <a:latin typeface="Calibri" panose="020F0502020204030204" pitchFamily="34" charset="0"/>
                <a:ea typeface="Calibri" panose="020F0502020204030204" pitchFamily="34" charset="0"/>
                <a:cs typeface="Calibri" panose="020F0502020204030204" pitchFamily="34" charset="0"/>
              </a:rPr>
              <a:t>IR% of 110 means the revenue has increased 110% more compared to revenue before promotions.</a:t>
            </a:r>
            <a:endParaRPr lang="en-IN" sz="1200" dirty="0">
              <a:latin typeface="Calibri" panose="020F0502020204030204" pitchFamily="34" charset="0"/>
              <a:ea typeface="Calibri" panose="020F0502020204030204" pitchFamily="34" charset="0"/>
              <a:cs typeface="Calibri" panose="020F0502020204030204" pitchFamily="34" charset="0"/>
            </a:endParaRPr>
          </a:p>
        </p:txBody>
      </p:sp>
      <p:cxnSp>
        <p:nvCxnSpPr>
          <p:cNvPr id="28" name="Connector: Elbow 27">
            <a:extLst>
              <a:ext uri="{FF2B5EF4-FFF2-40B4-BE49-F238E27FC236}">
                <a16:creationId xmlns:a16="http://schemas.microsoft.com/office/drawing/2014/main" id="{A3CEEB86-FF6C-3963-FC3E-656D906E964D}"/>
              </a:ext>
            </a:extLst>
          </p:cNvPr>
          <p:cNvCxnSpPr>
            <a:cxnSpLocks/>
          </p:cNvCxnSpPr>
          <p:nvPr/>
        </p:nvCxnSpPr>
        <p:spPr>
          <a:xfrm>
            <a:off x="8215784" y="2699717"/>
            <a:ext cx="821095" cy="31711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4FCDCE9F-A32B-1F99-BD88-13483DF2873C}"/>
              </a:ext>
            </a:extLst>
          </p:cNvPr>
          <p:cNvSpPr txBox="1"/>
          <p:nvPr/>
        </p:nvSpPr>
        <p:spPr>
          <a:xfrm>
            <a:off x="665207" y="3387567"/>
            <a:ext cx="4995733" cy="1261884"/>
          </a:xfrm>
          <a:prstGeom prst="rect">
            <a:avLst/>
          </a:prstGeom>
          <a:ln>
            <a:solidFill>
              <a:schemeClr val="tx1">
                <a:lumMod val="50000"/>
                <a:lumOff val="50000"/>
              </a:schemeClr>
            </a:solidFill>
          </a:ln>
        </p:spPr>
        <p:txBody>
          <a:bodyPr wrap="square" rtlCol="0">
            <a:spAutoFit/>
          </a:bodyPr>
          <a:lstStyle/>
          <a:p>
            <a:pPr marL="0" indent="0" algn="ctr">
              <a:lnSpc>
                <a:spcPct val="100000"/>
              </a:lnSpc>
              <a:spcBef>
                <a:spcPts val="0"/>
              </a:spcBef>
              <a:buFontTx/>
              <a:buNone/>
            </a:pPr>
            <a:r>
              <a:rPr lang="en-GB" sz="1200" dirty="0">
                <a:latin typeface="Calibri" panose="020F0502020204030204" pitchFamily="34" charset="0"/>
                <a:ea typeface="Calibri" panose="020F0502020204030204" pitchFamily="34" charset="0"/>
                <a:cs typeface="Calibri" panose="020F0502020204030204" pitchFamily="34" charset="0"/>
              </a:rPr>
              <a:t>Madurai  tops the list with the impact of promotions on the revenue generated after promotional campaigns followed by Chennai &amp; Bengaluru.</a:t>
            </a:r>
          </a:p>
          <a:p>
            <a:pPr marL="0" indent="0" algn="ctr">
              <a:lnSpc>
                <a:spcPct val="100000"/>
              </a:lnSpc>
              <a:spcBef>
                <a:spcPts val="0"/>
              </a:spcBef>
              <a:buFontTx/>
              <a:buNone/>
            </a:pPr>
            <a:endParaRPr lang="en-GB" sz="1200" dirty="0">
              <a:latin typeface="Calibri" panose="020F0502020204030204" pitchFamily="34" charset="0"/>
              <a:ea typeface="Calibri" panose="020F0502020204030204" pitchFamily="34" charset="0"/>
              <a:cs typeface="Calibri" panose="020F0502020204030204" pitchFamily="34" charset="0"/>
            </a:endParaRPr>
          </a:p>
          <a:p>
            <a:pPr marL="0" indent="0" algn="ctr">
              <a:lnSpc>
                <a:spcPct val="100000"/>
              </a:lnSpc>
              <a:spcBef>
                <a:spcPts val="0"/>
              </a:spcBef>
              <a:buFontTx/>
              <a:buNone/>
            </a:pPr>
            <a:r>
              <a:rPr lang="en-GB" sz="1200" dirty="0">
                <a:latin typeface="Calibri" panose="020F0502020204030204" pitchFamily="34" charset="0"/>
                <a:ea typeface="Calibri" panose="020F0502020204030204" pitchFamily="34" charset="0"/>
                <a:cs typeface="Calibri" panose="020F0502020204030204" pitchFamily="34" charset="0"/>
              </a:rPr>
              <a:t>We can also check the IR% for city by certain promotion offers, categories, &amp; for campaigns by applying filters.</a:t>
            </a:r>
          </a:p>
          <a:p>
            <a:pPr marL="0" indent="0" algn="ctr">
              <a:lnSpc>
                <a:spcPct val="100000"/>
              </a:lnSpc>
              <a:spcBef>
                <a:spcPts val="0"/>
              </a:spcBef>
              <a:buFontTx/>
              <a:buNone/>
            </a:pPr>
            <a:endParaRPr lang="en-IN" sz="1600" dirty="0">
              <a:latin typeface="Calibri" panose="020F0502020204030204" pitchFamily="34" charset="0"/>
              <a:ea typeface="Calibri" panose="020F0502020204030204" pitchFamily="34" charset="0"/>
              <a:cs typeface="Calibri" panose="020F0502020204030204" pitchFamily="34" charset="0"/>
            </a:endParaRPr>
          </a:p>
        </p:txBody>
      </p:sp>
      <p:cxnSp>
        <p:nvCxnSpPr>
          <p:cNvPr id="35" name="Connector: Elbow 34">
            <a:extLst>
              <a:ext uri="{FF2B5EF4-FFF2-40B4-BE49-F238E27FC236}">
                <a16:creationId xmlns:a16="http://schemas.microsoft.com/office/drawing/2014/main" id="{011C979B-B18C-8847-6703-68AC853AF0BB}"/>
              </a:ext>
            </a:extLst>
          </p:cNvPr>
          <p:cNvCxnSpPr>
            <a:cxnSpLocks/>
          </p:cNvCxnSpPr>
          <p:nvPr/>
        </p:nvCxnSpPr>
        <p:spPr>
          <a:xfrm>
            <a:off x="5717705" y="4018509"/>
            <a:ext cx="1111697" cy="30954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E6E822AC-5FE7-7C20-4D67-8C7AB0A8C4FA}"/>
              </a:ext>
            </a:extLst>
          </p:cNvPr>
          <p:cNvSpPr txBox="1"/>
          <p:nvPr/>
        </p:nvSpPr>
        <p:spPr>
          <a:xfrm>
            <a:off x="301845" y="2554213"/>
            <a:ext cx="6276237" cy="584775"/>
          </a:xfrm>
          <a:prstGeom prst="rect">
            <a:avLst/>
          </a:prstGeom>
        </p:spPr>
        <p:txBody>
          <a:bodyPr wrap="square" rtlCol="0">
            <a:spAutoFit/>
          </a:bodyPr>
          <a:lstStyle/>
          <a:p>
            <a:pPr marL="285750" indent="-285750" algn="ctr">
              <a:buFont typeface="Arial" panose="020B0604020202020204" pitchFamily="34" charset="0"/>
              <a:buChar char="•"/>
            </a:pPr>
            <a:r>
              <a:rPr lang="en-GB" sz="1400" u="sng" dirty="0">
                <a:latin typeface="Calibri" panose="020F0502020204030204" pitchFamily="34" charset="0"/>
                <a:ea typeface="Calibri" panose="020F0502020204030204" pitchFamily="34" charset="0"/>
                <a:cs typeface="Calibri" panose="020F0502020204030204" pitchFamily="34" charset="0"/>
              </a:rPr>
              <a:t>Formula</a:t>
            </a:r>
            <a:r>
              <a:rPr lang="en-GB" sz="1400" dirty="0">
                <a:latin typeface="Calibri" panose="020F0502020204030204" pitchFamily="34" charset="0"/>
                <a:ea typeface="Calibri" panose="020F0502020204030204" pitchFamily="34" charset="0"/>
                <a:cs typeface="Calibri" panose="020F0502020204030204" pitchFamily="34" charset="0"/>
              </a:rPr>
              <a:t>:- (Incremental Revenue / Revenue before Promotion) * 100</a:t>
            </a:r>
          </a:p>
          <a:p>
            <a:pPr marL="0" indent="0" algn="ctr">
              <a:lnSpc>
                <a:spcPct val="100000"/>
              </a:lnSpc>
              <a:spcBef>
                <a:spcPts val="0"/>
              </a:spcBef>
              <a:buFontTx/>
              <a:buNone/>
            </a:pPr>
            <a:endParaRPr lang="en-IN" sz="1800" dirty="0">
              <a:solidFill>
                <a:prstClr val="white"/>
              </a:solidFill>
              <a:latin typeface="Posterama" panose="020B0504020200020000" pitchFamily="34" charset="0"/>
              <a:ea typeface="微软雅黑"/>
              <a:cs typeface="Posterama" panose="020B0504020200020000" pitchFamily="34" charset="0"/>
            </a:endParaRPr>
          </a:p>
        </p:txBody>
      </p:sp>
      <p:pic>
        <p:nvPicPr>
          <p:cNvPr id="4" name="Picture 3">
            <a:extLst>
              <a:ext uri="{FF2B5EF4-FFF2-40B4-BE49-F238E27FC236}">
                <a16:creationId xmlns:a16="http://schemas.microsoft.com/office/drawing/2014/main" id="{DD44FB87-640E-4391-F8D3-CE932CCAAA1C}"/>
              </a:ext>
            </a:extLst>
          </p:cNvPr>
          <p:cNvPicPr>
            <a:picLocks noChangeAspect="1"/>
          </p:cNvPicPr>
          <p:nvPr/>
        </p:nvPicPr>
        <p:blipFill>
          <a:blip r:embed="rId4"/>
          <a:stretch>
            <a:fillRect/>
          </a:stretch>
        </p:blipFill>
        <p:spPr>
          <a:xfrm>
            <a:off x="6829402" y="3870798"/>
            <a:ext cx="5052498" cy="2659610"/>
          </a:xfrm>
          <a:prstGeom prst="rect">
            <a:avLst/>
          </a:prstGeom>
        </p:spPr>
      </p:pic>
      <p:sp>
        <p:nvSpPr>
          <p:cNvPr id="7" name="TextBox 6">
            <a:extLst>
              <a:ext uri="{FF2B5EF4-FFF2-40B4-BE49-F238E27FC236}">
                <a16:creationId xmlns:a16="http://schemas.microsoft.com/office/drawing/2014/main" id="{34DBEEDC-A6F1-F662-24B0-8A986096ACC6}"/>
              </a:ext>
            </a:extLst>
          </p:cNvPr>
          <p:cNvSpPr txBox="1"/>
          <p:nvPr/>
        </p:nvSpPr>
        <p:spPr>
          <a:xfrm>
            <a:off x="8249027" y="3584710"/>
            <a:ext cx="2472612" cy="276999"/>
          </a:xfrm>
          <a:prstGeom prst="rect">
            <a:avLst/>
          </a:prstGeom>
          <a:ln>
            <a:solidFill>
              <a:schemeClr val="tx1">
                <a:lumMod val="50000"/>
                <a:lumOff val="50000"/>
              </a:schemeClr>
            </a:solidFill>
          </a:ln>
        </p:spPr>
        <p:txBody>
          <a:bodyPr wrap="square" rtlCol="0">
            <a:spAutoFit/>
          </a:bodyPr>
          <a:lstStyle/>
          <a:p>
            <a:pPr marL="0" indent="0" algn="ctr">
              <a:lnSpc>
                <a:spcPct val="100000"/>
              </a:lnSpc>
              <a:spcBef>
                <a:spcPts val="0"/>
              </a:spcBef>
              <a:buFontTx/>
              <a:buNone/>
            </a:pPr>
            <a:r>
              <a:rPr lang="en-GB" sz="1200" dirty="0">
                <a:latin typeface="Calibri" panose="020F0502020204030204" pitchFamily="34" charset="0"/>
                <a:ea typeface="Calibri" panose="020F0502020204030204" pitchFamily="34" charset="0"/>
                <a:cs typeface="Calibri" panose="020F0502020204030204" pitchFamily="34" charset="0"/>
              </a:rPr>
              <a:t>Top 3 city by IR%</a:t>
            </a:r>
            <a:endParaRPr lang="en-IN" sz="1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508999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p:cTn id="18" dur="500" fill="hold"/>
                                        <p:tgtEl>
                                          <p:spTgt spid="16"/>
                                        </p:tgtEl>
                                        <p:attrNameLst>
                                          <p:attrName>ppt_w</p:attrName>
                                        </p:attrNameLst>
                                      </p:cBhvr>
                                      <p:tavLst>
                                        <p:tav tm="0">
                                          <p:val>
                                            <p:fltVal val="0"/>
                                          </p:val>
                                        </p:tav>
                                        <p:tav tm="100000">
                                          <p:val>
                                            <p:strVal val="#ppt_w"/>
                                          </p:val>
                                        </p:tav>
                                      </p:tavLst>
                                    </p:anim>
                                    <p:anim calcmode="lin" valueType="num">
                                      <p:cBhvr>
                                        <p:cTn id="19" dur="500" fill="hold"/>
                                        <p:tgtEl>
                                          <p:spTgt spid="16"/>
                                        </p:tgtEl>
                                        <p:attrNameLst>
                                          <p:attrName>ppt_h</p:attrName>
                                        </p:attrNameLst>
                                      </p:cBhvr>
                                      <p:tavLst>
                                        <p:tav tm="0">
                                          <p:val>
                                            <p:fltVal val="0"/>
                                          </p:val>
                                        </p:tav>
                                        <p:tav tm="100000">
                                          <p:val>
                                            <p:strVal val="#ppt_h"/>
                                          </p:val>
                                        </p:tav>
                                      </p:tavLst>
                                    </p:anim>
                                    <p:animEffect transition="in" filter="fade">
                                      <p:cBhvr>
                                        <p:cTn id="20" dur="500"/>
                                        <p:tgtEl>
                                          <p:spTgt spid="16"/>
                                        </p:tgtEl>
                                      </p:cBhvr>
                                    </p:animEffect>
                                  </p:childTnLst>
                                </p:cTn>
                              </p:par>
                              <p:par>
                                <p:cTn id="21" presetID="53" presetClass="entr" presetSubtype="16"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p:cTn id="23" dur="500" fill="hold"/>
                                        <p:tgtEl>
                                          <p:spTgt spid="28"/>
                                        </p:tgtEl>
                                        <p:attrNameLst>
                                          <p:attrName>ppt_w</p:attrName>
                                        </p:attrNameLst>
                                      </p:cBhvr>
                                      <p:tavLst>
                                        <p:tav tm="0">
                                          <p:val>
                                            <p:fltVal val="0"/>
                                          </p:val>
                                        </p:tav>
                                        <p:tav tm="100000">
                                          <p:val>
                                            <p:strVal val="#ppt_w"/>
                                          </p:val>
                                        </p:tav>
                                      </p:tavLst>
                                    </p:anim>
                                    <p:anim calcmode="lin" valueType="num">
                                      <p:cBhvr>
                                        <p:cTn id="24" dur="500" fill="hold"/>
                                        <p:tgtEl>
                                          <p:spTgt spid="28"/>
                                        </p:tgtEl>
                                        <p:attrNameLst>
                                          <p:attrName>ppt_h</p:attrName>
                                        </p:attrNameLst>
                                      </p:cBhvr>
                                      <p:tavLst>
                                        <p:tav tm="0">
                                          <p:val>
                                            <p:fltVal val="0"/>
                                          </p:val>
                                        </p:tav>
                                        <p:tav tm="100000">
                                          <p:val>
                                            <p:strVal val="#ppt_h"/>
                                          </p:val>
                                        </p:tav>
                                      </p:tavLst>
                                    </p:anim>
                                    <p:animEffect transition="in" filter="fade">
                                      <p:cBhvr>
                                        <p:cTn id="25" dur="500"/>
                                        <p:tgtEl>
                                          <p:spTgt spid="28"/>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500" fill="hold"/>
                                        <p:tgtEl>
                                          <p:spTgt spid="24"/>
                                        </p:tgtEl>
                                        <p:attrNameLst>
                                          <p:attrName>ppt_w</p:attrName>
                                        </p:attrNameLst>
                                      </p:cBhvr>
                                      <p:tavLst>
                                        <p:tav tm="0">
                                          <p:val>
                                            <p:fltVal val="0"/>
                                          </p:val>
                                        </p:tav>
                                        <p:tav tm="100000">
                                          <p:val>
                                            <p:strVal val="#ppt_w"/>
                                          </p:val>
                                        </p:tav>
                                      </p:tavLst>
                                    </p:anim>
                                    <p:anim calcmode="lin" valueType="num">
                                      <p:cBhvr>
                                        <p:cTn id="29" dur="500" fill="hold"/>
                                        <p:tgtEl>
                                          <p:spTgt spid="24"/>
                                        </p:tgtEl>
                                        <p:attrNameLst>
                                          <p:attrName>ppt_h</p:attrName>
                                        </p:attrNameLst>
                                      </p:cBhvr>
                                      <p:tavLst>
                                        <p:tav tm="0">
                                          <p:val>
                                            <p:fltVal val="0"/>
                                          </p:val>
                                        </p:tav>
                                        <p:tav tm="100000">
                                          <p:val>
                                            <p:strVal val="#ppt_h"/>
                                          </p:val>
                                        </p:tav>
                                      </p:tavLst>
                                    </p:anim>
                                    <p:animEffect transition="in" filter="fade">
                                      <p:cBhvr>
                                        <p:cTn id="30" dur="500"/>
                                        <p:tgtEl>
                                          <p:spTgt spid="24"/>
                                        </p:tgtEl>
                                      </p:cBhvr>
                                    </p:animEffect>
                                  </p:childTnLst>
                                </p:cTn>
                              </p:par>
                              <p:par>
                                <p:cTn id="31" presetID="53" presetClass="entr" presetSubtype="16" fill="hold" nodeType="with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p:cTn id="33" dur="500" fill="hold"/>
                                        <p:tgtEl>
                                          <p:spTgt spid="35"/>
                                        </p:tgtEl>
                                        <p:attrNameLst>
                                          <p:attrName>ppt_w</p:attrName>
                                        </p:attrNameLst>
                                      </p:cBhvr>
                                      <p:tavLst>
                                        <p:tav tm="0">
                                          <p:val>
                                            <p:fltVal val="0"/>
                                          </p:val>
                                        </p:tav>
                                        <p:tav tm="100000">
                                          <p:val>
                                            <p:strVal val="#ppt_w"/>
                                          </p:val>
                                        </p:tav>
                                      </p:tavLst>
                                    </p:anim>
                                    <p:anim calcmode="lin" valueType="num">
                                      <p:cBhvr>
                                        <p:cTn id="34" dur="500" fill="hold"/>
                                        <p:tgtEl>
                                          <p:spTgt spid="35"/>
                                        </p:tgtEl>
                                        <p:attrNameLst>
                                          <p:attrName>ppt_h</p:attrName>
                                        </p:attrNameLst>
                                      </p:cBhvr>
                                      <p:tavLst>
                                        <p:tav tm="0">
                                          <p:val>
                                            <p:fltVal val="0"/>
                                          </p:val>
                                        </p:tav>
                                        <p:tav tm="100000">
                                          <p:val>
                                            <p:strVal val="#ppt_h"/>
                                          </p:val>
                                        </p:tav>
                                      </p:tavLst>
                                    </p:anim>
                                    <p:animEffect transition="in" filter="fade">
                                      <p:cBhvr>
                                        <p:cTn id="35" dur="500"/>
                                        <p:tgtEl>
                                          <p:spTgt spid="35"/>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34"/>
                                        </p:tgtEl>
                                        <p:attrNameLst>
                                          <p:attrName>style.visibility</p:attrName>
                                        </p:attrNameLst>
                                      </p:cBhvr>
                                      <p:to>
                                        <p:strVal val="visible"/>
                                      </p:to>
                                    </p:set>
                                    <p:anim calcmode="lin" valueType="num">
                                      <p:cBhvr>
                                        <p:cTn id="38" dur="500" fill="hold"/>
                                        <p:tgtEl>
                                          <p:spTgt spid="34"/>
                                        </p:tgtEl>
                                        <p:attrNameLst>
                                          <p:attrName>ppt_w</p:attrName>
                                        </p:attrNameLst>
                                      </p:cBhvr>
                                      <p:tavLst>
                                        <p:tav tm="0">
                                          <p:val>
                                            <p:fltVal val="0"/>
                                          </p:val>
                                        </p:tav>
                                        <p:tav tm="100000">
                                          <p:val>
                                            <p:strVal val="#ppt_w"/>
                                          </p:val>
                                        </p:tav>
                                      </p:tavLst>
                                    </p:anim>
                                    <p:anim calcmode="lin" valueType="num">
                                      <p:cBhvr>
                                        <p:cTn id="39" dur="500" fill="hold"/>
                                        <p:tgtEl>
                                          <p:spTgt spid="34"/>
                                        </p:tgtEl>
                                        <p:attrNameLst>
                                          <p:attrName>ppt_h</p:attrName>
                                        </p:attrNameLst>
                                      </p:cBhvr>
                                      <p:tavLst>
                                        <p:tav tm="0">
                                          <p:val>
                                            <p:fltVal val="0"/>
                                          </p:val>
                                        </p:tav>
                                        <p:tav tm="100000">
                                          <p:val>
                                            <p:strVal val="#ppt_h"/>
                                          </p:val>
                                        </p:tav>
                                      </p:tavLst>
                                    </p:anim>
                                    <p:animEffect transition="in" filter="fade">
                                      <p:cBhvr>
                                        <p:cTn id="40" dur="500"/>
                                        <p:tgtEl>
                                          <p:spTgt spid="34"/>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p:cTn id="43" dur="500" fill="hold"/>
                                        <p:tgtEl>
                                          <p:spTgt spid="7"/>
                                        </p:tgtEl>
                                        <p:attrNameLst>
                                          <p:attrName>ppt_w</p:attrName>
                                        </p:attrNameLst>
                                      </p:cBhvr>
                                      <p:tavLst>
                                        <p:tav tm="0">
                                          <p:val>
                                            <p:fltVal val="0"/>
                                          </p:val>
                                        </p:tav>
                                        <p:tav tm="100000">
                                          <p:val>
                                            <p:strVal val="#ppt_w"/>
                                          </p:val>
                                        </p:tav>
                                      </p:tavLst>
                                    </p:anim>
                                    <p:anim calcmode="lin" valueType="num">
                                      <p:cBhvr>
                                        <p:cTn id="44" dur="500" fill="hold"/>
                                        <p:tgtEl>
                                          <p:spTgt spid="7"/>
                                        </p:tgtEl>
                                        <p:attrNameLst>
                                          <p:attrName>ppt_h</p:attrName>
                                        </p:attrNameLst>
                                      </p:cBhvr>
                                      <p:tavLst>
                                        <p:tav tm="0">
                                          <p:val>
                                            <p:fltVal val="0"/>
                                          </p:val>
                                        </p:tav>
                                        <p:tav tm="100000">
                                          <p:val>
                                            <p:strVal val="#ppt_h"/>
                                          </p:val>
                                        </p:tav>
                                      </p:tavLst>
                                    </p:anim>
                                    <p:animEffect transition="in" filter="fade">
                                      <p:cBhvr>
                                        <p:cTn id="4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24" grpId="0" animBg="1"/>
      <p:bldP spid="34" grpId="0" animBg="1"/>
      <p:bldP spid="36" grpId="0"/>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20B3CA-3D97-B80E-5335-5B94A03C1022}"/>
            </a:ext>
          </a:extLst>
        </p:cNvPr>
        <p:cNvGrpSpPr/>
        <p:nvPr/>
      </p:nvGrpSpPr>
      <p:grpSpPr>
        <a:xfrm>
          <a:off x="0" y="0"/>
          <a:ext cx="0" cy="0"/>
          <a:chOff x="0" y="0"/>
          <a:chExt cx="0" cy="0"/>
        </a:xfrm>
      </p:grpSpPr>
      <p:sp>
        <p:nvSpPr>
          <p:cNvPr id="15" name="Footer Placeholder 7">
            <a:extLst>
              <a:ext uri="{FF2B5EF4-FFF2-40B4-BE49-F238E27FC236}">
                <a16:creationId xmlns:a16="http://schemas.microsoft.com/office/drawing/2014/main" id="{B2995221-C147-63C6-F009-1A0CE3441921}"/>
              </a:ext>
            </a:extLst>
          </p:cNvPr>
          <p:cNvSpPr txBox="1">
            <a:spLocks/>
          </p:cNvSpPr>
          <p:nvPr/>
        </p:nvSpPr>
        <p:spPr>
          <a:xfrm>
            <a:off x="310100" y="6360648"/>
            <a:ext cx="41148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err="1"/>
              <a:t>AtliQ</a:t>
            </a:r>
            <a:r>
              <a:rPr lang="en-US" sz="1400" dirty="0"/>
              <a:t> supermarket promotions &amp; its Impact Analysis</a:t>
            </a:r>
          </a:p>
        </p:txBody>
      </p:sp>
      <p:sp>
        <p:nvSpPr>
          <p:cNvPr id="6" name="Title 5">
            <a:extLst>
              <a:ext uri="{FF2B5EF4-FFF2-40B4-BE49-F238E27FC236}">
                <a16:creationId xmlns:a16="http://schemas.microsoft.com/office/drawing/2014/main" id="{D17CC71B-E1D3-0304-07E8-5A4AD96C1AC0}"/>
              </a:ext>
            </a:extLst>
          </p:cNvPr>
          <p:cNvSpPr>
            <a:spLocks noGrp="1"/>
          </p:cNvSpPr>
          <p:nvPr>
            <p:ph type="title"/>
          </p:nvPr>
        </p:nvSpPr>
        <p:spPr>
          <a:xfrm>
            <a:off x="186612" y="132228"/>
            <a:ext cx="11840547" cy="586229"/>
          </a:xfrm>
        </p:spPr>
        <p:txBody>
          <a:bodyPr/>
          <a:lstStyle/>
          <a:p>
            <a:pPr algn="ctr"/>
            <a:r>
              <a:rPr lang="en-GB" sz="2800" dirty="0"/>
              <a:t>Understanding the KPI’S</a:t>
            </a:r>
            <a:endParaRPr lang="en-IN" sz="2800" dirty="0"/>
          </a:p>
        </p:txBody>
      </p:sp>
      <p:sp>
        <p:nvSpPr>
          <p:cNvPr id="12" name="TextBox 11">
            <a:extLst>
              <a:ext uri="{FF2B5EF4-FFF2-40B4-BE49-F238E27FC236}">
                <a16:creationId xmlns:a16="http://schemas.microsoft.com/office/drawing/2014/main" id="{C638A3DD-2FED-6AFE-7858-2493BD6380EA}"/>
              </a:ext>
            </a:extLst>
          </p:cNvPr>
          <p:cNvSpPr txBox="1"/>
          <p:nvPr/>
        </p:nvSpPr>
        <p:spPr>
          <a:xfrm>
            <a:off x="310100" y="718457"/>
            <a:ext cx="11695288" cy="338554"/>
          </a:xfrm>
          <a:prstGeom prst="rect">
            <a:avLst/>
          </a:prstGeom>
        </p:spPr>
        <p:txBody>
          <a:bodyPr wrap="square" rtlCol="0">
            <a:spAutoFit/>
          </a:bodyPr>
          <a:lstStyle/>
          <a:p>
            <a:pPr marL="285750" indent="-285750">
              <a:lnSpc>
                <a:spcPct val="100000"/>
              </a:lnSpc>
              <a:spcBef>
                <a:spcPts val="0"/>
              </a:spcBef>
              <a:buFont typeface="Wingdings" panose="05000000000000000000" pitchFamily="2" charset="2"/>
              <a:buChar char="Ø"/>
            </a:pPr>
            <a:r>
              <a:rPr lang="en-GB" sz="1400" u="sng" dirty="0">
                <a:latin typeface="Calibri" panose="020F0502020204030204" pitchFamily="34" charset="0"/>
                <a:ea typeface="Calibri" panose="020F0502020204030204" pitchFamily="34" charset="0"/>
                <a:cs typeface="Calibri" panose="020F0502020204030204" pitchFamily="34" charset="0"/>
              </a:rPr>
              <a:t>Incremental Sold Unit % </a:t>
            </a:r>
            <a:r>
              <a:rPr lang="en-GB" sz="1400" dirty="0">
                <a:latin typeface="Calibri" panose="020F0502020204030204" pitchFamily="34" charset="0"/>
                <a:ea typeface="Calibri" panose="020F0502020204030204" pitchFamily="34" charset="0"/>
                <a:cs typeface="Calibri" panose="020F0502020204030204" pitchFamily="34" charset="0"/>
              </a:rPr>
              <a:t>:- It can be defined as percentage of increase in sales of units of product due to promotions at </a:t>
            </a:r>
            <a:r>
              <a:rPr lang="en-GB" sz="1400" dirty="0" err="1">
                <a:latin typeface="Calibri" panose="020F0502020204030204" pitchFamily="34" charset="0"/>
                <a:ea typeface="Calibri" panose="020F0502020204030204" pitchFamily="34" charset="0"/>
                <a:cs typeface="Calibri" panose="020F0502020204030204" pitchFamily="34" charset="0"/>
              </a:rPr>
              <a:t>Atliq</a:t>
            </a:r>
            <a:r>
              <a:rPr lang="en-GB" sz="1400" dirty="0">
                <a:latin typeface="Calibri" panose="020F0502020204030204" pitchFamily="34" charset="0"/>
                <a:ea typeface="Calibri" panose="020F0502020204030204" pitchFamily="34" charset="0"/>
                <a:cs typeface="Calibri" panose="020F0502020204030204" pitchFamily="34" charset="0"/>
              </a:rPr>
              <a:t> stores</a:t>
            </a:r>
            <a:r>
              <a:rPr lang="en-GB" sz="1600" dirty="0">
                <a:latin typeface="Calibri" panose="020F0502020204030204" pitchFamily="34" charset="0"/>
                <a:ea typeface="Calibri" panose="020F0502020204030204" pitchFamily="34" charset="0"/>
                <a:cs typeface="Calibri" panose="020F0502020204030204" pitchFamily="34" charset="0"/>
              </a:rPr>
              <a:t>.</a:t>
            </a:r>
          </a:p>
        </p:txBody>
      </p:sp>
      <p:sp>
        <p:nvSpPr>
          <p:cNvPr id="24" name="TextBox 23">
            <a:extLst>
              <a:ext uri="{FF2B5EF4-FFF2-40B4-BE49-F238E27FC236}">
                <a16:creationId xmlns:a16="http://schemas.microsoft.com/office/drawing/2014/main" id="{533D28D6-80CE-C7EB-42CD-4B6068953ACC}"/>
              </a:ext>
            </a:extLst>
          </p:cNvPr>
          <p:cNvSpPr txBox="1"/>
          <p:nvPr/>
        </p:nvSpPr>
        <p:spPr>
          <a:xfrm>
            <a:off x="3447751" y="1760776"/>
            <a:ext cx="3117135" cy="954107"/>
          </a:xfrm>
          <a:prstGeom prst="rect">
            <a:avLst/>
          </a:prstGeom>
          <a:ln>
            <a:solidFill>
              <a:schemeClr val="tx1">
                <a:lumMod val="50000"/>
                <a:lumOff val="50000"/>
              </a:schemeClr>
            </a:solidFill>
          </a:ln>
        </p:spPr>
        <p:txBody>
          <a:bodyPr wrap="square" rtlCol="0">
            <a:spAutoFit/>
          </a:bodyPr>
          <a:lstStyle/>
          <a:p>
            <a:pPr marL="0" indent="0" algn="ctr">
              <a:lnSpc>
                <a:spcPct val="100000"/>
              </a:lnSpc>
              <a:spcBef>
                <a:spcPts val="0"/>
              </a:spcBef>
              <a:buFontTx/>
              <a:buNone/>
            </a:pPr>
            <a:r>
              <a:rPr lang="en-GB" sz="1400" dirty="0">
                <a:latin typeface="Calibri" panose="020F0502020204030204" pitchFamily="34" charset="0"/>
                <a:ea typeface="Calibri" panose="020F0502020204030204" pitchFamily="34" charset="0"/>
                <a:cs typeface="Calibri" panose="020F0502020204030204" pitchFamily="34" charset="0"/>
              </a:rPr>
              <a:t>ISU% of 211.28 means the percent hike in quantity of units sold after the promotions as compared to quantity sold before promotions.</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cxnSp>
        <p:nvCxnSpPr>
          <p:cNvPr id="28" name="Connector: Elbow 27">
            <a:extLst>
              <a:ext uri="{FF2B5EF4-FFF2-40B4-BE49-F238E27FC236}">
                <a16:creationId xmlns:a16="http://schemas.microsoft.com/office/drawing/2014/main" id="{275B3327-1D2B-2483-6318-DC12A76B66BC}"/>
              </a:ext>
            </a:extLst>
          </p:cNvPr>
          <p:cNvCxnSpPr>
            <a:cxnSpLocks/>
          </p:cNvCxnSpPr>
          <p:nvPr/>
        </p:nvCxnSpPr>
        <p:spPr>
          <a:xfrm>
            <a:off x="2369394" y="2047833"/>
            <a:ext cx="942217" cy="40489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C60706B6-C3D3-6B80-71B7-0F8A05A7D62A}"/>
              </a:ext>
            </a:extLst>
          </p:cNvPr>
          <p:cNvSpPr txBox="1"/>
          <p:nvPr/>
        </p:nvSpPr>
        <p:spPr>
          <a:xfrm>
            <a:off x="483113" y="3077934"/>
            <a:ext cx="4988767" cy="830997"/>
          </a:xfrm>
          <a:prstGeom prst="rect">
            <a:avLst/>
          </a:prstGeom>
          <a:ln>
            <a:solidFill>
              <a:schemeClr val="tx1">
                <a:lumMod val="50000"/>
                <a:lumOff val="50000"/>
              </a:schemeClr>
            </a:solidFill>
          </a:ln>
        </p:spPr>
        <p:txBody>
          <a:bodyPr wrap="square" rtlCol="0">
            <a:spAutoFit/>
          </a:bodyPr>
          <a:lstStyle/>
          <a:p>
            <a:pPr marL="0" indent="0" algn="ctr">
              <a:lnSpc>
                <a:spcPct val="100000"/>
              </a:lnSpc>
              <a:spcBef>
                <a:spcPts val="0"/>
              </a:spcBef>
              <a:buFontTx/>
              <a:buNone/>
            </a:pPr>
            <a:r>
              <a:rPr lang="en-GB" sz="1200" dirty="0">
                <a:latin typeface="Calibri" panose="020F0502020204030204" pitchFamily="34" charset="0"/>
                <a:ea typeface="Calibri" panose="020F0502020204030204" pitchFamily="34" charset="0"/>
                <a:cs typeface="Calibri" panose="020F0502020204030204" pitchFamily="34" charset="0"/>
              </a:rPr>
              <a:t>City Share:- It means the contribution of revenue of one city to overall </a:t>
            </a:r>
            <a:r>
              <a:rPr lang="en-GB" sz="1200" dirty="0" err="1">
                <a:latin typeface="Calibri" panose="020F0502020204030204" pitchFamily="34" charset="0"/>
                <a:ea typeface="Calibri" panose="020F0502020204030204" pitchFamily="34" charset="0"/>
                <a:cs typeface="Calibri" panose="020F0502020204030204" pitchFamily="34" charset="0"/>
              </a:rPr>
              <a:t>Atliq</a:t>
            </a:r>
            <a:r>
              <a:rPr lang="en-GB" sz="1200" dirty="0">
                <a:latin typeface="Calibri" panose="020F0502020204030204" pitchFamily="34" charset="0"/>
                <a:ea typeface="Calibri" panose="020F0502020204030204" pitchFamily="34" charset="0"/>
                <a:cs typeface="Calibri" panose="020F0502020204030204" pitchFamily="34" charset="0"/>
              </a:rPr>
              <a:t> revenue generated.</a:t>
            </a:r>
          </a:p>
          <a:p>
            <a:pPr marL="0" indent="0" algn="ctr">
              <a:lnSpc>
                <a:spcPct val="100000"/>
              </a:lnSpc>
              <a:spcBef>
                <a:spcPts val="0"/>
              </a:spcBef>
              <a:buFontTx/>
              <a:buNone/>
            </a:pPr>
            <a:endParaRPr lang="en-GB" sz="1200" dirty="0">
              <a:latin typeface="Calibri" panose="020F0502020204030204" pitchFamily="34" charset="0"/>
              <a:ea typeface="Calibri" panose="020F0502020204030204" pitchFamily="34" charset="0"/>
              <a:cs typeface="Calibri" panose="020F0502020204030204" pitchFamily="34" charset="0"/>
            </a:endParaRPr>
          </a:p>
          <a:p>
            <a:pPr marL="0" indent="0" algn="ctr">
              <a:lnSpc>
                <a:spcPct val="100000"/>
              </a:lnSpc>
              <a:spcBef>
                <a:spcPts val="0"/>
              </a:spcBef>
              <a:buFontTx/>
              <a:buNone/>
            </a:pPr>
            <a:r>
              <a:rPr lang="en-GB" sz="1200" dirty="0">
                <a:latin typeface="Calibri" panose="020F0502020204030204" pitchFamily="34" charset="0"/>
                <a:ea typeface="Calibri" panose="020F0502020204030204" pitchFamily="34" charset="0"/>
                <a:cs typeface="Calibri" panose="020F0502020204030204" pitchFamily="34" charset="0"/>
              </a:rPr>
              <a:t>City share % = city revenue generated / total revenue generated</a:t>
            </a:r>
            <a:endParaRPr lang="en-IN" sz="1200" dirty="0">
              <a:latin typeface="Calibri" panose="020F0502020204030204" pitchFamily="34" charset="0"/>
              <a:ea typeface="Calibri" panose="020F0502020204030204" pitchFamily="34" charset="0"/>
              <a:cs typeface="Calibri" panose="020F0502020204030204" pitchFamily="34" charset="0"/>
            </a:endParaRPr>
          </a:p>
        </p:txBody>
      </p:sp>
      <p:cxnSp>
        <p:nvCxnSpPr>
          <p:cNvPr id="35" name="Connector: Elbow 34">
            <a:extLst>
              <a:ext uri="{FF2B5EF4-FFF2-40B4-BE49-F238E27FC236}">
                <a16:creationId xmlns:a16="http://schemas.microsoft.com/office/drawing/2014/main" id="{DCF46A4E-F582-2303-C6C1-C5F2A3981BA3}"/>
              </a:ext>
            </a:extLst>
          </p:cNvPr>
          <p:cNvCxnSpPr>
            <a:cxnSpLocks/>
            <a:stCxn id="23" idx="3"/>
          </p:cNvCxnSpPr>
          <p:nvPr/>
        </p:nvCxnSpPr>
        <p:spPr>
          <a:xfrm flipV="1">
            <a:off x="5339926" y="4373175"/>
            <a:ext cx="1754510" cy="41444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13FA5301-3291-D944-1752-8669356E9429}"/>
              </a:ext>
            </a:extLst>
          </p:cNvPr>
          <p:cNvPicPr>
            <a:picLocks noChangeAspect="1"/>
          </p:cNvPicPr>
          <p:nvPr/>
        </p:nvPicPr>
        <p:blipFill>
          <a:blip r:embed="rId3"/>
          <a:stretch>
            <a:fillRect/>
          </a:stretch>
        </p:blipFill>
        <p:spPr>
          <a:xfrm>
            <a:off x="975501" y="1774833"/>
            <a:ext cx="1474238" cy="1014032"/>
          </a:xfrm>
          <a:prstGeom prst="rect">
            <a:avLst/>
          </a:prstGeom>
        </p:spPr>
      </p:pic>
      <p:pic>
        <p:nvPicPr>
          <p:cNvPr id="7" name="Picture 6">
            <a:extLst>
              <a:ext uri="{FF2B5EF4-FFF2-40B4-BE49-F238E27FC236}">
                <a16:creationId xmlns:a16="http://schemas.microsoft.com/office/drawing/2014/main" id="{CA3F8418-D915-62F5-2745-763176838BF5}"/>
              </a:ext>
            </a:extLst>
          </p:cNvPr>
          <p:cNvPicPr>
            <a:picLocks noChangeAspect="1"/>
          </p:cNvPicPr>
          <p:nvPr/>
        </p:nvPicPr>
        <p:blipFill>
          <a:blip r:embed="rId4"/>
          <a:srcRect/>
          <a:stretch/>
        </p:blipFill>
        <p:spPr>
          <a:xfrm>
            <a:off x="7209575" y="1323351"/>
            <a:ext cx="4508779" cy="3346138"/>
          </a:xfrm>
          <a:prstGeom prst="rect">
            <a:avLst/>
          </a:prstGeom>
        </p:spPr>
      </p:pic>
      <p:sp>
        <p:nvSpPr>
          <p:cNvPr id="11" name="TextBox 10">
            <a:extLst>
              <a:ext uri="{FF2B5EF4-FFF2-40B4-BE49-F238E27FC236}">
                <a16:creationId xmlns:a16="http://schemas.microsoft.com/office/drawing/2014/main" id="{0E29ACD4-98F6-FC1C-C342-1C72D61F739B}"/>
              </a:ext>
            </a:extLst>
          </p:cNvPr>
          <p:cNvSpPr txBox="1"/>
          <p:nvPr/>
        </p:nvSpPr>
        <p:spPr>
          <a:xfrm>
            <a:off x="5639091" y="5311884"/>
            <a:ext cx="6481262" cy="830997"/>
          </a:xfrm>
          <a:prstGeom prst="rect">
            <a:avLst/>
          </a:prstGeom>
          <a:ln>
            <a:solidFill>
              <a:schemeClr val="tx1">
                <a:lumMod val="50000"/>
                <a:lumOff val="50000"/>
              </a:schemeClr>
            </a:solidFill>
          </a:ln>
        </p:spPr>
        <p:txBody>
          <a:bodyPr wrap="square" rtlCol="0">
            <a:spAutoFit/>
          </a:bodyPr>
          <a:lstStyle/>
          <a:p>
            <a:pPr marL="0" indent="0" algn="ctr">
              <a:lnSpc>
                <a:spcPct val="100000"/>
              </a:lnSpc>
              <a:spcBef>
                <a:spcPts val="0"/>
              </a:spcBef>
              <a:buFontTx/>
              <a:buNone/>
            </a:pPr>
            <a:r>
              <a:rPr lang="en-GB" sz="1200" dirty="0">
                <a:latin typeface="Calibri" panose="020F0502020204030204" pitchFamily="34" charset="0"/>
                <a:ea typeface="Calibri" panose="020F0502020204030204" pitchFamily="34" charset="0"/>
                <a:cs typeface="Calibri" panose="020F0502020204030204" pitchFamily="34" charset="0"/>
              </a:rPr>
              <a:t>CPIR :- stands for cost per incremental revenue</a:t>
            </a:r>
          </a:p>
          <a:p>
            <a:pPr marL="0" indent="0" algn="ctr">
              <a:lnSpc>
                <a:spcPct val="100000"/>
              </a:lnSpc>
              <a:spcBef>
                <a:spcPts val="0"/>
              </a:spcBef>
              <a:buFontTx/>
              <a:buNone/>
            </a:pPr>
            <a:r>
              <a:rPr lang="en-GB" sz="1200" dirty="0">
                <a:latin typeface="Calibri" panose="020F0502020204030204" pitchFamily="34" charset="0"/>
                <a:ea typeface="Calibri" panose="020F0502020204030204" pitchFamily="34" charset="0"/>
                <a:cs typeface="Calibri" panose="020F0502020204030204" pitchFamily="34" charset="0"/>
              </a:rPr>
              <a:t>CPIR= cost of promotion / incremental revenue</a:t>
            </a:r>
          </a:p>
          <a:p>
            <a:pPr marL="0" indent="0" algn="ctr">
              <a:lnSpc>
                <a:spcPct val="100000"/>
              </a:lnSpc>
              <a:spcBef>
                <a:spcPts val="0"/>
              </a:spcBef>
              <a:buFontTx/>
              <a:buNone/>
            </a:pPr>
            <a:r>
              <a:rPr lang="en-GB" sz="1200" dirty="0">
                <a:latin typeface="Calibri" panose="020F0502020204030204" pitchFamily="34" charset="0"/>
                <a:ea typeface="Calibri" panose="020F0502020204030204" pitchFamily="34" charset="0"/>
                <a:cs typeface="Calibri" panose="020F0502020204030204" pitchFamily="34" charset="0"/>
              </a:rPr>
              <a:t>CPIR means cost of promotion for each additional rupee generated after promotions.</a:t>
            </a:r>
          </a:p>
          <a:p>
            <a:pPr marL="0" indent="0" algn="ctr">
              <a:lnSpc>
                <a:spcPct val="100000"/>
              </a:lnSpc>
              <a:spcBef>
                <a:spcPts val="0"/>
              </a:spcBef>
              <a:buFontTx/>
              <a:buNone/>
            </a:pPr>
            <a:r>
              <a:rPr lang="en-GB" sz="1200" dirty="0">
                <a:latin typeface="Calibri" panose="020F0502020204030204" pitchFamily="34" charset="0"/>
                <a:ea typeface="Calibri" panose="020F0502020204030204" pitchFamily="34" charset="0"/>
                <a:cs typeface="Calibri" panose="020F0502020204030204" pitchFamily="34" charset="0"/>
              </a:rPr>
              <a:t>The lower value of CPIR shows that the promotion is very efficient for us.</a:t>
            </a:r>
          </a:p>
        </p:txBody>
      </p:sp>
      <p:cxnSp>
        <p:nvCxnSpPr>
          <p:cNvPr id="22" name="Straight Arrow Connector 21">
            <a:extLst>
              <a:ext uri="{FF2B5EF4-FFF2-40B4-BE49-F238E27FC236}">
                <a16:creationId xmlns:a16="http://schemas.microsoft.com/office/drawing/2014/main" id="{4D0AD9DD-1557-5643-D0B0-9A02B60B445F}"/>
              </a:ext>
            </a:extLst>
          </p:cNvPr>
          <p:cNvCxnSpPr>
            <a:cxnSpLocks/>
          </p:cNvCxnSpPr>
          <p:nvPr/>
        </p:nvCxnSpPr>
        <p:spPr>
          <a:xfrm>
            <a:off x="5587019" y="3524933"/>
            <a:ext cx="16225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0F6F36F-F015-45E0-9E33-9A2198088EAD}"/>
              </a:ext>
            </a:extLst>
          </p:cNvPr>
          <p:cNvSpPr txBox="1"/>
          <p:nvPr/>
        </p:nvSpPr>
        <p:spPr>
          <a:xfrm>
            <a:off x="615066" y="4556782"/>
            <a:ext cx="4724860" cy="461665"/>
          </a:xfrm>
          <a:prstGeom prst="rect">
            <a:avLst/>
          </a:prstGeom>
          <a:ln>
            <a:solidFill>
              <a:schemeClr val="tx1">
                <a:lumMod val="50000"/>
                <a:lumOff val="50000"/>
              </a:schemeClr>
            </a:solidFill>
          </a:ln>
        </p:spPr>
        <p:txBody>
          <a:bodyPr wrap="square" rtlCol="0">
            <a:spAutoFit/>
          </a:bodyPr>
          <a:lstStyle/>
          <a:p>
            <a:pPr marL="0" indent="0" algn="ctr">
              <a:lnSpc>
                <a:spcPct val="100000"/>
              </a:lnSpc>
              <a:spcBef>
                <a:spcPts val="0"/>
              </a:spcBef>
              <a:buFontTx/>
              <a:buNone/>
            </a:pPr>
            <a:r>
              <a:rPr lang="en-GB" sz="1200" dirty="0">
                <a:latin typeface="Calibri" panose="020F0502020204030204" pitchFamily="34" charset="0"/>
                <a:ea typeface="Calibri" panose="020F0502020204030204" pitchFamily="34" charset="0"/>
                <a:cs typeface="Calibri" panose="020F0502020204030204" pitchFamily="34" charset="0"/>
              </a:rPr>
              <a:t>Bengaluru, Chennai, Hyderabad &amp; Mysuru are the key source of revenues for </a:t>
            </a:r>
            <a:r>
              <a:rPr lang="en-GB" sz="1200" dirty="0" err="1">
                <a:latin typeface="Calibri" panose="020F0502020204030204" pitchFamily="34" charset="0"/>
                <a:ea typeface="Calibri" panose="020F0502020204030204" pitchFamily="34" charset="0"/>
                <a:cs typeface="Calibri" panose="020F0502020204030204" pitchFamily="34" charset="0"/>
              </a:rPr>
              <a:t>Atliq</a:t>
            </a:r>
            <a:r>
              <a:rPr lang="en-GB" sz="1200" dirty="0">
                <a:latin typeface="Calibri" panose="020F0502020204030204" pitchFamily="34" charset="0"/>
                <a:ea typeface="Calibri" panose="020F0502020204030204" pitchFamily="34" charset="0"/>
                <a:cs typeface="Calibri" panose="020F0502020204030204" pitchFamily="34" charset="0"/>
              </a:rPr>
              <a:t> as per their numbers &amp; city share.</a:t>
            </a:r>
            <a:endParaRPr lang="en-IN" sz="1200" dirty="0">
              <a:latin typeface="Calibri" panose="020F0502020204030204" pitchFamily="34" charset="0"/>
              <a:ea typeface="Calibri" panose="020F0502020204030204" pitchFamily="34" charset="0"/>
              <a:cs typeface="Calibri" panose="020F0502020204030204" pitchFamily="34" charset="0"/>
            </a:endParaRPr>
          </a:p>
        </p:txBody>
      </p:sp>
      <p:sp>
        <p:nvSpPr>
          <p:cNvPr id="32" name="TextBox 31">
            <a:extLst>
              <a:ext uri="{FF2B5EF4-FFF2-40B4-BE49-F238E27FC236}">
                <a16:creationId xmlns:a16="http://schemas.microsoft.com/office/drawing/2014/main" id="{A3720D85-ED51-4BEC-16D9-C26310433D1D}"/>
              </a:ext>
            </a:extLst>
          </p:cNvPr>
          <p:cNvSpPr txBox="1"/>
          <p:nvPr/>
        </p:nvSpPr>
        <p:spPr>
          <a:xfrm>
            <a:off x="391194" y="1323351"/>
            <a:ext cx="6588104" cy="307777"/>
          </a:xfrm>
          <a:prstGeom prst="rect">
            <a:avLst/>
          </a:prstGeom>
          <a:noFill/>
        </p:spPr>
        <p:txBody>
          <a:bodyPr wrap="square">
            <a:spAutoFit/>
          </a:bodyPr>
          <a:lstStyle/>
          <a:p>
            <a:pPr marL="285750" indent="-285750">
              <a:lnSpc>
                <a:spcPct val="100000"/>
              </a:lnSpc>
              <a:spcBef>
                <a:spcPts val="0"/>
              </a:spcBef>
              <a:buFont typeface="Arial" panose="020B0604020202020204" pitchFamily="34" charset="0"/>
              <a:buChar char="•"/>
            </a:pPr>
            <a:r>
              <a:rPr lang="en-GB" sz="1400" u="sng" dirty="0">
                <a:latin typeface="Calibri" panose="020F0502020204030204" pitchFamily="34" charset="0"/>
                <a:ea typeface="Calibri" panose="020F0502020204030204" pitchFamily="34" charset="0"/>
                <a:cs typeface="Calibri" panose="020F0502020204030204" pitchFamily="34" charset="0"/>
              </a:rPr>
              <a:t>Formula:-</a:t>
            </a:r>
            <a:r>
              <a:rPr lang="en-GB" sz="1400" dirty="0">
                <a:latin typeface="Calibri" panose="020F0502020204030204" pitchFamily="34" charset="0"/>
                <a:ea typeface="Calibri" panose="020F0502020204030204" pitchFamily="34" charset="0"/>
                <a:cs typeface="Calibri" panose="020F0502020204030204" pitchFamily="34" charset="0"/>
              </a:rPr>
              <a:t> (Incremental quantity / quantity sold before promotion ) * 100</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cxnSp>
        <p:nvCxnSpPr>
          <p:cNvPr id="14" name="Straight Arrow Connector 13">
            <a:extLst>
              <a:ext uri="{FF2B5EF4-FFF2-40B4-BE49-F238E27FC236}">
                <a16:creationId xmlns:a16="http://schemas.microsoft.com/office/drawing/2014/main" id="{B147306A-2A6E-A992-0B17-34D68DED9A96}"/>
              </a:ext>
            </a:extLst>
          </p:cNvPr>
          <p:cNvCxnSpPr>
            <a:cxnSpLocks/>
          </p:cNvCxnSpPr>
          <p:nvPr/>
        </p:nvCxnSpPr>
        <p:spPr>
          <a:xfrm>
            <a:off x="9463964" y="4716355"/>
            <a:ext cx="0" cy="595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061762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500" fill="hold"/>
                                        <p:tgtEl>
                                          <p:spTgt spid="3"/>
                                        </p:tgtEl>
                                        <p:attrNameLst>
                                          <p:attrName>ppt_w</p:attrName>
                                        </p:attrNameLst>
                                      </p:cBhvr>
                                      <p:tavLst>
                                        <p:tav tm="0">
                                          <p:val>
                                            <p:fltVal val="0"/>
                                          </p:val>
                                        </p:tav>
                                        <p:tav tm="100000">
                                          <p:val>
                                            <p:strVal val="#ppt_w"/>
                                          </p:val>
                                        </p:tav>
                                      </p:tavLst>
                                    </p:anim>
                                    <p:anim calcmode="lin" valueType="num">
                                      <p:cBhvr>
                                        <p:cTn id="16" dur="500" fill="hold"/>
                                        <p:tgtEl>
                                          <p:spTgt spid="3"/>
                                        </p:tgtEl>
                                        <p:attrNameLst>
                                          <p:attrName>ppt_h</p:attrName>
                                        </p:attrNameLst>
                                      </p:cBhvr>
                                      <p:tavLst>
                                        <p:tav tm="0">
                                          <p:val>
                                            <p:fltVal val="0"/>
                                          </p:val>
                                        </p:tav>
                                        <p:tav tm="100000">
                                          <p:val>
                                            <p:strVal val="#ppt_h"/>
                                          </p:val>
                                        </p:tav>
                                      </p:tavLst>
                                    </p:anim>
                                    <p:animEffect transition="in" filter="fade">
                                      <p:cBhvr>
                                        <p:cTn id="17" dur="500"/>
                                        <p:tgtEl>
                                          <p:spTgt spid="3"/>
                                        </p:tgtEl>
                                      </p:cBhvr>
                                    </p:animEffect>
                                  </p:childTnLst>
                                </p:cTn>
                              </p:par>
                              <p:par>
                                <p:cTn id="18" presetID="53" presetClass="entr" presetSubtype="16" fill="hold" nodeType="withEffect">
                                  <p:stCondLst>
                                    <p:cond delay="0"/>
                                  </p:stCondLst>
                                  <p:childTnLst>
                                    <p:set>
                                      <p:cBhvr>
                                        <p:cTn id="19" dur="1" fill="hold">
                                          <p:stCondLst>
                                            <p:cond delay="0"/>
                                          </p:stCondLst>
                                        </p:cTn>
                                        <p:tgtEl>
                                          <p:spTgt spid="28"/>
                                        </p:tgtEl>
                                        <p:attrNameLst>
                                          <p:attrName>style.visibility</p:attrName>
                                        </p:attrNameLst>
                                      </p:cBhvr>
                                      <p:to>
                                        <p:strVal val="visible"/>
                                      </p:to>
                                    </p:set>
                                    <p:anim calcmode="lin" valueType="num">
                                      <p:cBhvr>
                                        <p:cTn id="20" dur="500" fill="hold"/>
                                        <p:tgtEl>
                                          <p:spTgt spid="28"/>
                                        </p:tgtEl>
                                        <p:attrNameLst>
                                          <p:attrName>ppt_w</p:attrName>
                                        </p:attrNameLst>
                                      </p:cBhvr>
                                      <p:tavLst>
                                        <p:tav tm="0">
                                          <p:val>
                                            <p:fltVal val="0"/>
                                          </p:val>
                                        </p:tav>
                                        <p:tav tm="100000">
                                          <p:val>
                                            <p:strVal val="#ppt_w"/>
                                          </p:val>
                                        </p:tav>
                                      </p:tavLst>
                                    </p:anim>
                                    <p:anim calcmode="lin" valueType="num">
                                      <p:cBhvr>
                                        <p:cTn id="21" dur="500" fill="hold"/>
                                        <p:tgtEl>
                                          <p:spTgt spid="28"/>
                                        </p:tgtEl>
                                        <p:attrNameLst>
                                          <p:attrName>ppt_h</p:attrName>
                                        </p:attrNameLst>
                                      </p:cBhvr>
                                      <p:tavLst>
                                        <p:tav tm="0">
                                          <p:val>
                                            <p:fltVal val="0"/>
                                          </p:val>
                                        </p:tav>
                                        <p:tav tm="100000">
                                          <p:val>
                                            <p:strVal val="#ppt_h"/>
                                          </p:val>
                                        </p:tav>
                                      </p:tavLst>
                                    </p:anim>
                                    <p:animEffect transition="in" filter="fade">
                                      <p:cBhvr>
                                        <p:cTn id="22" dur="500"/>
                                        <p:tgtEl>
                                          <p:spTgt spid="28"/>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p:cTn id="25" dur="500" fill="hold"/>
                                        <p:tgtEl>
                                          <p:spTgt spid="24"/>
                                        </p:tgtEl>
                                        <p:attrNameLst>
                                          <p:attrName>ppt_w</p:attrName>
                                        </p:attrNameLst>
                                      </p:cBhvr>
                                      <p:tavLst>
                                        <p:tav tm="0">
                                          <p:val>
                                            <p:fltVal val="0"/>
                                          </p:val>
                                        </p:tav>
                                        <p:tav tm="100000">
                                          <p:val>
                                            <p:strVal val="#ppt_w"/>
                                          </p:val>
                                        </p:tav>
                                      </p:tavLst>
                                    </p:anim>
                                    <p:anim calcmode="lin" valueType="num">
                                      <p:cBhvr>
                                        <p:cTn id="26" dur="500" fill="hold"/>
                                        <p:tgtEl>
                                          <p:spTgt spid="24"/>
                                        </p:tgtEl>
                                        <p:attrNameLst>
                                          <p:attrName>ppt_h</p:attrName>
                                        </p:attrNameLst>
                                      </p:cBhvr>
                                      <p:tavLst>
                                        <p:tav tm="0">
                                          <p:val>
                                            <p:fltVal val="0"/>
                                          </p:val>
                                        </p:tav>
                                        <p:tav tm="100000">
                                          <p:val>
                                            <p:strVal val="#ppt_h"/>
                                          </p:val>
                                        </p:tav>
                                      </p:tavLst>
                                    </p:anim>
                                    <p:animEffect transition="in" filter="fade">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par>
                                <p:cTn id="35" presetID="53" presetClass="entr" presetSubtype="16" fill="hold" nodeType="withEffect">
                                  <p:stCondLst>
                                    <p:cond delay="0"/>
                                  </p:stCondLst>
                                  <p:childTnLst>
                                    <p:set>
                                      <p:cBhvr>
                                        <p:cTn id="36" dur="1" fill="hold">
                                          <p:stCondLst>
                                            <p:cond delay="0"/>
                                          </p:stCondLst>
                                        </p:cTn>
                                        <p:tgtEl>
                                          <p:spTgt spid="35"/>
                                        </p:tgtEl>
                                        <p:attrNameLst>
                                          <p:attrName>style.visibility</p:attrName>
                                        </p:attrNameLst>
                                      </p:cBhvr>
                                      <p:to>
                                        <p:strVal val="visible"/>
                                      </p:to>
                                    </p:set>
                                    <p:anim calcmode="lin" valueType="num">
                                      <p:cBhvr>
                                        <p:cTn id="37" dur="500" fill="hold"/>
                                        <p:tgtEl>
                                          <p:spTgt spid="35"/>
                                        </p:tgtEl>
                                        <p:attrNameLst>
                                          <p:attrName>ppt_w</p:attrName>
                                        </p:attrNameLst>
                                      </p:cBhvr>
                                      <p:tavLst>
                                        <p:tav tm="0">
                                          <p:val>
                                            <p:fltVal val="0"/>
                                          </p:val>
                                        </p:tav>
                                        <p:tav tm="100000">
                                          <p:val>
                                            <p:strVal val="#ppt_w"/>
                                          </p:val>
                                        </p:tav>
                                      </p:tavLst>
                                    </p:anim>
                                    <p:anim calcmode="lin" valueType="num">
                                      <p:cBhvr>
                                        <p:cTn id="38" dur="500" fill="hold"/>
                                        <p:tgtEl>
                                          <p:spTgt spid="35"/>
                                        </p:tgtEl>
                                        <p:attrNameLst>
                                          <p:attrName>ppt_h</p:attrName>
                                        </p:attrNameLst>
                                      </p:cBhvr>
                                      <p:tavLst>
                                        <p:tav tm="0">
                                          <p:val>
                                            <p:fltVal val="0"/>
                                          </p:val>
                                        </p:tav>
                                        <p:tav tm="100000">
                                          <p:val>
                                            <p:strVal val="#ppt_h"/>
                                          </p:val>
                                        </p:tav>
                                      </p:tavLst>
                                    </p:anim>
                                    <p:animEffect transition="in" filter="fade">
                                      <p:cBhvr>
                                        <p:cTn id="39" dur="500"/>
                                        <p:tgtEl>
                                          <p:spTgt spid="35"/>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p:cTn id="42" dur="500" fill="hold"/>
                                        <p:tgtEl>
                                          <p:spTgt spid="34"/>
                                        </p:tgtEl>
                                        <p:attrNameLst>
                                          <p:attrName>ppt_w</p:attrName>
                                        </p:attrNameLst>
                                      </p:cBhvr>
                                      <p:tavLst>
                                        <p:tav tm="0">
                                          <p:val>
                                            <p:fltVal val="0"/>
                                          </p:val>
                                        </p:tav>
                                        <p:tav tm="100000">
                                          <p:val>
                                            <p:strVal val="#ppt_w"/>
                                          </p:val>
                                        </p:tav>
                                      </p:tavLst>
                                    </p:anim>
                                    <p:anim calcmode="lin" valueType="num">
                                      <p:cBhvr>
                                        <p:cTn id="43" dur="500" fill="hold"/>
                                        <p:tgtEl>
                                          <p:spTgt spid="34"/>
                                        </p:tgtEl>
                                        <p:attrNameLst>
                                          <p:attrName>ppt_h</p:attrName>
                                        </p:attrNameLst>
                                      </p:cBhvr>
                                      <p:tavLst>
                                        <p:tav tm="0">
                                          <p:val>
                                            <p:fltVal val="0"/>
                                          </p:val>
                                        </p:tav>
                                        <p:tav tm="100000">
                                          <p:val>
                                            <p:strVal val="#ppt_h"/>
                                          </p:val>
                                        </p:tav>
                                      </p:tavLst>
                                    </p:anim>
                                    <p:animEffect transition="in" filter="fade">
                                      <p:cBhvr>
                                        <p:cTn id="44" dur="500"/>
                                        <p:tgtEl>
                                          <p:spTgt spid="34"/>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p:cTn id="47" dur="500" fill="hold"/>
                                        <p:tgtEl>
                                          <p:spTgt spid="11"/>
                                        </p:tgtEl>
                                        <p:attrNameLst>
                                          <p:attrName>ppt_w</p:attrName>
                                        </p:attrNameLst>
                                      </p:cBhvr>
                                      <p:tavLst>
                                        <p:tav tm="0">
                                          <p:val>
                                            <p:fltVal val="0"/>
                                          </p:val>
                                        </p:tav>
                                        <p:tav tm="100000">
                                          <p:val>
                                            <p:strVal val="#ppt_w"/>
                                          </p:val>
                                        </p:tav>
                                      </p:tavLst>
                                    </p:anim>
                                    <p:anim calcmode="lin" valueType="num">
                                      <p:cBhvr>
                                        <p:cTn id="48" dur="500" fill="hold"/>
                                        <p:tgtEl>
                                          <p:spTgt spid="11"/>
                                        </p:tgtEl>
                                        <p:attrNameLst>
                                          <p:attrName>ppt_h</p:attrName>
                                        </p:attrNameLst>
                                      </p:cBhvr>
                                      <p:tavLst>
                                        <p:tav tm="0">
                                          <p:val>
                                            <p:fltVal val="0"/>
                                          </p:val>
                                        </p:tav>
                                        <p:tav tm="100000">
                                          <p:val>
                                            <p:strVal val="#ppt_h"/>
                                          </p:val>
                                        </p:tav>
                                      </p:tavLst>
                                    </p:anim>
                                    <p:animEffect transition="in" filter="fade">
                                      <p:cBhvr>
                                        <p:cTn id="49" dur="500"/>
                                        <p:tgtEl>
                                          <p:spTgt spid="11"/>
                                        </p:tgtEl>
                                      </p:cBhvr>
                                    </p:animEffect>
                                  </p:childTnLst>
                                </p:cTn>
                              </p:par>
                            </p:childTnLst>
                          </p:cTn>
                        </p:par>
                      </p:childTnLst>
                    </p:cTn>
                  </p:par>
                  <p:par>
                    <p:cTn id="50" fill="hold">
                      <p:stCondLst>
                        <p:cond delay="indefinite"/>
                      </p:stCondLst>
                      <p:childTnLst>
                        <p:par>
                          <p:cTn id="51" fill="hold">
                            <p:stCondLst>
                              <p:cond delay="0"/>
                            </p:stCondLst>
                            <p:childTnLst>
                              <p:par>
                                <p:cTn id="52" presetID="53" presetClass="entr" presetSubtype="16" fill="hold" grpId="0" nodeType="clickEffect">
                                  <p:stCondLst>
                                    <p:cond delay="0"/>
                                  </p:stCondLst>
                                  <p:childTnLst>
                                    <p:set>
                                      <p:cBhvr>
                                        <p:cTn id="53" dur="1" fill="hold">
                                          <p:stCondLst>
                                            <p:cond delay="0"/>
                                          </p:stCondLst>
                                        </p:cTn>
                                        <p:tgtEl>
                                          <p:spTgt spid="23"/>
                                        </p:tgtEl>
                                        <p:attrNameLst>
                                          <p:attrName>style.visibility</p:attrName>
                                        </p:attrNameLst>
                                      </p:cBhvr>
                                      <p:to>
                                        <p:strVal val="visible"/>
                                      </p:to>
                                    </p:set>
                                    <p:anim calcmode="lin" valueType="num">
                                      <p:cBhvr>
                                        <p:cTn id="54" dur="500" fill="hold"/>
                                        <p:tgtEl>
                                          <p:spTgt spid="23"/>
                                        </p:tgtEl>
                                        <p:attrNameLst>
                                          <p:attrName>ppt_w</p:attrName>
                                        </p:attrNameLst>
                                      </p:cBhvr>
                                      <p:tavLst>
                                        <p:tav tm="0">
                                          <p:val>
                                            <p:fltVal val="0"/>
                                          </p:val>
                                        </p:tav>
                                        <p:tav tm="100000">
                                          <p:val>
                                            <p:strVal val="#ppt_w"/>
                                          </p:val>
                                        </p:tav>
                                      </p:tavLst>
                                    </p:anim>
                                    <p:anim calcmode="lin" valueType="num">
                                      <p:cBhvr>
                                        <p:cTn id="55" dur="500" fill="hold"/>
                                        <p:tgtEl>
                                          <p:spTgt spid="23"/>
                                        </p:tgtEl>
                                        <p:attrNameLst>
                                          <p:attrName>ppt_h</p:attrName>
                                        </p:attrNameLst>
                                      </p:cBhvr>
                                      <p:tavLst>
                                        <p:tav tm="0">
                                          <p:val>
                                            <p:fltVal val="0"/>
                                          </p:val>
                                        </p:tav>
                                        <p:tav tm="100000">
                                          <p:val>
                                            <p:strVal val="#ppt_h"/>
                                          </p:val>
                                        </p:tav>
                                      </p:tavLst>
                                    </p:anim>
                                    <p:animEffect transition="in" filter="fade">
                                      <p:cBhvr>
                                        <p:cTn id="56" dur="500"/>
                                        <p:tgtEl>
                                          <p:spTgt spid="23"/>
                                        </p:tgtEl>
                                      </p:cBhvr>
                                    </p:animEffect>
                                  </p:childTnLst>
                                </p:cTn>
                              </p:par>
                              <p:par>
                                <p:cTn id="57" presetID="53" presetClass="entr" presetSubtype="16" fill="hold" nodeType="withEffect">
                                  <p:stCondLst>
                                    <p:cond delay="0"/>
                                  </p:stCondLst>
                                  <p:childTnLst>
                                    <p:set>
                                      <p:cBhvr>
                                        <p:cTn id="58" dur="1" fill="hold">
                                          <p:stCondLst>
                                            <p:cond delay="0"/>
                                          </p:stCondLst>
                                        </p:cTn>
                                        <p:tgtEl>
                                          <p:spTgt spid="22"/>
                                        </p:tgtEl>
                                        <p:attrNameLst>
                                          <p:attrName>style.visibility</p:attrName>
                                        </p:attrNameLst>
                                      </p:cBhvr>
                                      <p:to>
                                        <p:strVal val="visible"/>
                                      </p:to>
                                    </p:set>
                                    <p:anim calcmode="lin" valueType="num">
                                      <p:cBhvr>
                                        <p:cTn id="59" dur="500" fill="hold"/>
                                        <p:tgtEl>
                                          <p:spTgt spid="22"/>
                                        </p:tgtEl>
                                        <p:attrNameLst>
                                          <p:attrName>ppt_w</p:attrName>
                                        </p:attrNameLst>
                                      </p:cBhvr>
                                      <p:tavLst>
                                        <p:tav tm="0">
                                          <p:val>
                                            <p:fltVal val="0"/>
                                          </p:val>
                                        </p:tav>
                                        <p:tav tm="100000">
                                          <p:val>
                                            <p:strVal val="#ppt_w"/>
                                          </p:val>
                                        </p:tav>
                                      </p:tavLst>
                                    </p:anim>
                                    <p:anim calcmode="lin" valueType="num">
                                      <p:cBhvr>
                                        <p:cTn id="60" dur="500" fill="hold"/>
                                        <p:tgtEl>
                                          <p:spTgt spid="22"/>
                                        </p:tgtEl>
                                        <p:attrNameLst>
                                          <p:attrName>ppt_h</p:attrName>
                                        </p:attrNameLst>
                                      </p:cBhvr>
                                      <p:tavLst>
                                        <p:tav tm="0">
                                          <p:val>
                                            <p:fltVal val="0"/>
                                          </p:val>
                                        </p:tav>
                                        <p:tav tm="100000">
                                          <p:val>
                                            <p:strVal val="#ppt_h"/>
                                          </p:val>
                                        </p:tav>
                                      </p:tavLst>
                                    </p:anim>
                                    <p:animEffect transition="in" filter="fade">
                                      <p:cBhvr>
                                        <p:cTn id="6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4" grpId="0" animBg="1"/>
      <p:bldP spid="34" grpId="0" animBg="1"/>
      <p:bldP spid="11" grpId="0" animBg="1"/>
      <p:bldP spid="23" grpId="0" animBg="1"/>
      <p:bldP spid="3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F7AA89-8833-C412-2115-A8C39E8CE299}"/>
            </a:ext>
          </a:extLst>
        </p:cNvPr>
        <p:cNvGrpSpPr/>
        <p:nvPr/>
      </p:nvGrpSpPr>
      <p:grpSpPr>
        <a:xfrm>
          <a:off x="0" y="0"/>
          <a:ext cx="0" cy="0"/>
          <a:chOff x="0" y="0"/>
          <a:chExt cx="0" cy="0"/>
        </a:xfrm>
      </p:grpSpPr>
      <p:sp>
        <p:nvSpPr>
          <p:cNvPr id="15" name="Footer Placeholder 7">
            <a:extLst>
              <a:ext uri="{FF2B5EF4-FFF2-40B4-BE49-F238E27FC236}">
                <a16:creationId xmlns:a16="http://schemas.microsoft.com/office/drawing/2014/main" id="{9364D4B3-D0BE-62E0-779B-1D074B705B85}"/>
              </a:ext>
            </a:extLst>
          </p:cNvPr>
          <p:cNvSpPr txBox="1">
            <a:spLocks/>
          </p:cNvSpPr>
          <p:nvPr/>
        </p:nvSpPr>
        <p:spPr>
          <a:xfrm>
            <a:off x="310100" y="6360648"/>
            <a:ext cx="41148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err="1"/>
              <a:t>AtliQ</a:t>
            </a:r>
            <a:r>
              <a:rPr lang="en-US" sz="1400" dirty="0"/>
              <a:t> supermarket promotions &amp; its Impact Analysis</a:t>
            </a:r>
          </a:p>
        </p:txBody>
      </p:sp>
      <p:sp>
        <p:nvSpPr>
          <p:cNvPr id="6" name="Title 5">
            <a:extLst>
              <a:ext uri="{FF2B5EF4-FFF2-40B4-BE49-F238E27FC236}">
                <a16:creationId xmlns:a16="http://schemas.microsoft.com/office/drawing/2014/main" id="{D028B610-4B07-681E-D051-96047C145DA2}"/>
              </a:ext>
            </a:extLst>
          </p:cNvPr>
          <p:cNvSpPr>
            <a:spLocks noGrp="1"/>
          </p:cNvSpPr>
          <p:nvPr>
            <p:ph type="title"/>
          </p:nvPr>
        </p:nvSpPr>
        <p:spPr>
          <a:xfrm>
            <a:off x="186612" y="132228"/>
            <a:ext cx="11840547" cy="586229"/>
          </a:xfrm>
        </p:spPr>
        <p:txBody>
          <a:bodyPr/>
          <a:lstStyle/>
          <a:p>
            <a:pPr algn="ctr"/>
            <a:r>
              <a:rPr lang="en-GB" sz="2800" dirty="0"/>
              <a:t>Understanding the KPI’S</a:t>
            </a:r>
            <a:endParaRPr lang="en-IN" sz="2800" dirty="0"/>
          </a:p>
        </p:txBody>
      </p:sp>
      <p:sp>
        <p:nvSpPr>
          <p:cNvPr id="12" name="TextBox 11">
            <a:extLst>
              <a:ext uri="{FF2B5EF4-FFF2-40B4-BE49-F238E27FC236}">
                <a16:creationId xmlns:a16="http://schemas.microsoft.com/office/drawing/2014/main" id="{ED5C20CD-B505-6136-3B1A-EA8BC72A71D6}"/>
              </a:ext>
            </a:extLst>
          </p:cNvPr>
          <p:cNvSpPr txBox="1"/>
          <p:nvPr/>
        </p:nvSpPr>
        <p:spPr>
          <a:xfrm>
            <a:off x="310100" y="718457"/>
            <a:ext cx="11695288" cy="1600438"/>
          </a:xfrm>
          <a:prstGeom prst="rect">
            <a:avLst/>
          </a:prstGeom>
        </p:spPr>
        <p:txBody>
          <a:bodyPr wrap="square" rtlCol="0">
            <a:spAutoFit/>
          </a:bodyPr>
          <a:lstStyle/>
          <a:p>
            <a:pPr marL="285750" indent="-285750">
              <a:lnSpc>
                <a:spcPct val="100000"/>
              </a:lnSpc>
              <a:spcBef>
                <a:spcPts val="0"/>
              </a:spcBef>
              <a:buFont typeface="Wingdings" panose="05000000000000000000" pitchFamily="2" charset="2"/>
              <a:buChar char="Ø"/>
            </a:pPr>
            <a:r>
              <a:rPr lang="en-GB" sz="1600" u="sng" dirty="0">
                <a:latin typeface="Calibri" panose="020F0502020204030204" pitchFamily="34" charset="0"/>
                <a:ea typeface="Calibri" panose="020F0502020204030204" pitchFamily="34" charset="0"/>
                <a:cs typeface="Calibri" panose="020F0502020204030204" pitchFamily="34" charset="0"/>
              </a:rPr>
              <a:t>Return on investment (ROI % ) </a:t>
            </a:r>
            <a:r>
              <a:rPr lang="en-GB" sz="1600" dirty="0">
                <a:latin typeface="Calibri" panose="020F0502020204030204" pitchFamily="34" charset="0"/>
                <a:ea typeface="Calibri" panose="020F0502020204030204" pitchFamily="34" charset="0"/>
                <a:cs typeface="Calibri" panose="020F0502020204030204" pitchFamily="34" charset="0"/>
              </a:rPr>
              <a:t>:- It helps to calculate the profitability of promotional campaigns with the cost of promotion invested. </a:t>
            </a:r>
          </a:p>
          <a:p>
            <a:pPr>
              <a:lnSpc>
                <a:spcPct val="100000"/>
              </a:lnSpc>
              <a:spcBef>
                <a:spcPts val="0"/>
              </a:spcBef>
            </a:pPr>
            <a:endParaRPr lang="en-GB" sz="1600" dirty="0">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00000"/>
              </a:lnSpc>
              <a:spcBef>
                <a:spcPts val="0"/>
              </a:spcBef>
              <a:buFont typeface="Arial" panose="020B0604020202020204" pitchFamily="34" charset="0"/>
              <a:buChar char="•"/>
            </a:pPr>
            <a:r>
              <a:rPr lang="en-GB" sz="1600" u="sng" dirty="0">
                <a:latin typeface="Calibri" panose="020F0502020204030204" pitchFamily="34" charset="0"/>
                <a:ea typeface="Calibri" panose="020F0502020204030204" pitchFamily="34" charset="0"/>
                <a:cs typeface="Calibri" panose="020F0502020204030204" pitchFamily="34" charset="0"/>
              </a:rPr>
              <a:t>Formula</a:t>
            </a:r>
            <a:r>
              <a:rPr lang="en-GB" sz="1600"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a:t>
            </a:r>
            <a:r>
              <a:rPr lang="en-GB" sz="1600" u="sng"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r>
              <a:rPr lang="en-GB" sz="1600" dirty="0">
                <a:latin typeface="Calibri" panose="020F0502020204030204" pitchFamily="34" charset="0"/>
                <a:ea typeface="Calibri" panose="020F0502020204030204" pitchFamily="34" charset="0"/>
                <a:cs typeface="Calibri" panose="020F0502020204030204" pitchFamily="34" charset="0"/>
              </a:rPr>
              <a:t> Incremental revenue – cost of promotion ) / cost of promotion *100</a:t>
            </a:r>
          </a:p>
          <a:p>
            <a:pPr marL="285750" indent="-285750">
              <a:lnSpc>
                <a:spcPct val="100000"/>
              </a:lnSpc>
              <a:spcBef>
                <a:spcPts val="0"/>
              </a:spcBef>
              <a:buFont typeface="Arial" panose="020B0604020202020204" pitchFamily="34" charset="0"/>
              <a:buChar char="•"/>
            </a:pPr>
            <a:endParaRPr lang="en-GB" sz="1600" dirty="0">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00000"/>
              </a:lnSpc>
              <a:spcBef>
                <a:spcPts val="0"/>
              </a:spcBef>
              <a:buFont typeface="Arial" panose="020B0604020202020204" pitchFamily="34" charset="0"/>
              <a:buChar char="•"/>
            </a:pPr>
            <a:r>
              <a:rPr lang="en-GB" sz="1600" dirty="0">
                <a:latin typeface="Calibri" panose="020F0502020204030204" pitchFamily="34" charset="0"/>
                <a:ea typeface="Calibri" panose="020F0502020204030204" pitchFamily="34" charset="0"/>
                <a:cs typeface="Calibri" panose="020F0502020204030204" pitchFamily="34" charset="0"/>
              </a:rPr>
              <a:t>If ROI is positive it means the promotional campaign generated more compared to the cost of promotion invested.</a:t>
            </a:r>
          </a:p>
          <a:p>
            <a:pPr marL="285750" indent="-285750">
              <a:lnSpc>
                <a:spcPct val="100000"/>
              </a:lnSpc>
              <a:spcBef>
                <a:spcPts val="0"/>
              </a:spcBef>
              <a:buFont typeface="Arial" panose="020B0604020202020204" pitchFamily="34" charset="0"/>
              <a:buChar char="•"/>
            </a:pPr>
            <a:endParaRPr lang="en-IN" sz="1800" dirty="0">
              <a:latin typeface="Calibri" panose="020F0502020204030204" pitchFamily="34" charset="0"/>
              <a:ea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700E8923-6DB0-8AF1-B56A-20318C389303}"/>
              </a:ext>
            </a:extLst>
          </p:cNvPr>
          <p:cNvSpPr txBox="1"/>
          <p:nvPr/>
        </p:nvSpPr>
        <p:spPr>
          <a:xfrm>
            <a:off x="270127" y="2246668"/>
            <a:ext cx="11651745" cy="338554"/>
          </a:xfrm>
          <a:prstGeom prst="rect">
            <a:avLst/>
          </a:prstGeom>
        </p:spPr>
        <p:txBody>
          <a:bodyPr wrap="square" rtlCol="0">
            <a:spAutoFit/>
          </a:bodyPr>
          <a:lstStyle/>
          <a:p>
            <a:pPr marL="285750" indent="-285750">
              <a:lnSpc>
                <a:spcPct val="100000"/>
              </a:lnSpc>
              <a:spcBef>
                <a:spcPts val="0"/>
              </a:spcBef>
              <a:buFont typeface="Wingdings" panose="05000000000000000000" pitchFamily="2" charset="2"/>
              <a:buChar char="Ø"/>
            </a:pPr>
            <a:r>
              <a:rPr lang="en-GB" sz="1600" u="sng" dirty="0">
                <a:latin typeface="Calibri" panose="020F0502020204030204" pitchFamily="34" charset="0"/>
                <a:ea typeface="Calibri" panose="020F0502020204030204" pitchFamily="34" charset="0"/>
                <a:cs typeface="Calibri" panose="020F0502020204030204" pitchFamily="34" charset="0"/>
              </a:rPr>
              <a:t>Profit Margin</a:t>
            </a:r>
            <a:r>
              <a:rPr lang="en-GB" sz="1600" dirty="0">
                <a:latin typeface="Calibri" panose="020F0502020204030204" pitchFamily="34" charset="0"/>
                <a:ea typeface="Calibri" panose="020F0502020204030204" pitchFamily="34" charset="0"/>
                <a:cs typeface="Calibri" panose="020F0502020204030204" pitchFamily="34" charset="0"/>
              </a:rPr>
              <a:t>:- It is defined as the percent of promotion profit with respect to the revenue generated after promotions.</a:t>
            </a:r>
          </a:p>
        </p:txBody>
      </p:sp>
      <p:sp>
        <p:nvSpPr>
          <p:cNvPr id="24" name="TextBox 23">
            <a:extLst>
              <a:ext uri="{FF2B5EF4-FFF2-40B4-BE49-F238E27FC236}">
                <a16:creationId xmlns:a16="http://schemas.microsoft.com/office/drawing/2014/main" id="{66F2D958-C8AB-7638-A6B6-F0D602C3B9A4}"/>
              </a:ext>
            </a:extLst>
          </p:cNvPr>
          <p:cNvSpPr txBox="1"/>
          <p:nvPr/>
        </p:nvSpPr>
        <p:spPr>
          <a:xfrm>
            <a:off x="1757238" y="5400879"/>
            <a:ext cx="4472528" cy="523220"/>
          </a:xfrm>
          <a:prstGeom prst="rect">
            <a:avLst/>
          </a:prstGeom>
          <a:ln>
            <a:solidFill>
              <a:schemeClr val="tx1">
                <a:lumMod val="50000"/>
                <a:lumOff val="50000"/>
              </a:schemeClr>
            </a:solidFill>
          </a:ln>
        </p:spPr>
        <p:txBody>
          <a:bodyPr wrap="square" rtlCol="0">
            <a:spAutoFit/>
          </a:bodyPr>
          <a:lstStyle/>
          <a:p>
            <a:pPr marL="0" indent="0" algn="ctr">
              <a:lnSpc>
                <a:spcPct val="100000"/>
              </a:lnSpc>
              <a:spcBef>
                <a:spcPts val="0"/>
              </a:spcBef>
              <a:buFontTx/>
              <a:buNone/>
            </a:pPr>
            <a:r>
              <a:rPr lang="en-GB" sz="1400" dirty="0">
                <a:latin typeface="Calibri" panose="020F0502020204030204" pitchFamily="34" charset="0"/>
                <a:ea typeface="Calibri" panose="020F0502020204030204" pitchFamily="34" charset="0"/>
                <a:cs typeface="Calibri" panose="020F0502020204030204" pitchFamily="34" charset="0"/>
              </a:rPr>
              <a:t>Madurai has the highest profit margin 11.24 % followed by Mysuru with 9.44 %</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
        <p:nvSpPr>
          <p:cNvPr id="34" name="TextBox 33">
            <a:extLst>
              <a:ext uri="{FF2B5EF4-FFF2-40B4-BE49-F238E27FC236}">
                <a16:creationId xmlns:a16="http://schemas.microsoft.com/office/drawing/2014/main" id="{8CCD8FD5-2BC4-0170-552E-3926A4FC6782}"/>
              </a:ext>
            </a:extLst>
          </p:cNvPr>
          <p:cNvSpPr txBox="1"/>
          <p:nvPr/>
        </p:nvSpPr>
        <p:spPr>
          <a:xfrm>
            <a:off x="2893406" y="3514110"/>
            <a:ext cx="3102428" cy="1384995"/>
          </a:xfrm>
          <a:prstGeom prst="rect">
            <a:avLst/>
          </a:prstGeom>
          <a:ln>
            <a:solidFill>
              <a:schemeClr val="tx1">
                <a:lumMod val="50000"/>
                <a:lumOff val="50000"/>
              </a:schemeClr>
            </a:solidFill>
          </a:ln>
        </p:spPr>
        <p:txBody>
          <a:bodyPr wrap="square" rtlCol="0">
            <a:spAutoFit/>
          </a:bodyPr>
          <a:lstStyle/>
          <a:p>
            <a:pPr marL="0" indent="0" algn="ctr">
              <a:lnSpc>
                <a:spcPct val="100000"/>
              </a:lnSpc>
              <a:spcBef>
                <a:spcPts val="0"/>
              </a:spcBef>
              <a:buFontTx/>
              <a:buNone/>
            </a:pPr>
            <a:r>
              <a:rPr lang="en-GB" sz="1400" dirty="0">
                <a:latin typeface="Calibri" panose="020F0502020204030204" pitchFamily="34" charset="0"/>
                <a:ea typeface="Calibri" panose="020F0502020204030204" pitchFamily="34" charset="0"/>
                <a:cs typeface="Calibri" panose="020F0502020204030204" pitchFamily="34" charset="0"/>
              </a:rPr>
              <a:t>A positive ROI  means the promotion campaign have generated profit as per cost of money invested.</a:t>
            </a:r>
          </a:p>
          <a:p>
            <a:pPr marL="0" indent="0" algn="ctr">
              <a:lnSpc>
                <a:spcPct val="100000"/>
              </a:lnSpc>
              <a:spcBef>
                <a:spcPts val="0"/>
              </a:spcBef>
              <a:buFontTx/>
              <a:buNone/>
            </a:pPr>
            <a:endParaRPr lang="en-GB" sz="1400" dirty="0">
              <a:latin typeface="Calibri" panose="020F0502020204030204" pitchFamily="34" charset="0"/>
              <a:ea typeface="Calibri" panose="020F0502020204030204" pitchFamily="34" charset="0"/>
              <a:cs typeface="Calibri" panose="020F0502020204030204" pitchFamily="34" charset="0"/>
            </a:endParaRPr>
          </a:p>
          <a:p>
            <a:pPr marL="0" indent="0" algn="ctr">
              <a:lnSpc>
                <a:spcPct val="100000"/>
              </a:lnSpc>
              <a:spcBef>
                <a:spcPts val="0"/>
              </a:spcBef>
              <a:buFontTx/>
              <a:buNone/>
            </a:pPr>
            <a:r>
              <a:rPr lang="en-GB" sz="1400" dirty="0">
                <a:latin typeface="Calibri" panose="020F0502020204030204" pitchFamily="34" charset="0"/>
                <a:ea typeface="Calibri" panose="020F0502020204030204" pitchFamily="34" charset="0"/>
                <a:cs typeface="Calibri" panose="020F0502020204030204" pitchFamily="34" charset="0"/>
              </a:rPr>
              <a:t>It means for every rupee invested the profit generated is 1.15 rupee.</a:t>
            </a:r>
          </a:p>
        </p:txBody>
      </p:sp>
      <p:pic>
        <p:nvPicPr>
          <p:cNvPr id="3" name="Picture 2">
            <a:extLst>
              <a:ext uri="{FF2B5EF4-FFF2-40B4-BE49-F238E27FC236}">
                <a16:creationId xmlns:a16="http://schemas.microsoft.com/office/drawing/2014/main" id="{B3D73B2A-D35A-60CE-D61D-BC7E96096D2B}"/>
              </a:ext>
            </a:extLst>
          </p:cNvPr>
          <p:cNvPicPr>
            <a:picLocks noChangeAspect="1"/>
          </p:cNvPicPr>
          <p:nvPr/>
        </p:nvPicPr>
        <p:blipFill>
          <a:blip r:embed="rId3"/>
          <a:srcRect/>
          <a:stretch/>
        </p:blipFill>
        <p:spPr>
          <a:xfrm>
            <a:off x="6521618" y="3043461"/>
            <a:ext cx="5552033" cy="3496132"/>
          </a:xfrm>
          <a:prstGeom prst="rect">
            <a:avLst/>
          </a:prstGeom>
        </p:spPr>
      </p:pic>
      <p:cxnSp>
        <p:nvCxnSpPr>
          <p:cNvPr id="19" name="Straight Arrow Connector 18">
            <a:extLst>
              <a:ext uri="{FF2B5EF4-FFF2-40B4-BE49-F238E27FC236}">
                <a16:creationId xmlns:a16="http://schemas.microsoft.com/office/drawing/2014/main" id="{98D59134-A384-F06E-0718-BC821C6031B5}"/>
              </a:ext>
            </a:extLst>
          </p:cNvPr>
          <p:cNvCxnSpPr>
            <a:cxnSpLocks/>
            <a:stCxn id="24" idx="3"/>
          </p:cNvCxnSpPr>
          <p:nvPr/>
        </p:nvCxnSpPr>
        <p:spPr>
          <a:xfrm flipV="1">
            <a:off x="6229766" y="5579472"/>
            <a:ext cx="316921" cy="83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31BF8CC8-1FAC-08BA-D113-AFBDDB75DE0C}"/>
              </a:ext>
            </a:extLst>
          </p:cNvPr>
          <p:cNvPicPr>
            <a:picLocks noChangeAspect="1"/>
          </p:cNvPicPr>
          <p:nvPr/>
        </p:nvPicPr>
        <p:blipFill>
          <a:blip r:embed="rId4"/>
          <a:stretch>
            <a:fillRect/>
          </a:stretch>
        </p:blipFill>
        <p:spPr>
          <a:xfrm>
            <a:off x="665908" y="3591755"/>
            <a:ext cx="1562235" cy="952583"/>
          </a:xfrm>
          <a:prstGeom prst="rect">
            <a:avLst/>
          </a:prstGeom>
        </p:spPr>
      </p:pic>
      <p:cxnSp>
        <p:nvCxnSpPr>
          <p:cNvPr id="23" name="Straight Arrow Connector 22">
            <a:extLst>
              <a:ext uri="{FF2B5EF4-FFF2-40B4-BE49-F238E27FC236}">
                <a16:creationId xmlns:a16="http://schemas.microsoft.com/office/drawing/2014/main" id="{CE36D6FC-7A29-1B5D-8FF8-DCA4260B5084}"/>
              </a:ext>
            </a:extLst>
          </p:cNvPr>
          <p:cNvCxnSpPr>
            <a:stCxn id="21" idx="3"/>
          </p:cNvCxnSpPr>
          <p:nvPr/>
        </p:nvCxnSpPr>
        <p:spPr>
          <a:xfrm flipV="1">
            <a:off x="2228143" y="4068046"/>
            <a:ext cx="52578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A964ED1-08D6-F092-9665-59F8C5C3F153}"/>
              </a:ext>
            </a:extLst>
          </p:cNvPr>
          <p:cNvSpPr txBox="1"/>
          <p:nvPr/>
        </p:nvSpPr>
        <p:spPr>
          <a:xfrm>
            <a:off x="331078" y="2672990"/>
            <a:ext cx="6097554" cy="830997"/>
          </a:xfrm>
          <a:prstGeom prst="rect">
            <a:avLst/>
          </a:prstGeom>
          <a:noFill/>
        </p:spPr>
        <p:txBody>
          <a:bodyPr wrap="square">
            <a:spAutoFit/>
          </a:bodyPr>
          <a:lstStyle/>
          <a:p>
            <a:pPr marL="285750" indent="-285750">
              <a:lnSpc>
                <a:spcPct val="100000"/>
              </a:lnSpc>
              <a:spcBef>
                <a:spcPts val="0"/>
              </a:spcBef>
              <a:buFont typeface="Arial" panose="020B0604020202020204" pitchFamily="34" charset="0"/>
              <a:buChar char="•"/>
            </a:pPr>
            <a:r>
              <a:rPr lang="en-GB" sz="1600" u="sng" dirty="0">
                <a:latin typeface="Calibri" panose="020F0502020204030204" pitchFamily="34" charset="0"/>
                <a:ea typeface="Calibri" panose="020F0502020204030204" pitchFamily="34" charset="0"/>
                <a:cs typeface="Calibri" panose="020F0502020204030204" pitchFamily="34" charset="0"/>
              </a:rPr>
              <a:t>Formula</a:t>
            </a:r>
            <a:r>
              <a:rPr lang="en-GB" sz="1600" dirty="0">
                <a:latin typeface="Calibri" panose="020F0502020204030204" pitchFamily="34" charset="0"/>
                <a:ea typeface="Calibri" panose="020F0502020204030204" pitchFamily="34" charset="0"/>
                <a:cs typeface="Calibri" panose="020F0502020204030204" pitchFamily="34" charset="0"/>
              </a:rPr>
              <a:t>:- promotion profit / Revenue after Promotion * 100  </a:t>
            </a:r>
          </a:p>
          <a:p>
            <a:pPr marL="285750" indent="-285750">
              <a:lnSpc>
                <a:spcPct val="100000"/>
              </a:lnSpc>
              <a:spcBef>
                <a:spcPts val="0"/>
              </a:spcBef>
              <a:buFont typeface="Arial" panose="020B0604020202020204" pitchFamily="34" charset="0"/>
              <a:buChar char="•"/>
            </a:pPr>
            <a:endParaRPr lang="en-GB" sz="1600" dirty="0">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00000"/>
              </a:lnSpc>
              <a:spcBef>
                <a:spcPts val="0"/>
              </a:spcBef>
              <a:buFont typeface="Arial" panose="020B0604020202020204" pitchFamily="34" charset="0"/>
              <a:buChar char="•"/>
            </a:pPr>
            <a:r>
              <a:rPr lang="en-GB" sz="1600" dirty="0">
                <a:latin typeface="Calibri" panose="020F0502020204030204" pitchFamily="34" charset="0"/>
                <a:ea typeface="Calibri" panose="020F0502020204030204" pitchFamily="34" charset="0"/>
                <a:cs typeface="Calibri" panose="020F0502020204030204" pitchFamily="34" charset="0"/>
              </a:rPr>
              <a:t>(promotion profit = incremental  revenue – cost of promotion )</a:t>
            </a:r>
          </a:p>
        </p:txBody>
      </p:sp>
    </p:spTree>
    <p:extLst>
      <p:ext uri="{BB962C8B-B14F-4D97-AF65-F5344CB8AC3E}">
        <p14:creationId xmlns:p14="http://schemas.microsoft.com/office/powerpoint/2010/main" val="81841140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21"/>
                                        </p:tgtEl>
                                        <p:attrNameLst>
                                          <p:attrName>style.visibility</p:attrName>
                                        </p:attrNameLst>
                                      </p:cBhvr>
                                      <p:to>
                                        <p:strVal val="visible"/>
                                      </p:to>
                                    </p:set>
                                    <p:anim calcmode="lin" valueType="num">
                                      <p:cBhvr>
                                        <p:cTn id="18" dur="500" fill="hold"/>
                                        <p:tgtEl>
                                          <p:spTgt spid="21"/>
                                        </p:tgtEl>
                                        <p:attrNameLst>
                                          <p:attrName>ppt_w</p:attrName>
                                        </p:attrNameLst>
                                      </p:cBhvr>
                                      <p:tavLst>
                                        <p:tav tm="0">
                                          <p:val>
                                            <p:fltVal val="0"/>
                                          </p:val>
                                        </p:tav>
                                        <p:tav tm="100000">
                                          <p:val>
                                            <p:strVal val="#ppt_w"/>
                                          </p:val>
                                        </p:tav>
                                      </p:tavLst>
                                    </p:anim>
                                    <p:anim calcmode="lin" valueType="num">
                                      <p:cBhvr>
                                        <p:cTn id="19" dur="500" fill="hold"/>
                                        <p:tgtEl>
                                          <p:spTgt spid="21"/>
                                        </p:tgtEl>
                                        <p:attrNameLst>
                                          <p:attrName>ppt_h</p:attrName>
                                        </p:attrNameLst>
                                      </p:cBhvr>
                                      <p:tavLst>
                                        <p:tav tm="0">
                                          <p:val>
                                            <p:fltVal val="0"/>
                                          </p:val>
                                        </p:tav>
                                        <p:tav tm="100000">
                                          <p:val>
                                            <p:strVal val="#ppt_h"/>
                                          </p:val>
                                        </p:tav>
                                      </p:tavLst>
                                    </p:anim>
                                    <p:animEffect transition="in" filter="fade">
                                      <p:cBhvr>
                                        <p:cTn id="20" dur="500"/>
                                        <p:tgtEl>
                                          <p:spTgt spid="21"/>
                                        </p:tgtEl>
                                      </p:cBhvr>
                                    </p:animEffect>
                                  </p:childTnLst>
                                </p:cTn>
                              </p:par>
                              <p:par>
                                <p:cTn id="21" presetID="53" presetClass="entr" presetSubtype="16"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p:cTn id="23" dur="500" fill="hold"/>
                                        <p:tgtEl>
                                          <p:spTgt spid="23"/>
                                        </p:tgtEl>
                                        <p:attrNameLst>
                                          <p:attrName>ppt_w</p:attrName>
                                        </p:attrNameLst>
                                      </p:cBhvr>
                                      <p:tavLst>
                                        <p:tav tm="0">
                                          <p:val>
                                            <p:fltVal val="0"/>
                                          </p:val>
                                        </p:tav>
                                        <p:tav tm="100000">
                                          <p:val>
                                            <p:strVal val="#ppt_w"/>
                                          </p:val>
                                        </p:tav>
                                      </p:tavLst>
                                    </p:anim>
                                    <p:anim calcmode="lin" valueType="num">
                                      <p:cBhvr>
                                        <p:cTn id="24" dur="500" fill="hold"/>
                                        <p:tgtEl>
                                          <p:spTgt spid="23"/>
                                        </p:tgtEl>
                                        <p:attrNameLst>
                                          <p:attrName>ppt_h</p:attrName>
                                        </p:attrNameLst>
                                      </p:cBhvr>
                                      <p:tavLst>
                                        <p:tav tm="0">
                                          <p:val>
                                            <p:fltVal val="0"/>
                                          </p:val>
                                        </p:tav>
                                        <p:tav tm="100000">
                                          <p:val>
                                            <p:strVal val="#ppt_h"/>
                                          </p:val>
                                        </p:tav>
                                      </p:tavLst>
                                    </p:anim>
                                    <p:animEffect transition="in" filter="fade">
                                      <p:cBhvr>
                                        <p:cTn id="25" dur="500"/>
                                        <p:tgtEl>
                                          <p:spTgt spid="23"/>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34"/>
                                        </p:tgtEl>
                                        <p:attrNameLst>
                                          <p:attrName>style.visibility</p:attrName>
                                        </p:attrNameLst>
                                      </p:cBhvr>
                                      <p:to>
                                        <p:strVal val="visible"/>
                                      </p:to>
                                    </p:set>
                                    <p:anim calcmode="lin" valueType="num">
                                      <p:cBhvr>
                                        <p:cTn id="28" dur="500" fill="hold"/>
                                        <p:tgtEl>
                                          <p:spTgt spid="34"/>
                                        </p:tgtEl>
                                        <p:attrNameLst>
                                          <p:attrName>ppt_w</p:attrName>
                                        </p:attrNameLst>
                                      </p:cBhvr>
                                      <p:tavLst>
                                        <p:tav tm="0">
                                          <p:val>
                                            <p:fltVal val="0"/>
                                          </p:val>
                                        </p:tav>
                                        <p:tav tm="100000">
                                          <p:val>
                                            <p:strVal val="#ppt_w"/>
                                          </p:val>
                                        </p:tav>
                                      </p:tavLst>
                                    </p:anim>
                                    <p:anim calcmode="lin" valueType="num">
                                      <p:cBhvr>
                                        <p:cTn id="29" dur="500" fill="hold"/>
                                        <p:tgtEl>
                                          <p:spTgt spid="34"/>
                                        </p:tgtEl>
                                        <p:attrNameLst>
                                          <p:attrName>ppt_h</p:attrName>
                                        </p:attrNameLst>
                                      </p:cBhvr>
                                      <p:tavLst>
                                        <p:tav tm="0">
                                          <p:val>
                                            <p:fltVal val="0"/>
                                          </p:val>
                                        </p:tav>
                                        <p:tav tm="100000">
                                          <p:val>
                                            <p:strVal val="#ppt_h"/>
                                          </p:val>
                                        </p:tav>
                                      </p:tavLst>
                                    </p:anim>
                                    <p:animEffect transition="in" filter="fade">
                                      <p:cBhvr>
                                        <p:cTn id="30" dur="500"/>
                                        <p:tgtEl>
                                          <p:spTgt spid="34"/>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p:cTn id="35" dur="500" fill="hold"/>
                                        <p:tgtEl>
                                          <p:spTgt spid="3"/>
                                        </p:tgtEl>
                                        <p:attrNameLst>
                                          <p:attrName>ppt_w</p:attrName>
                                        </p:attrNameLst>
                                      </p:cBhvr>
                                      <p:tavLst>
                                        <p:tav tm="0">
                                          <p:val>
                                            <p:fltVal val="0"/>
                                          </p:val>
                                        </p:tav>
                                        <p:tav tm="100000">
                                          <p:val>
                                            <p:strVal val="#ppt_w"/>
                                          </p:val>
                                        </p:tav>
                                      </p:tavLst>
                                    </p:anim>
                                    <p:anim calcmode="lin" valueType="num">
                                      <p:cBhvr>
                                        <p:cTn id="36" dur="500" fill="hold"/>
                                        <p:tgtEl>
                                          <p:spTgt spid="3"/>
                                        </p:tgtEl>
                                        <p:attrNameLst>
                                          <p:attrName>ppt_h</p:attrName>
                                        </p:attrNameLst>
                                      </p:cBhvr>
                                      <p:tavLst>
                                        <p:tav tm="0">
                                          <p:val>
                                            <p:fltVal val="0"/>
                                          </p:val>
                                        </p:tav>
                                        <p:tav tm="100000">
                                          <p:val>
                                            <p:strVal val="#ppt_h"/>
                                          </p:val>
                                        </p:tav>
                                      </p:tavLst>
                                    </p:anim>
                                    <p:animEffect transition="in" filter="fade">
                                      <p:cBhvr>
                                        <p:cTn id="37" dur="500"/>
                                        <p:tgtEl>
                                          <p:spTgt spid="3"/>
                                        </p:tgtEl>
                                      </p:cBhvr>
                                    </p:animEffect>
                                  </p:childTnLst>
                                </p:cTn>
                              </p:par>
                              <p:par>
                                <p:cTn id="38" presetID="53" presetClass="entr" presetSubtype="16" fill="hold" nodeType="withEffect">
                                  <p:stCondLst>
                                    <p:cond delay="0"/>
                                  </p:stCondLst>
                                  <p:childTnLst>
                                    <p:set>
                                      <p:cBhvr>
                                        <p:cTn id="39" dur="1" fill="hold">
                                          <p:stCondLst>
                                            <p:cond delay="0"/>
                                          </p:stCondLst>
                                        </p:cTn>
                                        <p:tgtEl>
                                          <p:spTgt spid="19"/>
                                        </p:tgtEl>
                                        <p:attrNameLst>
                                          <p:attrName>style.visibility</p:attrName>
                                        </p:attrNameLst>
                                      </p:cBhvr>
                                      <p:to>
                                        <p:strVal val="visible"/>
                                      </p:to>
                                    </p:set>
                                    <p:anim calcmode="lin" valueType="num">
                                      <p:cBhvr>
                                        <p:cTn id="40" dur="500" fill="hold"/>
                                        <p:tgtEl>
                                          <p:spTgt spid="19"/>
                                        </p:tgtEl>
                                        <p:attrNameLst>
                                          <p:attrName>ppt_w</p:attrName>
                                        </p:attrNameLst>
                                      </p:cBhvr>
                                      <p:tavLst>
                                        <p:tav tm="0">
                                          <p:val>
                                            <p:fltVal val="0"/>
                                          </p:val>
                                        </p:tav>
                                        <p:tav tm="100000">
                                          <p:val>
                                            <p:strVal val="#ppt_w"/>
                                          </p:val>
                                        </p:tav>
                                      </p:tavLst>
                                    </p:anim>
                                    <p:anim calcmode="lin" valueType="num">
                                      <p:cBhvr>
                                        <p:cTn id="41" dur="500" fill="hold"/>
                                        <p:tgtEl>
                                          <p:spTgt spid="19"/>
                                        </p:tgtEl>
                                        <p:attrNameLst>
                                          <p:attrName>ppt_h</p:attrName>
                                        </p:attrNameLst>
                                      </p:cBhvr>
                                      <p:tavLst>
                                        <p:tav tm="0">
                                          <p:val>
                                            <p:fltVal val="0"/>
                                          </p:val>
                                        </p:tav>
                                        <p:tav tm="100000">
                                          <p:val>
                                            <p:strVal val="#ppt_h"/>
                                          </p:val>
                                        </p:tav>
                                      </p:tavLst>
                                    </p:anim>
                                    <p:animEffect transition="in" filter="fade">
                                      <p:cBhvr>
                                        <p:cTn id="42" dur="500"/>
                                        <p:tgtEl>
                                          <p:spTgt spid="19"/>
                                        </p:tgtEl>
                                      </p:cBhvr>
                                    </p:animEffect>
                                  </p:childTnLst>
                                </p:cTn>
                              </p:par>
                              <p:par>
                                <p:cTn id="43" presetID="53" presetClass="entr" presetSubtype="16"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p:cTn id="45" dur="500" fill="hold"/>
                                        <p:tgtEl>
                                          <p:spTgt spid="24"/>
                                        </p:tgtEl>
                                        <p:attrNameLst>
                                          <p:attrName>ppt_w</p:attrName>
                                        </p:attrNameLst>
                                      </p:cBhvr>
                                      <p:tavLst>
                                        <p:tav tm="0">
                                          <p:val>
                                            <p:fltVal val="0"/>
                                          </p:val>
                                        </p:tav>
                                        <p:tav tm="100000">
                                          <p:val>
                                            <p:strVal val="#ppt_w"/>
                                          </p:val>
                                        </p:tav>
                                      </p:tavLst>
                                    </p:anim>
                                    <p:anim calcmode="lin" valueType="num">
                                      <p:cBhvr>
                                        <p:cTn id="46" dur="500" fill="hold"/>
                                        <p:tgtEl>
                                          <p:spTgt spid="24"/>
                                        </p:tgtEl>
                                        <p:attrNameLst>
                                          <p:attrName>ppt_h</p:attrName>
                                        </p:attrNameLst>
                                      </p:cBhvr>
                                      <p:tavLst>
                                        <p:tav tm="0">
                                          <p:val>
                                            <p:fltVal val="0"/>
                                          </p:val>
                                        </p:tav>
                                        <p:tav tm="100000">
                                          <p:val>
                                            <p:strVal val="#ppt_h"/>
                                          </p:val>
                                        </p:tav>
                                      </p:tavLst>
                                    </p:anim>
                                    <p:animEffect transition="in" filter="fade">
                                      <p:cBhvr>
                                        <p:cTn id="4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24" grpId="0" animBg="1"/>
      <p:bldP spid="34" grpId="0" animBg="1"/>
      <p:bldP spid="2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274F2D-87C2-8138-2033-990DFB2E54F4}"/>
            </a:ext>
          </a:extLst>
        </p:cNvPr>
        <p:cNvGrpSpPr/>
        <p:nvPr/>
      </p:nvGrpSpPr>
      <p:grpSpPr>
        <a:xfrm>
          <a:off x="0" y="0"/>
          <a:ext cx="0" cy="0"/>
          <a:chOff x="0" y="0"/>
          <a:chExt cx="0" cy="0"/>
        </a:xfrm>
      </p:grpSpPr>
      <p:sp>
        <p:nvSpPr>
          <p:cNvPr id="15" name="Footer Placeholder 7">
            <a:extLst>
              <a:ext uri="{FF2B5EF4-FFF2-40B4-BE49-F238E27FC236}">
                <a16:creationId xmlns:a16="http://schemas.microsoft.com/office/drawing/2014/main" id="{548A48FC-9271-A37D-E2D9-A5D1F29425BF}"/>
              </a:ext>
            </a:extLst>
          </p:cNvPr>
          <p:cNvSpPr txBox="1">
            <a:spLocks/>
          </p:cNvSpPr>
          <p:nvPr/>
        </p:nvSpPr>
        <p:spPr>
          <a:xfrm>
            <a:off x="310100" y="6360648"/>
            <a:ext cx="41148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err="1"/>
              <a:t>AtliQ</a:t>
            </a:r>
            <a:r>
              <a:rPr lang="en-US" sz="1400" dirty="0"/>
              <a:t> supermarket promotions &amp; its Impact Analysis</a:t>
            </a:r>
          </a:p>
        </p:txBody>
      </p:sp>
      <p:sp>
        <p:nvSpPr>
          <p:cNvPr id="6" name="Title 5">
            <a:extLst>
              <a:ext uri="{FF2B5EF4-FFF2-40B4-BE49-F238E27FC236}">
                <a16:creationId xmlns:a16="http://schemas.microsoft.com/office/drawing/2014/main" id="{DEC8F81B-8B8F-C98B-8C90-A05CD347B71B}"/>
              </a:ext>
            </a:extLst>
          </p:cNvPr>
          <p:cNvSpPr>
            <a:spLocks noGrp="1"/>
          </p:cNvSpPr>
          <p:nvPr>
            <p:ph type="title"/>
          </p:nvPr>
        </p:nvSpPr>
        <p:spPr>
          <a:xfrm>
            <a:off x="186612" y="132228"/>
            <a:ext cx="11840547" cy="586229"/>
          </a:xfrm>
        </p:spPr>
        <p:txBody>
          <a:bodyPr/>
          <a:lstStyle/>
          <a:p>
            <a:pPr algn="ctr"/>
            <a:r>
              <a:rPr lang="en-GB" sz="2800" dirty="0"/>
              <a:t>Dashboard Overview</a:t>
            </a:r>
            <a:endParaRPr lang="en-IN" sz="2800" dirty="0"/>
          </a:p>
        </p:txBody>
      </p:sp>
      <p:pic>
        <p:nvPicPr>
          <p:cNvPr id="3" name="Picture 2">
            <a:extLst>
              <a:ext uri="{FF2B5EF4-FFF2-40B4-BE49-F238E27FC236}">
                <a16:creationId xmlns:a16="http://schemas.microsoft.com/office/drawing/2014/main" id="{7212F2CC-45B9-F425-08E5-CD6DE4A0D5A0}"/>
              </a:ext>
            </a:extLst>
          </p:cNvPr>
          <p:cNvPicPr>
            <a:picLocks noChangeAspect="1"/>
          </p:cNvPicPr>
          <p:nvPr/>
        </p:nvPicPr>
        <p:blipFill>
          <a:blip r:embed="rId3"/>
          <a:srcRect/>
          <a:stretch/>
        </p:blipFill>
        <p:spPr>
          <a:xfrm>
            <a:off x="1439351" y="1372450"/>
            <a:ext cx="7643522" cy="4996543"/>
          </a:xfrm>
          <a:prstGeom prst="rect">
            <a:avLst/>
          </a:prstGeom>
        </p:spPr>
      </p:pic>
      <p:pic>
        <p:nvPicPr>
          <p:cNvPr id="5" name="Picture 4">
            <a:extLst>
              <a:ext uri="{FF2B5EF4-FFF2-40B4-BE49-F238E27FC236}">
                <a16:creationId xmlns:a16="http://schemas.microsoft.com/office/drawing/2014/main" id="{9C5562FC-2BF0-0BA7-1F01-855820DC821E}"/>
              </a:ext>
            </a:extLst>
          </p:cNvPr>
          <p:cNvPicPr>
            <a:picLocks noChangeAspect="1"/>
          </p:cNvPicPr>
          <p:nvPr/>
        </p:nvPicPr>
        <p:blipFill>
          <a:blip r:embed="rId4"/>
          <a:srcRect/>
          <a:stretch/>
        </p:blipFill>
        <p:spPr>
          <a:xfrm>
            <a:off x="9668787" y="1473404"/>
            <a:ext cx="2101340" cy="4794636"/>
          </a:xfrm>
          <a:prstGeom prst="rect">
            <a:avLst/>
          </a:prstGeom>
        </p:spPr>
      </p:pic>
      <p:sp>
        <p:nvSpPr>
          <p:cNvPr id="7" name="TextBox 6">
            <a:extLst>
              <a:ext uri="{FF2B5EF4-FFF2-40B4-BE49-F238E27FC236}">
                <a16:creationId xmlns:a16="http://schemas.microsoft.com/office/drawing/2014/main" id="{0F89C6D3-D26C-4D7D-C535-213969E7BAC8}"/>
              </a:ext>
            </a:extLst>
          </p:cNvPr>
          <p:cNvSpPr txBox="1"/>
          <p:nvPr/>
        </p:nvSpPr>
        <p:spPr>
          <a:xfrm>
            <a:off x="1439351" y="1015670"/>
            <a:ext cx="9692640" cy="276999"/>
          </a:xfrm>
          <a:prstGeom prst="rect">
            <a:avLst/>
          </a:prstGeom>
          <a:ln>
            <a:noFill/>
          </a:ln>
        </p:spPr>
        <p:txBody>
          <a:bodyPr wrap="square" rtlCol="0">
            <a:spAutoFit/>
          </a:bodyPr>
          <a:lstStyle/>
          <a:p>
            <a:pPr marL="0" indent="0" algn="ctr">
              <a:lnSpc>
                <a:spcPct val="100000"/>
              </a:lnSpc>
              <a:spcBef>
                <a:spcPts val="0"/>
              </a:spcBef>
              <a:buFontTx/>
              <a:buNone/>
            </a:pPr>
            <a:r>
              <a:rPr lang="en-GB" sz="1200" dirty="0">
                <a:latin typeface="Calibri" panose="020F0502020204030204" pitchFamily="34" charset="0"/>
                <a:ea typeface="Calibri" panose="020F0502020204030204" pitchFamily="34" charset="0"/>
                <a:cs typeface="Calibri" panose="020F0502020204030204" pitchFamily="34" charset="0"/>
              </a:rPr>
              <a:t>This is city &amp; store performance analysis view of dashboard.</a:t>
            </a:r>
            <a:endParaRPr lang="en-IN" sz="1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42291140"/>
      </p:ext>
    </p:extLst>
  </p:cSld>
  <p:clrMapOvr>
    <a:masterClrMapping/>
  </p:clrMapOvr>
  <p:transition spd="slow">
    <p:cover/>
  </p:transition>
</p:sld>
</file>

<file path=ppt/theme/theme1.xml><?xml version="1.0" encoding="utf-8"?>
<a:theme xmlns:a="http://schemas.openxmlformats.org/drawingml/2006/main" name="Custom​​">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Light Presentation_win32_v5" id="{045A9B2F-7300-4673-816B-F1EB3C673B2C}" vid="{27F8BD87-6984-44CA-8D4F-354B20CB0C1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AD9BE2-6B3D-4616-B044-300A8177DEA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5515263-A3DE-4193-B6AA-5C449C94519F}">
  <ds:schemaRefs>
    <ds:schemaRef ds:uri="http://schemas.microsoft.com/sharepoint/v3/contenttype/forms"/>
  </ds:schemaRefs>
</ds:datastoreItem>
</file>

<file path=customXml/itemProps3.xml><?xml version="1.0" encoding="utf-8"?>
<ds:datastoreItem xmlns:ds="http://schemas.openxmlformats.org/officeDocument/2006/customXml" ds:itemID="{74CFA8B0-C7B8-4655-A378-2962C04794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light</Template>
  <TotalTime>2514</TotalTime>
  <Words>2146</Words>
  <Application>Microsoft Office PowerPoint</Application>
  <PresentationFormat>Widescreen</PresentationFormat>
  <Paragraphs>209</Paragraphs>
  <Slides>23</Slides>
  <Notes>23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等线</vt:lpstr>
      <vt:lpstr>Abadi</vt:lpstr>
      <vt:lpstr>Arial</vt:lpstr>
      <vt:lpstr>Calibri</vt:lpstr>
      <vt:lpstr>Posterama</vt:lpstr>
      <vt:lpstr>Posterama Text Black</vt:lpstr>
      <vt:lpstr>Posterama Text SemiBold</vt:lpstr>
      <vt:lpstr>Wingdings</vt:lpstr>
      <vt:lpstr>Custom​​</vt:lpstr>
      <vt:lpstr>AtliQ Supermarket Promotions &amp; its Impact Analysis</vt:lpstr>
      <vt:lpstr>Agenda</vt:lpstr>
      <vt:lpstr>Problem Statement</vt:lpstr>
      <vt:lpstr>Data Walkthrough</vt:lpstr>
      <vt:lpstr>Understanding the KPI’s</vt:lpstr>
      <vt:lpstr>Understanding the KPI’S</vt:lpstr>
      <vt:lpstr>Understanding the KPI’S</vt:lpstr>
      <vt:lpstr>Understanding the KPI’S</vt:lpstr>
      <vt:lpstr>Dashboard Overview</vt:lpstr>
      <vt:lpstr>Dashboard Overview</vt:lpstr>
      <vt:lpstr>Dashboard Overview</vt:lpstr>
      <vt:lpstr>Ad-hoc Requests &amp; insights generated from them</vt:lpstr>
      <vt:lpstr>Ad-hoc Requests &amp; insights generated from them</vt:lpstr>
      <vt:lpstr>Ad-hoc Requests &amp; insights generated from them</vt:lpstr>
      <vt:lpstr>Other visualizations with insights &amp; Recommendations</vt:lpstr>
      <vt:lpstr>Other visualizations with insights &amp; Recommendations</vt:lpstr>
      <vt:lpstr>Other visualizations with insights &amp; Recommendations</vt:lpstr>
      <vt:lpstr>Other visualizations with insights &amp; Recommendations</vt:lpstr>
      <vt:lpstr>Other visualizations with insights &amp; Recommendations</vt:lpstr>
      <vt:lpstr>Other visualizations with insights &amp; Recommendations</vt:lpstr>
      <vt:lpstr>Recommendations</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AtliQ Promotions &amp; its Impact Analysis</dc:title>
  <dc:creator>Divya Mashruwala</dc:creator>
  <cp:lastModifiedBy>Divya Mashruwala</cp:lastModifiedBy>
  <cp:revision>15</cp:revision>
  <dcterms:created xsi:type="dcterms:W3CDTF">2024-02-09T09:26:53Z</dcterms:created>
  <dcterms:modified xsi:type="dcterms:W3CDTF">2024-02-13T13:24:22Z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