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68" r:id="rId17"/>
    <p:sldId id="275" r:id="rId18"/>
    <p:sldId id="276" r:id="rId19"/>
    <p:sldId id="277" r:id="rId20"/>
    <p:sldId id="269" r:id="rId21"/>
    <p:sldId id="270" r:id="rId22"/>
    <p:sldId id="271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7F3FD3-28B2-4F79-B1C5-347ECBBB91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2"/>
            <p14:sldId id="265"/>
            <p14:sldId id="266"/>
            <p14:sldId id="267"/>
            <p14:sldId id="268"/>
            <p14:sldId id="275"/>
            <p14:sldId id="276"/>
            <p14:sldId id="277"/>
            <p14:sldId id="269"/>
            <p14:sldId id="270"/>
            <p14:sldId id="271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2" autoAdjust="0"/>
    <p:restoredTop sz="94660"/>
  </p:normalViewPr>
  <p:slideViewPr>
    <p:cSldViewPr snapToGrid="0">
      <p:cViewPr>
        <p:scale>
          <a:sx n="60" d="100"/>
          <a:sy n="60" d="100"/>
        </p:scale>
        <p:origin x="4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A583951-9381-4590-B90B-4691344A0151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3594C3D-EA25-4C64-AE8C-C906E52BE4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Social Distance Detector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Subtraction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swapping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Subtraction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first compute the </a:t>
            </a:r>
            <a:r>
              <a:rPr lang="en-US" b="0" i="1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pixel intensity</a:t>
            </a:r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across all images in the </a:t>
            </a:r>
            <a:r>
              <a:rPr lang="en-US" b="0" i="1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each of the Red, Green, and Blue channels.</a:t>
            </a:r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51E50"/>
              </a:solidFill>
              <a:latin typeface="proxima-nova"/>
            </a:endParaRPr>
          </a:p>
          <a:p>
            <a:endParaRPr lang="en-US" b="0" i="0" dirty="0">
              <a:solidFill>
                <a:srgbClr val="051E50"/>
              </a:solidFill>
              <a:effectLst/>
              <a:latin typeface="proxima-nova"/>
            </a:endParaRPr>
          </a:p>
          <a:p>
            <a:endParaRPr lang="en-US" dirty="0">
              <a:solidFill>
                <a:srgbClr val="051E50"/>
              </a:solidFill>
              <a:latin typeface="proxima-nova"/>
            </a:endParaRPr>
          </a:p>
          <a:p>
            <a:endParaRPr lang="en-US" b="0" i="0" dirty="0">
              <a:solidFill>
                <a:srgbClr val="051E50"/>
              </a:solidFill>
              <a:effectLst/>
              <a:latin typeface="proxima-nova"/>
            </a:endParaRPr>
          </a:p>
          <a:p>
            <a:r>
              <a:rPr lang="en-US" b="0" i="0" dirty="0" err="1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b="0" i="0" dirty="0" err="1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err="1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600" dirty="0" err="1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600" dirty="0">
              <a:solidFill>
                <a:srgbClr val="051E50"/>
              </a:solidFill>
              <a:latin typeface="proxima-nova"/>
            </a:endParaRPr>
          </a:p>
          <a:p>
            <a:endParaRPr lang="en-US" sz="2000" b="0" i="0" dirty="0">
              <a:solidFill>
                <a:srgbClr val="051E50"/>
              </a:solidFill>
              <a:effectLst/>
              <a:latin typeface="proxima-no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430" y="2229338"/>
            <a:ext cx="7016996" cy="207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130" y="4781599"/>
            <a:ext cx="2432990" cy="136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a </a:t>
            </a:r>
            <a:r>
              <a:rPr lang="en-US" b="0" i="1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 factor, </a:t>
            </a:r>
            <a:r>
              <a:rPr lang="el-GR" b="0" i="1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b="0" i="1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691" y="2766205"/>
            <a:ext cx="3278432" cy="2185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Swapping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51E50"/>
                </a:solidFill>
                <a:effectLst/>
                <a:latin typeface="proxima-nova"/>
              </a:rPr>
              <a:t> </a:t>
            </a:r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assumes images are in BGR channel order.</a:t>
            </a:r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`mean` value assumes we are using RGB order</a:t>
            </a:r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51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resolve this we can swap the R and B channels</a:t>
            </a:r>
            <a:r>
              <a:rPr lang="en-US" b="0" i="0" dirty="0">
                <a:solidFill>
                  <a:srgbClr val="051E50"/>
                </a:solidFill>
                <a:effectLst/>
                <a:latin typeface="proxima-nova"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– Maxima Suppression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lgorithms to select one entity (e.g. bounding boxes) out of many overlapping entities.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0273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0" y="1940011"/>
            <a:ext cx="10515600" cy="41496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confidence that the detection is correct.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									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78451" y="3045893"/>
            <a:ext cx="4489484" cy="31366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48" y="3069127"/>
            <a:ext cx="3531685" cy="30902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80714" y="3673827"/>
            <a:ext cx="351136" cy="1038351"/>
          </a:xfrm>
          <a:prstGeom prst="rect">
            <a:avLst/>
          </a:prstGeom>
          <a:solidFill>
            <a:srgbClr val="FF0000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63231" y="3005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9440" y="3673826"/>
            <a:ext cx="351136" cy="1038351"/>
          </a:xfrm>
          <a:prstGeom prst="rect">
            <a:avLst/>
          </a:prstGeom>
          <a:solidFill>
            <a:srgbClr val="FF0000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30165" y="3012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1060" y="3740628"/>
            <a:ext cx="892418" cy="2062027"/>
          </a:xfrm>
          <a:prstGeom prst="rect">
            <a:avLst/>
          </a:prstGeom>
          <a:solidFill>
            <a:srgbClr val="FF0000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41616" y="301273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461" y="4002473"/>
            <a:ext cx="1025225" cy="103674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068065" y="4411362"/>
            <a:ext cx="321276" cy="30081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89341" y="4561769"/>
            <a:ext cx="2414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4429593"/>
            <a:ext cx="1910879" cy="26435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325271" y="3012738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8    6    7    3    4    5    7    2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1111" y="3673826"/>
            <a:ext cx="351136" cy="1038351"/>
          </a:xfrm>
          <a:prstGeom prst="rect">
            <a:avLst/>
          </a:prstGeom>
          <a:solidFill>
            <a:srgbClr val="FF0000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21" grpId="0" animBg="1"/>
      <p:bldP spid="21" grpId="1" animBg="1"/>
      <p:bldP spid="22" grpId="0"/>
      <p:bldP spid="24" grpId="0" animBg="1"/>
      <p:bldP spid="24" grpId="1" animBg="1"/>
      <p:bldP spid="25" grpId="0"/>
      <p:bldP spid="27" grpId="0" animBg="1"/>
      <p:bldP spid="28" grpId="0"/>
      <p:bldP spid="35" grpId="0" animBg="1"/>
      <p:bldP spid="42" grpId="0"/>
      <p:bldP spid="43" grpId="0" animBg="1"/>
      <p:bldP spid="4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77" y="2532871"/>
            <a:ext cx="561975" cy="2190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62" y="659724"/>
            <a:ext cx="10515600" cy="1244183"/>
          </a:xfrm>
        </p:spPr>
        <p:txBody>
          <a:bodyPr>
            <a:normAutofit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suppose we take Confidence score = &gt;95%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=  &gt;40%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2" y="2954469"/>
            <a:ext cx="4096176" cy="29516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4105" y="3132944"/>
            <a:ext cx="1304144" cy="1693889"/>
          </a:xfrm>
          <a:prstGeom prst="rect">
            <a:avLst/>
          </a:prstGeom>
          <a:solidFill>
            <a:srgbClr val="FF0000">
              <a:alpha val="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63121" y="4542020"/>
            <a:ext cx="314794" cy="28481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5012" y="4542020"/>
            <a:ext cx="314794" cy="28481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839" y="4499703"/>
            <a:ext cx="400050" cy="1809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72409" y="4946754"/>
            <a:ext cx="574935" cy="43471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729" y="5164111"/>
            <a:ext cx="400050" cy="190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401" y="2836930"/>
            <a:ext cx="4414057" cy="3069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831850" y="368300"/>
            <a:ext cx="10515600" cy="89916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709739"/>
            <a:ext cx="10515600" cy="58547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fails when object are closer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082" y="2295218"/>
            <a:ext cx="5244918" cy="4195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8" y="2643074"/>
            <a:ext cx="3718246" cy="3847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Argument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 given to a program/script at runtime.</a:t>
            </a:r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contain additional information for our program.</a:t>
            </a:r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51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 like a function only</a:t>
            </a:r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CLI?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omputer vision project </a:t>
            </a:r>
            <a:r>
              <a:rPr lang="en-US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give lot of</a:t>
            </a:r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 paths or video paths.</a:t>
            </a:r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perform CLI, example: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212" y="3429001"/>
            <a:ext cx="3432517" cy="49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724229" cy="395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10" y="4531344"/>
            <a:ext cx="9001179" cy="846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210" y="5440229"/>
            <a:ext cx="5499360" cy="415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210" y="5877318"/>
            <a:ext cx="11209149" cy="43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social distancing?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implement it?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SDD?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object detection technique?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blob?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NMS?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CLI?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 is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ArgumentParser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argument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shorthand (--n) and longhand(--name) these are 	used as flag in cmd.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required = True,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help give some additional information about our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5360" y="4235084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Social distancing?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 used to control the spread of contagious diseases.</a:t>
            </a:r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istance themselves from one another, </a:t>
            </a:r>
            <a:r>
              <a:rPr lang="en-US" b="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close contact.</a:t>
            </a:r>
            <a:endParaRPr lang="en-US" b="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51" y="3169315"/>
            <a:ext cx="3660049" cy="33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19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it?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</a:t>
            </a:r>
            <a:endParaRPr lang="en-US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  <a:endParaRPr lang="en-US" sz="2800" dirty="0">
              <a:solidFill>
                <a:srgbClr val="051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omputer vision</a:t>
            </a:r>
            <a:endParaRPr lang="en-US" sz="280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51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i="0" dirty="0">
                <a:solidFill>
                  <a:srgbClr val="051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eep learning.</a:t>
            </a:r>
            <a:endParaRPr lang="en-US" sz="2800" i="0" dirty="0">
              <a:solidFill>
                <a:srgbClr val="051E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051E50"/>
              </a:solidFill>
              <a:effectLst/>
              <a:latin typeface="proxima-nova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729" y="3296682"/>
            <a:ext cx="2789849" cy="1398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094" y="3272516"/>
            <a:ext cx="1755444" cy="13980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24800" y="3695871"/>
            <a:ext cx="154745" cy="681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590538" y="3867581"/>
            <a:ext cx="869680" cy="246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855" y="3271018"/>
            <a:ext cx="1625293" cy="1399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782" y="3945790"/>
            <a:ext cx="735718" cy="1684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080" y="3370278"/>
            <a:ext cx="1930649" cy="130029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82" y="3341106"/>
            <a:ext cx="1714105" cy="1420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object detection technique?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encounter three DL based object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Shot Detector (SDD’s)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stage detector strateg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as regression problem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given input image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bounding boxes coordinates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label probabilities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716" y="2219837"/>
            <a:ext cx="2592280" cy="2774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98" y="559190"/>
            <a:ext cx="2839916" cy="2869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441" y="3801140"/>
            <a:ext cx="2592280" cy="2792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335" y="2219836"/>
            <a:ext cx="3102073" cy="26616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716" y="365125"/>
            <a:ext cx="11038084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blob?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5415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Large Objects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roup of connected pixels in an image that share some common property .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 , color, size etc.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547" y="3901033"/>
            <a:ext cx="3868879" cy="247006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96000" y="5681592"/>
            <a:ext cx="276666" cy="2698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35415" y="5770578"/>
            <a:ext cx="276666" cy="2698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2053</Words>
  <Application>WPS Presentation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proxima-nova</vt:lpstr>
      <vt:lpstr>Calibri Light</vt:lpstr>
      <vt:lpstr>Calibri</vt:lpstr>
      <vt:lpstr>Microsoft YaHei</vt:lpstr>
      <vt:lpstr>Arial Unicode MS</vt:lpstr>
      <vt:lpstr>Segoe Print</vt:lpstr>
      <vt:lpstr>Business Cooperate</vt:lpstr>
      <vt:lpstr>Social Distance Detector</vt:lpstr>
      <vt:lpstr>AGENDA</vt:lpstr>
      <vt:lpstr>What is Social distancing?</vt:lpstr>
      <vt:lpstr>How to implement it?</vt:lpstr>
      <vt:lpstr>Steps</vt:lpstr>
      <vt:lpstr>Which object detection technique?</vt:lpstr>
      <vt:lpstr>YOLO</vt:lpstr>
      <vt:lpstr>Example</vt:lpstr>
      <vt:lpstr>What is blob?</vt:lpstr>
      <vt:lpstr>Operations</vt:lpstr>
      <vt:lpstr>Mean Subtraction</vt:lpstr>
      <vt:lpstr>Normalization</vt:lpstr>
      <vt:lpstr>Channel Swapping</vt:lpstr>
      <vt:lpstr>NMS</vt:lpstr>
      <vt:lpstr>Example:</vt:lpstr>
      <vt:lpstr>PowerPoint 演示文稿</vt:lpstr>
      <vt:lpstr>Drawback</vt:lpstr>
      <vt:lpstr>CLI</vt:lpstr>
      <vt:lpstr>Why CLI?</vt:lpstr>
      <vt:lpstr>PowerPoint 演示文稿</vt:lpstr>
      <vt:lpstr>Any queries?????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Social Distance Detector</dc:title>
  <dc:creator>A Venkatesh</dc:creator>
  <cp:lastModifiedBy>User</cp:lastModifiedBy>
  <cp:revision>33</cp:revision>
  <dcterms:created xsi:type="dcterms:W3CDTF">2020-08-06T06:28:00Z</dcterms:created>
  <dcterms:modified xsi:type="dcterms:W3CDTF">2020-09-18T13:54:18Z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