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2" r:id="rId4"/>
    <p:sldId id="266" r:id="rId5"/>
    <p:sldId id="267" r:id="rId6"/>
    <p:sldId id="269" r:id="rId7"/>
    <p:sldId id="276" r:id="rId8"/>
    <p:sldId id="278" r:id="rId9"/>
    <p:sldId id="27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62"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ECF916-AECA-4674-A316-0A7CD987BB9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0AEABF-E6F0-4304-8528-90537E821A52}"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3ECF916-AECA-4674-A316-0A7CD987BB9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0AEABF-E6F0-4304-8528-90537E821A52}"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3ECF916-AECA-4674-A316-0A7CD987BB9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0AEABF-E6F0-4304-8528-90537E821A52}" type="slidenum">
              <a:rPr lang="en-IN" smtClean="0"/>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3ECF916-AECA-4674-A316-0A7CD987BB9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0AEABF-E6F0-4304-8528-90537E821A52}"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3ECF916-AECA-4674-A316-0A7CD987BB9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0AEABF-E6F0-4304-8528-90537E821A52}"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3ECF916-AECA-4674-A316-0A7CD987BB9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0AEABF-E6F0-4304-8528-90537E821A52}"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3ECF916-AECA-4674-A316-0A7CD987BB9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0AEABF-E6F0-4304-8528-90537E821A52}"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3ECF916-AECA-4674-A316-0A7CD987BB9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0AEABF-E6F0-4304-8528-90537E821A52}"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3ECF916-AECA-4674-A316-0A7CD987BB9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0AEABF-E6F0-4304-8528-90537E821A52}"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3ECF916-AECA-4674-A316-0A7CD987BB9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0AEABF-E6F0-4304-8528-90537E821A52}"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C3ECF916-AECA-4674-A316-0A7CD987BB9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0AEABF-E6F0-4304-8528-90537E821A52}"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C3ECF916-AECA-4674-A316-0A7CD987BB9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0AEABF-E6F0-4304-8528-90537E821A52}"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ECF916-AECA-4674-A316-0A7CD987BB9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0AEABF-E6F0-4304-8528-90537E821A52}"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ECF916-AECA-4674-A316-0A7CD987BB9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A0AEABF-E6F0-4304-8528-90537E821A52}"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3ECF916-AECA-4674-A316-0A7CD987BB9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0AEABF-E6F0-4304-8528-90537E821A52}"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3ECF916-AECA-4674-A316-0A7CD987BB9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0AEABF-E6F0-4304-8528-90537E821A52}"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ECF916-AECA-4674-A316-0A7CD987BB99}"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A0AEABF-E6F0-4304-8528-90537E821A52}"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495" y="0"/>
            <a:ext cx="10019258" cy="4665788"/>
          </a:xfrm>
        </p:spPr>
        <p:txBody>
          <a:bodyPr/>
          <a:lstStyle/>
          <a:p>
            <a:pPr algn="ctr"/>
            <a:br>
              <a:rPr lang="en-US" sz="4400" b="1" dirty="0">
                <a:latin typeface="Times New Roman" panose="02020603050405020304" pitchFamily="18" charset="0"/>
                <a:cs typeface="Times New Roman" panose="02020603050405020304" pitchFamily="18" charset="0"/>
              </a:rPr>
            </a:br>
            <a:br>
              <a:rPr lang="en-US" sz="4400" b="1" dirty="0">
                <a:latin typeface="Times New Roman" panose="02020603050405020304" pitchFamily="18" charset="0"/>
                <a:cs typeface="Times New Roman" panose="02020603050405020304" pitchFamily="18" charset="0"/>
              </a:rPr>
            </a:br>
            <a:br>
              <a:rPr lang="en-US" sz="4400" b="1" dirty="0">
                <a:latin typeface="Times New Roman" panose="02020603050405020304" pitchFamily="18" charset="0"/>
                <a:cs typeface="Times New Roman" panose="02020603050405020304" pitchFamily="18" charset="0"/>
              </a:rPr>
            </a:br>
            <a:r>
              <a:rPr lang="en-US" sz="4000" b="1" dirty="0">
                <a:solidFill>
                  <a:schemeClr val="tx2">
                    <a:lumMod val="60000"/>
                    <a:lumOff val="40000"/>
                  </a:schemeClr>
                </a:solidFill>
                <a:latin typeface="Times New Roman" panose="02020603050405020304" pitchFamily="18" charset="0"/>
                <a:cs typeface="Times New Roman" panose="02020603050405020304" pitchFamily="18" charset="0"/>
              </a:rPr>
              <a:t>         </a:t>
            </a:r>
            <a:br>
              <a:rPr lang="en-US" sz="4400" b="1" dirty="0">
                <a:solidFill>
                  <a:schemeClr val="tx2">
                    <a:lumMod val="60000"/>
                    <a:lumOff val="40000"/>
                  </a:schemeClr>
                </a:solidFill>
                <a:latin typeface="Times New Roman" panose="02020603050405020304" pitchFamily="18" charset="0"/>
                <a:cs typeface="Times New Roman" panose="02020603050405020304" pitchFamily="18" charset="0"/>
              </a:rPr>
            </a:br>
            <a:br>
              <a:rPr lang="en-US" sz="4400" b="1" dirty="0">
                <a:latin typeface="Times New Roman" panose="02020603050405020304" pitchFamily="18" charset="0"/>
                <a:cs typeface="Times New Roman" panose="02020603050405020304" pitchFamily="18" charset="0"/>
              </a:rPr>
            </a:br>
            <a:br>
              <a:rPr lang="en-US" sz="4400" b="1"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SKIN DISEASES IDENTIFICATION</a:t>
            </a:r>
            <a:br>
              <a:rPr lang="en-US" sz="4400" b="1"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USING IMAGE ANALYSIS</a:t>
            </a:r>
            <a:br>
              <a:rPr lang="en-US" sz="4800" b="1" dirty="0">
                <a:latin typeface="Times New Roman" panose="02020603050405020304" pitchFamily="18" charset="0"/>
                <a:cs typeface="Times New Roman" panose="02020603050405020304" pitchFamily="18" charset="0"/>
              </a:rPr>
            </a:br>
            <a:endParaRPr lang="en-IN" sz="4800" b="1"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400" b="1" dirty="0">
                <a:latin typeface="Times New Roman" panose="02020603050405020304" pitchFamily="18" charset="0"/>
                <a:cs typeface="Times New Roman" panose="02020603050405020304" pitchFamily="18" charset="0"/>
              </a:rPr>
              <a:t>ABSTRACT</a:t>
            </a:r>
            <a:endParaRPr lang="en-IN" sz="4400" b="1" dirty="0">
              <a:latin typeface="Times New Roman" panose="02020603050405020304" pitchFamily="18" charset="0"/>
              <a:cs typeface="Times New Roman" panose="02020603050405020304" pitchFamily="18" charset="0"/>
            </a:endParaRPr>
          </a:p>
        </p:txBody>
      </p:sp>
      <p:sp>
        <p:nvSpPr>
          <p:cNvPr id="9" name="Content Placeholder 8"/>
          <p:cNvSpPr txBox="1">
            <a:spLocks noGrp="1"/>
          </p:cNvSpPr>
          <p:nvPr>
            <p:ph idx="1"/>
          </p:nvPr>
        </p:nvSpPr>
        <p:spPr>
          <a:xfrm>
            <a:off x="1073009" y="1811633"/>
            <a:ext cx="8932253" cy="4365298"/>
          </a:xfrm>
          <a:prstGeom prst="rect">
            <a:avLst/>
          </a:prstGeom>
          <a:noFill/>
        </p:spPr>
        <p:txBody>
          <a:bodyPr wrap="square">
            <a:sp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Now a day’s people are suffering from skin diseases, More than 125 million people suffering from Psoriasis also skin cancer rate is rapidly increasing over last few decades specially Melanoma is most diversifying skin cancer.</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If skin diseases are not treated at earlier stage, then it may lead to complications in the body including spreading of the infection from one individual to the other. </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skin diseases can be prevented by investigating the infected region at an early stage. </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characteristic of the skin images are diversified, so that it is challenging job to devise an efficient and robust algorithm for automatic detection of the skin disease and its severity. </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Skin tone and skin color plays an important role in skin disease detection. </a:t>
            </a:r>
            <a:endParaRPr lang="en-US"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kumimoji="0" lang="en-US" sz="4400" b="1" i="0" u="none" strike="noStrike" kern="0" cap="none" spc="-254" normalizeH="0" baseline="0" noProof="0" dirty="0">
                <a:ln>
                  <a:noFill/>
                </a:ln>
                <a:effectLst/>
                <a:uLnTx/>
                <a:uFillTx/>
                <a:latin typeface="Times New Roman" panose="02020603050405020304" pitchFamily="18" charset="0"/>
                <a:cs typeface="Times New Roman" panose="02020603050405020304" pitchFamily="18" charset="0"/>
              </a:rPr>
              <a:t>INTRODUCTION</a:t>
            </a:r>
            <a:br>
              <a:rPr kumimoji="0" lang="en-US" sz="4400" b="0" i="0" u="none" strike="noStrike" kern="0" cap="none" spc="-254" normalizeH="0" baseline="0" noProof="0" dirty="0">
                <a:ln>
                  <a:noFill/>
                </a:ln>
                <a:solidFill>
                  <a:srgbClr val="EDECE1"/>
                </a:solidFill>
                <a:effectLst/>
                <a:uLnTx/>
                <a:uFillTx/>
                <a:latin typeface="Times New Roman" panose="02020603050405020304" pitchFamily="18"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23059" y="2045179"/>
            <a:ext cx="8596668" cy="3880773"/>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Skin diseases are more common than other diseases.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Skin diseases may be caused by fungal infection, bacteria, allergy, or viruses, etc.</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skin disease may change texture or color of the skin. In general, skin diseases are chronic, infectious and sometimes may develop into skin cancer. </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Therefore, skin diseases must be diagnosed early to reduce their development and spread. </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diagnosis and treatment of a skin disease takes longer time and causes financial and physical cost to the patient.</a:t>
            </a:r>
            <a:endParaRPr lang="en-US"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kern="0" spc="-254" dirty="0">
                <a:latin typeface="Times New Roman" panose="02020603050405020304" pitchFamily="18" charset="0"/>
                <a:cs typeface="Times New Roman" panose="02020603050405020304" pitchFamily="18" charset="0"/>
              </a:rPr>
              <a:t>EXISTING SYSTEM</a:t>
            </a:r>
            <a:br>
              <a:rPr kumimoji="0" lang="en-US" sz="4400" b="0" i="0" u="none" strike="noStrike" kern="0" cap="none" spc="-254" normalizeH="0" baseline="0" noProof="0" dirty="0">
                <a:ln>
                  <a:noFill/>
                </a:ln>
                <a:solidFill>
                  <a:srgbClr val="EDECE1"/>
                </a:solidFill>
                <a:effectLst/>
                <a:uLnTx/>
                <a:uFillTx/>
                <a:latin typeface="+mn-lt"/>
                <a:ea typeface="+mj-ea"/>
                <a:cs typeface="Arial" panose="020B0604020202020204"/>
              </a:rPr>
            </a:br>
            <a:endParaRPr lang="en-IN" dirty="0"/>
          </a:p>
        </p:txBody>
      </p:sp>
      <p:sp>
        <p:nvSpPr>
          <p:cNvPr id="3" name="Content Placeholder 2"/>
          <p:cNvSpPr>
            <a:spLocks noGrp="1"/>
          </p:cNvSpPr>
          <p:nvPr>
            <p:ph idx="1"/>
          </p:nvPr>
        </p:nvSpPr>
        <p:spPr>
          <a:xfrm>
            <a:off x="929877" y="2052919"/>
            <a:ext cx="8946541" cy="4195481"/>
          </a:xfrm>
        </p:spPr>
        <p:txBody>
          <a:bodyPr>
            <a:normAutofit/>
          </a:bodyPr>
          <a:lstStyle/>
          <a:p>
            <a:pPr>
              <a:buFont typeface="Wingdings" panose="05000000000000000000" pitchFamily="2" charset="2"/>
              <a:buChar char="Ø"/>
            </a:pPr>
            <a:r>
              <a:rPr lang="en-IN" spc="5" dirty="0">
                <a:effectLst/>
                <a:latin typeface="Times New Roman" panose="02020603050405020304" pitchFamily="18" charset="0"/>
                <a:ea typeface="Times New Roman" panose="02020603050405020304" pitchFamily="18" charset="0"/>
                <a:cs typeface="Times New Roman" panose="02020603050405020304" pitchFamily="18" charset="0"/>
              </a:rPr>
              <a:t>Skin disease is a very common problem across the globe.</a:t>
            </a:r>
            <a:endParaRPr lang="en-IN" spc="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pc="5" dirty="0">
                <a:effectLst/>
                <a:latin typeface="Times New Roman" panose="02020603050405020304" pitchFamily="18" charset="0"/>
                <a:ea typeface="Times New Roman" panose="02020603050405020304" pitchFamily="18" charset="0"/>
                <a:cs typeface="Times New Roman" panose="02020603050405020304" pitchFamily="18" charset="0"/>
              </a:rPr>
              <a:t>This negligence some time turns to be the worst-case scenario.</a:t>
            </a:r>
            <a:endParaRPr lang="en-IN" spc="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pc="5" dirty="0">
                <a:effectLst/>
                <a:latin typeface="Times New Roman" panose="02020603050405020304" pitchFamily="18" charset="0"/>
                <a:ea typeface="Times New Roman" panose="02020603050405020304" pitchFamily="18" charset="0"/>
                <a:cs typeface="Times New Roman" panose="02020603050405020304" pitchFamily="18" charset="0"/>
              </a:rPr>
              <a:t>Primary step for the treatment of skin disease is consulting with the dermatologist. </a:t>
            </a:r>
            <a:endParaRPr lang="en-IN" spc="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pc="5" dirty="0">
                <a:effectLst/>
                <a:latin typeface="Times New Roman" panose="02020603050405020304" pitchFamily="18" charset="0"/>
                <a:ea typeface="Times New Roman" panose="02020603050405020304" pitchFamily="18" charset="0"/>
                <a:cs typeface="Times New Roman" panose="02020603050405020304" pitchFamily="18" charset="0"/>
              </a:rPr>
              <a:t>In order to get the best conclusion, different test needs to be done like biopsy. </a:t>
            </a:r>
            <a:endParaRPr lang="en-IN" spc="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pc="5" dirty="0">
                <a:effectLst/>
                <a:latin typeface="Times New Roman" panose="02020603050405020304" pitchFamily="18" charset="0"/>
                <a:ea typeface="Times New Roman" panose="02020603050405020304" pitchFamily="18" charset="0"/>
                <a:cs typeface="Times New Roman" panose="02020603050405020304" pitchFamily="18" charset="0"/>
              </a:rPr>
              <a:t>Test or biopsy can be very costly. </a:t>
            </a:r>
            <a:endParaRPr lang="en-IN" spc="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pc="5" dirty="0">
                <a:effectLst/>
                <a:latin typeface="Times New Roman" panose="02020603050405020304" pitchFamily="18" charset="0"/>
                <a:ea typeface="Times New Roman" panose="02020603050405020304" pitchFamily="18" charset="0"/>
                <a:cs typeface="Times New Roman" panose="02020603050405020304" pitchFamily="18" charset="0"/>
              </a:rPr>
              <a:t>To reduce this cost and time, we designed CNN model which will be helping in the            classification of the skin diseases based on image of affected area, so that the treatment can      be initiated early.</a:t>
            </a:r>
            <a:endParaRPr lang="en-IN" spc="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8352" y="1558828"/>
            <a:ext cx="1611086" cy="748937"/>
          </a:xfrm>
          <a:prstGeom prst="rect">
            <a:avLst/>
          </a:prstGeom>
          <a:solidFill>
            <a:schemeClr val="accent3">
              <a:lumMod val="7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0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Image input</a:t>
            </a:r>
            <a:endParaRPr lang="en-IN" sz="20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4543697" y="1558829"/>
            <a:ext cx="1611086" cy="748937"/>
          </a:xfrm>
          <a:prstGeom prst="rect">
            <a:avLst/>
          </a:prstGeom>
          <a:ln>
            <a:solidFill>
              <a:schemeClr val="tx2">
                <a:lumMod val="50000"/>
              </a:schemeClr>
            </a:solidFill>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2000" b="1"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Prep-</a:t>
            </a:r>
            <a:r>
              <a:rPr lang="en-US" sz="2000" b="1" dirty="0" err="1">
                <a:latin typeface="Times New Roman" panose="02020603050405020304" pitchFamily="18" charset="0"/>
                <a:cs typeface="Times New Roman" panose="02020603050405020304" pitchFamily="18" charset="0"/>
              </a:rPr>
              <a:t>rossessing</a:t>
            </a:r>
            <a:endParaRPr lang="en-US" sz="2000" b="1" dirty="0">
              <a:latin typeface="Times New Roman" panose="02020603050405020304" pitchFamily="18" charset="0"/>
              <a:cs typeface="Times New Roman" panose="02020603050405020304" pitchFamily="18" charset="0"/>
            </a:endParaRPr>
          </a:p>
          <a:p>
            <a:pPr algn="ctr"/>
            <a:endParaRPr lang="en-IN" b="1" dirty="0">
              <a:ln w="22225">
                <a:solidFill>
                  <a:schemeClr val="accent2"/>
                </a:solidFill>
                <a:prstDash val="solid"/>
              </a:ln>
              <a:solidFill>
                <a:schemeClr val="accent2">
                  <a:lumMod val="40000"/>
                  <a:lumOff val="60000"/>
                </a:schemeClr>
              </a:solidFill>
            </a:endParaRPr>
          </a:p>
        </p:txBody>
      </p:sp>
      <p:sp>
        <p:nvSpPr>
          <p:cNvPr id="8" name="Rectangle 7"/>
          <p:cNvSpPr/>
          <p:nvPr/>
        </p:nvSpPr>
        <p:spPr>
          <a:xfrm>
            <a:off x="4373345" y="3506279"/>
            <a:ext cx="1611086" cy="748937"/>
          </a:xfrm>
          <a:prstGeom prst="rect">
            <a:avLst/>
          </a:prstGeom>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000" b="1"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Detection of skin disease</a:t>
            </a:r>
            <a:endParaRPr lang="en-US" sz="2000" b="1" dirty="0">
              <a:latin typeface="Times New Roman" panose="02020603050405020304" pitchFamily="18" charset="0"/>
              <a:cs typeface="Times New Roman" panose="02020603050405020304" pitchFamily="18" charset="0"/>
            </a:endParaRPr>
          </a:p>
          <a:p>
            <a:pPr algn="ctr"/>
            <a:endParaRPr lang="en-IN"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10" name="Rectangle 9"/>
          <p:cNvSpPr/>
          <p:nvPr/>
        </p:nvSpPr>
        <p:spPr>
          <a:xfrm>
            <a:off x="7506789" y="3506281"/>
            <a:ext cx="1769186" cy="74893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2000" b="1" dirty="0">
                <a:ln w="22225">
                  <a:solidFill>
                    <a:schemeClr val="accent2"/>
                  </a:solidFill>
                  <a:prstDash val="solid"/>
                </a:ln>
                <a:solidFill>
                  <a:srgbClr val="FFFF00"/>
                </a:solidFill>
                <a:latin typeface="Times New Roman" panose="02020603050405020304" pitchFamily="18" charset="0"/>
                <a:cs typeface="Times New Roman" panose="02020603050405020304" pitchFamily="18" charset="0"/>
              </a:rPr>
              <a:t>Classification</a:t>
            </a:r>
            <a:endParaRPr lang="en-IN" sz="2000" b="1" dirty="0">
              <a:ln w="22225">
                <a:solidFill>
                  <a:schemeClr val="accent2"/>
                </a:solidFill>
                <a:prstDash val="solid"/>
              </a:ln>
              <a:solidFill>
                <a:srgbClr val="FFFF0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7417526" y="1523434"/>
            <a:ext cx="1576251" cy="7489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b="1"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Feature extraction</a:t>
            </a:r>
            <a:endParaRPr lang="en-US" sz="2000" b="1" dirty="0">
              <a:latin typeface="Times New Roman" panose="02020603050405020304" pitchFamily="18" charset="0"/>
              <a:cs typeface="Times New Roman" panose="02020603050405020304" pitchFamily="18" charset="0"/>
            </a:endParaRPr>
          </a:p>
          <a:p>
            <a:pPr algn="ctr"/>
            <a:endParaRPr lang="en-IN" b="1" dirty="0">
              <a:ln w="22225">
                <a:solidFill>
                  <a:schemeClr val="accent2"/>
                </a:solidFill>
                <a:prstDash val="solid"/>
              </a:ln>
              <a:solidFill>
                <a:schemeClr val="accent2">
                  <a:lumMod val="40000"/>
                  <a:lumOff val="60000"/>
                </a:schemeClr>
              </a:solidFill>
            </a:endParaRPr>
          </a:p>
        </p:txBody>
      </p:sp>
      <p:sp>
        <p:nvSpPr>
          <p:cNvPr id="15" name="Arrow: Right 14"/>
          <p:cNvSpPr/>
          <p:nvPr/>
        </p:nvSpPr>
        <p:spPr>
          <a:xfrm>
            <a:off x="3131409" y="1758565"/>
            <a:ext cx="1071153" cy="27867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19" name="Arrow: Right 18"/>
          <p:cNvSpPr/>
          <p:nvPr/>
        </p:nvSpPr>
        <p:spPr>
          <a:xfrm>
            <a:off x="6154783" y="1793959"/>
            <a:ext cx="1084217" cy="278674"/>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20" name="Arrow: Down 19"/>
          <p:cNvSpPr/>
          <p:nvPr/>
        </p:nvSpPr>
        <p:spPr>
          <a:xfrm>
            <a:off x="8205651" y="2272371"/>
            <a:ext cx="248193" cy="1001486"/>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22" name="Arrow: Right 21"/>
          <p:cNvSpPr/>
          <p:nvPr/>
        </p:nvSpPr>
        <p:spPr>
          <a:xfrm flipH="1">
            <a:off x="6287588" y="3741411"/>
            <a:ext cx="1219201" cy="278674"/>
          </a:xfrm>
          <a:prstGeom prst="rightArrow">
            <a:avLst>
              <a:gd name="adj1" fmla="val 60811"/>
              <a:gd name="adj2"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49" name="Straight Arrow Connector 48"/>
          <p:cNvCxnSpPr/>
          <p:nvPr/>
        </p:nvCxnSpPr>
        <p:spPr>
          <a:xfrm flipH="1" flipV="1">
            <a:off x="3503837" y="4034281"/>
            <a:ext cx="801189" cy="12973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51" name="Straight Arrow Connector 50"/>
          <p:cNvCxnSpPr/>
          <p:nvPr/>
        </p:nvCxnSpPr>
        <p:spPr>
          <a:xfrm flipH="1">
            <a:off x="3702773" y="4255216"/>
            <a:ext cx="640081" cy="47190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9" name="Straight Arrow Connector 58"/>
          <p:cNvCxnSpPr/>
          <p:nvPr/>
        </p:nvCxnSpPr>
        <p:spPr>
          <a:xfrm>
            <a:off x="4414427" y="4318360"/>
            <a:ext cx="203562" cy="817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66" name="Oval 65"/>
          <p:cNvSpPr/>
          <p:nvPr/>
        </p:nvSpPr>
        <p:spPr>
          <a:xfrm>
            <a:off x="1933981" y="4537689"/>
            <a:ext cx="1733005" cy="88050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Psoriasis</a:t>
            </a:r>
            <a:endParaRPr lang="en-US" sz="2000" b="1" dirty="0">
              <a:latin typeface="Times New Roman" panose="02020603050405020304" pitchFamily="18" charset="0"/>
              <a:cs typeface="Times New Roman" panose="02020603050405020304" pitchFamily="18" charset="0"/>
            </a:endParaRPr>
          </a:p>
          <a:p>
            <a:pPr algn="ctr"/>
            <a:endParaRPr lang="en-US" sz="1800" b="1" dirty="0">
              <a:latin typeface="Times New Roman" panose="02020603050405020304" pitchFamily="18" charset="0"/>
              <a:cs typeface="Times New Roman" panose="02020603050405020304" pitchFamily="18" charset="0"/>
            </a:endParaRPr>
          </a:p>
        </p:txBody>
      </p:sp>
      <p:sp>
        <p:nvSpPr>
          <p:cNvPr id="70" name="Oval 69"/>
          <p:cNvSpPr/>
          <p:nvPr/>
        </p:nvSpPr>
        <p:spPr>
          <a:xfrm>
            <a:off x="1622259" y="3506279"/>
            <a:ext cx="1733005" cy="88050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800" b="1" dirty="0">
                <a:latin typeface="Times New Roman" panose="02020603050405020304" pitchFamily="18" charset="0"/>
                <a:cs typeface="Times New Roman" panose="02020603050405020304" pitchFamily="18" charset="0"/>
              </a:rPr>
              <a:t>Melanoma</a:t>
            </a:r>
            <a:endParaRPr lang="en-US" sz="1800" b="1" dirty="0">
              <a:latin typeface="Times New Roman" panose="02020603050405020304" pitchFamily="18" charset="0"/>
              <a:cs typeface="Times New Roman" panose="02020603050405020304" pitchFamily="18" charset="0"/>
            </a:endParaRPr>
          </a:p>
        </p:txBody>
      </p:sp>
      <p:sp>
        <p:nvSpPr>
          <p:cNvPr id="72" name="Oval 71"/>
          <p:cNvSpPr/>
          <p:nvPr/>
        </p:nvSpPr>
        <p:spPr>
          <a:xfrm>
            <a:off x="3547924" y="5273691"/>
            <a:ext cx="1733005" cy="88050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000" b="1"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Healthy skin</a:t>
            </a:r>
            <a:endParaRPr lang="en-US" sz="2000" b="1" dirty="0">
              <a:latin typeface="Times New Roman" panose="02020603050405020304" pitchFamily="18" charset="0"/>
              <a:cs typeface="Times New Roman" panose="02020603050405020304" pitchFamily="18" charset="0"/>
            </a:endParaRPr>
          </a:p>
          <a:p>
            <a:pPr algn="ctr"/>
            <a:endParaRPr lang="en-US" sz="2000" b="1" dirty="0">
              <a:latin typeface="Times New Roman" panose="02020603050405020304" pitchFamily="18" charset="0"/>
              <a:cs typeface="Times New Roman" panose="02020603050405020304" pitchFamily="18" charset="0"/>
            </a:endParaRPr>
          </a:p>
        </p:txBody>
      </p:sp>
      <p:sp>
        <p:nvSpPr>
          <p:cNvPr id="80" name="Title 79"/>
          <p:cNvSpPr>
            <a:spLocks noGrp="1"/>
          </p:cNvSpPr>
          <p:nvPr>
            <p:ph type="title"/>
          </p:nvPr>
        </p:nvSpPr>
        <p:spPr>
          <a:xfrm>
            <a:off x="574767" y="89787"/>
            <a:ext cx="9744890" cy="1164109"/>
          </a:xfrm>
        </p:spPr>
        <p:txBody>
          <a:bodyPr/>
          <a:lstStyle/>
          <a:p>
            <a:pPr algn="ctr"/>
            <a:r>
              <a:rPr lang="en-US" sz="4400" b="1" dirty="0">
                <a:latin typeface="Times New Roman" panose="02020603050405020304" pitchFamily="18" charset="0"/>
                <a:cs typeface="Times New Roman" panose="02020603050405020304" pitchFamily="18" charset="0"/>
              </a:rPr>
              <a:t>Architecture of system</a:t>
            </a:r>
            <a:endParaRPr lang="en-IN"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805" y="410853"/>
            <a:ext cx="9404723" cy="1400530"/>
          </a:xfrm>
        </p:spPr>
        <p:txBody>
          <a:bodyPr>
            <a:normAutofit fontScale="90000"/>
          </a:bodyPr>
          <a:lstStyle/>
          <a:p>
            <a:pPr algn="ctr"/>
            <a:r>
              <a:rPr lang="en-US" sz="4400" b="1" dirty="0">
                <a:latin typeface="Times New Roman" panose="02020603050405020304" pitchFamily="18" charset="0"/>
                <a:cs typeface="Times New Roman" panose="02020603050405020304" pitchFamily="18" charset="0"/>
              </a:rPr>
              <a:t>ADVANTAGES &amp; DISADVANTAGES</a:t>
            </a:r>
            <a:br>
              <a:rPr lang="en-US" sz="4400"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97096" y="1811383"/>
            <a:ext cx="9404723" cy="5253922"/>
          </a:xfrm>
        </p:spPr>
        <p:txBody>
          <a:bodyPr>
            <a:normAutofit/>
          </a:bodyPr>
          <a:lstStyle/>
          <a:p>
            <a:pPr lvl="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ADVANTAGES:</a:t>
            </a:r>
            <a:endParaRPr lang="en-US" sz="2800" b="1"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Acute prediction of diseases.</a:t>
            </a:r>
            <a:endParaRPr lang="en-US"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Statistics  on intensity.</a:t>
            </a:r>
            <a:endParaRPr lang="en-US"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The  system  also  makes  use  of  geo-location  access.</a:t>
            </a:r>
            <a:endParaRPr lang="en-US" dirty="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DISADVANTAGES:</a:t>
            </a:r>
            <a:endParaRPr lang="en-US" sz="2800" b="1"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Needs more than 100 images for each dataset. </a:t>
            </a:r>
            <a:endParaRPr lang="en-US"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Need more dataset to  train the system.</a:t>
            </a:r>
            <a:endParaRPr lang="en-US"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Some times exact images can’t be predicted by </a:t>
            </a:r>
            <a:r>
              <a:rPr lang="en-US">
                <a:latin typeface="Times New Roman" panose="02020603050405020304" pitchFamily="18" charset="0"/>
                <a:cs typeface="Times New Roman" panose="02020603050405020304" pitchFamily="18" charset="0"/>
              </a:rPr>
              <a:t>the system.</a:t>
            </a:r>
            <a:endParaRPr lang="en-US"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lvl="0"/>
            <a:endParaRPr lang="en-US" b="1" u="sng"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a:latin typeface="Times New Roman" panose="02020603050405020304" pitchFamily="18" charset="0"/>
                <a:cs typeface="Times New Roman" panose="02020603050405020304" pitchFamily="18" charset="0"/>
              </a:rPr>
              <a:t>CONCLUSION</a:t>
            </a:r>
            <a:br>
              <a:rPr lang="en-US" sz="4400" b="1" dirty="0"/>
            </a:b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Detection of skin diseases is a very important step to reduce death rates, disease transmission and the development of the skin disease. </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Clinical procedures to detect skin diseases are very expensive and time-consuming. </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Image processing techniques help to build automated screening system for dermatology at an initial stage. </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this research the method of detection was designed by using pretrained convolutional neural network (Alex Net) and SVM.</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It has an effective role in the detection of skin diseases </a:t>
            </a:r>
            <a:endParaRPr lang="en-US" dirty="0">
              <a:latin typeface="Times New Roman" panose="02020603050405020304" pitchFamily="18" charset="0"/>
              <a:cs typeface="Times New Roman" panose="02020603050405020304" pitchFamily="18" charset="0"/>
            </a:endParaRPr>
          </a:p>
          <a:p>
            <a:pPr marL="0" indent="0">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30641" y="291483"/>
            <a:ext cx="6209190" cy="6209190"/>
          </a:xfrm>
          <a:prstGeom prst="rect">
            <a:avLst/>
          </a:prstGeom>
          <a:ln>
            <a:noFill/>
          </a:ln>
          <a:effectLst>
            <a:softEdge rad="112500"/>
          </a:effectLst>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2838</Words>
  <Application>WPS Presentation</Application>
  <PresentationFormat>Widescreen</PresentationFormat>
  <Paragraphs>77</Paragraphs>
  <Slides>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Arial</vt:lpstr>
      <vt:lpstr>SimSun</vt:lpstr>
      <vt:lpstr>Wingdings</vt:lpstr>
      <vt:lpstr>Wingdings 3</vt:lpstr>
      <vt:lpstr>Symbol</vt:lpstr>
      <vt:lpstr>Arial</vt:lpstr>
      <vt:lpstr>Times New Roman</vt:lpstr>
      <vt:lpstr>Microsoft YaHei</vt:lpstr>
      <vt:lpstr>Arial Unicode MS</vt:lpstr>
      <vt:lpstr>Trebuchet MS</vt:lpstr>
      <vt:lpstr>Calibri</vt:lpstr>
      <vt:lpstr>Facet</vt:lpstr>
      <vt:lpstr>   SMARTBRIDGE          Remote Summer Internship  SKIN DISEASES IDENTIFICATION USING IMAGE ANALYSIS </vt:lpstr>
      <vt:lpstr>ABSTRACT</vt:lpstr>
      <vt:lpstr>INTRODUCTION </vt:lpstr>
      <vt:lpstr>EXISTING SYSTEM </vt:lpstr>
      <vt:lpstr>Architecture of system</vt:lpstr>
      <vt:lpstr>ADVANTAGES &amp; DISADVANTAGES </vt:lpstr>
      <vt:lpstr>CONCLUSION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 DISEASES IDENTIFICATION  USING IMAGE ANALYSIS</dc:title>
  <dc:creator>PRUDVITHA</dc:creator>
  <cp:lastModifiedBy>User</cp:lastModifiedBy>
  <cp:revision>17</cp:revision>
  <dcterms:created xsi:type="dcterms:W3CDTF">2020-08-29T04:33:00Z</dcterms:created>
  <dcterms:modified xsi:type="dcterms:W3CDTF">2020-09-18T12:47:59Z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1033-11.2.0.9665</vt:lpwstr>
  </property>
</Properties>
</file>