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Roboto Medium"/>
      <p:regular r:id="rId41"/>
      <p:bold r:id="rId42"/>
      <p:italic r:id="rId43"/>
      <p:boldItalic r:id="rId44"/>
    </p:embeddedFont>
    <p:embeddedFont>
      <p:font typeface="Robot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RobotoMedium-bold.fntdata"/><Relationship Id="rId41" Type="http://schemas.openxmlformats.org/officeDocument/2006/relationships/font" Target="fonts/RobotoMedium-regular.fntdata"/><Relationship Id="rId22" Type="http://schemas.openxmlformats.org/officeDocument/2006/relationships/slide" Target="slides/slide16.xml"/><Relationship Id="rId44" Type="http://schemas.openxmlformats.org/officeDocument/2006/relationships/font" Target="fonts/RobotoMedium-boldItalic.fntdata"/><Relationship Id="rId21" Type="http://schemas.openxmlformats.org/officeDocument/2006/relationships/slide" Target="slides/slide15.xml"/><Relationship Id="rId43" Type="http://schemas.openxmlformats.org/officeDocument/2006/relationships/font" Target="fonts/RobotoMedium-italic.fntdata"/><Relationship Id="rId24" Type="http://schemas.openxmlformats.org/officeDocument/2006/relationships/slide" Target="slides/slide18.xml"/><Relationship Id="rId46" Type="http://schemas.openxmlformats.org/officeDocument/2006/relationships/font" Target="fonts/Roboto-bold.fntdata"/><Relationship Id="rId23" Type="http://schemas.openxmlformats.org/officeDocument/2006/relationships/slide" Target="slides/slide17.xml"/><Relationship Id="rId45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Roboto-boldItalic.fntdata"/><Relationship Id="rId25" Type="http://schemas.openxmlformats.org/officeDocument/2006/relationships/slide" Target="slides/slide19.xml"/><Relationship Id="rId47" Type="http://schemas.openxmlformats.org/officeDocument/2006/relationships/font" Target="fonts/Roboto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kubernetes/community/blob/master/community-membership.md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o.k8s.io/good-first-issue" TargetMode="Externa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o.k8s.io/help-wanted" TargetMode="Externa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6308a682c_3_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6308a682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88ef0ba28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d88ef0ba28_0_3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88ef0ba28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d88ef0ba28_0_3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88ef0ba28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d88ef0ba28_0_3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88ef0ba28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d88ef0ba28_0_3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d88ef0ba28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d88ef0ba28_0_3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88ef0ba28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d88ef0ba28_0_3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88ef0ba28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d88ef0ba28_0_3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88ef0ba28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2" name="Google Shape;232;gd88ef0ba28_0_3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d88ef0ba28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d88ef0ba28_0_4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88ef0ba28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Go to k/community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Navigate to sig-architecture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Scroll down to the README mailing list section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Click on the link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And then Click on Join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d88ef0ba28_0_5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88ef0ba28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88ef0ba2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88ef0ba28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d88ef0ba28_0_5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88ef0ba28_0_5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d88ef0ba28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88ef0ba28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d88ef0ba28_0_5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88ef0ba28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d88ef0ba28_0_5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d88ef0ba28_0_5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d88ef0ba28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88ef0ba28_0_5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d88ef0ba28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d88ef0ba28_0_5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d88ef0ba28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88ef0ba28_0_6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d88ef0ba28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6308a682c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d6308a682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6308a682c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d6308a682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Owner: Divya</a:t>
            </a:r>
            <a:br>
              <a:rPr lang="en"/>
            </a:br>
            <a:r>
              <a:rPr lang="en"/>
              <a:t>Timebox: 15mins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https://github.com/kubernetes/community/blob/master/community-membership.md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88ef0ba28_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88ef0ba2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Owner: Divya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Timebox: 5mins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d6308a682c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https://go.k8s.io/good-first-issue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d6308a682c_2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d6308a682c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https://go.k8s.io/help-wanted</a:t>
            </a:r>
            <a:r>
              <a:rPr lang="en"/>
              <a:t> </a:t>
            </a:r>
            <a:endParaRPr/>
          </a:p>
        </p:txBody>
      </p:sp>
      <p:sp>
        <p:nvSpPr>
          <p:cNvPr id="325" name="Google Shape;325;gd6308a682c_2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d6308a682c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d6308a682c_2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d6308a682c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d6308a682c_2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6308a682c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6308a682c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88ef0ba28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d88ef0ba28_0_2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88ef0ba28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d88ef0ba28_0_2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88ef0ba28_0_2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88ef0ba28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88ef0ba28_0_2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88ef0ba28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88ef0ba28_0_3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88ef0ba28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88ef0ba28_0_3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88ef0ba28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jpg"/><Relationship Id="rId3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jpg"/><Relationship Id="rId3" Type="http://schemas.openxmlformats.org/officeDocument/2006/relationships/image" Target="../media/image20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jpg"/><Relationship Id="rId3" Type="http://schemas.openxmlformats.org/officeDocument/2006/relationships/image" Target="../media/image2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Relationship Id="rId3" Type="http://schemas.openxmlformats.org/officeDocument/2006/relationships/image" Target="../media/image20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7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#1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173404" y="4568875"/>
            <a:ext cx="29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5150" y="4235025"/>
            <a:ext cx="2937400" cy="6423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/>
          <p:nvPr>
            <p:ph type="title"/>
          </p:nvPr>
        </p:nvSpPr>
        <p:spPr>
          <a:xfrm>
            <a:off x="418000" y="1791025"/>
            <a:ext cx="8145900" cy="20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60" name="Google Shape;6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36086" y="4532676"/>
            <a:ext cx="405712" cy="39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oboto"/>
              <a:buNone/>
              <a:defRPr sz="3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oboto"/>
              <a:buNone/>
              <a:defRPr sz="3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oboto"/>
              <a:buNone/>
              <a:defRPr sz="3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oboto"/>
              <a:buNone/>
              <a:defRPr sz="3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oboto"/>
              <a:buNone/>
              <a:defRPr sz="3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oboto"/>
              <a:buNone/>
              <a:defRPr sz="3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oboto"/>
              <a:buNone/>
              <a:defRPr sz="3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oboto"/>
              <a:buNone/>
              <a:defRPr sz="3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Roboto"/>
              <a:buNone/>
              <a:defRPr sz="3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173404" y="4568875"/>
            <a:ext cx="29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36086" y="4532676"/>
            <a:ext cx="405712" cy="39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 Medium"/>
              <a:buNone/>
              <a:defRPr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2" type="sldNum"/>
          </p:nvPr>
        </p:nvSpPr>
        <p:spPr>
          <a:xfrm>
            <a:off x="173404" y="4568875"/>
            <a:ext cx="29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" name="Google Shape;6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36086" y="4532676"/>
            <a:ext cx="405712" cy="39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 Medium"/>
              <a:buNone/>
              <a:defRPr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3" name="Google Shape;73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173404" y="4568875"/>
            <a:ext cx="29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" name="Google Shape;7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36086" y="4532676"/>
            <a:ext cx="405712" cy="39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#2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173404" y="4568875"/>
            <a:ext cx="29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9"/>
          <p:cNvSpPr txBox="1"/>
          <p:nvPr>
            <p:ph type="title"/>
          </p:nvPr>
        </p:nvSpPr>
        <p:spPr>
          <a:xfrm>
            <a:off x="418000" y="1791025"/>
            <a:ext cx="5093400" cy="20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173404" y="4568875"/>
            <a:ext cx="29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2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82" name="Google Shape;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4521" y="4645072"/>
            <a:ext cx="1510252" cy="33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title"/>
          </p:nvPr>
        </p:nvSpPr>
        <p:spPr>
          <a:xfrm>
            <a:off x="490250" y="1181725"/>
            <a:ext cx="6367800" cy="25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Medium"/>
              <a:buNone/>
              <a:defRPr sz="48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"/>
              <a:buNone/>
              <a:defRPr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"/>
              <a:buNone/>
              <a:defRPr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"/>
              <a:buNone/>
              <a:defRPr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"/>
              <a:buNone/>
              <a:defRPr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"/>
              <a:buNone/>
              <a:defRPr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"/>
              <a:buNone/>
              <a:defRPr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"/>
              <a:buNone/>
              <a:defRPr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"/>
              <a:buNone/>
              <a:defRPr sz="4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173404" y="4568875"/>
            <a:ext cx="29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" name="Google Shape;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4521" y="4645072"/>
            <a:ext cx="1510252" cy="33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173404" y="4568875"/>
            <a:ext cx="293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" name="Google Shape;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4521" y="4645072"/>
            <a:ext cx="1510252" cy="33322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Medium"/>
              <a:buNone/>
              <a:defRPr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95" name="Google Shape;95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>
  <p:cSld name="BLANK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2">
  <p:cSld name="BLANK_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3">
  <p:cSld name="BLANK_3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 txBox="1"/>
          <p:nvPr>
            <p:ph type="title"/>
          </p:nvPr>
        </p:nvSpPr>
        <p:spPr>
          <a:xfrm>
            <a:off x="311760" y="444960"/>
            <a:ext cx="8519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" name="Google Shape;105;p28"/>
          <p:cNvSpPr txBox="1"/>
          <p:nvPr>
            <p:ph idx="1" type="body"/>
          </p:nvPr>
        </p:nvSpPr>
        <p:spPr>
          <a:xfrm>
            <a:off x="311760" y="1152360"/>
            <a:ext cx="951900" cy="3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8"/>
          <p:cNvSpPr txBox="1"/>
          <p:nvPr>
            <p:ph idx="2" type="body"/>
          </p:nvPr>
        </p:nvSpPr>
        <p:spPr>
          <a:xfrm>
            <a:off x="1311480" y="1152360"/>
            <a:ext cx="951900" cy="3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9"/>
          <p:cNvSpPr txBox="1"/>
          <p:nvPr>
            <p:ph type="title"/>
          </p:nvPr>
        </p:nvSpPr>
        <p:spPr>
          <a:xfrm>
            <a:off x="311760" y="444960"/>
            <a:ext cx="85197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29"/>
          <p:cNvSpPr txBox="1"/>
          <p:nvPr>
            <p:ph idx="1" type="body"/>
          </p:nvPr>
        </p:nvSpPr>
        <p:spPr>
          <a:xfrm>
            <a:off x="311760" y="1152360"/>
            <a:ext cx="1951200" cy="3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4">
  <p:cSld name="BLANK_4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Google Shape;11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34503" y="77511"/>
            <a:ext cx="2555444" cy="802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9.xml"/><Relationship Id="rId6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 Medium"/>
              <a:buNone/>
              <a:defRPr sz="28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173404" y="4568875"/>
            <a:ext cx="293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rgbClr val="999999"/>
                </a:solidFill>
              </a:defRPr>
            </a:lvl1pPr>
            <a:lvl2pPr lvl="1" rtl="0" algn="r">
              <a:buNone/>
              <a:defRPr sz="1000">
                <a:solidFill>
                  <a:srgbClr val="999999"/>
                </a:solidFill>
              </a:defRPr>
            </a:lvl2pPr>
            <a:lvl3pPr lvl="2" rtl="0" algn="r">
              <a:buNone/>
              <a:defRPr sz="1000">
                <a:solidFill>
                  <a:srgbClr val="999999"/>
                </a:solidFill>
              </a:defRPr>
            </a:lvl3pPr>
            <a:lvl4pPr lvl="3" rtl="0" algn="r">
              <a:buNone/>
              <a:defRPr sz="1000">
                <a:solidFill>
                  <a:srgbClr val="999999"/>
                </a:solidFill>
              </a:defRPr>
            </a:lvl4pPr>
            <a:lvl5pPr lvl="4" rtl="0" algn="r">
              <a:buNone/>
              <a:defRPr sz="1000">
                <a:solidFill>
                  <a:srgbClr val="999999"/>
                </a:solidFill>
              </a:defRPr>
            </a:lvl5pPr>
            <a:lvl6pPr lvl="5" rtl="0" algn="r">
              <a:buNone/>
              <a:defRPr sz="1000">
                <a:solidFill>
                  <a:srgbClr val="999999"/>
                </a:solidFill>
              </a:defRPr>
            </a:lvl6pPr>
            <a:lvl7pPr lvl="6" rtl="0" algn="r">
              <a:buNone/>
              <a:defRPr sz="1000">
                <a:solidFill>
                  <a:srgbClr val="999999"/>
                </a:solidFill>
              </a:defRPr>
            </a:lvl7pPr>
            <a:lvl8pPr lvl="7" rtl="0" algn="r">
              <a:buNone/>
              <a:defRPr sz="1000">
                <a:solidFill>
                  <a:srgbClr val="999999"/>
                </a:solidFill>
              </a:defRPr>
            </a:lvl8pPr>
            <a:lvl9pPr lvl="8" rtl="0" algn="r">
              <a:buNone/>
              <a:defRPr sz="1000">
                <a:solidFill>
                  <a:srgbClr val="99999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kubernetes/community/blob/master/sig-cloud-provider/README.md#subproject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github.com/kubernetes/community/blob/master/README.md#governance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.k8s.io/community/governance.md" TargetMode="External"/><Relationship Id="rId4" Type="http://schemas.openxmlformats.org/officeDocument/2006/relationships/hyperlink" Target="https://github.com/kubernetes/community/blob/master/sig-list.md" TargetMode="External"/><Relationship Id="rId5" Type="http://schemas.openxmlformats.org/officeDocument/2006/relationships/hyperlink" Target="https://git.k8s.io/community/sigs.ya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slack.k8s.io" TargetMode="External"/><Relationship Id="rId4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github.com/kubernetes/sig-release/blob/master/release-team/shadows.md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go.k8s.io/good-first-issue" TargetMode="External"/><Relationship Id="rId4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o.k8s.io/help-wanted" TargetMode="External"/><Relationship Id="rId4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3175"/>
            <a:ext cx="7072524" cy="412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2"/>
          <p:cNvSpPr txBox="1"/>
          <p:nvPr>
            <p:ph type="ctrTitle"/>
          </p:nvPr>
        </p:nvSpPr>
        <p:spPr>
          <a:xfrm>
            <a:off x="587481" y="2125606"/>
            <a:ext cx="6390600" cy="15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 to K8s ecosystem 101</a:t>
            </a:r>
            <a:endParaRPr b="1" sz="6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2"/>
          <p:cNvSpPr txBox="1"/>
          <p:nvPr/>
        </p:nvSpPr>
        <p:spPr>
          <a:xfrm>
            <a:off x="6978075" y="3956831"/>
            <a:ext cx="2006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Roboto"/>
                <a:ea typeface="Roboto"/>
                <a:cs typeface="Roboto"/>
                <a:sym typeface="Roboto"/>
              </a:rPr>
              <a:t>Divya Mohan</a:t>
            </a:r>
            <a:endParaRPr i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32"/>
          <p:cNvSpPr txBox="1"/>
          <p:nvPr>
            <p:ph idx="1" type="subTitle"/>
          </p:nvPr>
        </p:nvSpPr>
        <p:spPr>
          <a:xfrm>
            <a:off x="516025" y="3487669"/>
            <a:ext cx="63906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CNCF Student User Group Launch - May 2021</a:t>
            </a:r>
            <a:endParaRPr b="1"/>
          </a:p>
        </p:txBody>
      </p:sp>
      <p:pic>
        <p:nvPicPr>
          <p:cNvPr id="124" name="Google Shape;12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938" y="4660538"/>
            <a:ext cx="628650" cy="221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1"/>
          <p:cNvSpPr txBox="1"/>
          <p:nvPr/>
        </p:nvSpPr>
        <p:spPr>
          <a:xfrm>
            <a:off x="392676" y="300869"/>
            <a:ext cx="8556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</a:rPr>
              <a:t>Meta</a:t>
            </a:r>
            <a:endParaRPr sz="1100"/>
          </a:p>
        </p:txBody>
      </p:sp>
      <p:sp>
        <p:nvSpPr>
          <p:cNvPr id="183" name="Google Shape;183;p41"/>
          <p:cNvSpPr txBox="1"/>
          <p:nvPr/>
        </p:nvSpPr>
        <p:spPr>
          <a:xfrm>
            <a:off x="628649" y="1084216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41"/>
          <p:cNvSpPr/>
          <p:nvPr/>
        </p:nvSpPr>
        <p:spPr>
          <a:xfrm>
            <a:off x="311760" y="1152360"/>
            <a:ext cx="8519700" cy="3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000" u="none" cap="none" strike="noStrike">
                <a:latin typeface="Arial"/>
                <a:ea typeface="Arial"/>
                <a:cs typeface="Arial"/>
                <a:sym typeface="Arial"/>
              </a:rPr>
              <a:t>    sig-architecture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i="0" lang="en" sz="3000" u="none" cap="none" strike="noStrike">
                <a:latin typeface="Arial"/>
                <a:ea typeface="Arial"/>
                <a:cs typeface="Arial"/>
                <a:sym typeface="Arial"/>
              </a:rPr>
              <a:t>    sig-contributor-experience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i="0" lang="en" sz="3000" u="none" cap="none" strike="noStrike">
                <a:latin typeface="Arial"/>
                <a:ea typeface="Arial"/>
                <a:cs typeface="Arial"/>
                <a:sym typeface="Arial"/>
              </a:rPr>
              <a:t>    sig-pm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i="0" lang="en" sz="3000" u="none" cap="none" strike="noStrike">
                <a:latin typeface="Arial"/>
                <a:ea typeface="Arial"/>
                <a:cs typeface="Arial"/>
                <a:sym typeface="Arial"/>
              </a:rPr>
              <a:t>    sig-release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i="0" lang="en" sz="3000" u="none" cap="none" strike="noStrike">
                <a:latin typeface="Arial"/>
                <a:ea typeface="Arial"/>
                <a:cs typeface="Arial"/>
                <a:sym typeface="Arial"/>
              </a:rPr>
              <a:t>    sig-testing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2"/>
          <p:cNvSpPr txBox="1"/>
          <p:nvPr/>
        </p:nvSpPr>
        <p:spPr>
          <a:xfrm>
            <a:off x="275301" y="226319"/>
            <a:ext cx="8556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</a:rPr>
              <a:t>Documentation &amp; Website</a:t>
            </a:r>
            <a:endParaRPr b="1" sz="3600">
              <a:solidFill>
                <a:schemeClr val="lt1"/>
              </a:solidFill>
            </a:endParaRPr>
          </a:p>
        </p:txBody>
      </p:sp>
      <p:sp>
        <p:nvSpPr>
          <p:cNvPr id="190" name="Google Shape;190;p42"/>
          <p:cNvSpPr txBox="1"/>
          <p:nvPr/>
        </p:nvSpPr>
        <p:spPr>
          <a:xfrm>
            <a:off x="628649" y="1084216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42"/>
          <p:cNvSpPr/>
          <p:nvPr/>
        </p:nvSpPr>
        <p:spPr>
          <a:xfrm>
            <a:off x="311760" y="1152360"/>
            <a:ext cx="8519700" cy="3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0" i="0" lang="en" sz="3000" u="none" cap="none" strike="noStrike">
                <a:latin typeface="Arial"/>
                <a:ea typeface="Arial"/>
                <a:cs typeface="Arial"/>
                <a:sym typeface="Arial"/>
              </a:rPr>
              <a:t> sig-</a:t>
            </a:r>
            <a:r>
              <a:rPr lang="en" sz="3000"/>
              <a:t>docs</a:t>
            </a:r>
            <a:endParaRPr sz="3000"/>
          </a:p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 sig-docs-blog</a:t>
            </a:r>
            <a:endParaRPr sz="3000"/>
          </a:p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 sig-security-docs</a:t>
            </a:r>
            <a:endParaRPr sz="3000"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3"/>
          <p:cNvSpPr txBox="1"/>
          <p:nvPr/>
        </p:nvSpPr>
        <p:spPr>
          <a:xfrm>
            <a:off x="293957" y="251182"/>
            <a:ext cx="8556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</a:rPr>
              <a:t>Cloud Provider</a:t>
            </a:r>
            <a:endParaRPr b="1" sz="3600">
              <a:solidFill>
                <a:schemeClr val="lt1"/>
              </a:solidFill>
            </a:endParaRPr>
          </a:p>
        </p:txBody>
      </p:sp>
      <p:sp>
        <p:nvSpPr>
          <p:cNvPr id="197" name="Google Shape;197;p43"/>
          <p:cNvSpPr txBox="1"/>
          <p:nvPr/>
        </p:nvSpPr>
        <p:spPr>
          <a:xfrm>
            <a:off x="628649" y="1084216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43"/>
          <p:cNvSpPr/>
          <p:nvPr/>
        </p:nvSpPr>
        <p:spPr>
          <a:xfrm>
            <a:off x="311744" y="1152350"/>
            <a:ext cx="6448200" cy="3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Individual cloud providers are Subprojects of this SIG.</a:t>
            </a:r>
            <a:endParaRPr sz="3000"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List of Cloudprovider Subprojects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4"/>
          <p:cNvSpPr txBox="1"/>
          <p:nvPr/>
        </p:nvSpPr>
        <p:spPr>
          <a:xfrm>
            <a:off x="210463" y="267738"/>
            <a:ext cx="8556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</a:rPr>
              <a:t>Working Groups and Subprojects</a:t>
            </a:r>
            <a:endParaRPr b="1" sz="3600">
              <a:solidFill>
                <a:schemeClr val="lt1"/>
              </a:solidFill>
            </a:endParaRPr>
          </a:p>
        </p:txBody>
      </p:sp>
      <p:sp>
        <p:nvSpPr>
          <p:cNvPr id="204" name="Google Shape;204;p44"/>
          <p:cNvSpPr txBox="1"/>
          <p:nvPr/>
        </p:nvSpPr>
        <p:spPr>
          <a:xfrm>
            <a:off x="628649" y="1084216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44"/>
          <p:cNvSpPr/>
          <p:nvPr/>
        </p:nvSpPr>
        <p:spPr>
          <a:xfrm>
            <a:off x="705938" y="1427344"/>
            <a:ext cx="7732200" cy="30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300" u="none" cap="none" strike="noStrike">
                <a:latin typeface="Arial"/>
                <a:ea typeface="Arial"/>
                <a:cs typeface="Arial"/>
                <a:sym typeface="Arial"/>
              </a:rPr>
              <a:t>Working Groups: inter-SIG efforts 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i="0" lang="en" sz="2300" u="none" cap="none" strike="noStrike">
                <a:latin typeface="Arial"/>
                <a:ea typeface="Arial"/>
                <a:cs typeface="Arial"/>
                <a:sym typeface="Arial"/>
              </a:rPr>
              <a:t>Subprojects: focus areas for SIGs </a:t>
            </a:r>
            <a:endParaRPr sz="2300"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i="0" lang="en" sz="2300" u="none" cap="none" strike="noStrike">
                <a:latin typeface="Arial"/>
                <a:ea typeface="Arial"/>
                <a:cs typeface="Arial"/>
                <a:sym typeface="Arial"/>
              </a:rPr>
              <a:t>For specific: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b="0" i="0" lang="en" sz="2300" u="none" cap="none" strike="noStrike">
                <a:latin typeface="Arial"/>
                <a:ea typeface="Arial"/>
                <a:cs typeface="Arial"/>
                <a:sym typeface="Arial"/>
              </a:rPr>
              <a:t>Tools (ex. </a:t>
            </a:r>
            <a:r>
              <a:rPr lang="en" sz="2300"/>
              <a:t>Kubectl</a:t>
            </a:r>
            <a:r>
              <a:rPr b="0" i="0" lang="en" sz="2300" u="none" cap="none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b="0" i="0" lang="en" sz="2300" u="none" cap="none" strike="noStrike">
                <a:latin typeface="Arial"/>
                <a:ea typeface="Arial"/>
                <a:cs typeface="Arial"/>
                <a:sym typeface="Arial"/>
              </a:rPr>
              <a:t>Goals (ex. </a:t>
            </a:r>
            <a:r>
              <a:rPr lang="en" sz="2300"/>
              <a:t>Code Cleanup, Contributor Site</a:t>
            </a:r>
            <a:r>
              <a:rPr b="0" i="0" lang="en" sz="2300" u="none" cap="none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b="0" i="0" lang="en" sz="2300" u="none" cap="none" strike="noStrike">
                <a:latin typeface="Arial"/>
                <a:ea typeface="Arial"/>
                <a:cs typeface="Arial"/>
                <a:sym typeface="Arial"/>
              </a:rPr>
              <a:t>Areas (ex. Machine Learning)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5"/>
          <p:cNvSpPr txBox="1"/>
          <p:nvPr/>
        </p:nvSpPr>
        <p:spPr>
          <a:xfrm>
            <a:off x="293957" y="259469"/>
            <a:ext cx="8556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</a:rPr>
              <a:t>Working Groups</a:t>
            </a:r>
            <a:endParaRPr sz="1100"/>
          </a:p>
        </p:txBody>
      </p:sp>
      <p:sp>
        <p:nvSpPr>
          <p:cNvPr id="211" name="Google Shape;211;p45"/>
          <p:cNvSpPr txBox="1"/>
          <p:nvPr/>
        </p:nvSpPr>
        <p:spPr>
          <a:xfrm>
            <a:off x="628612" y="1208453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45"/>
          <p:cNvSpPr/>
          <p:nvPr/>
        </p:nvSpPr>
        <p:spPr>
          <a:xfrm>
            <a:off x="313750" y="1251488"/>
            <a:ext cx="4350000" cy="28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latin typeface="Arial"/>
                <a:ea typeface="Arial"/>
                <a:cs typeface="Arial"/>
                <a:sym typeface="Arial"/>
              </a:rPr>
              <a:t>wg-a</a:t>
            </a:r>
            <a:r>
              <a:rPr lang="en" sz="2400"/>
              <a:t>pply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latin typeface="Arial"/>
                <a:ea typeface="Arial"/>
                <a:cs typeface="Arial"/>
                <a:sym typeface="Arial"/>
              </a:rPr>
              <a:t>wg-</a:t>
            </a:r>
            <a:r>
              <a:rPr lang="en" sz="2400"/>
              <a:t>component-standard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latin typeface="Arial"/>
                <a:ea typeface="Arial"/>
                <a:cs typeface="Arial"/>
                <a:sym typeface="Arial"/>
              </a:rPr>
              <a:t>wg-iot-edge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wg-k8s-infra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wg-lts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45"/>
          <p:cNvSpPr/>
          <p:nvPr/>
        </p:nvSpPr>
        <p:spPr>
          <a:xfrm>
            <a:off x="4900175" y="1224788"/>
            <a:ext cx="3930000" cy="29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latin typeface="Arial"/>
                <a:ea typeface="Arial"/>
                <a:cs typeface="Arial"/>
                <a:sym typeface="Arial"/>
              </a:rPr>
              <a:t>wg-m</a:t>
            </a:r>
            <a:r>
              <a:rPr lang="en" sz="2400"/>
              <a:t>achine-learning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latin typeface="Arial"/>
                <a:ea typeface="Arial"/>
                <a:cs typeface="Arial"/>
                <a:sym typeface="Arial"/>
              </a:rPr>
              <a:t>wg-</a:t>
            </a:r>
            <a:r>
              <a:rPr lang="en" sz="2400">
                <a:solidFill>
                  <a:schemeClr val="dk1"/>
                </a:solidFill>
              </a:rPr>
              <a:t>multitenancy</a:t>
            </a:r>
            <a:r>
              <a:rPr b="0" i="0" lang="en" sz="24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latin typeface="Arial"/>
                <a:ea typeface="Arial"/>
                <a:cs typeface="Arial"/>
                <a:sym typeface="Arial"/>
              </a:rPr>
              <a:t>wg-</a:t>
            </a:r>
            <a:r>
              <a:rPr lang="en" sz="2400">
                <a:solidFill>
                  <a:schemeClr val="dk1"/>
                </a:solidFill>
              </a:rPr>
              <a:t>policy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latin typeface="Arial"/>
                <a:ea typeface="Arial"/>
                <a:cs typeface="Arial"/>
                <a:sym typeface="Arial"/>
              </a:rPr>
              <a:t>wg-</a:t>
            </a:r>
            <a:r>
              <a:rPr lang="en" sz="2400">
                <a:solidFill>
                  <a:schemeClr val="dk1"/>
                </a:solidFill>
              </a:rPr>
              <a:t>resource-management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wg-security-audit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6"/>
          <p:cNvSpPr txBox="1"/>
          <p:nvPr/>
        </p:nvSpPr>
        <p:spPr>
          <a:xfrm>
            <a:off x="243595" y="226338"/>
            <a:ext cx="8556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</a:rPr>
              <a:t>Subprojects</a:t>
            </a:r>
            <a:endParaRPr sz="1100"/>
          </a:p>
        </p:txBody>
      </p:sp>
      <p:sp>
        <p:nvSpPr>
          <p:cNvPr id="219" name="Google Shape;219;p46"/>
          <p:cNvSpPr txBox="1"/>
          <p:nvPr/>
        </p:nvSpPr>
        <p:spPr>
          <a:xfrm>
            <a:off x="594393" y="1316116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46"/>
          <p:cNvSpPr/>
          <p:nvPr/>
        </p:nvSpPr>
        <p:spPr>
          <a:xfrm>
            <a:off x="277841" y="1457535"/>
            <a:ext cx="3999300" cy="3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000" u="none" cap="none" strike="noStrike">
                <a:latin typeface="Arial"/>
                <a:ea typeface="Arial"/>
                <a:cs typeface="Arial"/>
                <a:sym typeface="Arial"/>
              </a:rPr>
              <a:t>Usually found in kubernetes-sigs/ namespace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3000"/>
            </a:br>
            <a:r>
              <a:rPr lang="en" sz="3000"/>
              <a:t>Examples include...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6"/>
          <p:cNvSpPr/>
          <p:nvPr/>
        </p:nvSpPr>
        <p:spPr>
          <a:xfrm>
            <a:off x="4766044" y="992825"/>
            <a:ext cx="39993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latin typeface="Arial"/>
                <a:ea typeface="Arial"/>
                <a:cs typeface="Arial"/>
                <a:sym typeface="Arial"/>
              </a:rPr>
              <a:t>cloud tools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latin typeface="Arial"/>
                <a:ea typeface="Arial"/>
                <a:cs typeface="Arial"/>
                <a:sym typeface="Arial"/>
              </a:rPr>
              <a:t>kustomize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kind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latin typeface="Arial"/>
                <a:ea typeface="Arial"/>
                <a:cs typeface="Arial"/>
                <a:sym typeface="Arial"/>
              </a:rPr>
              <a:t>kubebuilder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latin typeface="Arial"/>
                <a:ea typeface="Arial"/>
                <a:cs typeface="Arial"/>
                <a:sym typeface="Arial"/>
              </a:rPr>
              <a:t>federation-v2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latin typeface="Arial"/>
                <a:ea typeface="Arial"/>
                <a:cs typeface="Arial"/>
                <a:sym typeface="Arial"/>
              </a:rPr>
              <a:t>contributor-site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7"/>
          <p:cNvSpPr txBox="1"/>
          <p:nvPr/>
        </p:nvSpPr>
        <p:spPr>
          <a:xfrm>
            <a:off x="293957" y="342288"/>
            <a:ext cx="8556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</a:rPr>
              <a:t>User Groups</a:t>
            </a:r>
            <a:endParaRPr sz="1100"/>
          </a:p>
        </p:txBody>
      </p:sp>
      <p:sp>
        <p:nvSpPr>
          <p:cNvPr id="227" name="Google Shape;227;p47"/>
          <p:cNvSpPr txBox="1"/>
          <p:nvPr/>
        </p:nvSpPr>
        <p:spPr>
          <a:xfrm>
            <a:off x="628649" y="1084216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47"/>
          <p:cNvSpPr/>
          <p:nvPr/>
        </p:nvSpPr>
        <p:spPr>
          <a:xfrm>
            <a:off x="313781" y="1127250"/>
            <a:ext cx="4350000" cy="3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No codebase ownership</a:t>
            </a:r>
            <a:br>
              <a:rPr lang="en" sz="2400"/>
            </a:b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Topics of interest shared across large groups of users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47"/>
          <p:cNvSpPr/>
          <p:nvPr/>
        </p:nvSpPr>
        <p:spPr>
          <a:xfrm>
            <a:off x="4900213" y="1100550"/>
            <a:ext cx="3930000" cy="29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Big Data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8"/>
          <p:cNvSpPr txBox="1"/>
          <p:nvPr/>
        </p:nvSpPr>
        <p:spPr>
          <a:xfrm>
            <a:off x="251338" y="267738"/>
            <a:ext cx="8556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</a:rPr>
              <a:t>Committees</a:t>
            </a:r>
            <a:endParaRPr sz="1100"/>
          </a:p>
        </p:txBody>
      </p:sp>
      <p:sp>
        <p:nvSpPr>
          <p:cNvPr id="235" name="Google Shape;235;p48"/>
          <p:cNvSpPr txBox="1"/>
          <p:nvPr/>
        </p:nvSpPr>
        <p:spPr>
          <a:xfrm>
            <a:off x="628649" y="1084216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48"/>
          <p:cNvSpPr/>
          <p:nvPr/>
        </p:nvSpPr>
        <p:spPr>
          <a:xfrm>
            <a:off x="313788" y="1127250"/>
            <a:ext cx="4350000" cy="28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project governance oriented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join by invite or election only</a:t>
            </a:r>
            <a:br>
              <a:rPr lang="en" sz="2400"/>
            </a:br>
            <a:br>
              <a:rPr lang="en" sz="2400"/>
            </a:br>
            <a:r>
              <a:rPr lang="en" sz="2400"/>
              <a:t>there are currently three committees: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8"/>
          <p:cNvSpPr/>
          <p:nvPr/>
        </p:nvSpPr>
        <p:spPr>
          <a:xfrm>
            <a:off x="4900213" y="1100550"/>
            <a:ext cx="3930000" cy="29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Steering</a:t>
            </a:r>
            <a:br>
              <a:rPr lang="en" sz="3000">
                <a:solidFill>
                  <a:schemeClr val="dk1"/>
                </a:solidFill>
              </a:rPr>
            </a:br>
            <a:br>
              <a:rPr lang="en" sz="3000">
                <a:solidFill>
                  <a:schemeClr val="dk1"/>
                </a:solidFill>
              </a:rPr>
            </a:br>
            <a:r>
              <a:rPr lang="en" sz="3000">
                <a:solidFill>
                  <a:schemeClr val="dk1"/>
                </a:solidFill>
              </a:rPr>
              <a:t>Product Security</a:t>
            </a:r>
            <a:br>
              <a:rPr lang="en" sz="3000">
                <a:solidFill>
                  <a:schemeClr val="dk1"/>
                </a:solidFill>
              </a:rPr>
            </a:br>
            <a:br>
              <a:rPr lang="en" sz="3000">
                <a:solidFill>
                  <a:schemeClr val="dk1"/>
                </a:solidFill>
              </a:rPr>
            </a:br>
            <a:r>
              <a:rPr lang="en" sz="3000">
                <a:solidFill>
                  <a:schemeClr val="dk1"/>
                </a:solidFill>
              </a:rPr>
              <a:t>Code of Conduct</a:t>
            </a:r>
            <a:endParaRPr sz="3000"/>
          </a:p>
        </p:txBody>
      </p:sp>
      <p:sp>
        <p:nvSpPr>
          <p:cNvPr id="238" name="Google Shape;238;p48"/>
          <p:cNvSpPr txBox="1"/>
          <p:nvPr/>
        </p:nvSpPr>
        <p:spPr>
          <a:xfrm>
            <a:off x="251350" y="4290750"/>
            <a:ext cx="5763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https://github.com/kubernetes/community/blob/master/README.md#governance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9"/>
          <p:cNvSpPr txBox="1"/>
          <p:nvPr/>
        </p:nvSpPr>
        <p:spPr>
          <a:xfrm>
            <a:off x="235307" y="325713"/>
            <a:ext cx="8556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</a:rPr>
              <a:t>Picking the right SIG</a:t>
            </a:r>
            <a:endParaRPr b="1" sz="3600">
              <a:solidFill>
                <a:schemeClr val="lt1"/>
              </a:solidFill>
            </a:endParaRPr>
          </a:p>
        </p:txBody>
      </p:sp>
      <p:sp>
        <p:nvSpPr>
          <p:cNvPr id="244" name="Google Shape;244;p49"/>
          <p:cNvSpPr txBox="1"/>
          <p:nvPr/>
        </p:nvSpPr>
        <p:spPr>
          <a:xfrm>
            <a:off x="628649" y="1084216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49"/>
          <p:cNvSpPr/>
          <p:nvPr/>
        </p:nvSpPr>
        <p:spPr>
          <a:xfrm>
            <a:off x="311760" y="1152360"/>
            <a:ext cx="8519700" cy="3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AutoNum type="arabicPeriod"/>
            </a:pPr>
            <a:r>
              <a:rPr b="0" i="0" lang="en" sz="2300" u="none" cap="none" strike="noStrike">
                <a:latin typeface="Arial"/>
                <a:ea typeface="Arial"/>
                <a:cs typeface="Arial"/>
                <a:sym typeface="Arial"/>
              </a:rPr>
              <a:t>Figure out what specific projects/areas you want to work on.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AutoNum type="arabicPeriod"/>
            </a:pPr>
            <a:r>
              <a:rPr b="0" i="0" lang="en" sz="2300" u="none" cap="none" strike="noStrike">
                <a:latin typeface="Arial"/>
                <a:ea typeface="Arial"/>
                <a:cs typeface="Arial"/>
                <a:sym typeface="Arial"/>
              </a:rPr>
              <a:t>Find out which SIG/WG/subproject covers that 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746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AutoNum type="alphaLcPeriod"/>
            </a:pPr>
            <a:r>
              <a:rPr b="0" i="0" lang="en" sz="2300" u="none" cap="none" strike="noStrike">
                <a:latin typeface="Arial"/>
                <a:ea typeface="Arial"/>
                <a:cs typeface="Arial"/>
                <a:sym typeface="Arial"/>
              </a:rPr>
              <a:t>Ask on #sig-contribex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746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AutoNum type="alphaLcPeriod"/>
            </a:pPr>
            <a:r>
              <a:rPr b="0" i="0" lang="en" sz="2300" u="none" cap="none" strike="noStrike">
                <a:latin typeface="Arial"/>
                <a:ea typeface="Arial"/>
                <a:cs typeface="Arial"/>
                <a:sym typeface="Arial"/>
              </a:rPr>
              <a:t>Go to the SIG intros at this conference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AutoNum type="arabicPeriod"/>
            </a:pPr>
            <a:r>
              <a:rPr b="0" i="0" lang="en" sz="2300" u="none" cap="none" strike="noStrike">
                <a:latin typeface="Arial"/>
                <a:ea typeface="Arial"/>
                <a:cs typeface="Arial"/>
                <a:sym typeface="Arial"/>
              </a:rPr>
              <a:t>Join that SIG/subproject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746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AutoNum type="alphaLcPeriod"/>
            </a:pPr>
            <a:r>
              <a:rPr b="0" i="0" lang="en" sz="2300" u="none" cap="none" strike="noStrike">
                <a:latin typeface="Arial"/>
                <a:ea typeface="Arial"/>
                <a:cs typeface="Arial"/>
                <a:sym typeface="Arial"/>
              </a:rPr>
              <a:t>If joining a WG/subproject, also </a:t>
            </a:r>
            <a:r>
              <a:rPr b="0" i="1" lang="en" sz="2300" u="none" cap="none" strike="noStrike">
                <a:latin typeface="Arial"/>
                <a:ea typeface="Arial"/>
                <a:cs typeface="Arial"/>
                <a:sym typeface="Arial"/>
              </a:rPr>
              <a:t>join</a:t>
            </a:r>
            <a:r>
              <a:rPr b="0" i="0" lang="en" sz="2300" u="none" cap="none" strike="noStrike">
                <a:latin typeface="Arial"/>
                <a:ea typeface="Arial"/>
                <a:cs typeface="Arial"/>
                <a:sym typeface="Arial"/>
              </a:rPr>
              <a:t> a SIG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0"/>
          <p:cNvSpPr txBox="1"/>
          <p:nvPr/>
        </p:nvSpPr>
        <p:spPr>
          <a:xfrm>
            <a:off x="275301" y="276007"/>
            <a:ext cx="8556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</a:rPr>
              <a:t>How Do I Join A SIG?</a:t>
            </a:r>
            <a:endParaRPr b="1" sz="3600">
              <a:solidFill>
                <a:schemeClr val="lt1"/>
              </a:solidFill>
            </a:endParaRPr>
          </a:p>
        </p:txBody>
      </p:sp>
      <p:sp>
        <p:nvSpPr>
          <p:cNvPr id="251" name="Google Shape;251;p50"/>
          <p:cNvSpPr txBox="1"/>
          <p:nvPr/>
        </p:nvSpPr>
        <p:spPr>
          <a:xfrm>
            <a:off x="628649" y="1084216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50"/>
          <p:cNvSpPr/>
          <p:nvPr/>
        </p:nvSpPr>
        <p:spPr>
          <a:xfrm>
            <a:off x="311750" y="1685927"/>
            <a:ext cx="85197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AutoNum type="arabicPeriod"/>
            </a:pPr>
            <a:r>
              <a:rPr lang="en" sz="3000"/>
              <a:t>Join the sig-specific mailing list.</a:t>
            </a:r>
            <a:br>
              <a:rPr lang="en" sz="3000"/>
            </a:br>
            <a:r>
              <a:rPr lang="en" sz="3000"/>
              <a:t>This is open to anyone.</a:t>
            </a:r>
            <a:endParaRPr sz="3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That’s it. You’ve joined a SIG.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3"/>
          <p:cNvSpPr txBox="1"/>
          <p:nvPr>
            <p:ph type="title"/>
          </p:nvPr>
        </p:nvSpPr>
        <p:spPr>
          <a:xfrm>
            <a:off x="418000" y="1791025"/>
            <a:ext cx="5093400" cy="20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</a:t>
            </a:r>
            <a:r>
              <a:rPr lang="en"/>
              <a:t>Experience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1"/>
          <p:cNvSpPr txBox="1"/>
          <p:nvPr/>
        </p:nvSpPr>
        <p:spPr>
          <a:xfrm>
            <a:off x="185601" y="292582"/>
            <a:ext cx="85560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</a:rPr>
              <a:t>Quick reference</a:t>
            </a:r>
            <a:endParaRPr sz="1100"/>
          </a:p>
        </p:txBody>
      </p:sp>
      <p:sp>
        <p:nvSpPr>
          <p:cNvPr id="258" name="Google Shape;258;p51"/>
          <p:cNvSpPr txBox="1"/>
          <p:nvPr/>
        </p:nvSpPr>
        <p:spPr>
          <a:xfrm>
            <a:off x="628649" y="1249872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3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Governance reference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3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Project Group List</a:t>
            </a:r>
            <a:br>
              <a:rPr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3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sigs.yaml configuration file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2"/>
          <p:cNvSpPr txBox="1"/>
          <p:nvPr>
            <p:ph type="title"/>
          </p:nvPr>
        </p:nvSpPr>
        <p:spPr>
          <a:xfrm>
            <a:off x="313500" y="1343269"/>
            <a:ext cx="3820200" cy="15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3"/>
          <p:cNvSpPr txBox="1"/>
          <p:nvPr>
            <p:ph type="title"/>
          </p:nvPr>
        </p:nvSpPr>
        <p:spPr>
          <a:xfrm>
            <a:off x="233775" y="219469"/>
            <a:ext cx="63906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rial"/>
                <a:ea typeface="Arial"/>
                <a:cs typeface="Arial"/>
                <a:sym typeface="Arial"/>
              </a:rPr>
              <a:t>Before we get started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53"/>
          <p:cNvSpPr txBox="1"/>
          <p:nvPr/>
        </p:nvSpPr>
        <p:spPr>
          <a:xfrm>
            <a:off x="646444" y="1315894"/>
            <a:ext cx="8094600" cy="3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0" name="Google Shape;270;p53"/>
          <p:cNvSpPr txBox="1"/>
          <p:nvPr/>
        </p:nvSpPr>
        <p:spPr>
          <a:xfrm>
            <a:off x="2541263" y="2164200"/>
            <a:ext cx="4061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D5DD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1" name="Google Shape;271;p53"/>
          <p:cNvSpPr txBox="1"/>
          <p:nvPr/>
        </p:nvSpPr>
        <p:spPr>
          <a:xfrm>
            <a:off x="1552856" y="3126863"/>
            <a:ext cx="62817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72" name="Google Shape;27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06974"/>
            <a:ext cx="9144002" cy="1779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4"/>
          <p:cNvSpPr txBox="1"/>
          <p:nvPr>
            <p:ph type="title"/>
          </p:nvPr>
        </p:nvSpPr>
        <p:spPr>
          <a:xfrm>
            <a:off x="233775" y="219469"/>
            <a:ext cx="63906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rial"/>
                <a:ea typeface="Arial"/>
                <a:cs typeface="Arial"/>
                <a:sym typeface="Arial"/>
              </a:rPr>
              <a:t>Keeping in touch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54"/>
          <p:cNvSpPr txBox="1"/>
          <p:nvPr/>
        </p:nvSpPr>
        <p:spPr>
          <a:xfrm>
            <a:off x="646444" y="1315894"/>
            <a:ext cx="8094600" cy="3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603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How do we do it?</a:t>
            </a:r>
            <a:endParaRPr sz="1500">
              <a:solidFill>
                <a:schemeClr val="dk1"/>
              </a:solidFill>
            </a:endParaRPr>
          </a:p>
          <a:p>
            <a:pPr indent="-26035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Mailing List</a:t>
            </a:r>
            <a:endParaRPr sz="1500">
              <a:solidFill>
                <a:schemeClr val="dk1"/>
              </a:solidFill>
            </a:endParaRPr>
          </a:p>
          <a:p>
            <a:pPr indent="-26035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Slack</a:t>
            </a:r>
            <a:endParaRPr sz="1500">
              <a:solidFill>
                <a:schemeClr val="dk1"/>
              </a:solidFill>
            </a:endParaRPr>
          </a:p>
          <a:p>
            <a:pPr indent="-26035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Zoom meetings</a:t>
            </a:r>
            <a:endParaRPr sz="1500">
              <a:solidFill>
                <a:schemeClr val="dk1"/>
              </a:solidFill>
            </a:endParaRPr>
          </a:p>
          <a:p>
            <a:pPr indent="-2603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Some async initiatives:</a:t>
            </a:r>
            <a:endParaRPr sz="1500">
              <a:solidFill>
                <a:schemeClr val="dk1"/>
              </a:solidFill>
            </a:endParaRPr>
          </a:p>
          <a:p>
            <a:pPr indent="-26035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Alternating between Slack threads &amp; Zoom meetings in #sig-contribex</a:t>
            </a:r>
            <a:endParaRPr sz="1500">
              <a:solidFill>
                <a:schemeClr val="dk1"/>
              </a:solidFill>
            </a:endParaRPr>
          </a:p>
          <a:p>
            <a:pPr indent="-26035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APAC friendly timings introduced for Release team meetings</a:t>
            </a:r>
            <a:endParaRPr sz="1500">
              <a:solidFill>
                <a:schemeClr val="dk1"/>
              </a:solidFill>
            </a:endParaRPr>
          </a:p>
          <a:p>
            <a:pPr indent="-26035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More talk on Slack and Mailing Lists, less reliance on Meetings</a:t>
            </a:r>
            <a:endParaRPr sz="1500"/>
          </a:p>
        </p:txBody>
      </p:sp>
      <p:sp>
        <p:nvSpPr>
          <p:cNvPr id="279" name="Google Shape;279;p54"/>
          <p:cNvSpPr txBox="1"/>
          <p:nvPr/>
        </p:nvSpPr>
        <p:spPr>
          <a:xfrm>
            <a:off x="2541263" y="2164200"/>
            <a:ext cx="4061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D5DD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5"/>
          <p:cNvSpPr txBox="1"/>
          <p:nvPr>
            <p:ph type="title"/>
          </p:nvPr>
        </p:nvSpPr>
        <p:spPr>
          <a:xfrm>
            <a:off x="233775" y="219469"/>
            <a:ext cx="63906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Meetings</a:t>
            </a:r>
            <a:endParaRPr/>
          </a:p>
        </p:txBody>
      </p:sp>
      <p:pic>
        <p:nvPicPr>
          <p:cNvPr id="285" name="Google Shape;285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4856" y="1264912"/>
            <a:ext cx="4576725" cy="3421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6"/>
          <p:cNvSpPr txBox="1"/>
          <p:nvPr>
            <p:ph type="title"/>
          </p:nvPr>
        </p:nvSpPr>
        <p:spPr>
          <a:xfrm>
            <a:off x="233775" y="219469"/>
            <a:ext cx="63906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Slack - emojis!</a:t>
            </a:r>
            <a:endParaRPr/>
          </a:p>
        </p:txBody>
      </p:sp>
      <p:pic>
        <p:nvPicPr>
          <p:cNvPr id="291" name="Google Shape;291;p56"/>
          <p:cNvPicPr preferRelativeResize="0"/>
          <p:nvPr/>
        </p:nvPicPr>
        <p:blipFill rotWithShape="1">
          <a:blip r:embed="rId3">
            <a:alphaModFix/>
          </a:blip>
          <a:srcRect b="0" l="0" r="0" t="4452"/>
          <a:stretch/>
        </p:blipFill>
        <p:spPr>
          <a:xfrm>
            <a:off x="311700" y="1798463"/>
            <a:ext cx="8630588" cy="13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7"/>
          <p:cNvSpPr txBox="1"/>
          <p:nvPr>
            <p:ph type="title"/>
          </p:nvPr>
        </p:nvSpPr>
        <p:spPr>
          <a:xfrm>
            <a:off x="233775" y="219469"/>
            <a:ext cx="63906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India specific Slack channels</a:t>
            </a:r>
            <a:endParaRPr/>
          </a:p>
        </p:txBody>
      </p:sp>
      <p:sp>
        <p:nvSpPr>
          <p:cNvPr id="297" name="Google Shape;297;p57"/>
          <p:cNvSpPr txBox="1"/>
          <p:nvPr/>
        </p:nvSpPr>
        <p:spPr>
          <a:xfrm>
            <a:off x="646444" y="1315894"/>
            <a:ext cx="8094600" cy="3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Step 1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Join the Slack -&gt; </a:t>
            </a:r>
            <a:r>
              <a:rPr lang="en" sz="1500" u="sng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slack.k8s.io</a:t>
            </a:r>
            <a:endParaRPr sz="15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Step 2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Find </a:t>
            </a:r>
            <a:r>
              <a:rPr b="1" lang="en" sz="1500">
                <a:solidFill>
                  <a:srgbClr val="FF0000"/>
                </a:solidFill>
              </a:rPr>
              <a:t>#in-dev, #in-users, #in-events</a:t>
            </a:r>
            <a:endParaRPr b="1" sz="15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Step 3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Say </a:t>
            </a:r>
            <a:r>
              <a:rPr b="1" lang="en" sz="1500">
                <a:solidFill>
                  <a:schemeClr val="dk1"/>
                </a:solidFill>
              </a:rPr>
              <a:t>Hi! </a:t>
            </a:r>
            <a:r>
              <a:rPr b="1" lang="en" sz="1700">
                <a:solidFill>
                  <a:schemeClr val="dk1"/>
                </a:solidFill>
              </a:rPr>
              <a:t>👋</a:t>
            </a:r>
            <a:r>
              <a:rPr lang="en" sz="1700">
                <a:solidFill>
                  <a:schemeClr val="dk1"/>
                </a:solidFill>
              </a:rPr>
              <a:t>,</a:t>
            </a:r>
            <a:r>
              <a:rPr b="1" lang="en" sz="1700">
                <a:solidFill>
                  <a:schemeClr val="dk1"/>
                </a:solidFill>
              </a:rPr>
              <a:t> </a:t>
            </a:r>
            <a:r>
              <a:rPr lang="en" sz="1700">
                <a:solidFill>
                  <a:schemeClr val="dk1"/>
                </a:solidFill>
              </a:rPr>
              <a:t>introduce yourself </a:t>
            </a:r>
            <a:r>
              <a:rPr lang="en" sz="1500">
                <a:solidFill>
                  <a:schemeClr val="dk1"/>
                </a:solidFill>
              </a:rPr>
              <a:t>and send emojis!!!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98" name="Google Shape;298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3988" y="341138"/>
            <a:ext cx="475612" cy="475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8"/>
          <p:cNvSpPr txBox="1"/>
          <p:nvPr>
            <p:ph type="title"/>
          </p:nvPr>
        </p:nvSpPr>
        <p:spPr>
          <a:xfrm>
            <a:off x="313500" y="1343269"/>
            <a:ext cx="3820200" cy="15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 Shadow program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9"/>
          <p:cNvSpPr txBox="1"/>
          <p:nvPr>
            <p:ph type="title"/>
          </p:nvPr>
        </p:nvSpPr>
        <p:spPr>
          <a:xfrm>
            <a:off x="233775" y="219469"/>
            <a:ext cx="63906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Release Shadow program?</a:t>
            </a:r>
            <a:endParaRPr/>
          </a:p>
        </p:txBody>
      </p:sp>
      <p:sp>
        <p:nvSpPr>
          <p:cNvPr id="309" name="Google Shape;309;p59"/>
          <p:cNvSpPr txBox="1"/>
          <p:nvPr/>
        </p:nvSpPr>
        <p:spPr>
          <a:xfrm>
            <a:off x="646444" y="1315894"/>
            <a:ext cx="8094600" cy="3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238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b="1" lang="en" sz="1500">
                <a:solidFill>
                  <a:schemeClr val="dk1"/>
                </a:solidFill>
              </a:rPr>
              <a:t>Follows the apprenticeship model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b="1" lang="en" sz="1500">
                <a:solidFill>
                  <a:schemeClr val="dk1"/>
                </a:solidFill>
              </a:rPr>
              <a:t>Similar to trainee positions on other teams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b="1" lang="en" sz="1500">
                <a:solidFill>
                  <a:schemeClr val="dk1"/>
                </a:solidFill>
              </a:rPr>
              <a:t>Helps contributors broaden their area of knowledge + increase participation in the project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b="1" lang="en" sz="1500">
                <a:solidFill>
                  <a:schemeClr val="dk1"/>
                </a:solidFill>
              </a:rPr>
              <a:t>More information: </a:t>
            </a:r>
            <a:r>
              <a:rPr b="1" lang="en" sz="1500" u="sng">
                <a:solidFill>
                  <a:schemeClr val="hlink"/>
                </a:solidFill>
                <a:hlinkClick r:id="rId3"/>
              </a:rPr>
              <a:t>https://github.com/kubernetes/sig-release/blob/master/release-team/shadows.md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0"/>
          <p:cNvSpPr txBox="1"/>
          <p:nvPr>
            <p:ph type="title"/>
          </p:nvPr>
        </p:nvSpPr>
        <p:spPr>
          <a:xfrm>
            <a:off x="417993" y="1791019"/>
            <a:ext cx="5587200" cy="20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find your first issue?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4"/>
          <p:cNvSpPr txBox="1"/>
          <p:nvPr>
            <p:ph type="title"/>
          </p:nvPr>
        </p:nvSpPr>
        <p:spPr>
          <a:xfrm>
            <a:off x="313500" y="1343269"/>
            <a:ext cx="3820200" cy="15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Community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1"/>
          <p:cNvSpPr txBox="1"/>
          <p:nvPr>
            <p:ph type="title"/>
          </p:nvPr>
        </p:nvSpPr>
        <p:spPr>
          <a:xfrm>
            <a:off x="233775" y="219469"/>
            <a:ext cx="63906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rial"/>
                <a:ea typeface="Arial"/>
                <a:cs typeface="Arial"/>
                <a:sym typeface="Arial"/>
              </a:rPr>
              <a:t>Good first issues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61"/>
          <p:cNvSpPr txBox="1"/>
          <p:nvPr/>
        </p:nvSpPr>
        <p:spPr>
          <a:xfrm>
            <a:off x="2153700" y="1187400"/>
            <a:ext cx="483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" sz="15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https://go.k8s.io/good-first-issue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1" name="Google Shape;321;p61"/>
          <p:cNvSpPr txBox="1"/>
          <p:nvPr/>
        </p:nvSpPr>
        <p:spPr>
          <a:xfrm>
            <a:off x="0" y="4831875"/>
            <a:ext cx="4470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Source: Bob Killen/Sahdev Zala on #sig-contribex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22" name="Google Shape;322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8038" y="1643044"/>
            <a:ext cx="5997976" cy="3149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2"/>
          <p:cNvSpPr txBox="1"/>
          <p:nvPr>
            <p:ph type="title"/>
          </p:nvPr>
        </p:nvSpPr>
        <p:spPr>
          <a:xfrm>
            <a:off x="233775" y="219469"/>
            <a:ext cx="63906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rial"/>
                <a:ea typeface="Arial"/>
                <a:cs typeface="Arial"/>
                <a:sym typeface="Arial"/>
              </a:rPr>
              <a:t>For the initiated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62"/>
          <p:cNvSpPr txBox="1"/>
          <p:nvPr/>
        </p:nvSpPr>
        <p:spPr>
          <a:xfrm>
            <a:off x="2634413" y="1138388"/>
            <a:ext cx="386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https://go.k8s.io/help-wanted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29" name="Google Shape;329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0725" y="1569028"/>
            <a:ext cx="5977883" cy="320166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62"/>
          <p:cNvSpPr txBox="1"/>
          <p:nvPr/>
        </p:nvSpPr>
        <p:spPr>
          <a:xfrm>
            <a:off x="0" y="4831875"/>
            <a:ext cx="4470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Source: Bob Killen/Sahdev Zala on #sig-contribex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3"/>
          <p:cNvSpPr txBox="1"/>
          <p:nvPr>
            <p:ph type="title"/>
          </p:nvPr>
        </p:nvSpPr>
        <p:spPr>
          <a:xfrm>
            <a:off x="233775" y="219469"/>
            <a:ext cx="63906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rial"/>
                <a:ea typeface="Arial"/>
                <a:cs typeface="Arial"/>
                <a:sym typeface="Arial"/>
              </a:rPr>
              <a:t>Getting involved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63"/>
          <p:cNvSpPr txBox="1"/>
          <p:nvPr/>
        </p:nvSpPr>
        <p:spPr>
          <a:xfrm>
            <a:off x="646444" y="1315894"/>
            <a:ext cx="8094600" cy="3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603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Different roles in the contributor ladder:</a:t>
            </a:r>
            <a:endParaRPr sz="1500"/>
          </a:p>
          <a:p>
            <a:pPr indent="-26035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Member</a:t>
            </a:r>
            <a:endParaRPr sz="1500"/>
          </a:p>
          <a:p>
            <a:pPr indent="-26035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Reviewer</a:t>
            </a:r>
            <a:endParaRPr sz="1500"/>
          </a:p>
          <a:p>
            <a:pPr indent="-26035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Approver</a:t>
            </a:r>
            <a:endParaRPr sz="1500"/>
          </a:p>
          <a:p>
            <a:pPr indent="-26035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Subproject owner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37" name="Google Shape;337;p63"/>
          <p:cNvSpPr txBox="1"/>
          <p:nvPr/>
        </p:nvSpPr>
        <p:spPr>
          <a:xfrm>
            <a:off x="1552856" y="3126863"/>
            <a:ext cx="62817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4"/>
          <p:cNvSpPr txBox="1"/>
          <p:nvPr>
            <p:ph type="title"/>
          </p:nvPr>
        </p:nvSpPr>
        <p:spPr>
          <a:xfrm>
            <a:off x="233775" y="219469"/>
            <a:ext cx="63906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rial"/>
                <a:ea typeface="Arial"/>
                <a:cs typeface="Arial"/>
                <a:sym typeface="Arial"/>
              </a:rPr>
              <a:t>Getting involved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725" y="1234050"/>
            <a:ext cx="4776038" cy="3649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299" y="577406"/>
            <a:ext cx="4121399" cy="4098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5"/>
          <p:cNvSpPr txBox="1"/>
          <p:nvPr>
            <p:ph type="title"/>
          </p:nvPr>
        </p:nvSpPr>
        <p:spPr>
          <a:xfrm>
            <a:off x="233775" y="219469"/>
            <a:ext cx="63906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rial"/>
                <a:ea typeface="Arial"/>
                <a:cs typeface="Arial"/>
                <a:sym typeface="Arial"/>
              </a:rPr>
              <a:t>What you should know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5"/>
          <p:cNvSpPr txBox="1"/>
          <p:nvPr/>
        </p:nvSpPr>
        <p:spPr>
          <a:xfrm>
            <a:off x="646444" y="1315894"/>
            <a:ext cx="8094600" cy="32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603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K8s community is organized into subgroups as below:</a:t>
            </a:r>
            <a:endParaRPr sz="1500"/>
          </a:p>
          <a:p>
            <a:pPr indent="-26035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/>
              <a:t>Special Interest Groups, SIGs</a:t>
            </a:r>
            <a:endParaRPr sz="1500"/>
          </a:p>
          <a:p>
            <a:pPr indent="-260350" lvl="1" marL="1028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○"/>
            </a:pPr>
            <a:r>
              <a:rPr lang="en" sz="1500"/>
              <a:t>Subprojects</a:t>
            </a:r>
            <a:endParaRPr sz="1500"/>
          </a:p>
          <a:p>
            <a:pPr indent="-26035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/>
              <a:t>Working Groups, WGs</a:t>
            </a:r>
            <a:endParaRPr sz="1500"/>
          </a:p>
          <a:p>
            <a:pPr indent="-26035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/>
              <a:t>Committees</a:t>
            </a:r>
            <a:endParaRPr sz="1500"/>
          </a:p>
          <a:p>
            <a:pPr indent="-26035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/>
              <a:t>User Groups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41" name="Google Shape;141;p35"/>
          <p:cNvSpPr txBox="1"/>
          <p:nvPr/>
        </p:nvSpPr>
        <p:spPr>
          <a:xfrm>
            <a:off x="2541263" y="2164200"/>
            <a:ext cx="4061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D5DD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35"/>
          <p:cNvSpPr txBox="1"/>
          <p:nvPr/>
        </p:nvSpPr>
        <p:spPr>
          <a:xfrm>
            <a:off x="1552856" y="3126863"/>
            <a:ext cx="62817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6"/>
          <p:cNvSpPr txBox="1"/>
          <p:nvPr>
            <p:ph type="title"/>
          </p:nvPr>
        </p:nvSpPr>
        <p:spPr>
          <a:xfrm>
            <a:off x="233775" y="219469"/>
            <a:ext cx="63906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rial"/>
                <a:ea typeface="Arial"/>
                <a:cs typeface="Arial"/>
                <a:sym typeface="Arial"/>
              </a:rPr>
              <a:t>What you should know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6"/>
          <p:cNvSpPr txBox="1"/>
          <p:nvPr/>
        </p:nvSpPr>
        <p:spPr>
          <a:xfrm>
            <a:off x="2541263" y="2164200"/>
            <a:ext cx="4061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D5DD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36"/>
          <p:cNvSpPr txBox="1"/>
          <p:nvPr/>
        </p:nvSpPr>
        <p:spPr>
          <a:xfrm>
            <a:off x="1552856" y="3126863"/>
            <a:ext cx="62817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0" name="Google Shape;15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2719" y="1320113"/>
            <a:ext cx="5174026" cy="3880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7"/>
          <p:cNvSpPr txBox="1"/>
          <p:nvPr/>
        </p:nvSpPr>
        <p:spPr>
          <a:xfrm>
            <a:off x="190984" y="397519"/>
            <a:ext cx="64170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rPr b="1" lang="en" sz="2700">
                <a:solidFill>
                  <a:srgbClr val="FFFFFF"/>
                </a:solidFill>
              </a:rPr>
              <a:t>Special Interest Group</a:t>
            </a:r>
            <a:endParaRPr sz="800"/>
          </a:p>
        </p:txBody>
      </p:sp>
      <p:sp>
        <p:nvSpPr>
          <p:cNvPr id="156" name="Google Shape;156;p37"/>
          <p:cNvSpPr txBox="1"/>
          <p:nvPr/>
        </p:nvSpPr>
        <p:spPr>
          <a:xfrm>
            <a:off x="711675" y="1156781"/>
            <a:ext cx="3525900" cy="3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2000">
                <a:solidFill>
                  <a:srgbClr val="000000"/>
                </a:solidFill>
              </a:rPr>
              <a:t>SIG sounds like of like a meetup group, and it both isn't and also is.  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2000">
                <a:solidFill>
                  <a:srgbClr val="000000"/>
                </a:solidFill>
              </a:rPr>
              <a:t>Each SIG is its own sub-community in Kubernetes, because it's a huge project and we can't all be in one giant pool of 2000 contributors.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</p:txBody>
      </p:sp>
      <p:pic>
        <p:nvPicPr>
          <p:cNvPr id="157" name="Google Shape;157;p37"/>
          <p:cNvPicPr preferRelativeResize="0"/>
          <p:nvPr/>
        </p:nvPicPr>
        <p:blipFill rotWithShape="1">
          <a:blip r:embed="rId3">
            <a:alphaModFix/>
          </a:blip>
          <a:srcRect b="8189" l="0" r="10410" t="0"/>
          <a:stretch/>
        </p:blipFill>
        <p:spPr>
          <a:xfrm>
            <a:off x="4911037" y="1493606"/>
            <a:ext cx="3871278" cy="286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/>
          <p:nvPr/>
        </p:nvSpPr>
        <p:spPr>
          <a:xfrm>
            <a:off x="190984" y="397519"/>
            <a:ext cx="64170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rPr b="1" lang="en" sz="3600">
                <a:solidFill>
                  <a:srgbClr val="FFFFFF"/>
                </a:solidFill>
              </a:rPr>
              <a:t>Types of SIGs</a:t>
            </a:r>
            <a:endParaRPr sz="3600"/>
          </a:p>
        </p:txBody>
      </p:sp>
      <p:sp>
        <p:nvSpPr>
          <p:cNvPr id="163" name="Google Shape;163;p38"/>
          <p:cNvSpPr txBox="1"/>
          <p:nvPr/>
        </p:nvSpPr>
        <p:spPr>
          <a:xfrm>
            <a:off x="831019" y="1445306"/>
            <a:ext cx="3785100" cy="30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-3683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AutoNum type="arabicPeriod"/>
            </a:pPr>
            <a:r>
              <a:rPr lang="en" sz="3200">
                <a:solidFill>
                  <a:srgbClr val="000000"/>
                </a:solidFill>
              </a:rPr>
              <a:t>Feature Areas</a:t>
            </a:r>
            <a:endParaRPr sz="3200">
              <a:solidFill>
                <a:srgbClr val="000000"/>
              </a:solidFill>
            </a:endParaRPr>
          </a:p>
          <a:p>
            <a:pPr indent="-3683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AutoNum type="arabicPeriod"/>
            </a:pPr>
            <a:r>
              <a:rPr lang="en" sz="3200">
                <a:solidFill>
                  <a:srgbClr val="000000"/>
                </a:solidFill>
              </a:rPr>
              <a:t>Plumbing</a:t>
            </a:r>
            <a:endParaRPr sz="3200">
              <a:solidFill>
                <a:srgbClr val="000000"/>
              </a:solidFill>
            </a:endParaRPr>
          </a:p>
          <a:p>
            <a:pPr indent="-3683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AutoNum type="arabicPeriod"/>
            </a:pPr>
            <a:r>
              <a:rPr lang="en" sz="3200">
                <a:solidFill>
                  <a:srgbClr val="000000"/>
                </a:solidFill>
              </a:rPr>
              <a:t>Meta</a:t>
            </a:r>
            <a:endParaRPr sz="3200">
              <a:solidFill>
                <a:srgbClr val="000000"/>
              </a:solidFill>
            </a:endParaRPr>
          </a:p>
          <a:p>
            <a:pPr indent="-3683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AutoNum type="arabicPeriod"/>
            </a:pPr>
            <a:r>
              <a:rPr lang="en" sz="3200">
                <a:solidFill>
                  <a:srgbClr val="000000"/>
                </a:solidFill>
              </a:rPr>
              <a:t>Docs</a:t>
            </a:r>
            <a:endParaRPr sz="3200">
              <a:solidFill>
                <a:srgbClr val="000000"/>
              </a:solidFill>
            </a:endParaRPr>
          </a:p>
          <a:p>
            <a:pPr indent="-3683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AutoNum type="arabicPeriod"/>
            </a:pPr>
            <a:r>
              <a:rPr lang="en" sz="3200">
                <a:solidFill>
                  <a:srgbClr val="000000"/>
                </a:solidFill>
              </a:rPr>
              <a:t>Cloud </a:t>
            </a:r>
            <a:r>
              <a:rPr lang="en" sz="3200">
                <a:solidFill>
                  <a:srgbClr val="000000"/>
                </a:solidFill>
              </a:rPr>
              <a:t>Provider</a:t>
            </a:r>
            <a:endParaRPr sz="3200">
              <a:solidFill>
                <a:srgbClr val="000000"/>
              </a:solidFill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9"/>
          <p:cNvSpPr txBox="1"/>
          <p:nvPr/>
        </p:nvSpPr>
        <p:spPr>
          <a:xfrm>
            <a:off x="190984" y="397519"/>
            <a:ext cx="64170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</a:rPr>
              <a:t>Feature Area SIGs</a:t>
            </a:r>
            <a:endParaRPr b="1" sz="3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t/>
            </a:r>
            <a:endParaRPr b="1" sz="2700">
              <a:solidFill>
                <a:srgbClr val="FFFFFF"/>
              </a:solidFill>
            </a:endParaRPr>
          </a:p>
        </p:txBody>
      </p:sp>
      <p:sp>
        <p:nvSpPr>
          <p:cNvPr id="169" name="Google Shape;169;p39"/>
          <p:cNvSpPr txBox="1"/>
          <p:nvPr/>
        </p:nvSpPr>
        <p:spPr>
          <a:xfrm>
            <a:off x="877143" y="1406603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81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9"/>
          <p:cNvSpPr/>
          <p:nvPr/>
        </p:nvSpPr>
        <p:spPr>
          <a:xfrm>
            <a:off x="560254" y="1093747"/>
            <a:ext cx="3999300" cy="3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900" u="none" cap="none" strike="noStrike">
                <a:latin typeface="Arial"/>
                <a:ea typeface="Arial"/>
                <a:cs typeface="Arial"/>
                <a:sym typeface="Arial"/>
              </a:rPr>
              <a:t>sig-auth</a:t>
            </a:r>
            <a:endParaRPr b="0" i="0" sz="2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i="0" lang="en" sz="2900" u="none" cap="none" strike="noStrike">
                <a:latin typeface="Arial"/>
                <a:ea typeface="Arial"/>
                <a:cs typeface="Arial"/>
                <a:sym typeface="Arial"/>
              </a:rPr>
              <a:t>sig-apps</a:t>
            </a:r>
            <a:endParaRPr b="0" i="0" sz="2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i="0" lang="en" sz="2900" u="none" cap="none" strike="noStrike">
                <a:latin typeface="Arial"/>
                <a:ea typeface="Arial"/>
                <a:cs typeface="Arial"/>
                <a:sym typeface="Arial"/>
              </a:rPr>
              <a:t>sig-autoscaling</a:t>
            </a:r>
            <a:endParaRPr b="0" i="0" sz="2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i="0" lang="en" sz="2900" u="none" cap="none" strike="noStrike">
                <a:latin typeface="Arial"/>
                <a:ea typeface="Arial"/>
                <a:cs typeface="Arial"/>
                <a:sym typeface="Arial"/>
              </a:rPr>
              <a:t>sig-cli</a:t>
            </a:r>
            <a:endParaRPr b="0" i="0" sz="2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i="0" lang="en" sz="2900" u="none" cap="none" strike="noStrike">
                <a:latin typeface="Arial"/>
                <a:ea typeface="Arial"/>
                <a:cs typeface="Arial"/>
                <a:sym typeface="Arial"/>
              </a:rPr>
              <a:t>sig-multicluster</a:t>
            </a:r>
            <a:endParaRPr b="0" i="0" sz="2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i="0" lang="en" sz="2900" u="none" cap="none" strike="noStrike">
                <a:latin typeface="Arial"/>
                <a:ea typeface="Arial"/>
                <a:cs typeface="Arial"/>
                <a:sym typeface="Arial"/>
              </a:rPr>
              <a:t>sig-network</a:t>
            </a:r>
            <a:endParaRPr b="0" i="0" sz="2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9"/>
          <p:cNvSpPr/>
          <p:nvPr/>
        </p:nvSpPr>
        <p:spPr>
          <a:xfrm>
            <a:off x="5080769" y="1093736"/>
            <a:ext cx="3999300" cy="39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900" u="none" cap="none" strike="noStrike">
                <a:latin typeface="Arial"/>
                <a:ea typeface="Arial"/>
                <a:cs typeface="Arial"/>
                <a:sym typeface="Arial"/>
              </a:rPr>
              <a:t>sig-node</a:t>
            </a:r>
            <a:endParaRPr b="0" i="0" sz="2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i="0" lang="en" sz="2900" u="none" cap="none" strike="noStrike">
                <a:latin typeface="Arial"/>
                <a:ea typeface="Arial"/>
                <a:cs typeface="Arial"/>
                <a:sym typeface="Arial"/>
              </a:rPr>
              <a:t>sig-scalability</a:t>
            </a:r>
            <a:endParaRPr b="0" i="0" sz="2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i="0" lang="en" sz="2900" u="none" cap="none" strike="noStrike">
                <a:latin typeface="Arial"/>
                <a:ea typeface="Arial"/>
                <a:cs typeface="Arial"/>
                <a:sym typeface="Arial"/>
              </a:rPr>
              <a:t>sig-scheduling</a:t>
            </a:r>
            <a:endParaRPr b="0" i="0" sz="2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i="0" lang="en" sz="2900" u="none" cap="none" strike="noStrike">
                <a:latin typeface="Arial"/>
                <a:ea typeface="Arial"/>
                <a:cs typeface="Arial"/>
                <a:sym typeface="Arial"/>
              </a:rPr>
              <a:t>sig-service-catalog</a:t>
            </a:r>
            <a:endParaRPr b="0" i="0" sz="2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i="0" lang="en" sz="2900" u="none" cap="none" strike="noStrike">
                <a:latin typeface="Arial"/>
                <a:ea typeface="Arial"/>
                <a:cs typeface="Arial"/>
                <a:sym typeface="Arial"/>
              </a:rPr>
              <a:t>sig-storage</a:t>
            </a:r>
            <a:endParaRPr b="0" i="0" sz="2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i="0" lang="en" sz="2900" u="none" cap="none" strike="noStrike">
                <a:latin typeface="Arial"/>
                <a:ea typeface="Arial"/>
                <a:cs typeface="Arial"/>
                <a:sym typeface="Arial"/>
              </a:rPr>
              <a:t>sig-ui</a:t>
            </a:r>
            <a:endParaRPr b="0" i="0" sz="2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/>
          <p:nvPr/>
        </p:nvSpPr>
        <p:spPr>
          <a:xfrm>
            <a:off x="190984" y="397519"/>
            <a:ext cx="64170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b="1" lang="en" sz="2700">
                <a:solidFill>
                  <a:schemeClr val="lt1"/>
                </a:solidFill>
              </a:rPr>
              <a:t>“Plumbing” SIGs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Arial"/>
              <a:buNone/>
            </a:pPr>
            <a:r>
              <a:t/>
            </a:r>
            <a:endParaRPr b="1" sz="2700">
              <a:solidFill>
                <a:srgbClr val="FFFFFF"/>
              </a:solidFill>
            </a:endParaRPr>
          </a:p>
        </p:txBody>
      </p:sp>
      <p:sp>
        <p:nvSpPr>
          <p:cNvPr id="177" name="Google Shape;177;p40"/>
          <p:cNvSpPr/>
          <p:nvPr/>
        </p:nvSpPr>
        <p:spPr>
          <a:xfrm>
            <a:off x="499170" y="1396362"/>
            <a:ext cx="6389700" cy="25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7500" spcFirstLastPara="1" rIns="67500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300" u="none" cap="none" strike="noStrike">
                <a:latin typeface="Arial"/>
                <a:ea typeface="Arial"/>
                <a:cs typeface="Arial"/>
                <a:sym typeface="Arial"/>
              </a:rPr>
              <a:t>    sig-api-machinery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" sz="2300" u="none" cap="none" strike="noStrike">
                <a:latin typeface="Arial"/>
                <a:ea typeface="Arial"/>
                <a:cs typeface="Arial"/>
                <a:sym typeface="Arial"/>
              </a:rPr>
              <a:t>    sig-cluster-lifecycle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" sz="2300" u="none" cap="none" strike="noStrike">
                <a:latin typeface="Arial"/>
                <a:ea typeface="Arial"/>
                <a:cs typeface="Arial"/>
                <a:sym typeface="Arial"/>
              </a:rPr>
              <a:t>    sig-instrumentation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Kubernetes Slide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