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Thin"/>
      <p:regular r:id="rId22"/>
      <p:bold r:id="rId23"/>
      <p:italic r:id="rId24"/>
      <p:boldItalic r:id="rId25"/>
    </p:embeddedFont>
    <p:embeddedFont>
      <p:font typeface="Roboto Medium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Thin-regular.fntdata"/><Relationship Id="rId21" Type="http://schemas.openxmlformats.org/officeDocument/2006/relationships/slide" Target="slides/slide16.xml"/><Relationship Id="rId24" Type="http://schemas.openxmlformats.org/officeDocument/2006/relationships/font" Target="fonts/RobotoThin-italic.fntdata"/><Relationship Id="rId23" Type="http://schemas.openxmlformats.org/officeDocument/2006/relationships/font" Target="fonts/RobotoThin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regular.fntdata"/><Relationship Id="rId25" Type="http://schemas.openxmlformats.org/officeDocument/2006/relationships/font" Target="fonts/RobotoThin-boldItalic.fntdata"/><Relationship Id="rId28" Type="http://schemas.openxmlformats.org/officeDocument/2006/relationships/font" Target="fonts/RobotoMedium-italic.fntdata"/><Relationship Id="rId27" Type="http://schemas.openxmlformats.org/officeDocument/2006/relationships/font" Target="fonts/Robot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221b1eaa9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221b1eaa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221b1eaa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221b1eaa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4e11254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4e11254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4e11254e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4e11254e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5237e5ccd9f7e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65237e5ccd9f7e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da6a3d9a1ac17c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da6a3d9a1ac17c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4e11254ef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4e11254ef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65237e5ccd9f7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65237e5ccd9f7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5237e5ccd9f7e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5237e5ccd9f7e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1ee0045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1ee0045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18debd44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18debd44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221b1ea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221b1ea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18debd44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18debd44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5237e5ccd9f7e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5237e5ccd9f7e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4e11254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4e11254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/>
          <p:nvPr/>
        </p:nvSpPr>
        <p:spPr>
          <a:xfrm rot="10800000">
            <a:off x="-656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 rot="10800000">
            <a:off x="2664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 rot="10800000">
            <a:off x="7031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 rtl="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1pPr>
            <a:lvl2pPr indent="-431800" lvl="1" marL="914400" rtl="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2pPr>
            <a:lvl3pPr indent="-431800" lvl="2" marL="1371600" rtl="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3pPr>
            <a:lvl4pPr indent="-431800" lvl="3" marL="1828800" rtl="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4pPr>
            <a:lvl5pPr indent="-431800" lvl="4" marL="2286000" rtl="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5pPr>
            <a:lvl6pPr indent="-431800" lvl="5" marL="2743200" rtl="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6pPr>
            <a:lvl7pPr indent="-431800" lvl="6" marL="3200400" rtl="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7pPr>
            <a:lvl8pPr indent="-431800" lvl="7" marL="3657600" rtl="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8pPr>
            <a:lvl9pPr indent="-431800" lvl="8" marL="4114800" rtl="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9pPr>
          </a:lstStyle>
          <a:p/>
        </p:txBody>
      </p:sp>
      <p:sp>
        <p:nvSpPr>
          <p:cNvPr id="58" name="Google Shape;58;p13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 b="1" sz="96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litmuschaos/litmus" TargetMode="External"/><Relationship Id="rId4" Type="http://schemas.openxmlformats.org/officeDocument/2006/relationships/hyperlink" Target="https://hub.litmuschaos.io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dastergon/awesome-chaos-engineering" TargetMode="External"/><Relationship Id="rId4" Type="http://schemas.openxmlformats.org/officeDocument/2006/relationships/hyperlink" Target="https://techbeacon.com/app-dev-testing/chaos-engineering-testing-34-tools-tutorial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Chaos Engineering &amp; You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Native Chaos Engineering Workshop, KCD Bengaluru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Chaos Engineering is like a vaccine. We inject harm to build immunity from outages </a:t>
            </a:r>
            <a:endParaRPr/>
          </a:p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212650" y="4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Chaos Engineering Ecosystem 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212650" y="718700"/>
            <a:ext cx="2376900" cy="984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Kill VMs &amp; Pods</a:t>
            </a:r>
            <a:endParaRPr b="1" sz="4800"/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800"/>
              <a:t>Chaos Monkey </a:t>
            </a:r>
            <a:r>
              <a:rPr lang="en" sz="4800">
                <a:solidFill>
                  <a:srgbClr val="00FFFF"/>
                </a:solidFill>
              </a:rPr>
              <a:t>(the one that started it all!)</a:t>
            </a:r>
            <a:endParaRPr sz="4800">
              <a:solidFill>
                <a:srgbClr val="00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 </a:t>
            </a:r>
            <a:endParaRPr sz="48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2818150" y="718700"/>
            <a:ext cx="2164500" cy="984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210"/>
              <a:t>Other Pod Killers </a:t>
            </a:r>
            <a:r>
              <a:rPr b="1" lang="en" sz="710"/>
              <a:t>(scheduling)</a:t>
            </a:r>
            <a:endParaRPr b="1" sz="710"/>
          </a:p>
          <a:p>
            <a:pPr indent="-305435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ChaosKube</a:t>
            </a:r>
            <a:endParaRPr sz="1210"/>
          </a:p>
          <a:p>
            <a:pPr indent="-30543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Kube-Monkey</a:t>
            </a:r>
            <a:endParaRPr sz="1210"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5200025" y="718700"/>
            <a:ext cx="3791700" cy="1302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Proprietary Frameworks </a:t>
            </a:r>
            <a:r>
              <a:rPr b="1" lang="en" sz="1200">
                <a:solidFill>
                  <a:srgbClr val="4A86E8"/>
                </a:solidFill>
              </a:rPr>
              <a:t>(Non-OSS)</a:t>
            </a:r>
            <a:endParaRPr b="1" sz="1200">
              <a:solidFill>
                <a:srgbClr val="4A86E8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Gremlin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Steadybit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AWS Fault Injection Simulator</a:t>
            </a:r>
            <a:endParaRPr sz="1200"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223875" y="1933113"/>
            <a:ext cx="2376900" cy="1039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73"/>
              <a:t>Gamified Pod Killers! </a:t>
            </a:r>
            <a:endParaRPr b="1" sz="4873"/>
          </a:p>
          <a:p>
            <a:pPr indent="-30596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873"/>
              <a:t>KubeInvaders</a:t>
            </a:r>
            <a:endParaRPr sz="4873"/>
          </a:p>
          <a:p>
            <a:pPr indent="-305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73"/>
              <a:t>Kubedoom </a:t>
            </a:r>
            <a:endParaRPr sz="4873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223875" y="3317950"/>
            <a:ext cx="2376900" cy="1252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73"/>
              <a:t>Network</a:t>
            </a:r>
            <a:r>
              <a:rPr b="1" lang="en" sz="4873"/>
              <a:t> Proxies </a:t>
            </a:r>
            <a:endParaRPr b="1" sz="4873"/>
          </a:p>
          <a:p>
            <a:pPr indent="-30596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873"/>
              <a:t>ToxiProxy</a:t>
            </a:r>
            <a:endParaRPr sz="4873"/>
          </a:p>
          <a:p>
            <a:pPr indent="-3059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73"/>
              <a:t>Muxy</a:t>
            </a:r>
            <a:endParaRPr sz="30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2818150" y="2155800"/>
            <a:ext cx="2164500" cy="793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210"/>
              <a:t>Container Faults </a:t>
            </a:r>
            <a:endParaRPr b="1" sz="1210"/>
          </a:p>
          <a:p>
            <a:pPr indent="-305435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Pumba </a:t>
            </a:r>
            <a:endParaRPr sz="1210"/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10"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2818150" y="3325600"/>
            <a:ext cx="3747300" cy="1252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210" u="sng"/>
              <a:t>CNCF Projects (Chaos on K8s, Cloud) </a:t>
            </a:r>
            <a:endParaRPr b="1" sz="1210" u="sng"/>
          </a:p>
          <a:p>
            <a:pPr indent="-305435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FF9900"/>
              </a:buClr>
              <a:buSzPts val="1210"/>
              <a:buChar char="●"/>
            </a:pPr>
            <a:r>
              <a:rPr b="1" lang="en" sz="1210">
                <a:solidFill>
                  <a:srgbClr val="FF9900"/>
                </a:solidFill>
              </a:rPr>
              <a:t>LitmusChaos → we will discuss today!</a:t>
            </a:r>
            <a:endParaRPr b="1" sz="1210">
              <a:solidFill>
                <a:srgbClr val="FF9900"/>
              </a:solidFill>
            </a:endParaRPr>
          </a:p>
          <a:p>
            <a:pPr indent="-30543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ChaosMesh</a:t>
            </a:r>
            <a:endParaRPr sz="1210"/>
          </a:p>
          <a:p>
            <a:pPr indent="-30543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ChaosBlade</a:t>
            </a:r>
            <a:endParaRPr sz="1210"/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10"/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10"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5157575" y="2155800"/>
            <a:ext cx="2164500" cy="793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210"/>
              <a:t>Chaos API </a:t>
            </a:r>
            <a:endParaRPr b="1" sz="1210"/>
          </a:p>
          <a:p>
            <a:pPr indent="-305435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ChaosToolkit</a:t>
            </a:r>
            <a:endParaRPr sz="1210"/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1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Wait, where do I start?</a:t>
            </a:r>
            <a:endParaRPr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TL;DL (Too long, didn’t listen)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have entire teams dedicated to Chaos Engineering like Netflix does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Critical infrastructure teams can also be early adopters e.g.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Database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Storage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Network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we be talking about 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CNCF projects: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LitmusChaos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https://github.com/litmuschaos/litmus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Where you can find our experiments: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https://hub.litmuschaos.io/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We’re on Twitter too: @LitmusChaos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stands out with this project ? 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End to End Platform for Chaos. 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/>
        </p:nvSpPr>
        <p:spPr>
          <a:xfrm>
            <a:off x="2846713" y="1133288"/>
            <a:ext cx="22674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Open Source</a:t>
            </a:r>
            <a:endParaRPr b="1" sz="15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362613" y="1908788"/>
            <a:ext cx="2267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Open</a:t>
            </a:r>
            <a:endParaRPr b="1" sz="15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Observability</a:t>
            </a:r>
            <a:endParaRPr b="1" sz="15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362613" y="3869338"/>
            <a:ext cx="22674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GitOps</a:t>
            </a:r>
            <a:endParaRPr b="1" sz="15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5330738" y="1908788"/>
            <a:ext cx="2267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Community Collaboration</a:t>
            </a:r>
            <a:endParaRPr b="1" sz="15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5385475" y="3736600"/>
            <a:ext cx="2672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Open API and lifecycle management</a:t>
            </a:r>
            <a:endParaRPr b="1" sz="15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608" y="1935414"/>
            <a:ext cx="2291634" cy="229163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/>
          <p:cNvSpPr/>
          <p:nvPr/>
        </p:nvSpPr>
        <p:spPr>
          <a:xfrm>
            <a:off x="2644075" y="1744900"/>
            <a:ext cx="2672700" cy="2672700"/>
          </a:xfrm>
          <a:prstGeom prst="ellipse">
            <a:avLst/>
          </a:prstGeom>
          <a:noFill/>
          <a:ln cap="flat" cmpd="sng" w="9525">
            <a:solidFill>
              <a:srgbClr val="FE1C6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793350" y="206100"/>
            <a:ext cx="7557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Principles of Cloud Native Chaos Engineering</a:t>
            </a:r>
            <a:endParaRPr sz="2500">
              <a:solidFill>
                <a:srgbClr val="FFFFFF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E1C65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300">
                <a:solidFill>
                  <a:srgbClr val="FE1C65"/>
                </a:solidFill>
                <a:latin typeface="Verdana"/>
                <a:ea typeface="Verdana"/>
                <a:cs typeface="Verdana"/>
                <a:sym typeface="Verdana"/>
              </a:rPr>
              <a:t>(we will revisit this again after the demos !!)</a:t>
            </a:r>
            <a:endParaRPr sz="1300">
              <a:solidFill>
                <a:srgbClr val="FE1C6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/>
        </p:nvSpPr>
        <p:spPr>
          <a:xfrm>
            <a:off x="321325" y="275375"/>
            <a:ext cx="58692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LitmusChaos project overview</a:t>
            </a:r>
            <a:endParaRPr b="1" sz="23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3841700" y="2690100"/>
            <a:ext cx="1478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E1C65"/>
                </a:solidFill>
                <a:latin typeface="Verdana"/>
                <a:ea typeface="Verdana"/>
                <a:cs typeface="Verdana"/>
                <a:sym typeface="Verdana"/>
              </a:rPr>
              <a:t>Maintainers</a:t>
            </a:r>
            <a:endParaRPr>
              <a:solidFill>
                <a:srgbClr val="FE1C6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3912450" y="2980175"/>
            <a:ext cx="41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ChaosNative, Amazon, Intuit, Wrike 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3841700" y="3326275"/>
            <a:ext cx="3573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E1C65"/>
                </a:solidFill>
                <a:latin typeface="Verdana"/>
                <a:ea typeface="Verdana"/>
                <a:cs typeface="Verdana"/>
                <a:sym typeface="Verdana"/>
              </a:rPr>
              <a:t>Other Notable Contributors</a:t>
            </a:r>
            <a:endParaRPr>
              <a:solidFill>
                <a:srgbClr val="FE1C6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3912450" y="3692550"/>
            <a:ext cx="490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Intuit, RingCentral, Deutsche Telecom, Full Stack, RedHat, Microsoft, Ericsson, Amadeus, HSBC and more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2" name="Google Shape;212;p28"/>
          <p:cNvSpPr/>
          <p:nvPr/>
        </p:nvSpPr>
        <p:spPr>
          <a:xfrm>
            <a:off x="137375" y="2103200"/>
            <a:ext cx="3640500" cy="2349000"/>
          </a:xfrm>
          <a:prstGeom prst="rect">
            <a:avLst/>
          </a:prstGeom>
          <a:solidFill>
            <a:srgbClr val="FE1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50+</a:t>
            </a:r>
            <a:r>
              <a:rPr lang="en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Chaos Experiments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~300,000+ Experiment runs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100,000 + Installations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~1900 GitHub stars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750+ Slack members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3841700" y="2044650"/>
            <a:ext cx="1478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E1C65"/>
                </a:solidFill>
                <a:latin typeface="Verdana"/>
                <a:ea typeface="Verdana"/>
                <a:cs typeface="Verdana"/>
                <a:sym typeface="Verdana"/>
              </a:rPr>
              <a:t>Project status</a:t>
            </a:r>
            <a:endParaRPr>
              <a:solidFill>
                <a:srgbClr val="FE1C6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3912450" y="2334725"/>
            <a:ext cx="500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CNCF Sandbox; Applied for Incubation (June 2021)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15" name="Google Shape;215;p28"/>
          <p:cNvCxnSpPr/>
          <p:nvPr/>
        </p:nvCxnSpPr>
        <p:spPr>
          <a:xfrm>
            <a:off x="212250" y="1966850"/>
            <a:ext cx="8688000" cy="0"/>
          </a:xfrm>
          <a:prstGeom prst="straightConnector1">
            <a:avLst/>
          </a:prstGeom>
          <a:noFill/>
          <a:ln cap="flat" cmpd="sng" w="9525">
            <a:solidFill>
              <a:srgbClr val="FE1C6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8"/>
          <p:cNvSpPr txBox="1"/>
          <p:nvPr/>
        </p:nvSpPr>
        <p:spPr>
          <a:xfrm>
            <a:off x="417425" y="1021063"/>
            <a:ext cx="81432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E1C65"/>
                </a:solidFill>
                <a:latin typeface="Verdana"/>
                <a:ea typeface="Verdana"/>
                <a:cs typeface="Verdana"/>
                <a:sym typeface="Verdana"/>
              </a:rPr>
              <a:t>Litmus is an open source toolset for practicing highly scalable chaos engineering practices in cloud native environments.</a:t>
            </a:r>
            <a:endParaRPr i="1" sz="1800">
              <a:solidFill>
                <a:srgbClr val="FE1C6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https://github.com/dastergon/awesome-chaos-engineering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https://techbeacon.com/app-dev-testing/chaos-engineering-testing-34-tools-tutorials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975" y="113550"/>
            <a:ext cx="4779800" cy="47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652900" y="3230175"/>
            <a:ext cx="19386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DOWNTIMES ARE EXPENSIVE</a:t>
            </a:r>
            <a:endParaRPr sz="1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19303" l="0" r="0" t="14497"/>
          <a:stretch/>
        </p:blipFill>
        <p:spPr>
          <a:xfrm>
            <a:off x="2344175" y="2076638"/>
            <a:ext cx="3802600" cy="251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-48000" y="230400"/>
            <a:ext cx="890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Feedback loop can be activated by proactive testing. In </a:t>
            </a:r>
            <a:r>
              <a:rPr b="1" lang="en" sz="1700">
                <a:solidFill>
                  <a:srgbClr val="FE1C65"/>
                </a:solidFill>
                <a:latin typeface="Verdana"/>
                <a:ea typeface="Verdana"/>
                <a:cs typeface="Verdana"/>
                <a:sym typeface="Verdana"/>
              </a:rPr>
              <a:t>production </a:t>
            </a:r>
            <a:r>
              <a:rPr b="1" lang="en" sz="1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too</a:t>
            </a:r>
            <a:endParaRPr b="1" sz="1700">
              <a:solidFill>
                <a:srgbClr val="FE1C6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6043400" y="1933575"/>
            <a:ext cx="7032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Test</a:t>
            </a:r>
            <a:endParaRPr sz="13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963075" y="2379300"/>
            <a:ext cx="18792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Don’t wait</a:t>
            </a:r>
            <a:endParaRPr sz="13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92250" y="879225"/>
            <a:ext cx="8013300" cy="37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1616"/>
              <a:buFont typeface="Arial"/>
              <a:buNone/>
            </a:pPr>
            <a:r>
              <a:rPr lang="en" sz="33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Chaos Engineering is the discipline of experimenting on a system in order to build confidence in the system’s capability to withstand tu</a:t>
            </a:r>
            <a:r>
              <a:rPr lang="en" sz="3300">
                <a:solidFill>
                  <a:srgbClr val="EFEFEF"/>
                </a:solidFill>
              </a:rPr>
              <a:t>r</a:t>
            </a:r>
            <a:r>
              <a:rPr lang="en" sz="33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bulent conditions in production.</a:t>
            </a:r>
            <a:endParaRPr sz="33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3333"/>
              <a:buFont typeface="Arial"/>
              <a:buNone/>
            </a:pPr>
            <a:r>
              <a:t/>
            </a:r>
            <a:endParaRPr sz="40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3333"/>
              <a:buFont typeface="Arial"/>
              <a:buNone/>
            </a:pPr>
            <a:r>
              <a:rPr lang="en" sz="40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-- principlesofchaos.org</a:t>
            </a:r>
            <a:endParaRPr sz="40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t/>
            </a:r>
            <a:endParaRPr sz="48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experiments are NOT?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Randomly conducted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Any time/any place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Randomly executed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Anything is a target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Unclear definition of end goals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knowledge of what we want to learn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Unclear understanding of the architectural components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Oh, there’s &lt;insert component name here&gt; in this release?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4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principles of chaos experimentation 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a hypothesis around steady-state behaviour</a:t>
            </a:r>
            <a:r>
              <a:rPr lang="en"/>
              <a:t>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System response, extent of deviation, MTTR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Vary real world events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Different types of faults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Minimize blast radius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Controlled faults. Targeting specific services.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Automate experiments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Orchestrate the chaos!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Chaos Engineering Cloud Native only?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No!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Easier to implement in Cloud Native architectures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Managed service offerings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Availability of tools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implemented on ANY distributed system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Start small!</a:t>
            </a:r>
            <a:endParaRPr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CPU/memory/disk hogging</a:t>
            </a:r>
            <a:endParaRPr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DNS outages</a:t>
            </a:r>
            <a:endParaRPr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Network outages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21"/>
          <p:cNvGrpSpPr/>
          <p:nvPr/>
        </p:nvGrpSpPr>
        <p:grpSpPr>
          <a:xfrm>
            <a:off x="259550" y="1974100"/>
            <a:ext cx="2011675" cy="935700"/>
            <a:chOff x="259550" y="1974100"/>
            <a:chExt cx="2011675" cy="935700"/>
          </a:xfrm>
        </p:grpSpPr>
        <p:sp>
          <p:nvSpPr>
            <p:cNvPr id="108" name="Google Shape;108;p21"/>
            <p:cNvSpPr/>
            <p:nvPr/>
          </p:nvSpPr>
          <p:spPr>
            <a:xfrm>
              <a:off x="259550" y="1974100"/>
              <a:ext cx="935700" cy="935700"/>
            </a:xfrm>
            <a:prstGeom prst="ellipse">
              <a:avLst/>
            </a:prstGeom>
            <a:noFill/>
            <a:ln cap="flat" cmpd="sng" w="9525">
              <a:solidFill>
                <a:srgbClr val="FE1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9" name="Google Shape;109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3848" y="2068397"/>
              <a:ext cx="747140" cy="7471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21"/>
            <p:cNvSpPr txBox="1"/>
            <p:nvPr/>
          </p:nvSpPr>
          <p:spPr>
            <a:xfrm>
              <a:off x="1197525" y="2264963"/>
              <a:ext cx="10737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Game Days</a:t>
              </a:r>
              <a:endParaRPr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11" name="Google Shape;111;p21"/>
          <p:cNvGrpSpPr/>
          <p:nvPr/>
        </p:nvGrpSpPr>
        <p:grpSpPr>
          <a:xfrm>
            <a:off x="259571" y="3280793"/>
            <a:ext cx="2510491" cy="935700"/>
            <a:chOff x="259571" y="3280793"/>
            <a:chExt cx="2510491" cy="935700"/>
          </a:xfrm>
        </p:grpSpPr>
        <p:sp>
          <p:nvSpPr>
            <p:cNvPr id="112" name="Google Shape;112;p21"/>
            <p:cNvSpPr/>
            <p:nvPr/>
          </p:nvSpPr>
          <p:spPr>
            <a:xfrm>
              <a:off x="259571" y="3280793"/>
              <a:ext cx="935700" cy="935700"/>
            </a:xfrm>
            <a:prstGeom prst="ellipse">
              <a:avLst/>
            </a:prstGeom>
            <a:noFill/>
            <a:ln cap="flat" cmpd="sng" w="9525">
              <a:solidFill>
                <a:srgbClr val="FE1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" name="Google Shape;113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0588" y="3391809"/>
              <a:ext cx="713660" cy="7136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1"/>
            <p:cNvSpPr txBox="1"/>
            <p:nvPr/>
          </p:nvSpPr>
          <p:spPr>
            <a:xfrm>
              <a:off x="1215763" y="3501700"/>
              <a:ext cx="15543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Manual Planning &amp; Execution</a:t>
              </a:r>
              <a:endParaRPr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15" name="Google Shape;115;p21"/>
          <p:cNvGrpSpPr/>
          <p:nvPr/>
        </p:nvGrpSpPr>
        <p:grpSpPr>
          <a:xfrm>
            <a:off x="2901573" y="1974108"/>
            <a:ext cx="2539214" cy="935700"/>
            <a:chOff x="2901573" y="1974108"/>
            <a:chExt cx="2539214" cy="935700"/>
          </a:xfrm>
        </p:grpSpPr>
        <p:sp>
          <p:nvSpPr>
            <p:cNvPr id="116" name="Google Shape;116;p21"/>
            <p:cNvSpPr/>
            <p:nvPr/>
          </p:nvSpPr>
          <p:spPr>
            <a:xfrm>
              <a:off x="2901573" y="1974108"/>
              <a:ext cx="935700" cy="935700"/>
            </a:xfrm>
            <a:prstGeom prst="ellipse">
              <a:avLst/>
            </a:prstGeom>
            <a:noFill/>
            <a:ln cap="flat" cmpd="sng" w="9525">
              <a:solidFill>
                <a:srgbClr val="FE1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7" name="Google Shape;117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5863" y="2068387"/>
              <a:ext cx="747150" cy="747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21"/>
            <p:cNvSpPr txBox="1"/>
            <p:nvPr/>
          </p:nvSpPr>
          <p:spPr>
            <a:xfrm>
              <a:off x="3837288" y="2070238"/>
              <a:ext cx="16035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Rarely integrated into CI or CD system</a:t>
              </a:r>
              <a:endParaRPr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19" name="Google Shape;119;p21"/>
          <p:cNvGrpSpPr/>
          <p:nvPr/>
        </p:nvGrpSpPr>
        <p:grpSpPr>
          <a:xfrm>
            <a:off x="2901594" y="3279588"/>
            <a:ext cx="2806507" cy="954300"/>
            <a:chOff x="2901594" y="3279588"/>
            <a:chExt cx="2806507" cy="954300"/>
          </a:xfrm>
        </p:grpSpPr>
        <p:sp>
          <p:nvSpPr>
            <p:cNvPr id="120" name="Google Shape;120;p21"/>
            <p:cNvSpPr/>
            <p:nvPr/>
          </p:nvSpPr>
          <p:spPr>
            <a:xfrm>
              <a:off x="2901594" y="3280801"/>
              <a:ext cx="935700" cy="935700"/>
            </a:xfrm>
            <a:prstGeom prst="ellipse">
              <a:avLst/>
            </a:prstGeom>
            <a:noFill/>
            <a:ln cap="flat" cmpd="sng" w="9525">
              <a:solidFill>
                <a:srgbClr val="FE1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1" name="Google Shape;121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995888" y="3375074"/>
              <a:ext cx="747150" cy="747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21"/>
            <p:cNvSpPr txBox="1"/>
            <p:nvPr/>
          </p:nvSpPr>
          <p:spPr>
            <a:xfrm>
              <a:off x="3837302" y="3279588"/>
              <a:ext cx="18708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Chaos observability is not a commodity, it is a custom built stack at each enterprise</a:t>
              </a:r>
              <a:endParaRPr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23" name="Google Shape;123;p21"/>
          <p:cNvGrpSpPr/>
          <p:nvPr/>
        </p:nvGrpSpPr>
        <p:grpSpPr>
          <a:xfrm>
            <a:off x="5897026" y="1936225"/>
            <a:ext cx="2806501" cy="954300"/>
            <a:chOff x="5897026" y="1936225"/>
            <a:chExt cx="2806501" cy="954300"/>
          </a:xfrm>
        </p:grpSpPr>
        <p:sp>
          <p:nvSpPr>
            <p:cNvPr id="124" name="Google Shape;124;p21"/>
            <p:cNvSpPr/>
            <p:nvPr/>
          </p:nvSpPr>
          <p:spPr>
            <a:xfrm>
              <a:off x="5897026" y="1937433"/>
              <a:ext cx="935700" cy="935700"/>
            </a:xfrm>
            <a:prstGeom prst="ellipse">
              <a:avLst/>
            </a:prstGeom>
            <a:noFill/>
            <a:ln cap="flat" cmpd="sng" w="9525">
              <a:solidFill>
                <a:srgbClr val="FE1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5" name="Google Shape;125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040900" y="2081289"/>
              <a:ext cx="647975" cy="647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21"/>
            <p:cNvSpPr txBox="1"/>
            <p:nvPr/>
          </p:nvSpPr>
          <p:spPr>
            <a:xfrm>
              <a:off x="6832727" y="1936225"/>
              <a:ext cx="18708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Only the SREs. Developers do not engage in Chaos Engineering</a:t>
              </a:r>
              <a:endParaRPr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27" name="Google Shape;127;p21"/>
          <p:cNvGrpSpPr/>
          <p:nvPr/>
        </p:nvGrpSpPr>
        <p:grpSpPr>
          <a:xfrm>
            <a:off x="5897047" y="3242925"/>
            <a:ext cx="2987403" cy="954300"/>
            <a:chOff x="5897047" y="3242925"/>
            <a:chExt cx="2987403" cy="954300"/>
          </a:xfrm>
        </p:grpSpPr>
        <p:sp>
          <p:nvSpPr>
            <p:cNvPr id="128" name="Google Shape;128;p21"/>
            <p:cNvSpPr/>
            <p:nvPr/>
          </p:nvSpPr>
          <p:spPr>
            <a:xfrm>
              <a:off x="5897047" y="3244126"/>
              <a:ext cx="935700" cy="935700"/>
            </a:xfrm>
            <a:prstGeom prst="ellipse">
              <a:avLst/>
            </a:prstGeom>
            <a:noFill/>
            <a:ln cap="flat" cmpd="sng" w="9525">
              <a:solidFill>
                <a:srgbClr val="FE1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9" name="Google Shape;129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040913" y="3387989"/>
              <a:ext cx="647975" cy="647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21"/>
            <p:cNvSpPr txBox="1"/>
            <p:nvPr/>
          </p:nvSpPr>
          <p:spPr>
            <a:xfrm>
              <a:off x="6832750" y="3242925"/>
              <a:ext cx="20517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Custom measurement process for management to see any results on increase in reliability</a:t>
              </a:r>
              <a:endParaRPr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31" name="Google Shape;131;p21"/>
          <p:cNvSpPr txBox="1"/>
          <p:nvPr/>
        </p:nvSpPr>
        <p:spPr>
          <a:xfrm>
            <a:off x="793350" y="206100"/>
            <a:ext cx="7557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How it is practiced traditionally</a:t>
            </a:r>
            <a:endParaRPr sz="2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E1C65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300">
                <a:solidFill>
                  <a:srgbClr val="FE1C65"/>
                </a:solidFill>
                <a:latin typeface="Verdana"/>
                <a:ea typeface="Verdana"/>
                <a:cs typeface="Verdana"/>
                <a:sym typeface="Verdana"/>
              </a:rPr>
              <a:t>(Does this hold in the cloud-native model? Lets see !!)</a:t>
            </a:r>
            <a:endParaRPr sz="1300">
              <a:solidFill>
                <a:srgbClr val="FE1C6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210650" y="270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Okay, what are the benefits?</a:t>
            </a:r>
            <a:endParaRPr/>
          </a:p>
        </p:txBody>
      </p:sp>
      <p:grpSp>
        <p:nvGrpSpPr>
          <p:cNvPr id="137" name="Google Shape;137;p22"/>
          <p:cNvGrpSpPr/>
          <p:nvPr/>
        </p:nvGrpSpPr>
        <p:grpSpPr>
          <a:xfrm>
            <a:off x="274923" y="3153473"/>
            <a:ext cx="6246341" cy="707400"/>
            <a:chOff x="1593000" y="2322568"/>
            <a:chExt cx="5957975" cy="643500"/>
          </a:xfrm>
        </p:grpSpPr>
        <p:sp>
          <p:nvSpPr>
            <p:cNvPr id="138" name="Google Shape;138;p2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Technical staff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Reliable systems = Lesser oncalls!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" name="Google Shape;145;p22"/>
          <p:cNvGrpSpPr/>
          <p:nvPr/>
        </p:nvGrpSpPr>
        <p:grpSpPr>
          <a:xfrm>
            <a:off x="274904" y="2249998"/>
            <a:ext cx="6246341" cy="707400"/>
            <a:chOff x="1593000" y="2322568"/>
            <a:chExt cx="5957975" cy="643500"/>
          </a:xfrm>
        </p:grpSpPr>
        <p:sp>
          <p:nvSpPr>
            <p:cNvPr id="146" name="Google Shape;146;p2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Business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Improved Operation &amp; Maintenance Flows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Efficient Incident Management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Prevention of losses</a:t>
              </a:r>
              <a:r>
                <a:rPr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3" name="Google Shape;153;p22"/>
          <p:cNvSpPr/>
          <p:nvPr/>
        </p:nvSpPr>
        <p:spPr>
          <a:xfrm>
            <a:off x="2530125" y="1346523"/>
            <a:ext cx="4037100" cy="707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 flipH="1">
            <a:off x="1003662" y="1346530"/>
            <a:ext cx="1947900" cy="706500"/>
          </a:xfrm>
          <a:prstGeom prst="rect">
            <a:avLst/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 rot="-5400000">
            <a:off x="2276704" y="950761"/>
            <a:ext cx="707241" cy="1498764"/>
          </a:xfrm>
          <a:prstGeom prst="flowChartOffpageConnector">
            <a:avLst/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1066635" y="1431590"/>
            <a:ext cx="20496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Customer 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274955" y="1346523"/>
            <a:ext cx="728700" cy="706200"/>
          </a:xfrm>
          <a:prstGeom prst="rect">
            <a:avLst/>
          </a:prstGeom>
          <a:solidFill>
            <a:srgbClr val="B02C20"/>
          </a:solidFill>
          <a:ln>
            <a:noFill/>
          </a:ln>
          <a:effectLst>
            <a:outerShdw blurRad="71438" rotWithShape="0" algn="bl" dir="2700000" dist="28575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274955" y="1346530"/>
            <a:ext cx="728700" cy="706500"/>
          </a:xfrm>
          <a:prstGeom prst="rect">
            <a:avLst/>
          </a:prstGeom>
          <a:solidFill>
            <a:srgbClr val="BE2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01</a:t>
            </a:r>
            <a:endParaRPr sz="26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3226596" y="1347822"/>
            <a:ext cx="31380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2A1E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Better MTTR</a:t>
            </a:r>
            <a:endParaRPr sz="11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2A1E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Lesser Outages</a:t>
            </a:r>
            <a:endParaRPr sz="11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