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Medium"/>
      <p:regular r:id="rId42"/>
      <p:bold r:id="rId43"/>
      <p:italic r:id="rId44"/>
      <p:boldItalic r:id="rId45"/>
    </p:embeddedFont>
    <p:embeddedFont>
      <p:font typeface="Roboto"/>
      <p:regular r:id="rId46"/>
      <p:bold r:id="rId47"/>
      <p:italic r:id="rId48"/>
      <p:boldItalic r:id="rId49"/>
    </p:embeddedFont>
    <p:embeddedFont>
      <p:font typeface="Montserrat"/>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Medium-regular.fntdata"/><Relationship Id="rId41" Type="http://schemas.openxmlformats.org/officeDocument/2006/relationships/slide" Target="slides/slide36.xml"/><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Roboto-regular.fntdata"/><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d09b2db3f0b65c4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d09b2db3f0b65c4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for this reason exactly, one of our contributors from India, Madhav, has started a new initiative called a “KEP Reading Club” similar to a “book reading club”.</a:t>
            </a:r>
            <a:br>
              <a:rPr lang="en"/>
            </a:br>
            <a:br>
              <a:rPr lang="en"/>
            </a:br>
            <a:r>
              <a:rPr lang="en">
                <a:solidFill>
                  <a:schemeClr val="dk1"/>
                </a:solidFill>
              </a:rPr>
              <a:t>It’s a GREAT way to get more context and background on why a feature was written the way it was.</a:t>
            </a:r>
            <a:endParaRPr>
              <a:solidFill>
                <a:schemeClr val="dk1"/>
              </a:solidFill>
            </a:endParaRPr>
          </a:p>
          <a:p>
            <a:pPr indent="0" lvl="0" marL="0" rtl="0" algn="l">
              <a:spcBef>
                <a:spcPts val="0"/>
              </a:spcBef>
              <a:spcAft>
                <a:spcPts val="0"/>
              </a:spcAft>
              <a:buNone/>
            </a:pPr>
            <a:br>
              <a:rPr lang="en"/>
            </a:br>
            <a:r>
              <a:rPr lang="en"/>
              <a:t>Let me actually show you what a KEP looks like.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3469415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3469415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3b24b9a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3b24b9a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rPr lang="en">
                <a:solidFill>
                  <a:srgbClr val="1B212C"/>
                </a:solidFill>
              </a:rPr>
              <a:t>Most open source projects surface a list of issues or tasks for beginners. Kubernetes does this too using a GitHub label called “good first issue”.</a:t>
            </a:r>
            <a:endParaRPr>
              <a:solidFill>
                <a:srgbClr val="1B212C"/>
              </a:solidFill>
            </a:endParaRPr>
          </a:p>
          <a:p>
            <a:pPr indent="0" lvl="0" marL="0" rtl="0" algn="l">
              <a:spcBef>
                <a:spcPts val="0"/>
              </a:spcBef>
              <a:spcAft>
                <a:spcPts val="0"/>
              </a:spcAft>
              <a:buClr>
                <a:srgbClr val="1B212C"/>
              </a:buClr>
              <a:buSzPts val="1100"/>
              <a:buFont typeface="Arial"/>
              <a:buNone/>
            </a:pPr>
            <a:r>
              <a:t/>
            </a:r>
            <a:endParaRPr>
              <a:solidFill>
                <a:srgbClr val="1B212C"/>
              </a:solidFill>
            </a:endParaRPr>
          </a:p>
          <a:p>
            <a:pPr indent="0" lvl="0" marL="0" rtl="0" algn="l">
              <a:spcBef>
                <a:spcPts val="0"/>
              </a:spcBef>
              <a:spcAft>
                <a:spcPts val="0"/>
              </a:spcAft>
              <a:buClr>
                <a:srgbClr val="1B212C"/>
              </a:buClr>
              <a:buSzPts val="1100"/>
              <a:buFont typeface="Arial"/>
              <a:buNone/>
            </a:pPr>
            <a:r>
              <a:rPr lang="en">
                <a:solidFill>
                  <a:srgbClr val="1B212C"/>
                </a:solidFill>
              </a:rPr>
              <a:t>If you are just starting out in the project, you can go to the link go.k8s.io/good-first-issue.</a:t>
            </a:r>
            <a:endParaRPr>
              <a:solidFill>
                <a:srgbClr val="1B212C"/>
              </a:solidFill>
            </a:endParaRPr>
          </a:p>
          <a:p>
            <a:pPr indent="0" lvl="0" marL="0" rtl="0" algn="l">
              <a:spcBef>
                <a:spcPts val="0"/>
              </a:spcBef>
              <a:spcAft>
                <a:spcPts val="0"/>
              </a:spcAft>
              <a:buClr>
                <a:srgbClr val="1B212C"/>
              </a:buClr>
              <a:buSzPts val="1100"/>
              <a:buFont typeface="Arial"/>
              <a:buNone/>
            </a:pPr>
            <a:r>
              <a:t/>
            </a:r>
            <a:endParaRPr>
              <a:solidFill>
                <a:srgbClr val="1B212C"/>
              </a:solidFill>
            </a:endParaRPr>
          </a:p>
          <a:p>
            <a:pPr indent="-298450" lvl="0" marL="457200" rtl="0" algn="l">
              <a:spcBef>
                <a:spcPts val="0"/>
              </a:spcBef>
              <a:spcAft>
                <a:spcPts val="0"/>
              </a:spcAft>
              <a:buClr>
                <a:srgbClr val="1B212C"/>
              </a:buClr>
              <a:buSzPts val="1100"/>
              <a:buChar char="●"/>
            </a:pPr>
            <a:r>
              <a:rPr lang="en">
                <a:solidFill>
                  <a:srgbClr val="1B212C"/>
                </a:solidFill>
              </a:rPr>
              <a:t>These issues have no barrier to entry - as a new contributor, you should be able to tackle these without advanced setup or domain knowledge.</a:t>
            </a:r>
            <a:endParaRPr>
              <a:solidFill>
                <a:srgbClr val="1B212C"/>
              </a:solidFill>
            </a:endParaRPr>
          </a:p>
          <a:p>
            <a:pPr indent="-298450" lvl="0" marL="457200" rtl="0" algn="l">
              <a:spcBef>
                <a:spcPts val="0"/>
              </a:spcBef>
              <a:spcAft>
                <a:spcPts val="0"/>
              </a:spcAft>
              <a:buClr>
                <a:srgbClr val="1B212C"/>
              </a:buClr>
              <a:buSzPts val="1100"/>
              <a:buChar char="●"/>
            </a:pPr>
            <a:r>
              <a:rPr lang="en">
                <a:solidFill>
                  <a:srgbClr val="1B212C"/>
                </a:solidFill>
              </a:rPr>
              <a:t>The solution, background knowledge, context and links to relevant code are also explained in the issue itself.</a:t>
            </a:r>
            <a:endParaRPr>
              <a:solidFill>
                <a:srgbClr val="1B212C"/>
              </a:solidFill>
            </a:endParaRPr>
          </a:p>
          <a:p>
            <a:pPr indent="-298450" lvl="0" marL="457200" rtl="0" algn="l">
              <a:spcBef>
                <a:spcPts val="0"/>
              </a:spcBef>
              <a:spcAft>
                <a:spcPts val="0"/>
              </a:spcAft>
              <a:buClr>
                <a:srgbClr val="1B212C"/>
              </a:buClr>
              <a:buSzPts val="1100"/>
              <a:buChar char="●"/>
            </a:pPr>
            <a:r>
              <a:rPr lang="en">
                <a:solidFill>
                  <a:srgbClr val="1B212C"/>
                </a:solidFill>
              </a:rPr>
              <a:t>And the best part about these issues is that you get a dedicated mentor who will work with you to get your contribution merged.</a:t>
            </a:r>
            <a:endParaRPr>
              <a:solidFill>
                <a:srgbClr val="1B212C"/>
              </a:solidFill>
            </a:endParaRPr>
          </a:p>
          <a:p>
            <a:pPr indent="0" lvl="0" marL="0" rtl="0" algn="l">
              <a:spcBef>
                <a:spcPts val="0"/>
              </a:spcBef>
              <a:spcAft>
                <a:spcPts val="0"/>
              </a:spcAft>
              <a:buClr>
                <a:srgbClr val="1B212C"/>
              </a:buClr>
              <a:buSzPts val="1100"/>
              <a:buFont typeface="Arial"/>
              <a:buNone/>
            </a:pPr>
            <a:r>
              <a:t/>
            </a:r>
            <a:endParaRPr>
              <a:solidFill>
                <a:srgbClr val="1B212C"/>
              </a:solidFill>
            </a:endParaRPr>
          </a:p>
          <a:p>
            <a:pPr indent="0" lvl="0" marL="0" rtl="0" algn="l">
              <a:spcBef>
                <a:spcPts val="0"/>
              </a:spcBef>
              <a:spcAft>
                <a:spcPts val="0"/>
              </a:spcAft>
              <a:buClr>
                <a:srgbClr val="717074"/>
              </a:buClr>
              <a:buSzPts val="1100"/>
              <a:buFont typeface="Arial"/>
              <a:buNone/>
            </a:pPr>
            <a:r>
              <a:rPr lang="en">
                <a:solidFill>
                  <a:srgbClr val="717074"/>
                </a:solidFill>
              </a:rPr>
              <a:t>I’d really recommend starting out with this because a LOT of the existing contributors jumped in this way.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b24b9a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3b24b9a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rPr lang="en">
                <a:solidFill>
                  <a:srgbClr val="1B212C"/>
                </a:solidFill>
              </a:rPr>
              <a:t>When you have solved a “good first issue”, you can take a look at another set of issues with the label “Help Wanted”.</a:t>
            </a:r>
            <a:endParaRPr>
              <a:solidFill>
                <a:srgbClr val="1B212C"/>
              </a:solidFill>
            </a:endParaRPr>
          </a:p>
          <a:p>
            <a:pPr indent="0" lvl="0" marL="0" rtl="0" algn="l">
              <a:spcBef>
                <a:spcPts val="0"/>
              </a:spcBef>
              <a:spcAft>
                <a:spcPts val="0"/>
              </a:spcAft>
              <a:buClr>
                <a:srgbClr val="1B212C"/>
              </a:buClr>
              <a:buSzPts val="1100"/>
              <a:buFont typeface="Arial"/>
              <a:buNone/>
            </a:pPr>
            <a:r>
              <a:t/>
            </a:r>
            <a:endParaRPr>
              <a:solidFill>
                <a:srgbClr val="1B212C"/>
              </a:solidFill>
            </a:endParaRPr>
          </a:p>
          <a:p>
            <a:pPr indent="0" lvl="0" marL="0" rtl="0" algn="l">
              <a:spcBef>
                <a:spcPts val="0"/>
              </a:spcBef>
              <a:spcAft>
                <a:spcPts val="0"/>
              </a:spcAft>
              <a:buClr>
                <a:srgbClr val="1B212C"/>
              </a:buClr>
              <a:buSzPts val="1100"/>
              <a:buFont typeface="Arial"/>
              <a:buNone/>
            </a:pPr>
            <a:r>
              <a:rPr lang="en">
                <a:solidFill>
                  <a:srgbClr val="1B212C"/>
                </a:solidFill>
              </a:rPr>
              <a:t>These issues also have a low barrier to entry and kind of has a Goldilocks priority... so not too high that a core contributor would do it, but not too low that it isn't useful enough for a core contributor to spend time to review it, answer questions and help get it into a release.</a:t>
            </a:r>
            <a:br>
              <a:rPr lang="en">
                <a:solidFill>
                  <a:srgbClr val="1B212C"/>
                </a:solidFill>
              </a:rPr>
            </a:br>
            <a:br>
              <a:rPr lang="en">
                <a:solidFill>
                  <a:srgbClr val="1B212C"/>
                </a:solidFill>
              </a:rPr>
            </a:br>
            <a:r>
              <a:rPr lang="en">
                <a:solidFill>
                  <a:srgbClr val="1B212C"/>
                </a:solidFill>
              </a:rPr>
              <a:t>So these are also REALLY REALLY good places to jump in.</a:t>
            </a:r>
            <a:endParaRPr>
              <a:solidFill>
                <a:srgbClr val="1B212C"/>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3b24b9a6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3b24b9a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1B212C"/>
              </a:buClr>
              <a:buSzPts val="1100"/>
              <a:buFont typeface="Arial"/>
              <a:buNone/>
            </a:pPr>
            <a:r>
              <a:rPr lang="en">
                <a:solidFill>
                  <a:srgbClr val="1B212C"/>
                </a:solidFill>
              </a:rPr>
              <a:t>Now, not all contributions have to be about code. In fact, I would actually go on to say that to keep a project like Kubernetes sustainable, you need a LARGE amount of contributions that have nothing to do with code at all.</a:t>
            </a:r>
            <a:endParaRPr>
              <a:solidFill>
                <a:srgbClr val="1B212C"/>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7f96bc48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7f96bc4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b24b9a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3b24b9a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Kubernetes Release Team is a subproject of the Special Interest Group Release. They are responsible for the day to day work required to successfully release while the SIG at large is focused on the continued improvement of the release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several verticals or focus areas in the release team. They handle one specific area of the release. For example, the enhancements team coordinates the features that will be released, CI Signal team continuously ensures that the quality of the release.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Release Team follows a hierarchical team structure. An Overall Lead is designated for each Release along with a lead for each role. An emeritus advisor gets appointed from the previous release leads.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of the lead roles select a set of 4-5 shadows ands mentors them for leading the role in a future release.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3b24b9a6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3b24b9a6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 have an idea about the release team, let’s understand what is the release team shadow program.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one of the mentorship initiatives run by the Kubernetes community. The shadow program teaches one the skills required to lead the release team.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program follows an apprenticeship model. You can think of it as an internship program.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shadow learns by doing and is expected to help the lead with the duties of the role.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program gives an unique opportunity to help new contributors get a breadth first knowledge of the Kubernetes community.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3b24b9a64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3b24b9a64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1B212C"/>
                </a:solidFill>
              </a:rPr>
              <a:t>So, how do you sign up to be a shadow?</a:t>
            </a:r>
            <a:endParaRPr sz="1500">
              <a:solidFill>
                <a:srgbClr val="1B212C"/>
              </a:solidFill>
            </a:endParaRPr>
          </a:p>
          <a:p>
            <a:pPr indent="0" lvl="0" marL="0" rtl="0" algn="l">
              <a:lnSpc>
                <a:spcPct val="150000"/>
              </a:lnSpc>
              <a:spcBef>
                <a:spcPts val="0"/>
              </a:spcBef>
              <a:spcAft>
                <a:spcPts val="0"/>
              </a:spcAft>
              <a:buClr>
                <a:schemeClr val="dk1"/>
              </a:buClr>
              <a:buSzPts val="1100"/>
              <a:buFont typeface="Arial"/>
              <a:buNone/>
            </a:pPr>
            <a:r>
              <a:t/>
            </a:r>
            <a:endParaRPr sz="1500">
              <a:solidFill>
                <a:srgbClr val="1B212C"/>
              </a:solidFill>
            </a:endParaRPr>
          </a:p>
          <a:p>
            <a:pPr indent="0" lvl="0" marL="0" rtl="0" algn="l">
              <a:lnSpc>
                <a:spcPct val="150000"/>
              </a:lnSpc>
              <a:spcBef>
                <a:spcPts val="0"/>
              </a:spcBef>
              <a:spcAft>
                <a:spcPts val="0"/>
              </a:spcAft>
              <a:buClr>
                <a:srgbClr val="1B212C"/>
              </a:buClr>
              <a:buSzPts val="1100"/>
              <a:buFont typeface="Arial"/>
              <a:buNone/>
            </a:pPr>
            <a:r>
              <a:rPr lang="en" sz="1500">
                <a:solidFill>
                  <a:srgbClr val="1B212C"/>
                </a:solidFill>
              </a:rPr>
              <a:t>In the last week of the previous cycle, the Emeritus Advisor + Release Team Lead will post a sign-up form on the mailing lists:</a:t>
            </a:r>
            <a:endParaRPr sz="1500">
              <a:solidFill>
                <a:srgbClr val="1B212C"/>
              </a:solidFill>
            </a:endParaRPr>
          </a:p>
          <a:p>
            <a:pPr indent="-400050" lvl="1" marL="1219200" rtl="0" algn="l">
              <a:lnSpc>
                <a:spcPct val="150000"/>
              </a:lnSpc>
              <a:spcBef>
                <a:spcPts val="0"/>
              </a:spcBef>
              <a:spcAft>
                <a:spcPts val="0"/>
              </a:spcAft>
              <a:buClr>
                <a:srgbClr val="1B212C"/>
              </a:buClr>
              <a:buSzPts val="1500"/>
              <a:buChar char="-"/>
            </a:pPr>
            <a:r>
              <a:rPr lang="en" sz="1500">
                <a:solidFill>
                  <a:srgbClr val="1B212C"/>
                </a:solidFill>
              </a:rPr>
              <a:t>kubernetes-dev</a:t>
            </a:r>
            <a:endParaRPr sz="1500">
              <a:solidFill>
                <a:srgbClr val="1B212C"/>
              </a:solidFill>
            </a:endParaRPr>
          </a:p>
          <a:p>
            <a:pPr indent="-400050" lvl="1" marL="1219200" rtl="0" algn="l">
              <a:lnSpc>
                <a:spcPct val="150000"/>
              </a:lnSpc>
              <a:spcBef>
                <a:spcPts val="0"/>
              </a:spcBef>
              <a:spcAft>
                <a:spcPts val="0"/>
              </a:spcAft>
              <a:buClr>
                <a:srgbClr val="1B212C"/>
              </a:buClr>
              <a:buSzPts val="1500"/>
              <a:buChar char="-"/>
            </a:pPr>
            <a:r>
              <a:rPr lang="en" sz="1500">
                <a:solidFill>
                  <a:srgbClr val="1B212C"/>
                </a:solidFill>
              </a:rPr>
              <a:t>kubernetes-release-team</a:t>
            </a:r>
            <a:endParaRPr sz="1500">
              <a:solidFill>
                <a:srgbClr val="1B212C"/>
              </a:solidFill>
            </a:endParaRPr>
          </a:p>
          <a:p>
            <a:pPr indent="-400050" lvl="1" marL="1219200" rtl="0" algn="l">
              <a:lnSpc>
                <a:spcPct val="150000"/>
              </a:lnSpc>
              <a:spcBef>
                <a:spcPts val="0"/>
              </a:spcBef>
              <a:spcAft>
                <a:spcPts val="0"/>
              </a:spcAft>
              <a:buClr>
                <a:srgbClr val="1B212C"/>
              </a:buClr>
              <a:buSzPts val="1500"/>
              <a:buChar char="-"/>
            </a:pPr>
            <a:r>
              <a:rPr lang="en" sz="1500">
                <a:solidFill>
                  <a:srgbClr val="1B212C"/>
                </a:solidFill>
              </a:rPr>
              <a:t>kubernetes-sig-release</a:t>
            </a:r>
            <a:endParaRPr sz="1500">
              <a:solidFill>
                <a:srgbClr val="1B212C"/>
              </a:solidFill>
            </a:endParaRPr>
          </a:p>
          <a:p>
            <a:pPr indent="0" lvl="0" marL="0" rtl="0" algn="l">
              <a:spcBef>
                <a:spcPts val="0"/>
              </a:spcBef>
              <a:spcAft>
                <a:spcPts val="0"/>
              </a:spcAft>
              <a:buClr>
                <a:schemeClr val="dk1"/>
              </a:buClr>
              <a:buSzPts val="1100"/>
              <a:buFont typeface="Arial"/>
              <a:buNone/>
            </a:pPr>
            <a:r>
              <a:t/>
            </a:r>
            <a:endParaRPr sz="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3b24b9a64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3b24b9a64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It is very important to know what you plan to achieve from being part of the release cycle. You should read the role handbooks to understand the responsibilities of each role.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you’re still in doubt about, ask on #sig-release channel on the Kubernetes Slack. You can also reach out to the previous / incoming role leads.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fill the form. Quick tip: Please provide crisp answers to the questions in the form.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then wait for the selections to be announced.  In the past year, the Shadow Program has turned out to be very competitive. We get 100+ applications for 30ish shadow positions.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please don’t be disheartened if you don’t get selected. You can apply in future cycles or help out in other tasks in SIG Release. As an open source project, we always need contributors.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all on the Release Team Shadow program.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f96bc48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f96bc48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3b24b9a64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3b24b9a64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717074"/>
              </a:buClr>
              <a:buSzPts val="1100"/>
              <a:buFont typeface="Arial"/>
              <a:buNone/>
            </a:pPr>
            <a:r>
              <a:rPr lang="en">
                <a:solidFill>
                  <a:srgbClr val="1B212C"/>
                </a:solidFill>
              </a:rPr>
              <a:t>Once you get started with contributing, you can move contributor ladder. First, you’d become a member of the Kubernetes GitHub organization. Then you’d become a reviewer who’d be reviewing code and an approver where you can sign off on PRs and eventually an owner who sets priorities and provides leadership for subprojects.</a:t>
            </a:r>
            <a:endParaRPr>
              <a:solidFill>
                <a:srgbClr val="1B212C"/>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d09b2db3f0b65c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d09b2db3f0b65c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3b24b9a64_0_2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3b24b9a64_0_2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d09b2db3f0b65c4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09b2db3f0b65c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d09b2db3f0b65c4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d09b2db3f0b65c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3b24b9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3b24b9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3b24b9a64_0_2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3b24b9a64_0_2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b24b9a64_0_3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3b24b9a64_0_3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46f8f1ec1e8dda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Most open source projects surface a list of issues or tasks for beginners. Kubernetes does this too using a GitHub label called “good first issue”.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you are just starting out in the project, you can go to the link go.k8s.io/good-first-issue.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issues have no barrier to entry - as a new contributor, you should be able to tackle these without advanced setup or domain knowledge.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solution, background knowledge, context and links to relevant code are also explained in the issue itself.</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And the best part about these issues is that you get a dedicated mentor who will work with you to get your contribution merged.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717074"/>
              </a:buClr>
              <a:buSzPts val="1100"/>
              <a:buFont typeface="Arial"/>
              <a:buNone/>
            </a:pPr>
            <a:r>
              <a:rPr lang="en">
                <a:solidFill>
                  <a:srgbClr val="717074"/>
                </a:solidFill>
              </a:rPr>
              <a:t>I’d really recommend starting out with this because a LOT of the existing contributors jumped in this way.</a:t>
            </a:r>
            <a:endParaRPr/>
          </a:p>
        </p:txBody>
      </p:sp>
      <p:sp>
        <p:nvSpPr>
          <p:cNvPr id="324" name="Google Shape;324;g46f8f1ec1e8ddaf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6f8f1ec1e8ddaf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have solved a “good first issue”, you can take a look at another set of issues with the label “Help Wanted”.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issues also have a low barrier to entry and kind of has a Goldilocks priority... so not too high that a core contributor would do it, but not too low that it isn't useful enough for a core contributor to spend time to review it, answer questions and help get it into a release.</a:t>
            </a:r>
            <a:br>
              <a:rPr lang="en">
                <a:solidFill>
                  <a:schemeClr val="dk1"/>
                </a:solidFill>
              </a:rPr>
            </a:br>
            <a:br>
              <a:rPr lang="en">
                <a:solidFill>
                  <a:schemeClr val="dk1"/>
                </a:solidFill>
              </a:rPr>
            </a:br>
            <a:r>
              <a:rPr lang="en">
                <a:solidFill>
                  <a:schemeClr val="dk1"/>
                </a:solidFill>
              </a:rPr>
              <a:t>So these are also REALLY REALLY good places to jump in.</a:t>
            </a:r>
            <a:endParaRPr>
              <a:solidFill>
                <a:schemeClr val="dk1"/>
              </a:solidFill>
            </a:endParaRPr>
          </a:p>
          <a:p>
            <a:pPr indent="0" lvl="0" marL="0" rtl="0" algn="l">
              <a:spcBef>
                <a:spcPts val="0"/>
              </a:spcBef>
              <a:spcAft>
                <a:spcPts val="0"/>
              </a:spcAft>
              <a:buNone/>
            </a:pPr>
            <a:r>
              <a:t/>
            </a:r>
            <a:endParaRPr/>
          </a:p>
        </p:txBody>
      </p:sp>
      <p:sp>
        <p:nvSpPr>
          <p:cNvPr id="332" name="Google Shape;332;g46f8f1ec1e8ddaf9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7f96bc48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b7f96bc488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46f8f1ec1e8ddaf9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6f8f1ec1e8ddaf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not all contributions have to be about code. In fact, I would actually go on to say that to keep a project like Kubernetes sustainable, you need a LARGE amount of contributions that have nothing to do with code at all.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7f96bc48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7f96bc4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Kubernetes Release Team is a subproject of the Special Interest Group Release. They are responsible for the day to day work required to successfully release while the SIG at large is focused on the continued improvement of the release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several verticals or focus areas in the release team. They handle one specific area of the release. For example, the enhancements team coordinates the features that will be released, CI Signal team continuously ensures that the quality of the release.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Release Team follows a hierarchical team structure. An Overall Lead is designated for each Release along with a lead for each role. An emeritus advisor gets appointed from the previous release leads.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the lead roles select a set of 4-5 shadows ands mentors them for leading the role in a future release.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7f96bc48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7f96bc4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an idea about the release team, let’s understand what is the release team shadow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one of the mentorship initiatives run by the Kubernetes community. The shadow program teaches one the skills required to lead the release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program follows an apprenticeship model. You can think of it as an internship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shadow learns by doing and is expected to help the lead with the duties of the role.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program gives an unique opportunity to help new contributors get a breadth first knowledge of the Kubernetes community.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7f96bc48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7f96bc4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So, how do you sign up to be a shadow?</a:t>
            </a:r>
            <a:endParaRPr sz="1500">
              <a:solidFill>
                <a:schemeClr val="dk1"/>
              </a:solidFill>
            </a:endParaRPr>
          </a:p>
          <a:p>
            <a:pPr indent="0" lvl="0" marL="0" rtl="0" algn="l">
              <a:lnSpc>
                <a:spcPct val="150000"/>
              </a:lnSpc>
              <a:spcBef>
                <a:spcPts val="0"/>
              </a:spcBef>
              <a:spcAft>
                <a:spcPts val="0"/>
              </a:spcAft>
              <a:buNone/>
            </a:pPr>
            <a:r>
              <a:t/>
            </a:r>
            <a:endParaRPr sz="1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1"/>
                </a:solidFill>
              </a:rPr>
              <a:t>In the last week of the previous cycle, the Emeritus Advisor + Release Team Lead will post a sign-up form on the mailing lists:</a:t>
            </a:r>
            <a:endParaRPr sz="1500">
              <a:solidFill>
                <a:schemeClr val="dk1"/>
              </a:solidFill>
            </a:endParaRPr>
          </a:p>
          <a:p>
            <a:pPr indent="-400050" lvl="1" marL="1219200" rtl="0" algn="l">
              <a:lnSpc>
                <a:spcPct val="150000"/>
              </a:lnSpc>
              <a:spcBef>
                <a:spcPts val="0"/>
              </a:spcBef>
              <a:spcAft>
                <a:spcPts val="0"/>
              </a:spcAft>
              <a:buClr>
                <a:schemeClr val="dk1"/>
              </a:buClr>
              <a:buSzPts val="1500"/>
              <a:buChar char="-"/>
            </a:pPr>
            <a:r>
              <a:rPr lang="en" sz="1500">
                <a:solidFill>
                  <a:schemeClr val="dk1"/>
                </a:solidFill>
              </a:rPr>
              <a:t>kubernetes-dev</a:t>
            </a:r>
            <a:endParaRPr sz="1500">
              <a:solidFill>
                <a:schemeClr val="dk1"/>
              </a:solidFill>
            </a:endParaRPr>
          </a:p>
          <a:p>
            <a:pPr indent="-400050" lvl="1" marL="1219200" rtl="0" algn="l">
              <a:lnSpc>
                <a:spcPct val="150000"/>
              </a:lnSpc>
              <a:spcBef>
                <a:spcPts val="0"/>
              </a:spcBef>
              <a:spcAft>
                <a:spcPts val="0"/>
              </a:spcAft>
              <a:buClr>
                <a:schemeClr val="dk1"/>
              </a:buClr>
              <a:buSzPts val="1500"/>
              <a:buChar char="-"/>
            </a:pPr>
            <a:r>
              <a:rPr lang="en" sz="1500">
                <a:solidFill>
                  <a:schemeClr val="dk1"/>
                </a:solidFill>
              </a:rPr>
              <a:t>kubernetes-release-team</a:t>
            </a:r>
            <a:endParaRPr sz="1500">
              <a:solidFill>
                <a:schemeClr val="dk1"/>
              </a:solidFill>
            </a:endParaRPr>
          </a:p>
          <a:p>
            <a:pPr indent="-400050" lvl="1" marL="1219200" rtl="0" algn="l">
              <a:lnSpc>
                <a:spcPct val="150000"/>
              </a:lnSpc>
              <a:spcBef>
                <a:spcPts val="0"/>
              </a:spcBef>
              <a:spcAft>
                <a:spcPts val="0"/>
              </a:spcAft>
              <a:buClr>
                <a:schemeClr val="dk1"/>
              </a:buClr>
              <a:buSzPts val="1500"/>
              <a:buChar char="-"/>
            </a:pPr>
            <a:r>
              <a:rPr lang="en" sz="1500">
                <a:solidFill>
                  <a:schemeClr val="dk1"/>
                </a:solidFill>
              </a:rPr>
              <a:t>kubernetes-sig-release</a:t>
            </a:r>
            <a:endParaRPr sz="1500">
              <a:solidFill>
                <a:schemeClr val="dk1"/>
              </a:solidFill>
            </a:endParaRPr>
          </a:p>
          <a:p>
            <a:pPr indent="0" lvl="0" marL="0" rtl="0" algn="l">
              <a:spcBef>
                <a:spcPts val="0"/>
              </a:spcBef>
              <a:spcAft>
                <a:spcPts val="0"/>
              </a:spcAft>
              <a:buNone/>
            </a:pPr>
            <a:r>
              <a:t/>
            </a:r>
            <a:endParaRPr sz="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7f96bc488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7f96bc4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very important to know what you plan to achieve from being part of the release cycle. You should read the role handbooks to understand the responsibilities of each role.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still in doubt about, ask on #sig-release channel on the Kubernetes Slack. You can also reach out to the previous / incoming role leads.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fill the form. Quick tip: Please provide crisp answers to the questions in the 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wait for the selections to be announced.  In the past year, the Shadow Program has turned out to be very competitive. We get 100+ applications for 30ish shadow positions.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please don’t be disheartened if you don’t get selected. You can apply in future cycles or help out in other tasks in SIG Release. As an open source project, we always need contributors.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all on the Release Team Shadow program.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46f8f1ec1e8ddaf9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717074"/>
              </a:buClr>
              <a:buSzPts val="1100"/>
              <a:buFont typeface="Arial"/>
              <a:buNone/>
            </a:pPr>
            <a:r>
              <a:rPr lang="en">
                <a:solidFill>
                  <a:schemeClr val="dk1"/>
                </a:solidFill>
              </a:rPr>
              <a:t>Once you get started with contributing, you can move contributor ladder. First, you’d become a member of the Kubernetes GitHub organization. Then you’d become a reviewer who’d be reviewing code and an approver where you can sign off on PRs and eventually an owner who sets priorities and provides leadership for subprojects.</a:t>
            </a:r>
            <a:endParaRPr>
              <a:solidFill>
                <a:schemeClr val="dk1"/>
              </a:solidFill>
            </a:endParaRPr>
          </a:p>
          <a:p>
            <a:pPr indent="0" lvl="0" marL="0" rtl="0" algn="l">
              <a:spcBef>
                <a:spcPts val="0"/>
              </a:spcBef>
              <a:spcAft>
                <a:spcPts val="0"/>
              </a:spcAft>
              <a:buClr>
                <a:srgbClr val="717074"/>
              </a:buClr>
              <a:buSzPts val="1100"/>
              <a:buFont typeface="Arial"/>
              <a:buNone/>
            </a:pPr>
            <a:r>
              <a:t/>
            </a:r>
            <a:endParaRPr>
              <a:solidFill>
                <a:srgbClr val="717074"/>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374" name="Google Shape;374;g46f8f1ec1e8ddaf9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d09b2db3f0b65c4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d09b2db3f0b65c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469415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3469415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Why contribute?</a:t>
            </a:r>
            <a:endParaRPr>
              <a:solidFill>
                <a:srgbClr val="595959"/>
              </a:solidFill>
            </a:endParaRPr>
          </a:p>
          <a:p>
            <a:pPr indent="-298450" lvl="1" marL="914400" rtl="0" algn="l">
              <a:lnSpc>
                <a:spcPct val="115000"/>
              </a:lnSpc>
              <a:spcBef>
                <a:spcPts val="0"/>
              </a:spcBef>
              <a:spcAft>
                <a:spcPts val="0"/>
              </a:spcAft>
              <a:buClr>
                <a:srgbClr val="595959"/>
              </a:buClr>
              <a:buSzPts val="1100"/>
              <a:buChar char="○"/>
            </a:pPr>
            <a:r>
              <a:rPr lang="en">
                <a:solidFill>
                  <a:srgbClr val="595959"/>
                </a:solidFill>
              </a:rPr>
              <a:t>Exposure, gives an </a:t>
            </a:r>
            <a:r>
              <a:rPr lang="en">
                <a:solidFill>
                  <a:srgbClr val="595959"/>
                </a:solidFill>
              </a:rPr>
              <a:t>opportunity</a:t>
            </a:r>
            <a:r>
              <a:rPr lang="en">
                <a:solidFill>
                  <a:srgbClr val="595959"/>
                </a:solidFill>
              </a:rPr>
              <a:t> to see real world </a:t>
            </a:r>
            <a:r>
              <a:rPr lang="en">
                <a:solidFill>
                  <a:srgbClr val="595959"/>
                </a:solidFill>
              </a:rPr>
              <a:t>collaboration</a:t>
            </a:r>
            <a:r>
              <a:rPr lang="en">
                <a:solidFill>
                  <a:srgbClr val="595959"/>
                </a:solidFill>
              </a:rPr>
              <a:t>, communication, mutual learning</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Why start with Kubernetes?</a:t>
            </a:r>
            <a:endParaRPr>
              <a:solidFill>
                <a:srgbClr val="595959"/>
              </a:solidFill>
            </a:endParaRPr>
          </a:p>
          <a:p>
            <a:pPr indent="-298450" lvl="1" marL="914400" rtl="0" algn="l">
              <a:lnSpc>
                <a:spcPct val="115000"/>
              </a:lnSpc>
              <a:spcBef>
                <a:spcPts val="0"/>
              </a:spcBef>
              <a:spcAft>
                <a:spcPts val="0"/>
              </a:spcAft>
              <a:buClr>
                <a:srgbClr val="595959"/>
              </a:buClr>
              <a:buSzPts val="1100"/>
              <a:buChar char="○"/>
            </a:pPr>
            <a:r>
              <a:rPr lang="en">
                <a:solidFill>
                  <a:srgbClr val="595959"/>
                </a:solidFill>
              </a:rPr>
              <a:t>Warm and friendly community</a:t>
            </a:r>
            <a:endParaRPr>
              <a:solidFill>
                <a:srgbClr val="595959"/>
              </a:solidFill>
            </a:endParaRPr>
          </a:p>
          <a:p>
            <a:pPr indent="-298450" lvl="1" marL="914400" rtl="0" algn="l">
              <a:lnSpc>
                <a:spcPct val="115000"/>
              </a:lnSpc>
              <a:spcBef>
                <a:spcPts val="0"/>
              </a:spcBef>
              <a:spcAft>
                <a:spcPts val="0"/>
              </a:spcAft>
              <a:buClr>
                <a:srgbClr val="595959"/>
              </a:buClr>
              <a:buSzPts val="1100"/>
              <a:buChar char="○"/>
            </a:pPr>
            <a:r>
              <a:rPr lang="en">
                <a:solidFill>
                  <a:srgbClr val="595959"/>
                </a:solidFill>
              </a:rPr>
              <a:t>Brief mention about - what is a SIG</a:t>
            </a:r>
            <a:endParaRPr>
              <a:solidFill>
                <a:srgbClr val="595959"/>
              </a:solidFill>
            </a:endParaRPr>
          </a:p>
          <a:p>
            <a:pPr indent="-298450" lvl="2" marL="1371600" rtl="0" algn="l">
              <a:lnSpc>
                <a:spcPct val="115000"/>
              </a:lnSpc>
              <a:spcBef>
                <a:spcPts val="0"/>
              </a:spcBef>
              <a:spcAft>
                <a:spcPts val="0"/>
              </a:spcAft>
              <a:buClr>
                <a:srgbClr val="595959"/>
              </a:buClr>
              <a:buSzPts val="1100"/>
              <a:buChar char="■"/>
            </a:pPr>
            <a:r>
              <a:rPr lang="en">
                <a:solidFill>
                  <a:srgbClr val="595959"/>
                </a:solidFill>
              </a:rPr>
              <a:t>Verticals </a:t>
            </a:r>
            <a:endParaRPr>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6f8f1ec1e8ddaf9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f8f1ec1e8ddaf9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Other slightly ad-hoc but more useful ways to jump in would be to refactor and document code, write tests and help fix test failures.</a:t>
            </a:r>
            <a:br>
              <a:rPr lang="en">
                <a:solidFill>
                  <a:schemeClr val="dk1"/>
                </a:solidFill>
              </a:rPr>
            </a:br>
            <a:br>
              <a:rPr lang="en">
                <a:solidFill>
                  <a:schemeClr val="dk1"/>
                </a:solidFill>
              </a:rPr>
            </a:br>
            <a:r>
              <a:rPr lang="en">
                <a:solidFill>
                  <a:schemeClr val="dk1"/>
                </a:solidFill>
              </a:rPr>
              <a:t>I want to call this out explicitly because sometimes folks think that writing tests or fixing them is not really a “fancy” or “shiny” contribution.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Kubernetes is in a phase where we want to make it more stable. We don’t really want to add more features.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honestly the project would love, ABSOLUTELY LOVE your contribution if you wrote tests or fixed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ae947be73d5d13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ae947be73d5d1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examples of that include triaging issues, helping improve documentation and write blog posts.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have been several folks who have been doing this consistently and have been promoted to lead positions in the community.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for good leadership, you need to care about the broader aspects of the project. Just writing code is not enough. And these type of contributions are a gateway to such lead positions.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274a58f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274a58f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Issue</a:t>
            </a:r>
            <a:r>
              <a:rPr lang="en"/>
              <a:t> triage</a:t>
            </a:r>
            <a:endParaRPr/>
          </a:p>
          <a:p>
            <a:pPr indent="0" lvl="0" marL="457200" rtl="0" algn="l">
              <a:lnSpc>
                <a:spcPct val="115000"/>
              </a:lnSpc>
              <a:spcBef>
                <a:spcPts val="0"/>
              </a:spcBef>
              <a:spcAft>
                <a:spcPts val="0"/>
              </a:spcAft>
              <a:buNone/>
            </a:pPr>
            <a:r>
              <a:rPr lang="en"/>
              <a:t>Docs</a:t>
            </a:r>
            <a:endParaRPr/>
          </a:p>
          <a:p>
            <a:pPr indent="0" lvl="0" marL="457200" rtl="0" algn="l">
              <a:lnSpc>
                <a:spcPct val="115000"/>
              </a:lnSpc>
              <a:spcBef>
                <a:spcPts val="0"/>
              </a:spcBef>
              <a:spcAft>
                <a:spcPts val="0"/>
              </a:spcAft>
              <a:buNone/>
            </a:pPr>
            <a:r>
              <a:rPr lang="en"/>
              <a:t>Localization</a:t>
            </a:r>
            <a:endParaRPr/>
          </a:p>
          <a:p>
            <a:pPr indent="0" lvl="0" marL="457200" rtl="0" algn="l">
              <a:lnSpc>
                <a:spcPct val="115000"/>
              </a:lnSpc>
              <a:spcBef>
                <a:spcPts val="0"/>
              </a:spcBef>
              <a:spcAft>
                <a:spcPts val="0"/>
              </a:spcAft>
              <a:buNone/>
            </a:pPr>
            <a:r>
              <a:rPr lang="en"/>
              <a:t>Marketing</a:t>
            </a:r>
            <a:endParaRPr/>
          </a:p>
          <a:p>
            <a:pPr indent="0" lvl="0" marL="457200" rtl="0" algn="l">
              <a:lnSpc>
                <a:spcPct val="115000"/>
              </a:lnSpc>
              <a:spcBef>
                <a:spcPts val="0"/>
              </a:spcBef>
              <a:spcAft>
                <a:spcPts val="0"/>
              </a:spcAft>
              <a:buNone/>
            </a:pPr>
            <a:r>
              <a:rPr lang="en"/>
              <a:t>PM</a:t>
            </a:r>
            <a:endParaRPr/>
          </a:p>
          <a:p>
            <a:pPr indent="0" lvl="0" marL="457200" rtl="0" algn="l">
              <a:lnSpc>
                <a:spcPct val="115000"/>
              </a:lnSpc>
              <a:spcBef>
                <a:spcPts val="0"/>
              </a:spcBef>
              <a:spcAft>
                <a:spcPts val="0"/>
              </a:spcAft>
              <a:buNone/>
            </a:pPr>
            <a:r>
              <a:rPr lang="en"/>
              <a:t>Mentoring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6f8f1ec1e8ddaf9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f8f1ec1e8ddaf9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SIG Node - the SIG that works on the kubelet and node is having a Bug Scrub session today. You can learn more about how we triage issues and if there are any issues that sound interesting to you, you can also volunteer to work on them in this session.</a:t>
            </a:r>
            <a:br>
              <a:rPr lang="en">
                <a:solidFill>
                  <a:schemeClr val="dk1"/>
                </a:solidFill>
              </a:rPr>
            </a:br>
            <a:br>
              <a:rPr lang="en">
                <a:solidFill>
                  <a:schemeClr val="dk1"/>
                </a:solidFill>
              </a:rPr>
            </a:br>
            <a:r>
              <a:rPr lang="en">
                <a:solidFill>
                  <a:schemeClr val="dk1"/>
                </a:solidFill>
              </a:rPr>
              <a:t>For the APAC session, our very own Aditi Sharma will be leading it so feel free to reach out to her directly too.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469415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3469415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Issue triage</a:t>
            </a:r>
            <a:endParaRPr/>
          </a:p>
          <a:p>
            <a:pPr indent="0" lvl="0" marL="457200" rtl="0" algn="l">
              <a:lnSpc>
                <a:spcPct val="115000"/>
              </a:lnSpc>
              <a:spcBef>
                <a:spcPts val="0"/>
              </a:spcBef>
              <a:spcAft>
                <a:spcPts val="0"/>
              </a:spcAft>
              <a:buNone/>
            </a:pPr>
            <a:r>
              <a:rPr lang="en"/>
              <a:t>Docs</a:t>
            </a:r>
            <a:endParaRPr/>
          </a:p>
          <a:p>
            <a:pPr indent="0" lvl="0" marL="457200" rtl="0" algn="l">
              <a:lnSpc>
                <a:spcPct val="115000"/>
              </a:lnSpc>
              <a:spcBef>
                <a:spcPts val="0"/>
              </a:spcBef>
              <a:spcAft>
                <a:spcPts val="0"/>
              </a:spcAft>
              <a:buNone/>
            </a:pPr>
            <a:r>
              <a:rPr lang="en"/>
              <a:t>Localization</a:t>
            </a:r>
            <a:endParaRPr/>
          </a:p>
          <a:p>
            <a:pPr indent="0" lvl="0" marL="457200" rtl="0" algn="l">
              <a:lnSpc>
                <a:spcPct val="115000"/>
              </a:lnSpc>
              <a:spcBef>
                <a:spcPts val="0"/>
              </a:spcBef>
              <a:spcAft>
                <a:spcPts val="0"/>
              </a:spcAft>
              <a:buNone/>
            </a:pPr>
            <a:r>
              <a:rPr lang="en"/>
              <a:t>Marketing</a:t>
            </a:r>
            <a:endParaRPr/>
          </a:p>
          <a:p>
            <a:pPr indent="0" lvl="0" marL="457200" rtl="0" algn="l">
              <a:lnSpc>
                <a:spcPct val="115000"/>
              </a:lnSpc>
              <a:spcBef>
                <a:spcPts val="0"/>
              </a:spcBef>
              <a:spcAft>
                <a:spcPts val="0"/>
              </a:spcAft>
              <a:buNone/>
            </a:pPr>
            <a:r>
              <a:rPr lang="en"/>
              <a:t>PM</a:t>
            </a:r>
            <a:endParaRPr/>
          </a:p>
          <a:p>
            <a:pPr indent="0" lvl="0" marL="457200" rtl="0" algn="l">
              <a:lnSpc>
                <a:spcPct val="115000"/>
              </a:lnSpc>
              <a:spcBef>
                <a:spcPts val="0"/>
              </a:spcBef>
              <a:spcAft>
                <a:spcPts val="0"/>
              </a:spcAft>
              <a:buNone/>
            </a:pPr>
            <a:r>
              <a:rPr lang="en"/>
              <a:t>Mentoring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13"/>
          <p:cNvSpPr txBox="1"/>
          <p:nvPr>
            <p:ph idx="12" type="sldNum"/>
          </p:nvPr>
        </p:nvSpPr>
        <p:spPr>
          <a:xfrm>
            <a:off x="173404" y="4568875"/>
            <a:ext cx="2934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3"/>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3" name="Google Shape;133;p13"/>
          <p:cNvPicPr preferRelativeResize="0"/>
          <p:nvPr/>
        </p:nvPicPr>
        <p:blipFill>
          <a:blip r:embed="rId3">
            <a:alphaModFix/>
          </a:blip>
          <a:stretch>
            <a:fillRect/>
          </a:stretch>
        </p:blipFill>
        <p:spPr>
          <a:xfrm>
            <a:off x="7374521" y="4645072"/>
            <a:ext cx="1510252" cy="33322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bg>
      <p:bgPr>
        <a:blipFill>
          <a:blip r:embed="rId2">
            <a:alphaModFix/>
          </a:blip>
          <a:stretch>
            <a:fillRect/>
          </a:stretch>
        </a:blipFill>
      </p:bgPr>
    </p:bg>
    <p:spTree>
      <p:nvGrpSpPr>
        <p:cNvPr id="134" name="Shape 134"/>
        <p:cNvGrpSpPr/>
        <p:nvPr/>
      </p:nvGrpSpPr>
      <p:grpSpPr>
        <a:xfrm>
          <a:off x="0" y="0"/>
          <a:ext cx="0" cy="0"/>
          <a:chOff x="0" y="0"/>
          <a:chExt cx="0" cy="0"/>
        </a:xfrm>
      </p:grpSpPr>
      <p:sp>
        <p:nvSpPr>
          <p:cNvPr id="135" name="Google Shape;135;p14"/>
          <p:cNvSpPr txBox="1"/>
          <p:nvPr>
            <p:ph idx="12" type="sldNum"/>
          </p:nvPr>
        </p:nvSpPr>
        <p:spPr>
          <a:xfrm>
            <a:off x="173404" y="4568875"/>
            <a:ext cx="2934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14"/>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7" name="Google Shape;137;p14"/>
          <p:cNvPicPr preferRelativeResize="0"/>
          <p:nvPr/>
        </p:nvPicPr>
        <p:blipFill>
          <a:blip r:embed="rId3">
            <a:alphaModFix/>
          </a:blip>
          <a:stretch>
            <a:fillRect/>
          </a:stretch>
        </p:blipFill>
        <p:spPr>
          <a:xfrm>
            <a:off x="7374521" y="4645072"/>
            <a:ext cx="1510252" cy="3332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15"/>
          <p:cNvSpPr txBox="1"/>
          <p:nvPr>
            <p:ph idx="12" type="sldNum"/>
          </p:nvPr>
        </p:nvSpPr>
        <p:spPr>
          <a:xfrm>
            <a:off x="173404" y="4568875"/>
            <a:ext cx="2934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0" name="Google Shape;140;p15"/>
          <p:cNvPicPr preferRelativeResize="0"/>
          <p:nvPr/>
        </p:nvPicPr>
        <p:blipFill>
          <a:blip r:embed="rId3">
            <a:alphaModFix/>
          </a:blip>
          <a:stretch>
            <a:fillRect/>
          </a:stretch>
        </p:blipFill>
        <p:spPr>
          <a:xfrm>
            <a:off x="7374521" y="4645072"/>
            <a:ext cx="1510252" cy="333226"/>
          </a:xfrm>
          <a:prstGeom prst="rect">
            <a:avLst/>
          </a:prstGeom>
          <a:noFill/>
          <a:ln>
            <a:noFill/>
          </a:ln>
        </p:spPr>
      </p:pic>
      <p:sp>
        <p:nvSpPr>
          <p:cNvPr id="141" name="Google Shape;141;p15"/>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2800"/>
              <a:buFont typeface="Roboto Medium"/>
              <a:buNone/>
              <a:defRPr>
                <a:solidFill>
                  <a:srgbClr val="FFFFFF"/>
                </a:solidFill>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Font typeface="Roboto"/>
              <a:buChar char="●"/>
              <a:defRPr>
                <a:latin typeface="Roboto"/>
                <a:ea typeface="Roboto"/>
                <a:cs typeface="Roboto"/>
                <a:sym typeface="Roboto"/>
              </a:defRPr>
            </a:lvl1pPr>
            <a:lvl2pPr indent="-298450" lvl="1" marL="914400" rtl="0">
              <a:spcBef>
                <a:spcPts val="0"/>
              </a:spcBef>
              <a:spcAft>
                <a:spcPts val="0"/>
              </a:spcAft>
              <a:buSzPts val="1100"/>
              <a:buFont typeface="Roboto"/>
              <a:buChar char="○"/>
              <a:defRPr>
                <a:latin typeface="Roboto"/>
                <a:ea typeface="Roboto"/>
                <a:cs typeface="Roboto"/>
                <a:sym typeface="Roboto"/>
              </a:defRPr>
            </a:lvl2pPr>
            <a:lvl3pPr indent="-298450" lvl="2" marL="1371600" rtl="0">
              <a:spcBef>
                <a:spcPts val="0"/>
              </a:spcBef>
              <a:spcAft>
                <a:spcPts val="0"/>
              </a:spcAft>
              <a:buSzPts val="1100"/>
              <a:buFont typeface="Roboto"/>
              <a:buChar char="■"/>
              <a:defRPr>
                <a:latin typeface="Roboto"/>
                <a:ea typeface="Roboto"/>
                <a:cs typeface="Roboto"/>
                <a:sym typeface="Roboto"/>
              </a:defRPr>
            </a:lvl3pPr>
            <a:lvl4pPr indent="-298450" lvl="3" marL="1828800" rtl="0">
              <a:spcBef>
                <a:spcPts val="0"/>
              </a:spcBef>
              <a:spcAft>
                <a:spcPts val="0"/>
              </a:spcAft>
              <a:buSzPts val="1100"/>
              <a:buFont typeface="Roboto"/>
              <a:buChar char="●"/>
              <a:defRPr>
                <a:latin typeface="Roboto"/>
                <a:ea typeface="Roboto"/>
                <a:cs typeface="Roboto"/>
                <a:sym typeface="Roboto"/>
              </a:defRPr>
            </a:lvl4pPr>
            <a:lvl5pPr indent="-298450" lvl="4" marL="2286000" rtl="0">
              <a:spcBef>
                <a:spcPts val="0"/>
              </a:spcBef>
              <a:spcAft>
                <a:spcPts val="0"/>
              </a:spcAft>
              <a:buSzPts val="1100"/>
              <a:buFont typeface="Roboto"/>
              <a:buChar char="○"/>
              <a:defRPr>
                <a:latin typeface="Roboto"/>
                <a:ea typeface="Roboto"/>
                <a:cs typeface="Roboto"/>
                <a:sym typeface="Roboto"/>
              </a:defRPr>
            </a:lvl5pPr>
            <a:lvl6pPr indent="-298450" lvl="5" marL="2743200" rtl="0">
              <a:spcBef>
                <a:spcPts val="0"/>
              </a:spcBef>
              <a:spcAft>
                <a:spcPts val="0"/>
              </a:spcAft>
              <a:buSzPts val="1100"/>
              <a:buFont typeface="Roboto"/>
              <a:buChar char="■"/>
              <a:defRPr>
                <a:latin typeface="Roboto"/>
                <a:ea typeface="Roboto"/>
                <a:cs typeface="Roboto"/>
                <a:sym typeface="Roboto"/>
              </a:defRPr>
            </a:lvl6pPr>
            <a:lvl7pPr indent="-298450" lvl="6" marL="3200400" rtl="0">
              <a:spcBef>
                <a:spcPts val="0"/>
              </a:spcBef>
              <a:spcAft>
                <a:spcPts val="0"/>
              </a:spcAft>
              <a:buSzPts val="1100"/>
              <a:buFont typeface="Roboto"/>
              <a:buChar char="●"/>
              <a:defRPr>
                <a:latin typeface="Roboto"/>
                <a:ea typeface="Roboto"/>
                <a:cs typeface="Roboto"/>
                <a:sym typeface="Roboto"/>
              </a:defRPr>
            </a:lvl7pPr>
            <a:lvl8pPr indent="-298450" lvl="7" marL="3657600" rtl="0">
              <a:spcBef>
                <a:spcPts val="0"/>
              </a:spcBef>
              <a:spcAft>
                <a:spcPts val="0"/>
              </a:spcAft>
              <a:buSzPts val="1100"/>
              <a:buFont typeface="Roboto"/>
              <a:buChar char="○"/>
              <a:defRPr>
                <a:latin typeface="Roboto"/>
                <a:ea typeface="Roboto"/>
                <a:cs typeface="Roboto"/>
                <a:sym typeface="Roboto"/>
              </a:defRPr>
            </a:lvl8pPr>
            <a:lvl9pPr indent="-298450" lvl="8" marL="4114800" rtl="0">
              <a:spcBef>
                <a:spcPts val="0"/>
              </a:spcBef>
              <a:spcAft>
                <a:spcPts val="0"/>
              </a:spcAft>
              <a:buSzPts val="1100"/>
              <a:buFont typeface="Roboto"/>
              <a:buChar char="■"/>
              <a:defRPr>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ONE_COLUMN_TEXT_3">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16"/>
          <p:cNvSpPr txBox="1"/>
          <p:nvPr>
            <p:ph idx="12" type="sldNum"/>
          </p:nvPr>
        </p:nvSpPr>
        <p:spPr>
          <a:xfrm>
            <a:off x="173404" y="4568875"/>
            <a:ext cx="2934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16"/>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46" name="Google Shape;146;p16"/>
          <p:cNvPicPr preferRelativeResize="0"/>
          <p:nvPr/>
        </p:nvPicPr>
        <p:blipFill>
          <a:blip r:embed="rId3">
            <a:alphaModFix/>
          </a:blip>
          <a:stretch>
            <a:fillRect/>
          </a:stretch>
        </p:blipFill>
        <p:spPr>
          <a:xfrm>
            <a:off x="7374521" y="4645072"/>
            <a:ext cx="1510252" cy="3332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 Blank Slide">
  <p:cSld name="08_ Blank Slide">
    <p:spTree>
      <p:nvGrpSpPr>
        <p:cNvPr id="147" name="Shape 147"/>
        <p:cNvGrpSpPr/>
        <p:nvPr/>
      </p:nvGrpSpPr>
      <p:grpSpPr>
        <a:xfrm>
          <a:off x="0" y="0"/>
          <a:ext cx="0" cy="0"/>
          <a:chOff x="0" y="0"/>
          <a:chExt cx="0" cy="0"/>
        </a:xfrm>
      </p:grpSpPr>
      <p:sp>
        <p:nvSpPr>
          <p:cNvPr id="148" name="Google Shape;148;p17"/>
          <p:cNvSpPr txBox="1"/>
          <p:nvPr>
            <p:ph type="title"/>
          </p:nvPr>
        </p:nvSpPr>
        <p:spPr>
          <a:xfrm>
            <a:off x="375978" y="342901"/>
            <a:ext cx="8331300" cy="4101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SzPts val="2500"/>
              <a:buNone/>
              <a:defRPr i="0" sz="2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149" name="Shape 149"/>
        <p:cNvGrpSpPr/>
        <p:nvPr/>
      </p:nvGrpSpPr>
      <p:grpSpPr>
        <a:xfrm>
          <a:off x="0" y="0"/>
          <a:ext cx="0" cy="0"/>
          <a:chOff x="0" y="0"/>
          <a:chExt cx="0" cy="0"/>
        </a:xfrm>
      </p:grpSpPr>
      <p:sp>
        <p:nvSpPr>
          <p:cNvPr id="150" name="Google Shape;15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ubernetes.de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go.k8s.io/good-first-iss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go.k8s.io/help-want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k8s.dev/docs/guide/non-code-contribu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hyperlink" Target="https://git.k8s.io/sig-release/release-team/release-team.sv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k8s.io/sig-release/release-team/shadows.m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kubernetes/sig-release/tree/master/release-team/role-handboo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ack.k8s.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kubernetes.dev/" TargetMode="External"/><Relationship Id="rId4" Type="http://schemas.openxmlformats.org/officeDocument/2006/relationships/hyperlink" Target="http://slack.k8s.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go.k8s.io/good-first-issue"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go.k8s.io/help-wanted"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k8s.dev/docs/guide/non-code-contributio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hyperlink" Target="https://git.k8s.io/sig-release/release-team/release-team.sv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git.k8s.io/sig-release/release-team/shadows.m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github.com/kubernetes/sig-release/tree/master/release-team/role-handbook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lack.k8s.io" TargetMode="Externa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ctrTitle"/>
          </p:nvPr>
        </p:nvSpPr>
        <p:spPr>
          <a:xfrm>
            <a:off x="3482050" y="5501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000"/>
              <a:t>Starting with </a:t>
            </a:r>
            <a:r>
              <a:rPr lang="en" sz="5000"/>
              <a:t>Non-Code Contributions in Kubernete</a:t>
            </a:r>
            <a:r>
              <a:rPr lang="en" sz="5000"/>
              <a:t>s </a:t>
            </a:r>
            <a:endParaRPr sz="5000"/>
          </a:p>
        </p:txBody>
      </p:sp>
      <p:sp>
        <p:nvSpPr>
          <p:cNvPr id="156" name="Google Shape;156;p19"/>
          <p:cNvSpPr txBox="1"/>
          <p:nvPr>
            <p:ph idx="1" type="subTitle"/>
          </p:nvPr>
        </p:nvSpPr>
        <p:spPr>
          <a:xfrm>
            <a:off x="311700" y="3727500"/>
            <a:ext cx="8520600" cy="141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lang="en" sz="2540"/>
              <a:t>Presenters: </a:t>
            </a:r>
            <a:r>
              <a:rPr lang="en" sz="2540"/>
              <a:t>Divya Mohan &amp; </a:t>
            </a:r>
            <a:r>
              <a:rPr lang="en" sz="2540"/>
              <a:t>Savitha Raghunathan</a:t>
            </a:r>
            <a:br>
              <a:rPr lang="en" sz="2540"/>
            </a:br>
            <a:r>
              <a:rPr lang="en" sz="2540"/>
              <a:t>     </a:t>
            </a:r>
            <a:r>
              <a:rPr lang="en" sz="2140"/>
              <a:t>Divya_Mohan02        </a:t>
            </a:r>
            <a:r>
              <a:rPr lang="en" sz="2540"/>
              <a:t>         </a:t>
            </a:r>
            <a:r>
              <a:rPr lang="en" sz="2140"/>
              <a:t>coffeeartgirl  </a:t>
            </a:r>
            <a:r>
              <a:rPr lang="en" sz="2540"/>
              <a:t>                  </a:t>
            </a:r>
            <a:r>
              <a:rPr lang="en" sz="2140"/>
              <a:t>CNCFStudents</a:t>
            </a:r>
            <a:endParaRPr sz="2140"/>
          </a:p>
        </p:txBody>
      </p:sp>
      <p:pic>
        <p:nvPicPr>
          <p:cNvPr id="157" name="Google Shape;157;p19"/>
          <p:cNvPicPr preferRelativeResize="0"/>
          <p:nvPr/>
        </p:nvPicPr>
        <p:blipFill>
          <a:blip r:embed="rId3">
            <a:alphaModFix/>
          </a:blip>
          <a:stretch>
            <a:fillRect/>
          </a:stretch>
        </p:blipFill>
        <p:spPr>
          <a:xfrm>
            <a:off x="419300" y="4476575"/>
            <a:ext cx="290875" cy="290875"/>
          </a:xfrm>
          <a:prstGeom prst="rect">
            <a:avLst/>
          </a:prstGeom>
          <a:noFill/>
          <a:ln>
            <a:noFill/>
          </a:ln>
        </p:spPr>
      </p:pic>
      <p:pic>
        <p:nvPicPr>
          <p:cNvPr id="158" name="Google Shape;158;p19"/>
          <p:cNvPicPr preferRelativeResize="0"/>
          <p:nvPr/>
        </p:nvPicPr>
        <p:blipFill>
          <a:blip r:embed="rId3">
            <a:alphaModFix/>
          </a:blip>
          <a:stretch>
            <a:fillRect/>
          </a:stretch>
        </p:blipFill>
        <p:spPr>
          <a:xfrm>
            <a:off x="3339800" y="4476575"/>
            <a:ext cx="290875" cy="290875"/>
          </a:xfrm>
          <a:prstGeom prst="rect">
            <a:avLst/>
          </a:prstGeom>
          <a:noFill/>
          <a:ln>
            <a:noFill/>
          </a:ln>
        </p:spPr>
      </p:pic>
      <p:pic>
        <p:nvPicPr>
          <p:cNvPr id="159" name="Google Shape;159;p19"/>
          <p:cNvPicPr preferRelativeResize="0"/>
          <p:nvPr/>
        </p:nvPicPr>
        <p:blipFill>
          <a:blip r:embed="rId3">
            <a:alphaModFix/>
          </a:blip>
          <a:stretch>
            <a:fillRect/>
          </a:stretch>
        </p:blipFill>
        <p:spPr>
          <a:xfrm>
            <a:off x="6041850" y="4476575"/>
            <a:ext cx="290875" cy="290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75978" y="342901"/>
            <a:ext cx="8331300" cy="4101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KEP Reading Club</a:t>
            </a:r>
            <a:endParaRPr/>
          </a:p>
        </p:txBody>
      </p:sp>
      <p:pic>
        <p:nvPicPr>
          <p:cNvPr id="215" name="Google Shape;215;p28"/>
          <p:cNvPicPr preferRelativeResize="0"/>
          <p:nvPr/>
        </p:nvPicPr>
        <p:blipFill>
          <a:blip r:embed="rId3">
            <a:alphaModFix/>
          </a:blip>
          <a:stretch>
            <a:fillRect/>
          </a:stretch>
        </p:blipFill>
        <p:spPr>
          <a:xfrm>
            <a:off x="961416" y="1504950"/>
            <a:ext cx="7221094" cy="257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 </a:t>
            </a:r>
            <a:endParaRPr/>
          </a:p>
        </p:txBody>
      </p:sp>
      <p:sp>
        <p:nvSpPr>
          <p:cNvPr id="221" name="Google Shape;22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Contributor website - </a:t>
            </a:r>
            <a:r>
              <a:rPr lang="en" sz="1800" u="sng">
                <a:solidFill>
                  <a:schemeClr val="hlink"/>
                </a:solidFill>
                <a:hlinkClick r:id="rId3"/>
              </a:rPr>
              <a:t>https://www.kubernetes.dev/</a:t>
            </a:r>
            <a:r>
              <a:rPr lang="en" sz="1800"/>
              <a:t> </a:t>
            </a:r>
            <a:endParaRPr sz="1800"/>
          </a:p>
          <a:p>
            <a:pPr indent="-342900" lvl="0" marL="457200" rtl="0" algn="l">
              <a:spcBef>
                <a:spcPts val="0"/>
              </a:spcBef>
              <a:spcAft>
                <a:spcPts val="0"/>
              </a:spcAft>
              <a:buSzPts val="1800"/>
              <a:buChar char="●"/>
            </a:pPr>
            <a:r>
              <a:rPr lang="en" sz="1800"/>
              <a:t>Finding good first issues</a:t>
            </a:r>
            <a:endParaRPr sz="18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Good First Issues</a:t>
            </a:r>
            <a:endParaRPr/>
          </a:p>
        </p:txBody>
      </p:sp>
      <p:pic>
        <p:nvPicPr>
          <p:cNvPr id="227" name="Google Shape;227;p30"/>
          <p:cNvPicPr preferRelativeResize="0"/>
          <p:nvPr/>
        </p:nvPicPr>
        <p:blipFill>
          <a:blip r:embed="rId3">
            <a:alphaModFix/>
          </a:blip>
          <a:stretch>
            <a:fillRect/>
          </a:stretch>
        </p:blipFill>
        <p:spPr>
          <a:xfrm>
            <a:off x="1297488" y="1535444"/>
            <a:ext cx="5997976" cy="3149757"/>
          </a:xfrm>
          <a:prstGeom prst="rect">
            <a:avLst/>
          </a:prstGeom>
          <a:noFill/>
          <a:ln>
            <a:noFill/>
          </a:ln>
        </p:spPr>
      </p:pic>
      <p:sp>
        <p:nvSpPr>
          <p:cNvPr id="228" name="Google Shape;228;p30"/>
          <p:cNvSpPr txBox="1"/>
          <p:nvPr/>
        </p:nvSpPr>
        <p:spPr>
          <a:xfrm>
            <a:off x="2132175" y="1031375"/>
            <a:ext cx="4836600" cy="8313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chemeClr val="dk1"/>
              </a:buClr>
              <a:buSzPts val="800"/>
              <a:buFont typeface="Arial"/>
              <a:buNone/>
            </a:pPr>
            <a:r>
              <a:rPr lang="en" sz="1500" u="sng">
                <a:solidFill>
                  <a:schemeClr val="hlink"/>
                </a:solidFill>
                <a:latin typeface="Courier New"/>
                <a:ea typeface="Courier New"/>
                <a:cs typeface="Courier New"/>
                <a:sym typeface="Courier New"/>
                <a:hlinkClick r:id="rId4"/>
              </a:rPr>
              <a:t>https://go.k8s.io/good-first-issue</a:t>
            </a: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ctr">
              <a:spcBef>
                <a:spcPts val="0"/>
              </a:spcBef>
              <a:spcAft>
                <a:spcPts val="0"/>
              </a:spcAft>
              <a:buClr>
                <a:schemeClr val="dk1"/>
              </a:buClr>
              <a:buSzPts val="800"/>
              <a:buFont typeface="Arial"/>
              <a:buNone/>
            </a:pPr>
            <a:r>
              <a:t/>
            </a:r>
            <a:endParaRPr sz="1500">
              <a:latin typeface="Courier New"/>
              <a:ea typeface="Courier New"/>
              <a:cs typeface="Courier New"/>
              <a:sym typeface="Courier New"/>
            </a:endParaRPr>
          </a:p>
          <a:p>
            <a:pPr indent="0" lvl="0" marL="0" rtl="0" algn="ctr">
              <a:spcBef>
                <a:spcPts val="0"/>
              </a:spcBef>
              <a:spcAft>
                <a:spcPts val="0"/>
              </a:spcAft>
              <a:buNone/>
            </a:pPr>
            <a:r>
              <a:t/>
            </a:r>
            <a:endParaRPr sz="1500">
              <a:latin typeface="Courier New"/>
              <a:ea typeface="Courier New"/>
              <a:cs typeface="Courier New"/>
              <a:sym typeface="Courier New"/>
            </a:endParaRPr>
          </a:p>
        </p:txBody>
      </p:sp>
      <p:sp>
        <p:nvSpPr>
          <p:cNvPr id="229" name="Google Shape;229;p30"/>
          <p:cNvSpPr txBox="1"/>
          <p:nvPr/>
        </p:nvSpPr>
        <p:spPr>
          <a:xfrm>
            <a:off x="1297500" y="4685200"/>
            <a:ext cx="59604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solidFill>
                  <a:schemeClr val="lt1"/>
                </a:solidFill>
                <a:latin typeface="Courier New"/>
                <a:ea typeface="Courier New"/>
                <a:cs typeface="Courier New"/>
                <a:sym typeface="Courier New"/>
              </a:rPr>
              <a:t>Source: Bob Killen/Sahdev Zala on #sig-contribex</a:t>
            </a:r>
            <a:endParaRPr sz="800">
              <a:solidFill>
                <a:schemeClr val="lt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Initiated</a:t>
            </a:r>
            <a:endParaRPr/>
          </a:p>
        </p:txBody>
      </p:sp>
      <p:pic>
        <p:nvPicPr>
          <p:cNvPr id="235" name="Google Shape;235;p31"/>
          <p:cNvPicPr preferRelativeResize="0"/>
          <p:nvPr/>
        </p:nvPicPr>
        <p:blipFill>
          <a:blip r:embed="rId3">
            <a:alphaModFix/>
          </a:blip>
          <a:stretch>
            <a:fillRect/>
          </a:stretch>
        </p:blipFill>
        <p:spPr>
          <a:xfrm>
            <a:off x="1330725" y="1569025"/>
            <a:ext cx="5977874" cy="3074125"/>
          </a:xfrm>
          <a:prstGeom prst="rect">
            <a:avLst/>
          </a:prstGeom>
          <a:noFill/>
          <a:ln>
            <a:noFill/>
          </a:ln>
        </p:spPr>
      </p:pic>
      <p:sp>
        <p:nvSpPr>
          <p:cNvPr id="236" name="Google Shape;236;p31"/>
          <p:cNvSpPr txBox="1"/>
          <p:nvPr/>
        </p:nvSpPr>
        <p:spPr>
          <a:xfrm>
            <a:off x="1297500" y="4685200"/>
            <a:ext cx="59604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solidFill>
                  <a:schemeClr val="lt1"/>
                </a:solidFill>
                <a:latin typeface="Courier New"/>
                <a:ea typeface="Courier New"/>
                <a:cs typeface="Courier New"/>
                <a:sym typeface="Courier New"/>
              </a:rPr>
              <a:t>Source: Bob Killen/Sahdev Zala on #sig-contribex</a:t>
            </a:r>
            <a:endParaRPr sz="800">
              <a:solidFill>
                <a:schemeClr val="lt1"/>
              </a:solidFill>
              <a:latin typeface="Courier New"/>
              <a:ea typeface="Courier New"/>
              <a:cs typeface="Courier New"/>
              <a:sym typeface="Courier New"/>
            </a:endParaRPr>
          </a:p>
        </p:txBody>
      </p:sp>
      <p:sp>
        <p:nvSpPr>
          <p:cNvPr id="237" name="Google Shape;237;p31"/>
          <p:cNvSpPr txBox="1"/>
          <p:nvPr/>
        </p:nvSpPr>
        <p:spPr>
          <a:xfrm>
            <a:off x="2634413" y="1138388"/>
            <a:ext cx="3860100" cy="369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500" u="sng">
                <a:solidFill>
                  <a:schemeClr val="accent5"/>
                </a:solidFill>
                <a:latin typeface="Courier New"/>
                <a:ea typeface="Courier New"/>
                <a:cs typeface="Courier New"/>
                <a:sym typeface="Courier New"/>
                <a:hlinkClick r:id="rId4">
                  <a:extLst>
                    <a:ext uri="{A12FA001-AC4F-418D-AE19-62706E023703}">
                      <ahyp:hlinkClr val="tx"/>
                    </a:ext>
                  </a:extLst>
                </a:hlinkClick>
              </a:rPr>
              <a:t>https://go.k8s.io/help-wanted</a:t>
            </a:r>
            <a:endParaRPr sz="15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A Lot More Ways</a:t>
            </a:r>
            <a:endParaRPr/>
          </a:p>
        </p:txBody>
      </p:sp>
      <p:sp>
        <p:nvSpPr>
          <p:cNvPr id="243" name="Google Shape;243;p32"/>
          <p:cNvSpPr txBox="1"/>
          <p:nvPr>
            <p:ph idx="1" type="body"/>
          </p:nvPr>
        </p:nvSpPr>
        <p:spPr>
          <a:xfrm>
            <a:off x="282100" y="1567550"/>
            <a:ext cx="9144000" cy="2911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200" u="sng">
                <a:solidFill>
                  <a:schemeClr val="hlink"/>
                </a:solidFill>
                <a:latin typeface="Courier New"/>
                <a:ea typeface="Courier New"/>
                <a:cs typeface="Courier New"/>
                <a:sym typeface="Courier New"/>
                <a:hlinkClick r:id="rId3"/>
              </a:rPr>
              <a:t>https://k8s.dev/docs/guide/non-code-contributions/</a:t>
            </a:r>
            <a:endParaRPr b="1" sz="2400">
              <a:solidFill>
                <a:srgbClr val="000000"/>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2604025" y="2125175"/>
            <a:ext cx="42144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Release Shadow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Kubernetes Release Team</a:t>
            </a:r>
            <a:endParaRPr/>
          </a:p>
        </p:txBody>
      </p:sp>
      <p:sp>
        <p:nvSpPr>
          <p:cNvPr id="254" name="Google Shape;254;p34"/>
          <p:cNvSpPr txBox="1"/>
          <p:nvPr>
            <p:ph idx="1" type="body"/>
          </p:nvPr>
        </p:nvSpPr>
        <p:spPr>
          <a:xfrm>
            <a:off x="613325" y="1307850"/>
            <a:ext cx="7690800" cy="2911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Font typeface="Lato"/>
              <a:buChar char="●"/>
            </a:pPr>
            <a:r>
              <a:rPr lang="en" sz="1800"/>
              <a:t>Periodically releases a new version of Kubernetes</a:t>
            </a:r>
            <a:endParaRPr sz="1800"/>
          </a:p>
          <a:p>
            <a:pPr indent="-342900" lvl="0" marL="457200" rtl="0" algn="l">
              <a:lnSpc>
                <a:spcPct val="150000"/>
              </a:lnSpc>
              <a:spcBef>
                <a:spcPts val="0"/>
              </a:spcBef>
              <a:spcAft>
                <a:spcPts val="0"/>
              </a:spcAft>
              <a:buClr>
                <a:schemeClr val="lt1"/>
              </a:buClr>
              <a:buSzPts val="1800"/>
              <a:buFont typeface="Lato"/>
              <a:buChar char="●"/>
            </a:pPr>
            <a:r>
              <a:rPr lang="en" sz="1800"/>
              <a:t>Collects features in a time frame and tracks whether the features go past the line</a:t>
            </a:r>
            <a:endParaRPr sz="1800"/>
          </a:p>
          <a:p>
            <a:pPr indent="-342900" lvl="0" marL="457200" rtl="0" algn="l">
              <a:lnSpc>
                <a:spcPct val="150000"/>
              </a:lnSpc>
              <a:spcBef>
                <a:spcPts val="0"/>
              </a:spcBef>
              <a:spcAft>
                <a:spcPts val="0"/>
              </a:spcAft>
              <a:buClr>
                <a:schemeClr val="lt1"/>
              </a:buClr>
              <a:buSzPts val="1800"/>
              <a:buFont typeface="Arial"/>
              <a:buChar char="●"/>
            </a:pPr>
            <a:r>
              <a:rPr lang="en" sz="1800"/>
              <a:t>Ensures quality of the artifacts generated as part of the release</a:t>
            </a:r>
            <a:endParaRPr sz="1800"/>
          </a:p>
        </p:txBody>
      </p:sp>
      <p:pic>
        <p:nvPicPr>
          <p:cNvPr id="255" name="Google Shape;255;p34"/>
          <p:cNvPicPr preferRelativeResize="0"/>
          <p:nvPr/>
        </p:nvPicPr>
        <p:blipFill>
          <a:blip r:embed="rId3">
            <a:alphaModFix/>
          </a:blip>
          <a:stretch>
            <a:fillRect/>
          </a:stretch>
        </p:blipFill>
        <p:spPr>
          <a:xfrm>
            <a:off x="792822" y="3181938"/>
            <a:ext cx="7511306" cy="1235981"/>
          </a:xfrm>
          <a:prstGeom prst="rect">
            <a:avLst/>
          </a:prstGeom>
          <a:noFill/>
          <a:ln>
            <a:noFill/>
          </a:ln>
        </p:spPr>
      </p:pic>
      <p:sp>
        <p:nvSpPr>
          <p:cNvPr id="256" name="Google Shape;256;p34"/>
          <p:cNvSpPr txBox="1"/>
          <p:nvPr/>
        </p:nvSpPr>
        <p:spPr>
          <a:xfrm>
            <a:off x="3012750" y="4672463"/>
            <a:ext cx="31185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700">
                <a:solidFill>
                  <a:schemeClr val="lt1"/>
                </a:solidFill>
                <a:latin typeface="Roboto"/>
                <a:ea typeface="Roboto"/>
                <a:cs typeface="Roboto"/>
                <a:sym typeface="Roboto"/>
              </a:rPr>
              <a:t>Image Source: </a:t>
            </a:r>
            <a:r>
              <a:rPr lang="en" sz="700" u="sng">
                <a:solidFill>
                  <a:schemeClr val="lt1"/>
                </a:solidFill>
                <a:latin typeface="Roboto"/>
                <a:ea typeface="Roboto"/>
                <a:cs typeface="Roboto"/>
                <a:sym typeface="Roboto"/>
                <a:hlinkClick r:id="rId4">
                  <a:extLst>
                    <a:ext uri="{A12FA001-AC4F-418D-AE19-62706E023703}">
                      <ahyp:hlinkClr val="tx"/>
                    </a:ext>
                  </a:extLst>
                </a:hlinkClick>
              </a:rPr>
              <a:t>https://git.k8s.io/sig-release/release-team/release-team.svg</a:t>
            </a:r>
            <a:endParaRPr sz="700">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Release Shadow Program</a:t>
            </a:r>
            <a:endParaRPr/>
          </a:p>
        </p:txBody>
      </p:sp>
      <p:sp>
        <p:nvSpPr>
          <p:cNvPr id="262" name="Google Shape;26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Font typeface="Lato"/>
              <a:buChar char="●"/>
            </a:pPr>
            <a:r>
              <a:rPr lang="en" sz="1800"/>
              <a:t>Follows the apprenticeship model</a:t>
            </a:r>
            <a:endParaRPr sz="1800"/>
          </a:p>
          <a:p>
            <a:pPr indent="-342900" lvl="0" marL="457200" rtl="0" algn="l">
              <a:lnSpc>
                <a:spcPct val="150000"/>
              </a:lnSpc>
              <a:spcBef>
                <a:spcPts val="0"/>
              </a:spcBef>
              <a:spcAft>
                <a:spcPts val="0"/>
              </a:spcAft>
              <a:buClr>
                <a:schemeClr val="lt1"/>
              </a:buClr>
              <a:buSzPts val="1800"/>
              <a:buFont typeface="Lato"/>
              <a:buChar char="●"/>
            </a:pPr>
            <a:r>
              <a:rPr lang="en" sz="1800"/>
              <a:t>Learn by doing and tagging along the lead</a:t>
            </a:r>
            <a:endParaRPr sz="1800"/>
          </a:p>
          <a:p>
            <a:pPr indent="-342900" lvl="0" marL="457200" rtl="0" algn="l">
              <a:lnSpc>
                <a:spcPct val="150000"/>
              </a:lnSpc>
              <a:spcBef>
                <a:spcPts val="0"/>
              </a:spcBef>
              <a:spcAft>
                <a:spcPts val="0"/>
              </a:spcAft>
              <a:buClr>
                <a:schemeClr val="lt1"/>
              </a:buClr>
              <a:buSzPts val="1800"/>
              <a:buFont typeface="Lato"/>
              <a:buChar char="●"/>
            </a:pPr>
            <a:r>
              <a:rPr lang="en" sz="1800"/>
              <a:t>Helps contributors broaden their area of knowledge</a:t>
            </a:r>
            <a:endParaRPr sz="1400"/>
          </a:p>
        </p:txBody>
      </p:sp>
      <p:sp>
        <p:nvSpPr>
          <p:cNvPr id="263" name="Google Shape;263;p35"/>
          <p:cNvSpPr txBox="1"/>
          <p:nvPr/>
        </p:nvSpPr>
        <p:spPr>
          <a:xfrm>
            <a:off x="1414800" y="3413350"/>
            <a:ext cx="4366800" cy="338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300" u="sng">
                <a:solidFill>
                  <a:schemeClr val="lt1"/>
                </a:solidFill>
                <a:hlinkClick r:id="rId3">
                  <a:extLst>
                    <a:ext uri="{A12FA001-AC4F-418D-AE19-62706E023703}">
                      <ahyp:hlinkClr val="tx"/>
                    </a:ext>
                  </a:extLst>
                </a:hlinkClick>
              </a:rPr>
              <a:t>https://git.k8s.io/sig-release/release-team/shadows.md</a:t>
            </a:r>
            <a:endParaRPr sz="13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I Be A Shadow</a:t>
            </a:r>
            <a:endParaRPr/>
          </a:p>
        </p:txBody>
      </p:sp>
      <p:pic>
        <p:nvPicPr>
          <p:cNvPr id="269" name="Google Shape;269;p36"/>
          <p:cNvPicPr preferRelativeResize="0"/>
          <p:nvPr/>
        </p:nvPicPr>
        <p:blipFill>
          <a:blip r:embed="rId3">
            <a:alphaModFix/>
          </a:blip>
          <a:stretch>
            <a:fillRect/>
          </a:stretch>
        </p:blipFill>
        <p:spPr>
          <a:xfrm>
            <a:off x="1344172" y="1364106"/>
            <a:ext cx="5046058" cy="32108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I Need To Do</a:t>
            </a:r>
            <a:endParaRPr/>
          </a:p>
        </p:txBody>
      </p:sp>
      <p:sp>
        <p:nvSpPr>
          <p:cNvPr id="275" name="Google Shape;27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Font typeface="Lato"/>
              <a:buChar char="●"/>
            </a:pPr>
            <a:r>
              <a:rPr lang="en" sz="1800"/>
              <a:t>Read the </a:t>
            </a:r>
            <a:r>
              <a:rPr lang="en" sz="1800" u="sng">
                <a:hlinkClick r:id="rId3"/>
              </a:rPr>
              <a:t>role handbooks</a:t>
            </a:r>
            <a:r>
              <a:rPr lang="en" sz="1800"/>
              <a:t> to understand the responsibilities of each role</a:t>
            </a:r>
            <a:endParaRPr sz="1800"/>
          </a:p>
          <a:p>
            <a:pPr indent="-342900" lvl="0" marL="457200" rtl="0" algn="l">
              <a:lnSpc>
                <a:spcPct val="150000"/>
              </a:lnSpc>
              <a:spcBef>
                <a:spcPts val="0"/>
              </a:spcBef>
              <a:spcAft>
                <a:spcPts val="0"/>
              </a:spcAft>
              <a:buClr>
                <a:schemeClr val="lt1"/>
              </a:buClr>
              <a:buSzPts val="1800"/>
              <a:buFont typeface="Lato"/>
              <a:buChar char="●"/>
            </a:pPr>
            <a:r>
              <a:rPr lang="en" sz="1800"/>
              <a:t>Ask on #sig-release if in doubt</a:t>
            </a:r>
            <a:endParaRPr sz="1800"/>
          </a:p>
          <a:p>
            <a:pPr indent="-342900" lvl="0" marL="457200" rtl="0" algn="l">
              <a:lnSpc>
                <a:spcPct val="150000"/>
              </a:lnSpc>
              <a:spcBef>
                <a:spcPts val="0"/>
              </a:spcBef>
              <a:spcAft>
                <a:spcPts val="0"/>
              </a:spcAft>
              <a:buClr>
                <a:schemeClr val="lt1"/>
              </a:buClr>
              <a:buSzPts val="1800"/>
              <a:buFont typeface="Lato"/>
              <a:buChar char="●"/>
            </a:pPr>
            <a:r>
              <a:rPr lang="en" sz="1800"/>
              <a:t>Fill up the form</a:t>
            </a:r>
            <a:endParaRPr sz="1800"/>
          </a:p>
          <a:p>
            <a:pPr indent="-342900" lvl="0" marL="457200" rtl="0" algn="l">
              <a:lnSpc>
                <a:spcPct val="150000"/>
              </a:lnSpc>
              <a:spcBef>
                <a:spcPts val="0"/>
              </a:spcBef>
              <a:spcAft>
                <a:spcPts val="0"/>
              </a:spcAft>
              <a:buClr>
                <a:schemeClr val="lt1"/>
              </a:buClr>
              <a:buSzPts val="1800"/>
              <a:buFont typeface="Lato"/>
              <a:buChar char="●"/>
            </a:pPr>
            <a:r>
              <a:rPr lang="en" sz="1800"/>
              <a:t>Wait for the selection announcements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Savitha Raghunathan</a:t>
            </a:r>
            <a:endParaRPr/>
          </a:p>
        </p:txBody>
      </p:sp>
      <p:sp>
        <p:nvSpPr>
          <p:cNvPr id="165" name="Google Shape;165;p20"/>
          <p:cNvSpPr txBox="1"/>
          <p:nvPr>
            <p:ph idx="1" type="body"/>
          </p:nvPr>
        </p:nvSpPr>
        <p:spPr>
          <a:xfrm>
            <a:off x="299300" y="15259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Day dreamer</a:t>
            </a:r>
            <a:endParaRPr sz="1800"/>
          </a:p>
          <a:p>
            <a:pPr indent="-342900" lvl="0" marL="457200" rtl="0" algn="l">
              <a:spcBef>
                <a:spcPts val="0"/>
              </a:spcBef>
              <a:spcAft>
                <a:spcPts val="0"/>
              </a:spcAft>
              <a:buSzPts val="1800"/>
              <a:buChar char="●"/>
            </a:pPr>
            <a:r>
              <a:rPr lang="en" sz="1800"/>
              <a:t>Senior Platform Engineer at MathWorks</a:t>
            </a:r>
            <a:endParaRPr sz="1800"/>
          </a:p>
          <a:p>
            <a:pPr indent="-342900" lvl="0" marL="457200" rtl="0" algn="l">
              <a:spcBef>
                <a:spcPts val="0"/>
              </a:spcBef>
              <a:spcAft>
                <a:spcPts val="0"/>
              </a:spcAft>
              <a:buSzPts val="1800"/>
              <a:buChar char="●"/>
            </a:pPr>
            <a:r>
              <a:rPr lang="en" sz="1800"/>
              <a:t>Active Contributor to K8s ecosystem</a:t>
            </a:r>
            <a:endParaRPr sz="1800"/>
          </a:p>
          <a:p>
            <a:pPr indent="-317500" lvl="1" marL="914400" rtl="0" algn="l">
              <a:spcBef>
                <a:spcPts val="0"/>
              </a:spcBef>
              <a:spcAft>
                <a:spcPts val="0"/>
              </a:spcAft>
              <a:buSzPts val="1400"/>
              <a:buChar char="○"/>
            </a:pPr>
            <a:r>
              <a:rPr lang="en" sz="1400"/>
              <a:t>1.22 Release Team Lead</a:t>
            </a:r>
            <a:endParaRPr sz="1400"/>
          </a:p>
          <a:p>
            <a:pPr indent="-317500" lvl="1" marL="914400" rtl="0" algn="l">
              <a:spcBef>
                <a:spcPts val="0"/>
              </a:spcBef>
              <a:spcAft>
                <a:spcPts val="0"/>
              </a:spcAft>
              <a:buSzPts val="1400"/>
              <a:buChar char="○"/>
            </a:pPr>
            <a:r>
              <a:rPr lang="en" sz="1400"/>
              <a:t>SIG-Security Documentation sub-project owner</a:t>
            </a:r>
            <a:endParaRPr sz="1400"/>
          </a:p>
          <a:p>
            <a:pPr indent="-317500" lvl="1" marL="914400" rtl="0" algn="l">
              <a:spcBef>
                <a:spcPts val="0"/>
              </a:spcBef>
              <a:spcAft>
                <a:spcPts val="0"/>
              </a:spcAft>
              <a:buSzPts val="1400"/>
              <a:buChar char="○"/>
            </a:pPr>
            <a:r>
              <a:rPr lang="en" sz="1400"/>
              <a:t>New Membership Coordinator</a:t>
            </a:r>
            <a:endParaRPr sz="1400"/>
          </a:p>
          <a:p>
            <a:pPr indent="-342900" lvl="0" marL="457200" rtl="0" algn="l">
              <a:spcBef>
                <a:spcPts val="0"/>
              </a:spcBef>
              <a:spcAft>
                <a:spcPts val="0"/>
              </a:spcAft>
              <a:buSzPts val="1800"/>
              <a:buChar char="●"/>
            </a:pPr>
            <a:r>
              <a:rPr lang="en" sz="1800"/>
              <a:t>Mentor</a:t>
            </a:r>
            <a:endParaRPr sz="1800"/>
          </a:p>
        </p:txBody>
      </p:sp>
      <p:pic>
        <p:nvPicPr>
          <p:cNvPr id="166" name="Google Shape;166;p20"/>
          <p:cNvPicPr preferRelativeResize="0"/>
          <p:nvPr/>
        </p:nvPicPr>
        <p:blipFill>
          <a:blip r:embed="rId3">
            <a:alphaModFix/>
          </a:blip>
          <a:stretch>
            <a:fillRect/>
          </a:stretch>
        </p:blipFill>
        <p:spPr>
          <a:xfrm>
            <a:off x="5224675" y="1188125"/>
            <a:ext cx="3703777" cy="34216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Contributor Ladder</a:t>
            </a:r>
            <a:endParaRPr/>
          </a:p>
        </p:txBody>
      </p:sp>
      <p:pic>
        <p:nvPicPr>
          <p:cNvPr id="281" name="Google Shape;281;p38"/>
          <p:cNvPicPr preferRelativeResize="0"/>
          <p:nvPr/>
        </p:nvPicPr>
        <p:blipFill>
          <a:blip r:embed="rId3">
            <a:alphaModFix/>
          </a:blip>
          <a:stretch>
            <a:fillRect/>
          </a:stretch>
        </p:blipFill>
        <p:spPr>
          <a:xfrm>
            <a:off x="1337275" y="1250200"/>
            <a:ext cx="4776038" cy="36499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Say hi!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Slack Channels</a:t>
            </a:r>
            <a:endParaRPr/>
          </a:p>
        </p:txBody>
      </p:sp>
      <p:sp>
        <p:nvSpPr>
          <p:cNvPr id="292" name="Google Shape;292;p40"/>
          <p:cNvSpPr txBox="1"/>
          <p:nvPr>
            <p:ph idx="1" type="body"/>
          </p:nvPr>
        </p:nvSpPr>
        <p:spPr>
          <a:xfrm>
            <a:off x="1297500" y="1217825"/>
            <a:ext cx="7038900" cy="2911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800"/>
              <a:t>Step 1</a:t>
            </a:r>
            <a:endParaRPr b="1" sz="1800"/>
          </a:p>
          <a:p>
            <a:pPr indent="0" lvl="0" marL="0" rtl="0" algn="ctr">
              <a:lnSpc>
                <a:spcPct val="150000"/>
              </a:lnSpc>
              <a:spcBef>
                <a:spcPts val="0"/>
              </a:spcBef>
              <a:spcAft>
                <a:spcPts val="0"/>
              </a:spcAft>
              <a:buNone/>
            </a:pPr>
            <a:r>
              <a:rPr lang="en" sz="1800"/>
              <a:t>Join the Slack -&gt; </a:t>
            </a:r>
            <a:r>
              <a:rPr lang="en" sz="1800" u="sng">
                <a:hlinkClick r:id="rId3"/>
              </a:rPr>
              <a:t>slack.k8s.io</a:t>
            </a:r>
            <a:endParaRPr sz="1800"/>
          </a:p>
          <a:p>
            <a:pPr indent="0" lvl="0" marL="0" rtl="0" algn="ctr">
              <a:lnSpc>
                <a:spcPct val="150000"/>
              </a:lnSpc>
              <a:spcBef>
                <a:spcPts val="0"/>
              </a:spcBef>
              <a:spcAft>
                <a:spcPts val="0"/>
              </a:spcAft>
              <a:buNone/>
            </a:pPr>
            <a:r>
              <a:t/>
            </a:r>
            <a:endParaRPr sz="1800"/>
          </a:p>
          <a:p>
            <a:pPr indent="0" lvl="0" marL="0" rtl="0" algn="ctr">
              <a:lnSpc>
                <a:spcPct val="150000"/>
              </a:lnSpc>
              <a:spcBef>
                <a:spcPts val="0"/>
              </a:spcBef>
              <a:spcAft>
                <a:spcPts val="0"/>
              </a:spcAft>
              <a:buNone/>
            </a:pPr>
            <a:r>
              <a:rPr b="1" lang="en" sz="1800"/>
              <a:t>Step 2</a:t>
            </a:r>
            <a:endParaRPr b="1" sz="1800"/>
          </a:p>
          <a:p>
            <a:pPr indent="0" lvl="0" marL="0" rtl="0" algn="ctr">
              <a:lnSpc>
                <a:spcPct val="150000"/>
              </a:lnSpc>
              <a:spcBef>
                <a:spcPts val="0"/>
              </a:spcBef>
              <a:spcAft>
                <a:spcPts val="0"/>
              </a:spcAft>
              <a:buNone/>
            </a:pPr>
            <a:r>
              <a:rPr lang="en" sz="1800"/>
              <a:t>Find </a:t>
            </a:r>
            <a:r>
              <a:rPr b="1" lang="en" sz="1800"/>
              <a:t>#in-dev, #in-users, #in-events, #sig-contribex, #sig-docs</a:t>
            </a:r>
            <a:endParaRPr b="1" sz="1800"/>
          </a:p>
          <a:p>
            <a:pPr indent="0" lvl="0" marL="0" rtl="0" algn="l">
              <a:lnSpc>
                <a:spcPct val="150000"/>
              </a:lnSpc>
              <a:spcBef>
                <a:spcPts val="0"/>
              </a:spcBef>
              <a:spcAft>
                <a:spcPts val="0"/>
              </a:spcAft>
              <a:buNone/>
            </a:pPr>
            <a:r>
              <a:t/>
            </a:r>
            <a:endParaRPr sz="1800"/>
          </a:p>
          <a:p>
            <a:pPr indent="0" lvl="0" marL="0" rtl="0" algn="ctr">
              <a:lnSpc>
                <a:spcPct val="150000"/>
              </a:lnSpc>
              <a:spcBef>
                <a:spcPts val="0"/>
              </a:spcBef>
              <a:spcAft>
                <a:spcPts val="0"/>
              </a:spcAft>
              <a:buNone/>
            </a:pPr>
            <a:r>
              <a:rPr b="1" lang="en" sz="1800"/>
              <a:t>Step 3</a:t>
            </a:r>
            <a:endParaRPr b="1" sz="1800"/>
          </a:p>
          <a:p>
            <a:pPr indent="0" lvl="0" marL="0" rtl="0" algn="ctr">
              <a:lnSpc>
                <a:spcPct val="150000"/>
              </a:lnSpc>
              <a:spcBef>
                <a:spcPts val="0"/>
              </a:spcBef>
              <a:spcAft>
                <a:spcPts val="0"/>
              </a:spcAft>
              <a:buNone/>
            </a:pPr>
            <a:r>
              <a:rPr lang="en" sz="1800"/>
              <a:t>Say </a:t>
            </a:r>
            <a:r>
              <a:rPr b="1" lang="en" sz="1800"/>
              <a:t>Hi! 👋</a:t>
            </a:r>
            <a:r>
              <a:rPr lang="en" sz="1800"/>
              <a:t>,</a:t>
            </a:r>
            <a:r>
              <a:rPr b="1" lang="en" sz="1800"/>
              <a:t> </a:t>
            </a:r>
            <a:r>
              <a:rPr lang="en" sz="1800"/>
              <a:t>introduce yourself and send emojis!!!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b="0" l="1700" r="0" t="0"/>
          <a:stretch/>
        </p:blipFill>
        <p:spPr>
          <a:xfrm>
            <a:off x="1010231" y="301519"/>
            <a:ext cx="7383600" cy="47058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2"/>
          <p:cNvPicPr preferRelativeResize="0"/>
          <p:nvPr/>
        </p:nvPicPr>
        <p:blipFill>
          <a:blip r:embed="rId3">
            <a:alphaModFix/>
          </a:blip>
          <a:stretch>
            <a:fillRect/>
          </a:stretch>
        </p:blipFill>
        <p:spPr>
          <a:xfrm>
            <a:off x="230063" y="511219"/>
            <a:ext cx="4879181" cy="985838"/>
          </a:xfrm>
          <a:prstGeom prst="rect">
            <a:avLst/>
          </a:prstGeom>
          <a:noFill/>
          <a:ln>
            <a:noFill/>
          </a:ln>
        </p:spPr>
      </p:pic>
      <p:pic>
        <p:nvPicPr>
          <p:cNvPr id="303" name="Google Shape;303;p42"/>
          <p:cNvPicPr preferRelativeResize="0"/>
          <p:nvPr/>
        </p:nvPicPr>
        <p:blipFill>
          <a:blip r:embed="rId4">
            <a:alphaModFix/>
          </a:blip>
          <a:stretch>
            <a:fillRect/>
          </a:stretch>
        </p:blipFill>
        <p:spPr>
          <a:xfrm>
            <a:off x="5381831" y="511219"/>
            <a:ext cx="3363376" cy="3417843"/>
          </a:xfrm>
          <a:prstGeom prst="rect">
            <a:avLst/>
          </a:prstGeom>
          <a:noFill/>
          <a:ln>
            <a:noFill/>
          </a:ln>
        </p:spPr>
      </p:pic>
      <p:pic>
        <p:nvPicPr>
          <p:cNvPr id="304" name="Google Shape;304;p42"/>
          <p:cNvPicPr preferRelativeResize="0"/>
          <p:nvPr/>
        </p:nvPicPr>
        <p:blipFill>
          <a:blip r:embed="rId5">
            <a:alphaModFix/>
          </a:blip>
          <a:stretch>
            <a:fillRect/>
          </a:stretch>
        </p:blipFill>
        <p:spPr>
          <a:xfrm>
            <a:off x="205059" y="2413481"/>
            <a:ext cx="4929188" cy="11072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353100" y="208150"/>
            <a:ext cx="4587000" cy="67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310" name="Google Shape;310;p43"/>
          <p:cNvSpPr txBox="1"/>
          <p:nvPr/>
        </p:nvSpPr>
        <p:spPr>
          <a:xfrm>
            <a:off x="398125" y="1076050"/>
            <a:ext cx="43041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solidFill>
                  <a:schemeClr val="lt1"/>
                </a:solidFill>
                <a:latin typeface="Lato"/>
                <a:ea typeface="Lato"/>
                <a:cs typeface="Lato"/>
                <a:sym typeface="Lato"/>
                <a:hlinkClick r:id="rId3">
                  <a:extLst>
                    <a:ext uri="{A12FA001-AC4F-418D-AE19-62706E023703}">
                      <ahyp:hlinkClr val="tx"/>
                    </a:ext>
                  </a:extLst>
                </a:hlinkClick>
              </a:rPr>
              <a:t>https://www.kubernetes.dev/</a:t>
            </a:r>
            <a:r>
              <a:rPr lang="en"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800" u="sng">
                <a:solidFill>
                  <a:schemeClr val="lt1"/>
                </a:solidFill>
                <a:latin typeface="Lato"/>
                <a:ea typeface="Lato"/>
                <a:cs typeface="Lato"/>
                <a:sym typeface="Lato"/>
                <a:hlinkClick r:id="rId4">
                  <a:extLst>
                    <a:ext uri="{A12FA001-AC4F-418D-AE19-62706E023703}">
                      <ahyp:hlinkClr val="tx"/>
                    </a:ext>
                  </a:extLst>
                </a:hlinkClick>
              </a:rPr>
              <a:t>slack.k8s.io</a:t>
            </a:r>
            <a:endParaRPr>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351600" y="-34525"/>
            <a:ext cx="84408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Credits</a:t>
            </a:r>
            <a:endParaRPr/>
          </a:p>
        </p:txBody>
      </p:sp>
      <p:sp>
        <p:nvSpPr>
          <p:cNvPr id="316" name="Google Shape;316;p44"/>
          <p:cNvSpPr txBox="1"/>
          <p:nvPr/>
        </p:nvSpPr>
        <p:spPr>
          <a:xfrm>
            <a:off x="564925" y="1328925"/>
            <a:ext cx="697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Kubernetes 101 New Contributor Workshop</a:t>
            </a:r>
            <a:endParaRPr sz="1800">
              <a:solidFill>
                <a:schemeClr val="lt1"/>
              </a:solidFill>
              <a:latin typeface="Lato"/>
              <a:ea typeface="Lato"/>
              <a:cs typeface="Lato"/>
              <a:sym typeface="Lato"/>
            </a:endParaRPr>
          </a:p>
          <a:p>
            <a:pPr indent="0" lvl="0" marL="45720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#sig-contribex</a:t>
            </a:r>
            <a:endParaRPr sz="1800">
              <a:solidFill>
                <a:schemeClr val="lt1"/>
              </a:solidFill>
              <a:latin typeface="Lato"/>
              <a:ea typeface="Lato"/>
              <a:cs typeface="Lato"/>
              <a:sym typeface="Lato"/>
            </a:endParaRPr>
          </a:p>
          <a:p>
            <a:pPr indent="0" lvl="0" marL="45720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Individuals: Rin Oliver, Davanum Srinivas, Nikhita Raghunath, Paris Pittman, Bob Killen, Sahdev Zala</a:t>
            </a:r>
            <a:endParaRPr sz="18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5"/>
          <p:cNvPicPr preferRelativeResize="0"/>
          <p:nvPr/>
        </p:nvPicPr>
        <p:blipFill>
          <a:blip r:embed="rId3">
            <a:alphaModFix/>
          </a:blip>
          <a:stretch>
            <a:fillRect/>
          </a:stretch>
        </p:blipFill>
        <p:spPr>
          <a:xfrm>
            <a:off x="1233700" y="577875"/>
            <a:ext cx="6111401" cy="3494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latin typeface="Arial"/>
                <a:ea typeface="Arial"/>
                <a:cs typeface="Arial"/>
                <a:sym typeface="Arial"/>
              </a:rPr>
              <a:t>Good first issues</a:t>
            </a:r>
            <a:endParaRPr b="1" sz="3600">
              <a:latin typeface="Arial"/>
              <a:ea typeface="Arial"/>
              <a:cs typeface="Arial"/>
              <a:sym typeface="Arial"/>
            </a:endParaRPr>
          </a:p>
        </p:txBody>
      </p:sp>
      <p:sp>
        <p:nvSpPr>
          <p:cNvPr id="327" name="Google Shape;327;p46"/>
          <p:cNvSpPr txBox="1"/>
          <p:nvPr/>
        </p:nvSpPr>
        <p:spPr>
          <a:xfrm>
            <a:off x="2153700" y="1187400"/>
            <a:ext cx="4836600" cy="8313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chemeClr val="dk1"/>
              </a:buClr>
              <a:buSzPts val="800"/>
              <a:buFont typeface="Arial"/>
              <a:buNone/>
            </a:pPr>
            <a:r>
              <a:rPr lang="en" sz="1500" u="sng">
                <a:solidFill>
                  <a:schemeClr val="hlink"/>
                </a:solidFill>
                <a:latin typeface="Courier New"/>
                <a:ea typeface="Courier New"/>
                <a:cs typeface="Courier New"/>
                <a:sym typeface="Courier New"/>
                <a:hlinkClick r:id="rId3"/>
              </a:rPr>
              <a:t>https://go.k8s.io/good-first-issue</a:t>
            </a: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ctr">
              <a:spcBef>
                <a:spcPts val="0"/>
              </a:spcBef>
              <a:spcAft>
                <a:spcPts val="0"/>
              </a:spcAft>
              <a:buClr>
                <a:schemeClr val="dk1"/>
              </a:buClr>
              <a:buSzPts val="800"/>
              <a:buFont typeface="Arial"/>
              <a:buNone/>
            </a:pPr>
            <a:r>
              <a:t/>
            </a:r>
            <a:endParaRPr sz="1500">
              <a:latin typeface="Courier New"/>
              <a:ea typeface="Courier New"/>
              <a:cs typeface="Courier New"/>
              <a:sym typeface="Courier New"/>
            </a:endParaRPr>
          </a:p>
          <a:p>
            <a:pPr indent="0" lvl="0" marL="0" rtl="0" algn="ctr">
              <a:spcBef>
                <a:spcPts val="0"/>
              </a:spcBef>
              <a:spcAft>
                <a:spcPts val="0"/>
              </a:spcAft>
              <a:buNone/>
            </a:pPr>
            <a:r>
              <a:t/>
            </a:r>
            <a:endParaRPr sz="1500">
              <a:latin typeface="Courier New"/>
              <a:ea typeface="Courier New"/>
              <a:cs typeface="Courier New"/>
              <a:sym typeface="Courier New"/>
            </a:endParaRPr>
          </a:p>
        </p:txBody>
      </p:sp>
      <p:sp>
        <p:nvSpPr>
          <p:cNvPr id="328" name="Google Shape;328;p46"/>
          <p:cNvSpPr txBox="1"/>
          <p:nvPr/>
        </p:nvSpPr>
        <p:spPr>
          <a:xfrm>
            <a:off x="0" y="4831875"/>
            <a:ext cx="4470900" cy="2637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latin typeface="Courier New"/>
                <a:ea typeface="Courier New"/>
                <a:cs typeface="Courier New"/>
                <a:sym typeface="Courier New"/>
              </a:rPr>
              <a:t>Source: Bob Killen/Sahdev Zala on #sig-contribex</a:t>
            </a:r>
            <a:endParaRPr sz="800">
              <a:latin typeface="Courier New"/>
              <a:ea typeface="Courier New"/>
              <a:cs typeface="Courier New"/>
              <a:sym typeface="Courier New"/>
            </a:endParaRPr>
          </a:p>
        </p:txBody>
      </p:sp>
      <p:pic>
        <p:nvPicPr>
          <p:cNvPr id="329" name="Google Shape;329;p46"/>
          <p:cNvPicPr preferRelativeResize="0"/>
          <p:nvPr/>
        </p:nvPicPr>
        <p:blipFill>
          <a:blip r:embed="rId4">
            <a:alphaModFix/>
          </a:blip>
          <a:stretch>
            <a:fillRect/>
          </a:stretch>
        </p:blipFill>
        <p:spPr>
          <a:xfrm>
            <a:off x="1368038" y="1643044"/>
            <a:ext cx="5997976" cy="31497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latin typeface="Arial"/>
                <a:ea typeface="Arial"/>
                <a:cs typeface="Arial"/>
                <a:sym typeface="Arial"/>
              </a:rPr>
              <a:t>For the initiated</a:t>
            </a:r>
            <a:endParaRPr b="1" sz="3600">
              <a:latin typeface="Arial"/>
              <a:ea typeface="Arial"/>
              <a:cs typeface="Arial"/>
              <a:sym typeface="Arial"/>
            </a:endParaRPr>
          </a:p>
        </p:txBody>
      </p:sp>
      <p:sp>
        <p:nvSpPr>
          <p:cNvPr id="335" name="Google Shape;335;p47"/>
          <p:cNvSpPr txBox="1"/>
          <p:nvPr/>
        </p:nvSpPr>
        <p:spPr>
          <a:xfrm>
            <a:off x="2634413" y="1138388"/>
            <a:ext cx="3860100" cy="369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500" u="sng">
                <a:solidFill>
                  <a:schemeClr val="accent5"/>
                </a:solidFill>
                <a:latin typeface="Courier New"/>
                <a:ea typeface="Courier New"/>
                <a:cs typeface="Courier New"/>
                <a:sym typeface="Courier New"/>
                <a:hlinkClick r:id="rId3">
                  <a:extLst>
                    <a:ext uri="{A12FA001-AC4F-418D-AE19-62706E023703}">
                      <ahyp:hlinkClr val="tx"/>
                    </a:ext>
                  </a:extLst>
                </a:hlinkClick>
              </a:rPr>
              <a:t>https://go.k8s.io/help-wanted</a:t>
            </a:r>
            <a:endParaRPr sz="1500">
              <a:latin typeface="Courier New"/>
              <a:ea typeface="Courier New"/>
              <a:cs typeface="Courier New"/>
              <a:sym typeface="Courier New"/>
            </a:endParaRPr>
          </a:p>
        </p:txBody>
      </p:sp>
      <p:pic>
        <p:nvPicPr>
          <p:cNvPr id="336" name="Google Shape;336;p47"/>
          <p:cNvPicPr preferRelativeResize="0"/>
          <p:nvPr/>
        </p:nvPicPr>
        <p:blipFill>
          <a:blip r:embed="rId4">
            <a:alphaModFix/>
          </a:blip>
          <a:stretch>
            <a:fillRect/>
          </a:stretch>
        </p:blipFill>
        <p:spPr>
          <a:xfrm>
            <a:off x="1330725" y="1569028"/>
            <a:ext cx="5977883" cy="3201665"/>
          </a:xfrm>
          <a:prstGeom prst="rect">
            <a:avLst/>
          </a:prstGeom>
          <a:noFill/>
          <a:ln>
            <a:noFill/>
          </a:ln>
        </p:spPr>
      </p:pic>
      <p:sp>
        <p:nvSpPr>
          <p:cNvPr id="337" name="Google Shape;337;p47"/>
          <p:cNvSpPr txBox="1"/>
          <p:nvPr/>
        </p:nvSpPr>
        <p:spPr>
          <a:xfrm>
            <a:off x="0" y="4831875"/>
            <a:ext cx="4470900" cy="2637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latin typeface="Courier New"/>
                <a:ea typeface="Courier New"/>
                <a:cs typeface="Courier New"/>
                <a:sym typeface="Courier New"/>
              </a:rPr>
              <a:t>Source: Bob Killen/Sahdev Zala on #sig-contribex</a:t>
            </a:r>
            <a:endParaRPr sz="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solidFill>
                  <a:schemeClr val="lt1"/>
                </a:solidFill>
              </a:rPr>
              <a:t>Divya Mohan</a:t>
            </a:r>
            <a:endParaRPr>
              <a:solidFill>
                <a:schemeClr val="lt1"/>
              </a:solidFill>
            </a:endParaRPr>
          </a:p>
        </p:txBody>
      </p:sp>
      <p:sp>
        <p:nvSpPr>
          <p:cNvPr id="172" name="Google Shape;172;p21"/>
          <p:cNvSpPr txBox="1"/>
          <p:nvPr>
            <p:ph idx="1" type="body"/>
          </p:nvPr>
        </p:nvSpPr>
        <p:spPr>
          <a:xfrm>
            <a:off x="405300" y="1567550"/>
            <a:ext cx="4295400" cy="29112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lt1"/>
              </a:buClr>
              <a:buSzPts val="1800"/>
              <a:buChar char="●"/>
            </a:pPr>
            <a:r>
              <a:rPr lang="en" sz="1800">
                <a:solidFill>
                  <a:schemeClr val="lt1"/>
                </a:solidFill>
              </a:rPr>
              <a:t>Team Lead with HSBC</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AWS Community Builder</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Active contributor to FOSS projects:</a:t>
            </a:r>
            <a:endParaRPr sz="1800">
              <a:solidFill>
                <a:schemeClr val="lt1"/>
              </a:solidFill>
            </a:endParaRPr>
          </a:p>
          <a:p>
            <a:pPr indent="-330200" lvl="1" marL="914400" rtl="0" algn="l">
              <a:lnSpc>
                <a:spcPct val="100000"/>
              </a:lnSpc>
              <a:spcBef>
                <a:spcPts val="0"/>
              </a:spcBef>
              <a:spcAft>
                <a:spcPts val="0"/>
              </a:spcAft>
              <a:buClr>
                <a:schemeClr val="lt1"/>
              </a:buClr>
              <a:buSzPts val="1600"/>
              <a:buChar char="○"/>
            </a:pPr>
            <a:r>
              <a:rPr lang="en" sz="1600">
                <a:solidFill>
                  <a:schemeClr val="lt1"/>
                </a:solidFill>
              </a:rPr>
              <a:t>Kubernetes</a:t>
            </a:r>
            <a:endParaRPr sz="1600">
              <a:solidFill>
                <a:schemeClr val="lt1"/>
              </a:solidFill>
            </a:endParaRPr>
          </a:p>
          <a:p>
            <a:pPr indent="-330200" lvl="1" marL="914400" rtl="0" algn="l">
              <a:lnSpc>
                <a:spcPct val="100000"/>
              </a:lnSpc>
              <a:spcBef>
                <a:spcPts val="0"/>
              </a:spcBef>
              <a:spcAft>
                <a:spcPts val="0"/>
              </a:spcAft>
              <a:buClr>
                <a:schemeClr val="lt1"/>
              </a:buClr>
              <a:buSzPts val="1600"/>
              <a:buChar char="○"/>
            </a:pPr>
            <a:r>
              <a:rPr lang="en" sz="1600">
                <a:solidFill>
                  <a:schemeClr val="lt1"/>
                </a:solidFill>
              </a:rPr>
              <a:t>LitmusChaos</a:t>
            </a:r>
            <a:endParaRPr sz="16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CNCF Ambassador</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en" sz="1800">
                <a:solidFill>
                  <a:schemeClr val="lt1"/>
                </a:solidFill>
              </a:rPr>
              <a:t>Co-organizer of CNCF Student User Group</a:t>
            </a:r>
            <a:endParaRPr sz="1800">
              <a:solidFill>
                <a:schemeClr val="lt1"/>
              </a:solidFill>
            </a:endParaRPr>
          </a:p>
          <a:p>
            <a:pPr indent="0" lvl="0" marL="0" rtl="0" algn="l">
              <a:lnSpc>
                <a:spcPct val="115000"/>
              </a:lnSpc>
              <a:spcBef>
                <a:spcPts val="0"/>
              </a:spcBef>
              <a:spcAft>
                <a:spcPts val="1200"/>
              </a:spcAft>
              <a:buSzPts val="1400"/>
              <a:buNone/>
            </a:pPr>
            <a:r>
              <a:t/>
            </a:r>
            <a:endParaRPr>
              <a:solidFill>
                <a:schemeClr val="lt1"/>
              </a:solidFill>
            </a:endParaRPr>
          </a:p>
        </p:txBody>
      </p:sp>
      <p:sp>
        <p:nvSpPr>
          <p:cNvPr id="173" name="Google Shape;173;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descr="IMG-20191209-WA0028.jpg" id="174" name="Google Shape;174;p21"/>
          <p:cNvPicPr preferRelativeResize="0"/>
          <p:nvPr/>
        </p:nvPicPr>
        <p:blipFill rotWithShape="1">
          <a:blip r:embed="rId3">
            <a:alphaModFix/>
          </a:blip>
          <a:srcRect b="17750" l="0" r="0" t="17750"/>
          <a:stretch/>
        </p:blipFill>
        <p:spPr>
          <a:xfrm>
            <a:off x="4832400" y="1079925"/>
            <a:ext cx="3999900" cy="3416399"/>
          </a:xfrm>
          <a:prstGeom prst="rect">
            <a:avLst/>
          </a:prstGeom>
          <a:solidFill>
            <a:srgbClr val="BABABB"/>
          </a:solid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and a lot more ways</a:t>
            </a:r>
            <a:endParaRPr/>
          </a:p>
        </p:txBody>
      </p:sp>
      <p:sp>
        <p:nvSpPr>
          <p:cNvPr id="343" name="Google Shape;343;p48"/>
          <p:cNvSpPr txBox="1"/>
          <p:nvPr/>
        </p:nvSpPr>
        <p:spPr>
          <a:xfrm>
            <a:off x="882450" y="2007450"/>
            <a:ext cx="7379100" cy="1128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1500" u="sng">
                <a:solidFill>
                  <a:schemeClr val="hlink"/>
                </a:solidFill>
                <a:latin typeface="Courier New"/>
                <a:ea typeface="Courier New"/>
                <a:cs typeface="Courier New"/>
                <a:sym typeface="Courier New"/>
                <a:hlinkClick r:id="rId3"/>
              </a:rPr>
              <a:t>https://k8s.dev/docs/guide/non-code-contributions/</a:t>
            </a:r>
            <a:endParaRPr b="1" sz="17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233775" y="219469"/>
            <a:ext cx="6390600" cy="4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Release Team</a:t>
            </a:r>
            <a:endParaRPr/>
          </a:p>
        </p:txBody>
      </p:sp>
      <p:sp>
        <p:nvSpPr>
          <p:cNvPr id="349" name="Google Shape;349;p49"/>
          <p:cNvSpPr txBox="1"/>
          <p:nvPr/>
        </p:nvSpPr>
        <p:spPr>
          <a:xfrm>
            <a:off x="646444" y="1315894"/>
            <a:ext cx="8094600" cy="15807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t/>
            </a:r>
            <a:endParaRPr sz="1700">
              <a:solidFill>
                <a:schemeClr val="dk1"/>
              </a:solidFill>
            </a:endParaRPr>
          </a:p>
        </p:txBody>
      </p:sp>
      <p:pic>
        <p:nvPicPr>
          <p:cNvPr id="350" name="Google Shape;350;p49"/>
          <p:cNvPicPr preferRelativeResize="0"/>
          <p:nvPr/>
        </p:nvPicPr>
        <p:blipFill>
          <a:blip r:embed="rId3">
            <a:alphaModFix/>
          </a:blip>
          <a:stretch>
            <a:fillRect/>
          </a:stretch>
        </p:blipFill>
        <p:spPr>
          <a:xfrm>
            <a:off x="816347" y="2923688"/>
            <a:ext cx="7511306" cy="1235981"/>
          </a:xfrm>
          <a:prstGeom prst="rect">
            <a:avLst/>
          </a:prstGeom>
          <a:noFill/>
          <a:ln>
            <a:noFill/>
          </a:ln>
        </p:spPr>
      </p:pic>
      <p:sp>
        <p:nvSpPr>
          <p:cNvPr id="351" name="Google Shape;351;p49"/>
          <p:cNvSpPr txBox="1"/>
          <p:nvPr/>
        </p:nvSpPr>
        <p:spPr>
          <a:xfrm>
            <a:off x="646444" y="1315894"/>
            <a:ext cx="8094600" cy="1802700"/>
          </a:xfrm>
          <a:prstGeom prst="rect">
            <a:avLst/>
          </a:prstGeom>
          <a:noFill/>
          <a:ln>
            <a:noFill/>
          </a:ln>
        </p:spPr>
        <p:txBody>
          <a:bodyPr anchorCtr="0" anchor="t" bIns="68575" lIns="68575" spcFirstLastPara="1" rIns="68575" wrap="square" tIns="68575">
            <a:noAutofit/>
          </a:bodyPr>
          <a:lstStyle/>
          <a:p>
            <a:pPr indent="-336550" lvl="0" marL="457200" rtl="0" algn="l">
              <a:lnSpc>
                <a:spcPct val="150000"/>
              </a:lnSpc>
              <a:spcBef>
                <a:spcPts val="0"/>
              </a:spcBef>
              <a:spcAft>
                <a:spcPts val="0"/>
              </a:spcAft>
              <a:buClr>
                <a:schemeClr val="dk1"/>
              </a:buClr>
              <a:buSzPts val="1700"/>
              <a:buChar char="●"/>
            </a:pPr>
            <a:r>
              <a:rPr lang="en" sz="1700">
                <a:solidFill>
                  <a:schemeClr val="dk1"/>
                </a:solidFill>
              </a:rPr>
              <a:t>Periodically releases a new version of Kubernetes</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Collects features in a time frame and tracks whether the features go past the line</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Ensures quality of the artefacts generated as part of the release</a:t>
            </a:r>
            <a:endParaRPr sz="1700">
              <a:solidFill>
                <a:schemeClr val="dk1"/>
              </a:solidFill>
            </a:endParaRPr>
          </a:p>
        </p:txBody>
      </p:sp>
      <p:sp>
        <p:nvSpPr>
          <p:cNvPr id="352" name="Google Shape;352;p49"/>
          <p:cNvSpPr txBox="1"/>
          <p:nvPr/>
        </p:nvSpPr>
        <p:spPr>
          <a:xfrm>
            <a:off x="3012750" y="4672463"/>
            <a:ext cx="31185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700">
                <a:latin typeface="Roboto"/>
                <a:ea typeface="Roboto"/>
                <a:cs typeface="Roboto"/>
                <a:sym typeface="Roboto"/>
              </a:rPr>
              <a:t>Image Source: </a:t>
            </a:r>
            <a:r>
              <a:rPr lang="en" sz="700" u="sng">
                <a:solidFill>
                  <a:schemeClr val="hlink"/>
                </a:solidFill>
                <a:latin typeface="Roboto"/>
                <a:ea typeface="Roboto"/>
                <a:cs typeface="Roboto"/>
                <a:sym typeface="Roboto"/>
                <a:hlinkClick r:id="rId4"/>
              </a:rPr>
              <a:t>https://git.k8s.io/sig-release/release-team/release-team.svg</a:t>
            </a:r>
            <a:endParaRPr sz="7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233775" y="219469"/>
            <a:ext cx="6390600" cy="4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Release Shadow program?</a:t>
            </a:r>
            <a:endParaRPr/>
          </a:p>
        </p:txBody>
      </p:sp>
      <p:sp>
        <p:nvSpPr>
          <p:cNvPr id="358" name="Google Shape;358;p50"/>
          <p:cNvSpPr txBox="1"/>
          <p:nvPr/>
        </p:nvSpPr>
        <p:spPr>
          <a:xfrm>
            <a:off x="662594" y="1294369"/>
            <a:ext cx="8094600" cy="2230500"/>
          </a:xfrm>
          <a:prstGeom prst="rect">
            <a:avLst/>
          </a:prstGeom>
          <a:noFill/>
          <a:ln>
            <a:noFill/>
          </a:ln>
        </p:spPr>
        <p:txBody>
          <a:bodyPr anchorCtr="0" anchor="t" bIns="68575" lIns="68575" spcFirstLastPara="1" rIns="68575" wrap="square" tIns="68575">
            <a:noAutofit/>
          </a:bodyPr>
          <a:lstStyle/>
          <a:p>
            <a:pPr indent="-336550" lvl="0" marL="457200" rtl="0" algn="l">
              <a:lnSpc>
                <a:spcPct val="150000"/>
              </a:lnSpc>
              <a:spcBef>
                <a:spcPts val="0"/>
              </a:spcBef>
              <a:spcAft>
                <a:spcPts val="0"/>
              </a:spcAft>
              <a:buClr>
                <a:schemeClr val="dk1"/>
              </a:buClr>
              <a:buSzPts val="1700"/>
              <a:buChar char="●"/>
            </a:pPr>
            <a:r>
              <a:rPr lang="en" sz="1700">
                <a:solidFill>
                  <a:schemeClr val="dk1"/>
                </a:solidFill>
              </a:rPr>
              <a:t>Follows the apprenticeship model</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Learn by doing and tagging along the lead</a:t>
            </a:r>
            <a:endParaRPr sz="1700">
              <a:solidFill>
                <a:schemeClr val="dk1"/>
              </a:solidFill>
            </a:endParaRPr>
          </a:p>
          <a:p>
            <a:pPr indent="-336550" lvl="0" marL="457200" rtl="0" algn="l">
              <a:lnSpc>
                <a:spcPct val="150000"/>
              </a:lnSpc>
              <a:spcBef>
                <a:spcPts val="0"/>
              </a:spcBef>
              <a:spcAft>
                <a:spcPts val="0"/>
              </a:spcAft>
              <a:buClr>
                <a:schemeClr val="dk1"/>
              </a:buClr>
              <a:buSzPts val="1700"/>
              <a:buChar char="●"/>
            </a:pPr>
            <a:r>
              <a:rPr lang="en" sz="1700">
                <a:solidFill>
                  <a:schemeClr val="dk1"/>
                </a:solidFill>
              </a:rPr>
              <a:t>Helps contributors broaden their area of knowledge</a:t>
            </a:r>
            <a:endParaRPr sz="1700">
              <a:solidFill>
                <a:schemeClr val="dk1"/>
              </a:solidFill>
            </a:endParaRPr>
          </a:p>
        </p:txBody>
      </p:sp>
      <p:sp>
        <p:nvSpPr>
          <p:cNvPr id="359" name="Google Shape;359;p50"/>
          <p:cNvSpPr txBox="1"/>
          <p:nvPr/>
        </p:nvSpPr>
        <p:spPr>
          <a:xfrm>
            <a:off x="2388600" y="3789975"/>
            <a:ext cx="4366800" cy="338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1300" u="sng">
                <a:solidFill>
                  <a:schemeClr val="hlink"/>
                </a:solidFill>
                <a:hlinkClick r:id="rId3"/>
              </a:rPr>
              <a:t>https://git.k8s.io/sig-release/release-team/shadows.md</a:t>
            </a:r>
            <a:endParaRPr sz="1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233775" y="219469"/>
            <a:ext cx="6390600" cy="4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I be a shadow?</a:t>
            </a:r>
            <a:endParaRPr/>
          </a:p>
        </p:txBody>
      </p:sp>
      <p:pic>
        <p:nvPicPr>
          <p:cNvPr id="365" name="Google Shape;365;p51"/>
          <p:cNvPicPr preferRelativeResize="0"/>
          <p:nvPr/>
        </p:nvPicPr>
        <p:blipFill>
          <a:blip r:embed="rId3">
            <a:alphaModFix/>
          </a:blip>
          <a:stretch>
            <a:fillRect/>
          </a:stretch>
        </p:blipFill>
        <p:spPr>
          <a:xfrm>
            <a:off x="2048972" y="1347956"/>
            <a:ext cx="5046058" cy="32108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233775" y="219469"/>
            <a:ext cx="6390600" cy="4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I need to do?</a:t>
            </a:r>
            <a:endParaRPr/>
          </a:p>
        </p:txBody>
      </p:sp>
      <p:sp>
        <p:nvSpPr>
          <p:cNvPr id="371" name="Google Shape;371;p52"/>
          <p:cNvSpPr txBox="1"/>
          <p:nvPr/>
        </p:nvSpPr>
        <p:spPr>
          <a:xfrm>
            <a:off x="222638" y="1488900"/>
            <a:ext cx="8698800" cy="1624200"/>
          </a:xfrm>
          <a:prstGeom prst="rect">
            <a:avLst/>
          </a:prstGeom>
          <a:noFill/>
          <a:ln>
            <a:noFill/>
          </a:ln>
        </p:spPr>
        <p:txBody>
          <a:bodyPr anchorCtr="0" anchor="t" bIns="68575" lIns="68575" spcFirstLastPara="1" rIns="68575" wrap="square" tIns="68575">
            <a:noAutofit/>
          </a:bodyPr>
          <a:lstStyle/>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Read the </a:t>
            </a:r>
            <a:r>
              <a:rPr lang="en" sz="1700" u="sng">
                <a:solidFill>
                  <a:schemeClr val="accent5"/>
                </a:solidFill>
                <a:hlinkClick r:id="rId3">
                  <a:extLst>
                    <a:ext uri="{A12FA001-AC4F-418D-AE19-62706E023703}">
                      <ahyp:hlinkClr val="tx"/>
                    </a:ext>
                  </a:extLst>
                </a:hlinkClick>
              </a:rPr>
              <a:t>role handbooks</a:t>
            </a:r>
            <a:r>
              <a:rPr lang="en" sz="1700">
                <a:solidFill>
                  <a:schemeClr val="dk1"/>
                </a:solidFill>
              </a:rPr>
              <a:t> to understand the responsibilities of each role</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Ask on #sig-release if in doubt</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Fill up the form</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Wait for the selection announcements</a:t>
            </a:r>
            <a:endParaRPr sz="17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latin typeface="Arial"/>
                <a:ea typeface="Arial"/>
                <a:cs typeface="Arial"/>
                <a:sym typeface="Arial"/>
              </a:rPr>
              <a:t>Getting involved</a:t>
            </a:r>
            <a:endParaRPr b="1" sz="3600">
              <a:latin typeface="Arial"/>
              <a:ea typeface="Arial"/>
              <a:cs typeface="Arial"/>
              <a:sym typeface="Arial"/>
            </a:endParaRPr>
          </a:p>
        </p:txBody>
      </p:sp>
      <p:pic>
        <p:nvPicPr>
          <p:cNvPr id="377" name="Google Shape;377;p53"/>
          <p:cNvPicPr preferRelativeResize="0"/>
          <p:nvPr/>
        </p:nvPicPr>
        <p:blipFill>
          <a:blip r:embed="rId3">
            <a:alphaModFix/>
          </a:blip>
          <a:stretch>
            <a:fillRect/>
          </a:stretch>
        </p:blipFill>
        <p:spPr>
          <a:xfrm>
            <a:off x="2305725" y="1234050"/>
            <a:ext cx="4776038" cy="36499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India specific Slack channels</a:t>
            </a:r>
            <a:endParaRPr/>
          </a:p>
        </p:txBody>
      </p:sp>
      <p:sp>
        <p:nvSpPr>
          <p:cNvPr id="383" name="Google Shape;383;p54"/>
          <p:cNvSpPr txBox="1"/>
          <p:nvPr/>
        </p:nvSpPr>
        <p:spPr>
          <a:xfrm>
            <a:off x="646444" y="1315894"/>
            <a:ext cx="8094600" cy="3248100"/>
          </a:xfrm>
          <a:prstGeom prst="rect">
            <a:avLst/>
          </a:prstGeom>
          <a:noFill/>
          <a:ln>
            <a:noFill/>
          </a:ln>
        </p:spPr>
        <p:txBody>
          <a:bodyPr anchorCtr="0" anchor="t" bIns="68575" lIns="68575" spcFirstLastPara="1" rIns="68575" wrap="square" tIns="68575">
            <a:noAutofit/>
          </a:bodyPr>
          <a:lstStyle/>
          <a:p>
            <a:pPr indent="0" lvl="0" marL="0" rtl="0" algn="ctr">
              <a:lnSpc>
                <a:spcPct val="150000"/>
              </a:lnSpc>
              <a:spcBef>
                <a:spcPts val="0"/>
              </a:spcBef>
              <a:spcAft>
                <a:spcPts val="0"/>
              </a:spcAft>
              <a:buNone/>
            </a:pPr>
            <a:r>
              <a:rPr b="1" lang="en" sz="1500">
                <a:solidFill>
                  <a:schemeClr val="dk1"/>
                </a:solidFill>
              </a:rPr>
              <a:t>Step 1</a:t>
            </a:r>
            <a:endParaRPr b="1" sz="1500">
              <a:solidFill>
                <a:schemeClr val="dk1"/>
              </a:solidFill>
            </a:endParaRPr>
          </a:p>
          <a:p>
            <a:pPr indent="0" lvl="0" marL="0" rtl="0" algn="ctr">
              <a:lnSpc>
                <a:spcPct val="150000"/>
              </a:lnSpc>
              <a:spcBef>
                <a:spcPts val="0"/>
              </a:spcBef>
              <a:spcAft>
                <a:spcPts val="0"/>
              </a:spcAft>
              <a:buNone/>
            </a:pPr>
            <a:r>
              <a:rPr lang="en" sz="1500">
                <a:solidFill>
                  <a:schemeClr val="dk1"/>
                </a:solidFill>
              </a:rPr>
              <a:t>Join the Slack -&gt; </a:t>
            </a:r>
            <a:r>
              <a:rPr lang="en" sz="1500" u="sng">
                <a:solidFill>
                  <a:srgbClr val="FF0000"/>
                </a:solidFill>
                <a:hlinkClick r:id="rId3">
                  <a:extLst>
                    <a:ext uri="{A12FA001-AC4F-418D-AE19-62706E023703}">
                      <ahyp:hlinkClr val="tx"/>
                    </a:ext>
                  </a:extLst>
                </a:hlinkClick>
              </a:rPr>
              <a:t>slack.k8s.io</a:t>
            </a:r>
            <a:endParaRPr sz="1500">
              <a:solidFill>
                <a:srgbClr val="FF0000"/>
              </a:solidFill>
            </a:endParaRPr>
          </a:p>
          <a:p>
            <a:pPr indent="0" lvl="0" marL="0" rtl="0" algn="ctr">
              <a:lnSpc>
                <a:spcPct val="150000"/>
              </a:lnSpc>
              <a:spcBef>
                <a:spcPts val="0"/>
              </a:spcBef>
              <a:spcAft>
                <a:spcPts val="0"/>
              </a:spcAft>
              <a:buNone/>
            </a:pPr>
            <a:r>
              <a:t/>
            </a:r>
            <a:endParaRPr sz="1500">
              <a:solidFill>
                <a:schemeClr val="dk1"/>
              </a:solidFill>
            </a:endParaRPr>
          </a:p>
          <a:p>
            <a:pPr indent="0" lvl="0" marL="0" rtl="0" algn="ctr">
              <a:lnSpc>
                <a:spcPct val="150000"/>
              </a:lnSpc>
              <a:spcBef>
                <a:spcPts val="0"/>
              </a:spcBef>
              <a:spcAft>
                <a:spcPts val="0"/>
              </a:spcAft>
              <a:buNone/>
            </a:pPr>
            <a:r>
              <a:rPr b="1" lang="en" sz="1500">
                <a:solidFill>
                  <a:schemeClr val="dk1"/>
                </a:solidFill>
              </a:rPr>
              <a:t>Step 2</a:t>
            </a:r>
            <a:endParaRPr b="1" sz="1500">
              <a:solidFill>
                <a:schemeClr val="dk1"/>
              </a:solidFill>
            </a:endParaRPr>
          </a:p>
          <a:p>
            <a:pPr indent="0" lvl="0" marL="0" rtl="0" algn="ctr">
              <a:lnSpc>
                <a:spcPct val="150000"/>
              </a:lnSpc>
              <a:spcBef>
                <a:spcPts val="0"/>
              </a:spcBef>
              <a:spcAft>
                <a:spcPts val="0"/>
              </a:spcAft>
              <a:buNone/>
            </a:pPr>
            <a:r>
              <a:rPr lang="en" sz="1500">
                <a:solidFill>
                  <a:schemeClr val="dk1"/>
                </a:solidFill>
              </a:rPr>
              <a:t>Find </a:t>
            </a:r>
            <a:r>
              <a:rPr b="1" lang="en" sz="1500">
                <a:solidFill>
                  <a:srgbClr val="FF0000"/>
                </a:solidFill>
              </a:rPr>
              <a:t>#in-dev, #in-users, #in-events</a:t>
            </a:r>
            <a:endParaRPr b="1" sz="1500">
              <a:solidFill>
                <a:srgbClr val="FF0000"/>
              </a:solidFill>
            </a:endParaRPr>
          </a:p>
          <a:p>
            <a:pPr indent="0" lvl="0" marL="0" rtl="0" algn="ctr">
              <a:lnSpc>
                <a:spcPct val="150000"/>
              </a:lnSpc>
              <a:spcBef>
                <a:spcPts val="0"/>
              </a:spcBef>
              <a:spcAft>
                <a:spcPts val="0"/>
              </a:spcAft>
              <a:buNone/>
            </a:pPr>
            <a:r>
              <a:t/>
            </a:r>
            <a:endParaRPr sz="1500">
              <a:solidFill>
                <a:schemeClr val="dk1"/>
              </a:solidFill>
            </a:endParaRPr>
          </a:p>
          <a:p>
            <a:pPr indent="0" lvl="0" marL="0" rtl="0" algn="ctr">
              <a:lnSpc>
                <a:spcPct val="150000"/>
              </a:lnSpc>
              <a:spcBef>
                <a:spcPts val="0"/>
              </a:spcBef>
              <a:spcAft>
                <a:spcPts val="0"/>
              </a:spcAft>
              <a:buNone/>
            </a:pPr>
            <a:r>
              <a:rPr b="1" lang="en" sz="1500">
                <a:solidFill>
                  <a:schemeClr val="dk1"/>
                </a:solidFill>
              </a:rPr>
              <a:t>Step 3</a:t>
            </a:r>
            <a:endParaRPr b="1" sz="1500">
              <a:solidFill>
                <a:schemeClr val="dk1"/>
              </a:solidFill>
            </a:endParaRPr>
          </a:p>
          <a:p>
            <a:pPr indent="0" lvl="0" marL="0" rtl="0" algn="ctr">
              <a:lnSpc>
                <a:spcPct val="150000"/>
              </a:lnSpc>
              <a:spcBef>
                <a:spcPts val="0"/>
              </a:spcBef>
              <a:spcAft>
                <a:spcPts val="0"/>
              </a:spcAft>
              <a:buNone/>
            </a:pPr>
            <a:r>
              <a:rPr lang="en" sz="1500">
                <a:solidFill>
                  <a:schemeClr val="dk1"/>
                </a:solidFill>
              </a:rPr>
              <a:t>Say </a:t>
            </a:r>
            <a:r>
              <a:rPr b="1" lang="en" sz="1500">
                <a:solidFill>
                  <a:schemeClr val="dk1"/>
                </a:solidFill>
              </a:rPr>
              <a:t>Hi! </a:t>
            </a:r>
            <a:r>
              <a:rPr b="1" lang="en" sz="1700">
                <a:solidFill>
                  <a:schemeClr val="dk1"/>
                </a:solidFill>
              </a:rPr>
              <a:t>👋</a:t>
            </a:r>
            <a:r>
              <a:rPr lang="en" sz="1700">
                <a:solidFill>
                  <a:schemeClr val="dk1"/>
                </a:solidFill>
              </a:rPr>
              <a:t>,</a:t>
            </a:r>
            <a:r>
              <a:rPr b="1" lang="en" sz="1700">
                <a:solidFill>
                  <a:schemeClr val="dk1"/>
                </a:solidFill>
              </a:rPr>
              <a:t> </a:t>
            </a:r>
            <a:r>
              <a:rPr lang="en" sz="1700">
                <a:solidFill>
                  <a:schemeClr val="dk1"/>
                </a:solidFill>
              </a:rPr>
              <a:t>introduce yourself </a:t>
            </a:r>
            <a:r>
              <a:rPr lang="en" sz="1500">
                <a:solidFill>
                  <a:schemeClr val="dk1"/>
                </a:solidFill>
              </a:rPr>
              <a:t>and send emojis!!!</a:t>
            </a:r>
            <a:endParaRPr sz="1500">
              <a:solidFill>
                <a:schemeClr val="dk1"/>
              </a:solidFill>
            </a:endParaRPr>
          </a:p>
        </p:txBody>
      </p:sp>
      <p:pic>
        <p:nvPicPr>
          <p:cNvPr id="384" name="Google Shape;384;p54"/>
          <p:cNvPicPr preferRelativeResize="0"/>
          <p:nvPr/>
        </p:nvPicPr>
        <p:blipFill rotWithShape="1">
          <a:blip r:embed="rId4">
            <a:alphaModFix/>
          </a:blip>
          <a:srcRect b="0" l="0" r="0" t="0"/>
          <a:stretch/>
        </p:blipFill>
        <p:spPr>
          <a:xfrm>
            <a:off x="5083988" y="341138"/>
            <a:ext cx="475612" cy="475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Contributing to Kubernetes</a:t>
            </a:r>
            <a:endParaRPr/>
          </a:p>
        </p:txBody>
      </p:sp>
      <p:sp>
        <p:nvSpPr>
          <p:cNvPr id="180" name="Google Shape;180;p22"/>
          <p:cNvSpPr txBox="1"/>
          <p:nvPr>
            <p:ph idx="1" type="body"/>
          </p:nvPr>
        </p:nvSpPr>
        <p:spPr>
          <a:xfrm>
            <a:off x="1297500" y="1539825"/>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Why contribute to Open Source?</a:t>
            </a:r>
            <a:endParaRPr sz="1900"/>
          </a:p>
          <a:p>
            <a:pPr indent="-349250" lvl="0" marL="457200" rtl="0" algn="l">
              <a:spcBef>
                <a:spcPts val="0"/>
              </a:spcBef>
              <a:spcAft>
                <a:spcPts val="0"/>
              </a:spcAft>
              <a:buSzPts val="1900"/>
              <a:buChar char="●"/>
            </a:pPr>
            <a:r>
              <a:rPr lang="en" sz="1900"/>
              <a:t>Why start with Kubernetes?</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3"/>
          <p:cNvPicPr preferRelativeResize="0"/>
          <p:nvPr/>
        </p:nvPicPr>
        <p:blipFill>
          <a:blip r:embed="rId3">
            <a:alphaModFix/>
          </a:blip>
          <a:stretch>
            <a:fillRect/>
          </a:stretch>
        </p:blipFill>
        <p:spPr>
          <a:xfrm>
            <a:off x="252844" y="290569"/>
            <a:ext cx="4175232" cy="2209425"/>
          </a:xfrm>
          <a:prstGeom prst="rect">
            <a:avLst/>
          </a:prstGeom>
          <a:noFill/>
          <a:ln>
            <a:noFill/>
          </a:ln>
        </p:spPr>
      </p:pic>
      <p:pic>
        <p:nvPicPr>
          <p:cNvPr id="186" name="Google Shape;186;p23"/>
          <p:cNvPicPr preferRelativeResize="0"/>
          <p:nvPr/>
        </p:nvPicPr>
        <p:blipFill>
          <a:blip r:embed="rId4">
            <a:alphaModFix/>
          </a:blip>
          <a:stretch>
            <a:fillRect/>
          </a:stretch>
        </p:blipFill>
        <p:spPr>
          <a:xfrm>
            <a:off x="5129281" y="1295831"/>
            <a:ext cx="3850377" cy="2874806"/>
          </a:xfrm>
          <a:prstGeom prst="rect">
            <a:avLst/>
          </a:prstGeom>
          <a:noFill/>
          <a:ln>
            <a:noFill/>
          </a:ln>
        </p:spPr>
      </p:pic>
      <p:sp>
        <p:nvSpPr>
          <p:cNvPr id="187" name="Google Shape;187;p23"/>
          <p:cNvSpPr txBox="1"/>
          <p:nvPr/>
        </p:nvSpPr>
        <p:spPr>
          <a:xfrm>
            <a:off x="723506" y="3090713"/>
            <a:ext cx="3624000" cy="1019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700">
                <a:solidFill>
                  <a:srgbClr val="FFFFFF"/>
                </a:solidFill>
              </a:rPr>
              <a:t>Refactor, document code, write tests and help fix test failures!</a:t>
            </a:r>
            <a:endParaRPr b="1"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4"/>
          <p:cNvPicPr preferRelativeResize="0"/>
          <p:nvPr/>
        </p:nvPicPr>
        <p:blipFill rotWithShape="1">
          <a:blip r:embed="rId3">
            <a:alphaModFix/>
          </a:blip>
          <a:srcRect b="0" l="0" r="0" t="4342"/>
          <a:stretch/>
        </p:blipFill>
        <p:spPr>
          <a:xfrm>
            <a:off x="1758441" y="888647"/>
            <a:ext cx="5946281" cy="28867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Non-Code Contributions</a:t>
            </a:r>
            <a:endParaRPr/>
          </a:p>
        </p:txBody>
      </p:sp>
      <p:sp>
        <p:nvSpPr>
          <p:cNvPr id="198" name="Google Shape;19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Bug Scrub</a:t>
            </a:r>
            <a:endParaRPr sz="1800"/>
          </a:p>
          <a:p>
            <a:pPr indent="-342900" lvl="0" marL="457200" rtl="0" algn="l">
              <a:spcBef>
                <a:spcPts val="0"/>
              </a:spcBef>
              <a:spcAft>
                <a:spcPts val="0"/>
              </a:spcAft>
              <a:buSzPts val="1800"/>
              <a:buChar char="●"/>
            </a:pPr>
            <a:r>
              <a:rPr lang="en" sz="1800"/>
              <a:t>Issue Triage</a:t>
            </a:r>
            <a:endParaRPr sz="1800"/>
          </a:p>
          <a:p>
            <a:pPr indent="-342900" lvl="0" marL="457200" rtl="0" algn="l">
              <a:spcBef>
                <a:spcPts val="0"/>
              </a:spcBef>
              <a:spcAft>
                <a:spcPts val="0"/>
              </a:spcAft>
              <a:buSzPts val="1800"/>
              <a:buChar char="●"/>
            </a:pPr>
            <a:r>
              <a:rPr lang="en" sz="1800"/>
              <a:t>Documentation</a:t>
            </a:r>
            <a:endParaRPr sz="1800"/>
          </a:p>
          <a:p>
            <a:pPr indent="-342900" lvl="0" marL="457200" rtl="0" algn="l">
              <a:spcBef>
                <a:spcPts val="0"/>
              </a:spcBef>
              <a:spcAft>
                <a:spcPts val="0"/>
              </a:spcAft>
              <a:buSzPts val="1800"/>
              <a:buChar char="●"/>
            </a:pPr>
            <a:r>
              <a:rPr lang="en" sz="1800"/>
              <a:t>Localization</a:t>
            </a:r>
            <a:endParaRPr sz="1800"/>
          </a:p>
          <a:p>
            <a:pPr indent="0" lvl="0" marL="0" rtl="0" algn="l">
              <a:spcBef>
                <a:spcPts val="0"/>
              </a:spcBef>
              <a:spcAft>
                <a:spcPts val="0"/>
              </a:spcAft>
              <a:buNone/>
            </a:pPr>
            <a:r>
              <a:t/>
            </a:r>
            <a:endParaRPr sz="14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6"/>
          <p:cNvPicPr preferRelativeResize="0"/>
          <p:nvPr/>
        </p:nvPicPr>
        <p:blipFill>
          <a:blip r:embed="rId3">
            <a:alphaModFix/>
          </a:blip>
          <a:stretch>
            <a:fillRect/>
          </a:stretch>
        </p:blipFill>
        <p:spPr>
          <a:xfrm>
            <a:off x="1233656" y="1640006"/>
            <a:ext cx="6676687" cy="134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Non-Code Contributions</a:t>
            </a:r>
            <a:endParaRPr/>
          </a:p>
        </p:txBody>
      </p:sp>
      <p:sp>
        <p:nvSpPr>
          <p:cNvPr id="209" name="Google Shape;209;p27"/>
          <p:cNvSpPr txBox="1"/>
          <p:nvPr>
            <p:ph idx="1" type="body"/>
          </p:nvPr>
        </p:nvSpPr>
        <p:spPr>
          <a:xfrm>
            <a:off x="1297500" y="153982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Marketing</a:t>
            </a:r>
            <a:endParaRPr sz="1800"/>
          </a:p>
          <a:p>
            <a:pPr indent="-342900" lvl="0" marL="457200" rtl="0" algn="l">
              <a:spcBef>
                <a:spcPts val="0"/>
              </a:spcBef>
              <a:spcAft>
                <a:spcPts val="0"/>
              </a:spcAft>
              <a:buSzPts val="1800"/>
              <a:buChar char="●"/>
            </a:pPr>
            <a:r>
              <a:rPr lang="en" sz="1800"/>
              <a:t>Program Management</a:t>
            </a:r>
            <a:endParaRPr sz="1800"/>
          </a:p>
          <a:p>
            <a:pPr indent="-342900" lvl="0" marL="457200" rtl="0" algn="l">
              <a:spcBef>
                <a:spcPts val="0"/>
              </a:spcBef>
              <a:spcAft>
                <a:spcPts val="0"/>
              </a:spcAft>
              <a:buSzPts val="1800"/>
              <a:buChar char="●"/>
            </a:pPr>
            <a:r>
              <a:rPr lang="en" sz="1800"/>
              <a:t>Mentoring</a:t>
            </a:r>
            <a:endParaRPr sz="1800"/>
          </a:p>
          <a:p>
            <a:pPr indent="-342900" lvl="0" marL="457200" rtl="0" algn="l">
              <a:spcBef>
                <a:spcPts val="0"/>
              </a:spcBef>
              <a:spcAft>
                <a:spcPts val="0"/>
              </a:spcAft>
              <a:buSzPts val="1800"/>
              <a:buChar char="●"/>
            </a:pPr>
            <a:r>
              <a:rPr lang="en" sz="1800"/>
              <a:t>Release Team shadow</a:t>
            </a:r>
            <a:endParaRPr sz="1800"/>
          </a:p>
          <a:p>
            <a:pPr indent="-342900" lvl="0" marL="457200" rtl="0" algn="l">
              <a:spcBef>
                <a:spcPts val="0"/>
              </a:spcBef>
              <a:spcAft>
                <a:spcPts val="0"/>
              </a:spcAft>
              <a:buSzPts val="1800"/>
              <a:buChar char="●"/>
            </a:pPr>
            <a:r>
              <a:rPr lang="en" sz="1800"/>
              <a:t>KEP Reading club</a:t>
            </a:r>
            <a:endParaRPr sz="1800"/>
          </a:p>
          <a:p>
            <a:pPr indent="-342900" lvl="0" marL="457200" rtl="0" algn="l">
              <a:spcBef>
                <a:spcPts val="0"/>
              </a:spcBef>
              <a:spcAft>
                <a:spcPts val="0"/>
              </a:spcAft>
              <a:buSzPts val="1800"/>
              <a:buChar char="●"/>
            </a:pPr>
            <a:r>
              <a:rPr lang="en" sz="1800"/>
              <a:t>Slack infra</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