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sldIdLst>
    <p:sldId id="257" r:id="rId2"/>
    <p:sldId id="259" r:id="rId3"/>
    <p:sldId id="271" r:id="rId4"/>
    <p:sldId id="283" r:id="rId5"/>
    <p:sldId id="273" r:id="rId6"/>
    <p:sldId id="279" r:id="rId7"/>
    <p:sldId id="272" r:id="rId8"/>
    <p:sldId id="280" r:id="rId9"/>
    <p:sldId id="274" r:id="rId10"/>
    <p:sldId id="281" r:id="rId11"/>
    <p:sldId id="278" r:id="rId12"/>
    <p:sldId id="282" r:id="rId13"/>
    <p:sldId id="276" r:id="rId14"/>
    <p:sldId id="277" r:id="rId15"/>
    <p:sldId id="289" r:id="rId16"/>
    <p:sldId id="285" r:id="rId17"/>
    <p:sldId id="291" r:id="rId18"/>
    <p:sldId id="287"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3"/>
    <p:restoredTop sz="94630"/>
  </p:normalViewPr>
  <p:slideViewPr>
    <p:cSldViewPr snapToGrid="0" snapToObjects="1" showGuides="1">
      <p:cViewPr varScale="1">
        <p:scale>
          <a:sx n="109" d="100"/>
          <a:sy n="109" d="100"/>
        </p:scale>
        <p:origin x="200"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12/8/23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2</a:t>
            </a:fld>
            <a:endParaRPr lang="en-US" dirty="0"/>
          </a:p>
        </p:txBody>
      </p:sp>
    </p:spTree>
    <p:extLst>
      <p:ext uri="{BB962C8B-B14F-4D97-AF65-F5344CB8AC3E}">
        <p14:creationId xmlns:p14="http://schemas.microsoft.com/office/powerpoint/2010/main" val="585563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3</a:t>
            </a:fld>
            <a:endParaRPr lang="en-US" dirty="0"/>
          </a:p>
        </p:txBody>
      </p:sp>
    </p:spTree>
    <p:extLst>
      <p:ext uri="{BB962C8B-B14F-4D97-AF65-F5344CB8AC3E}">
        <p14:creationId xmlns:p14="http://schemas.microsoft.com/office/powerpoint/2010/main" val="349914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5</a:t>
            </a:fld>
            <a:endParaRPr lang="en-US" dirty="0"/>
          </a:p>
        </p:txBody>
      </p:sp>
    </p:spTree>
    <p:extLst>
      <p:ext uri="{BB962C8B-B14F-4D97-AF65-F5344CB8AC3E}">
        <p14:creationId xmlns:p14="http://schemas.microsoft.com/office/powerpoint/2010/main" val="279170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7</a:t>
            </a:fld>
            <a:endParaRPr lang="en-US" dirty="0"/>
          </a:p>
        </p:txBody>
      </p:sp>
    </p:spTree>
    <p:extLst>
      <p:ext uri="{BB962C8B-B14F-4D97-AF65-F5344CB8AC3E}">
        <p14:creationId xmlns:p14="http://schemas.microsoft.com/office/powerpoint/2010/main" val="301026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9</a:t>
            </a:fld>
            <a:endParaRPr lang="en-US" dirty="0"/>
          </a:p>
        </p:txBody>
      </p:sp>
    </p:spTree>
    <p:extLst>
      <p:ext uri="{BB962C8B-B14F-4D97-AF65-F5344CB8AC3E}">
        <p14:creationId xmlns:p14="http://schemas.microsoft.com/office/powerpoint/2010/main" val="411402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11</a:t>
            </a:fld>
            <a:endParaRPr lang="en-US" dirty="0"/>
          </a:p>
        </p:txBody>
      </p:sp>
    </p:spTree>
    <p:extLst>
      <p:ext uri="{BB962C8B-B14F-4D97-AF65-F5344CB8AC3E}">
        <p14:creationId xmlns:p14="http://schemas.microsoft.com/office/powerpoint/2010/main" val="4177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13</a:t>
            </a:fld>
            <a:endParaRPr lang="en-US" dirty="0"/>
          </a:p>
        </p:txBody>
      </p:sp>
    </p:spTree>
    <p:extLst>
      <p:ext uri="{BB962C8B-B14F-4D97-AF65-F5344CB8AC3E}">
        <p14:creationId xmlns:p14="http://schemas.microsoft.com/office/powerpoint/2010/main" val="3854575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14</a:t>
            </a:fld>
            <a:endParaRPr lang="en-US" dirty="0"/>
          </a:p>
        </p:txBody>
      </p:sp>
    </p:spTree>
    <p:extLst>
      <p:ext uri="{BB962C8B-B14F-4D97-AF65-F5344CB8AC3E}">
        <p14:creationId xmlns:p14="http://schemas.microsoft.com/office/powerpoint/2010/main" val="84917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15</a:t>
            </a:fld>
            <a:endParaRPr lang="en-US" dirty="0"/>
          </a:p>
        </p:txBody>
      </p:sp>
    </p:spTree>
    <p:extLst>
      <p:ext uri="{BB962C8B-B14F-4D97-AF65-F5344CB8AC3E}">
        <p14:creationId xmlns:p14="http://schemas.microsoft.com/office/powerpoint/2010/main" val="3458927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pytorch.org/tutorials/" TargetMode="External"/><Relationship Id="rId2" Type="http://schemas.openxmlformats.org/officeDocument/2006/relationships/hyperlink" Target="https://arxiv.org/abs/1706.03762" TargetMode="External"/><Relationship Id="rId1" Type="http://schemas.openxmlformats.org/officeDocument/2006/relationships/slideLayout" Target="../slideLayouts/slideLayout3.xml"/><Relationship Id="rId4" Type="http://schemas.openxmlformats.org/officeDocument/2006/relationships/hyperlink" Target="https://arxiv.org/abs/1508.0402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483517" y="627528"/>
            <a:ext cx="6489564" cy="2386584"/>
          </a:xfrm>
        </p:spPr>
        <p:txBody>
          <a:bodyPr/>
          <a:lstStyle/>
          <a:p>
            <a:pPr algn="just"/>
            <a:r>
              <a:rPr lang="en-US">
                <a:latin typeface="Times New Roman" panose="02020603050405020304" pitchFamily="18" charset="0"/>
                <a:cs typeface="Times New Roman" panose="02020603050405020304" pitchFamily="18" charset="0"/>
              </a:rPr>
              <a:t>Language translation model</a:t>
            </a:r>
            <a:endParaRPr lang="en-US" dirty="0">
              <a:latin typeface="Times New Roman" panose="02020603050405020304" pitchFamily="18" charset="0"/>
              <a:cs typeface="Times New Roman" panose="02020603050405020304" pitchFamily="18" charset="0"/>
            </a:endParaRP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483517" y="3495827"/>
            <a:ext cx="1791332" cy="370841"/>
          </a:xfrm>
        </p:spPr>
        <p:txBody>
          <a:bodyPr/>
          <a:lstStyle/>
          <a:p>
            <a:r>
              <a:rPr lang="en-US" sz="1800">
                <a:latin typeface="Times New Roman" panose="02020603050405020304" pitchFamily="18" charset="0"/>
                <a:cs typeface="Times New Roman" panose="02020603050405020304" pitchFamily="18" charset="0"/>
              </a:rPr>
              <a:t>Team Members:</a:t>
            </a:r>
            <a:endParaRPr lang="en-US" sz="1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E90537E-063E-B749-A50C-3D8FFCA8017D}"/>
              </a:ext>
            </a:extLst>
          </p:cNvPr>
          <p:cNvGraphicFramePr>
            <a:graphicFrameLocks noGrp="1"/>
          </p:cNvGraphicFramePr>
          <p:nvPr>
            <p:extLst>
              <p:ext uri="{D42A27DB-BD31-4B8C-83A1-F6EECF244321}">
                <p14:modId xmlns:p14="http://schemas.microsoft.com/office/powerpoint/2010/main" val="2370900159"/>
              </p:ext>
            </p:extLst>
          </p:nvPr>
        </p:nvGraphicFramePr>
        <p:xfrm>
          <a:off x="483517" y="3033133"/>
          <a:ext cx="1189166" cy="370842"/>
        </p:xfrm>
        <a:graphic>
          <a:graphicData uri="http://schemas.openxmlformats.org/drawingml/2006/table">
            <a:tbl>
              <a:tblPr firstRow="1" bandRow="1">
                <a:tableStyleId>{5C22544A-7EE6-4342-B048-85BDC9FD1C3A}</a:tableStyleId>
              </a:tblPr>
              <a:tblGrid>
                <a:gridCol w="1189166">
                  <a:extLst>
                    <a:ext uri="{9D8B030D-6E8A-4147-A177-3AD203B41FA5}">
                      <a16:colId xmlns:a16="http://schemas.microsoft.com/office/drawing/2014/main" val="2221248123"/>
                    </a:ext>
                  </a:extLst>
                </a:gridCol>
              </a:tblGrid>
              <a:tr h="370842">
                <a:tc>
                  <a:txBody>
                    <a:bodyPr/>
                    <a:lstStyle/>
                    <a:p>
                      <a:r>
                        <a:rPr lang="en-US" dirty="0">
                          <a:latin typeface="Times New Roman" panose="02020603050405020304" pitchFamily="18" charset="0"/>
                          <a:cs typeface="Times New Roman" panose="02020603050405020304" pitchFamily="18" charset="0"/>
                        </a:rPr>
                        <a:t>Group 19</a:t>
                      </a:r>
                    </a:p>
                  </a:txBody>
                  <a:tcPr/>
                </a:tc>
                <a:extLst>
                  <a:ext uri="{0D108BD9-81ED-4DB2-BD59-A6C34878D82A}">
                    <a16:rowId xmlns:a16="http://schemas.microsoft.com/office/drawing/2014/main" val="3675412947"/>
                  </a:ext>
                </a:extLst>
              </a:tr>
            </a:tbl>
          </a:graphicData>
        </a:graphic>
      </p:graphicFrame>
      <p:graphicFrame>
        <p:nvGraphicFramePr>
          <p:cNvPr id="4" name="Table 3">
            <a:extLst>
              <a:ext uri="{FF2B5EF4-FFF2-40B4-BE49-F238E27FC236}">
                <a16:creationId xmlns:a16="http://schemas.microsoft.com/office/drawing/2014/main" id="{3C00EC89-32B3-4943-0420-722DE1926D61}"/>
              </a:ext>
            </a:extLst>
          </p:cNvPr>
          <p:cNvGraphicFramePr>
            <a:graphicFrameLocks noGrp="1"/>
          </p:cNvGraphicFramePr>
          <p:nvPr>
            <p:extLst>
              <p:ext uri="{D42A27DB-BD31-4B8C-83A1-F6EECF244321}">
                <p14:modId xmlns:p14="http://schemas.microsoft.com/office/powerpoint/2010/main" val="2479660176"/>
              </p:ext>
            </p:extLst>
          </p:nvPr>
        </p:nvGraphicFramePr>
        <p:xfrm>
          <a:off x="483517" y="4131319"/>
          <a:ext cx="3620132" cy="914400"/>
        </p:xfrm>
        <a:graphic>
          <a:graphicData uri="http://schemas.openxmlformats.org/drawingml/2006/table">
            <a:tbl>
              <a:tblPr firstRow="1" bandRow="1">
                <a:tableStyleId>{5C22544A-7EE6-4342-B048-85BDC9FD1C3A}</a:tableStyleId>
              </a:tblPr>
              <a:tblGrid>
                <a:gridCol w="3620132">
                  <a:extLst>
                    <a:ext uri="{9D8B030D-6E8A-4147-A177-3AD203B41FA5}">
                      <a16:colId xmlns:a16="http://schemas.microsoft.com/office/drawing/2014/main" val="1841585282"/>
                    </a:ext>
                  </a:extLst>
                </a:gridCol>
              </a:tblGrid>
              <a:tr h="0">
                <a:tc>
                  <a:txBody>
                    <a:bodyPr/>
                    <a:lstStyle/>
                    <a:p>
                      <a:r>
                        <a:rPr lang="en-US" dirty="0" err="1">
                          <a:latin typeface="Times New Roman" panose="02020603050405020304" pitchFamily="18" charset="0"/>
                          <a:cs typeface="Times New Roman" panose="02020603050405020304" pitchFamily="18" charset="0"/>
                        </a:rPr>
                        <a:t>Divya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Pamidi</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Sai </a:t>
                      </a:r>
                      <a:r>
                        <a:rPr lang="en-US" dirty="0" err="1">
                          <a:latin typeface="Times New Roman" panose="02020603050405020304" pitchFamily="18" charset="0"/>
                          <a:cs typeface="Times New Roman" panose="02020603050405020304" pitchFamily="18" charset="0"/>
                        </a:rPr>
                        <a:t>Sasidhar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Vemavarapu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Harsha Vardhan </a:t>
                      </a:r>
                      <a:r>
                        <a:rPr lang="en-US" dirty="0" err="1">
                          <a:latin typeface="Times New Roman" panose="02020603050405020304" pitchFamily="18" charset="0"/>
                          <a:cs typeface="Times New Roman" panose="02020603050405020304" pitchFamily="18" charset="0"/>
                        </a:rPr>
                        <a:t>Bitra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4631626"/>
                  </a:ext>
                </a:extLst>
              </a:tr>
            </a:tbl>
          </a:graphicData>
        </a:graphic>
      </p:graphicFrame>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1FE4A-4FF3-2317-74DB-E3C3D238FD55}"/>
              </a:ext>
            </a:extLst>
          </p:cNvPr>
          <p:cNvSpPr>
            <a:spLocks noGrp="1"/>
          </p:cNvSpPr>
          <p:nvPr>
            <p:ph type="title"/>
          </p:nvPr>
        </p:nvSpPr>
        <p:spPr/>
        <p:txBody>
          <a:bodyPr/>
          <a:lstStyle/>
          <a:p>
            <a:r>
              <a:rPr lang="en-US" dirty="0"/>
              <a:t>Result</a:t>
            </a:r>
          </a:p>
        </p:txBody>
      </p:sp>
      <p:sp>
        <p:nvSpPr>
          <p:cNvPr id="4" name="Footer Placeholder 3">
            <a:extLst>
              <a:ext uri="{FF2B5EF4-FFF2-40B4-BE49-F238E27FC236}">
                <a16:creationId xmlns:a16="http://schemas.microsoft.com/office/drawing/2014/main" id="{F9ED1061-A0C8-B679-5EE0-C8BA4B274D5F}"/>
              </a:ext>
            </a:extLst>
          </p:cNvPr>
          <p:cNvSpPr>
            <a:spLocks noGrp="1"/>
          </p:cNvSpPr>
          <p:nvPr>
            <p:ph type="ftr" sz="quarter" idx="10"/>
          </p:nvPr>
        </p:nvSpPr>
        <p:spPr/>
        <p:txBody>
          <a:bodyPr/>
          <a:lstStyle/>
          <a:p>
            <a:fld id="{EB53C135-CEC6-A548-8917-8F7FEB82358B}" type="slidenum">
              <a:rPr lang="en-US" smtClean="0"/>
              <a:pPr/>
              <a:t>10</a:t>
            </a:fld>
            <a:endParaRPr lang="en-US" dirty="0"/>
          </a:p>
        </p:txBody>
      </p:sp>
      <p:pic>
        <p:nvPicPr>
          <p:cNvPr id="3" name="Picture 2">
            <a:extLst>
              <a:ext uri="{FF2B5EF4-FFF2-40B4-BE49-F238E27FC236}">
                <a16:creationId xmlns:a16="http://schemas.microsoft.com/office/drawing/2014/main" id="{0ABCE558-46A6-B70E-2FB5-E597650B8063}"/>
              </a:ext>
            </a:extLst>
          </p:cNvPr>
          <p:cNvPicPr>
            <a:picLocks noChangeAspect="1"/>
          </p:cNvPicPr>
          <p:nvPr/>
        </p:nvPicPr>
        <p:blipFill rotWithShape="1">
          <a:blip r:embed="rId2"/>
          <a:srcRect l="1434" r="603"/>
          <a:stretch/>
        </p:blipFill>
        <p:spPr>
          <a:xfrm>
            <a:off x="2321169" y="1795081"/>
            <a:ext cx="7614140" cy="4968784"/>
          </a:xfrm>
          <a:prstGeom prst="rect">
            <a:avLst/>
          </a:prstGeom>
        </p:spPr>
      </p:pic>
    </p:spTree>
    <p:extLst>
      <p:ext uri="{BB962C8B-B14F-4D97-AF65-F5344CB8AC3E}">
        <p14:creationId xmlns:p14="http://schemas.microsoft.com/office/powerpoint/2010/main" val="1617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02920" y="1561246"/>
            <a:ext cx="6951472" cy="563231"/>
          </a:xfrm>
        </p:spPr>
        <p:txBody>
          <a:bodyPr/>
          <a:lstStyle/>
          <a:p>
            <a:r>
              <a:rPr lang="en-US" sz="3400" dirty="0">
                <a:latin typeface="Times New Roman" panose="02020603050405020304" pitchFamily="18" charset="0"/>
                <a:cs typeface="Times New Roman" panose="02020603050405020304" pitchFamily="18" charset="0"/>
              </a:rPr>
              <a:t>GRU with Luong Attention</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11</a:t>
            </a:fld>
            <a:endParaRPr lang="en-US" dirty="0"/>
          </a:p>
        </p:txBody>
      </p:sp>
      <p:sp>
        <p:nvSpPr>
          <p:cNvPr id="8" name="Slide Text">
            <a:extLst>
              <a:ext uri="{FF2B5EF4-FFF2-40B4-BE49-F238E27FC236}">
                <a16:creationId xmlns:a16="http://schemas.microsoft.com/office/drawing/2014/main" id="{61FE54C3-3794-3188-C8A2-BF7D3BC76ED7}"/>
              </a:ext>
            </a:extLst>
          </p:cNvPr>
          <p:cNvSpPr txBox="1">
            <a:spLocks/>
          </p:cNvSpPr>
          <p:nvPr/>
        </p:nvSpPr>
        <p:spPr>
          <a:xfrm>
            <a:off x="502920" y="3797662"/>
            <a:ext cx="11122152" cy="288723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4" name="TextBox 3">
            <a:extLst>
              <a:ext uri="{FF2B5EF4-FFF2-40B4-BE49-F238E27FC236}">
                <a16:creationId xmlns:a16="http://schemas.microsoft.com/office/drawing/2014/main" id="{719DADA3-F8AA-868C-F74A-D76122989852}"/>
              </a:ext>
            </a:extLst>
          </p:cNvPr>
          <p:cNvSpPr txBox="1"/>
          <p:nvPr/>
        </p:nvSpPr>
        <p:spPr>
          <a:xfrm>
            <a:off x="2932771" y="3612995"/>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8BB24D7B-7EAB-4B45-28F5-F4324FB8BFC7}"/>
              </a:ext>
            </a:extLst>
          </p:cNvPr>
          <p:cNvSpPr txBox="1"/>
          <p:nvPr/>
        </p:nvSpPr>
        <p:spPr>
          <a:xfrm>
            <a:off x="6434254" y="5274527"/>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366B5677-ECC1-CB39-0012-4134D60E0604}"/>
              </a:ext>
            </a:extLst>
          </p:cNvPr>
          <p:cNvSpPr txBox="1"/>
          <p:nvPr/>
        </p:nvSpPr>
        <p:spPr>
          <a:xfrm>
            <a:off x="411188" y="2124477"/>
            <a:ext cx="11277892"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model merges the GRU architecture with the Luong attention mechanism, improving sequential dependency capture. This hybrid approach is especially effective in tasks like machine translation, leveraging attention to focus on relevant parts of input sequences during processing.</a:t>
            </a:r>
            <a:endParaRPr lang="en-US" dirty="0"/>
          </a:p>
        </p:txBody>
      </p:sp>
      <p:pic>
        <p:nvPicPr>
          <p:cNvPr id="3" name="Picture 2"/>
          <p:cNvPicPr>
            <a:picLocks noChangeAspect="1"/>
          </p:cNvPicPr>
          <p:nvPr/>
        </p:nvPicPr>
        <p:blipFill>
          <a:blip r:embed="rId3"/>
          <a:stretch>
            <a:fillRect/>
          </a:stretch>
        </p:blipFill>
        <p:spPr>
          <a:xfrm>
            <a:off x="2372971" y="3383409"/>
            <a:ext cx="7354326" cy="1152686"/>
          </a:xfrm>
          <a:prstGeom prst="rect">
            <a:avLst/>
          </a:prstGeom>
        </p:spPr>
      </p:pic>
    </p:spTree>
    <p:extLst>
      <p:ext uri="{BB962C8B-B14F-4D97-AF65-F5344CB8AC3E}">
        <p14:creationId xmlns:p14="http://schemas.microsoft.com/office/powerpoint/2010/main" val="54451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FBB2-E262-D8A5-933A-3EF56C8E0389}"/>
              </a:ext>
            </a:extLst>
          </p:cNvPr>
          <p:cNvSpPr>
            <a:spLocks noGrp="1"/>
          </p:cNvSpPr>
          <p:nvPr>
            <p:ph type="title"/>
          </p:nvPr>
        </p:nvSpPr>
        <p:spPr/>
        <p:txBody>
          <a:bodyPr/>
          <a:lstStyle/>
          <a:p>
            <a:r>
              <a:rPr lang="en-US" dirty="0"/>
              <a:t>Result</a:t>
            </a:r>
          </a:p>
        </p:txBody>
      </p:sp>
      <p:sp>
        <p:nvSpPr>
          <p:cNvPr id="4" name="Footer Placeholder 3">
            <a:extLst>
              <a:ext uri="{FF2B5EF4-FFF2-40B4-BE49-F238E27FC236}">
                <a16:creationId xmlns:a16="http://schemas.microsoft.com/office/drawing/2014/main" id="{E597CC61-EE8A-15E1-3AEE-487996BBFD38}"/>
              </a:ext>
            </a:extLst>
          </p:cNvPr>
          <p:cNvSpPr>
            <a:spLocks noGrp="1"/>
          </p:cNvSpPr>
          <p:nvPr>
            <p:ph type="ftr" sz="quarter" idx="10"/>
          </p:nvPr>
        </p:nvSpPr>
        <p:spPr/>
        <p:txBody>
          <a:bodyPr/>
          <a:lstStyle/>
          <a:p>
            <a:fld id="{EB53C135-CEC6-A548-8917-8F7FEB82358B}" type="slidenum">
              <a:rPr lang="en-US" smtClean="0"/>
              <a:pPr/>
              <a:t>12</a:t>
            </a:fld>
            <a:endParaRPr lang="en-US" dirty="0"/>
          </a:p>
        </p:txBody>
      </p:sp>
      <p:pic>
        <p:nvPicPr>
          <p:cNvPr id="6" name="Picture 5">
            <a:extLst>
              <a:ext uri="{FF2B5EF4-FFF2-40B4-BE49-F238E27FC236}">
                <a16:creationId xmlns:a16="http://schemas.microsoft.com/office/drawing/2014/main" id="{AFD6FC12-1B5A-F800-C201-F7F10349F372}"/>
              </a:ext>
            </a:extLst>
          </p:cNvPr>
          <p:cNvPicPr>
            <a:picLocks noChangeAspect="1"/>
          </p:cNvPicPr>
          <p:nvPr/>
        </p:nvPicPr>
        <p:blipFill>
          <a:blip r:embed="rId2"/>
          <a:stretch>
            <a:fillRect/>
          </a:stretch>
        </p:blipFill>
        <p:spPr>
          <a:xfrm>
            <a:off x="2380490" y="1862254"/>
            <a:ext cx="7431020" cy="4606628"/>
          </a:xfrm>
          <a:prstGeom prst="rect">
            <a:avLst/>
          </a:prstGeom>
        </p:spPr>
      </p:pic>
    </p:spTree>
    <p:extLst>
      <p:ext uri="{BB962C8B-B14F-4D97-AF65-F5344CB8AC3E}">
        <p14:creationId xmlns:p14="http://schemas.microsoft.com/office/powerpoint/2010/main" val="281135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02920" y="1533546"/>
            <a:ext cx="6951472" cy="590931"/>
          </a:xfrm>
        </p:spPr>
        <p:txBody>
          <a:bodyPr/>
          <a:lstStyle/>
          <a:p>
            <a:r>
              <a:rPr lang="en-US">
                <a:latin typeface="Times New Roman" panose="02020603050405020304" pitchFamily="18" charset="0"/>
                <a:cs typeface="Times New Roman" panose="02020603050405020304" pitchFamily="18" charset="0"/>
              </a:rPr>
              <a:t>T5-based Model</a:t>
            </a:r>
            <a:endParaRPr lang="en-US" dirty="0">
              <a:latin typeface="Times New Roman" panose="02020603050405020304" pitchFamily="18" charset="0"/>
              <a:cs typeface="Times New Roman" panose="02020603050405020304" pitchFamily="18"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13</a:t>
            </a:fld>
            <a:endParaRPr lang="en-US" dirty="0"/>
          </a:p>
        </p:txBody>
      </p:sp>
      <p:sp>
        <p:nvSpPr>
          <p:cNvPr id="8" name="Slide Text">
            <a:extLst>
              <a:ext uri="{FF2B5EF4-FFF2-40B4-BE49-F238E27FC236}">
                <a16:creationId xmlns:a16="http://schemas.microsoft.com/office/drawing/2014/main" id="{61FE54C3-3794-3188-C8A2-BF7D3BC76ED7}"/>
              </a:ext>
            </a:extLst>
          </p:cNvPr>
          <p:cNvSpPr txBox="1">
            <a:spLocks/>
          </p:cNvSpPr>
          <p:nvPr/>
        </p:nvSpPr>
        <p:spPr>
          <a:xfrm>
            <a:off x="502920" y="3797662"/>
            <a:ext cx="11122152" cy="288723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4" name="TextBox 3">
            <a:extLst>
              <a:ext uri="{FF2B5EF4-FFF2-40B4-BE49-F238E27FC236}">
                <a16:creationId xmlns:a16="http://schemas.microsoft.com/office/drawing/2014/main" id="{719DADA3-F8AA-868C-F74A-D76122989852}"/>
              </a:ext>
            </a:extLst>
          </p:cNvPr>
          <p:cNvSpPr txBox="1"/>
          <p:nvPr/>
        </p:nvSpPr>
        <p:spPr>
          <a:xfrm>
            <a:off x="2932771" y="3612995"/>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8BB24D7B-7EAB-4B45-28F5-F4324FB8BFC7}"/>
              </a:ext>
            </a:extLst>
          </p:cNvPr>
          <p:cNvSpPr txBox="1"/>
          <p:nvPr/>
        </p:nvSpPr>
        <p:spPr>
          <a:xfrm>
            <a:off x="6434254" y="5274527"/>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366B5677-ECC1-CB39-0012-4134D60E0604}"/>
              </a:ext>
            </a:extLst>
          </p:cNvPr>
          <p:cNvSpPr txBox="1"/>
          <p:nvPr/>
        </p:nvSpPr>
        <p:spPr>
          <a:xfrm>
            <a:off x="411188" y="2124477"/>
            <a:ext cx="4704151" cy="286232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model refers to a model built upon the Transformer architecture known as T5 (Text-to-Text Transfer Transformer). This treats all NLP tasks as a text-to-text problem, unifying various language tasks like translation, summarization, and question-answering under a single framework. It achieves better results by pre-training on a large corpus and fine-tuning for specific tasks, demonstrating high performance across a wide range of NLP tasks.</a:t>
            </a:r>
            <a:endParaRPr lang="en-US" dirty="0"/>
          </a:p>
        </p:txBody>
      </p:sp>
      <p:pic>
        <p:nvPicPr>
          <p:cNvPr id="3" name="Picture 2">
            <a:extLst>
              <a:ext uri="{FF2B5EF4-FFF2-40B4-BE49-F238E27FC236}">
                <a16:creationId xmlns:a16="http://schemas.microsoft.com/office/drawing/2014/main" id="{D83B4178-1594-57A9-41BB-5E8D8365F5AE}"/>
              </a:ext>
            </a:extLst>
          </p:cNvPr>
          <p:cNvPicPr>
            <a:picLocks noChangeAspect="1"/>
          </p:cNvPicPr>
          <p:nvPr/>
        </p:nvPicPr>
        <p:blipFill>
          <a:blip r:embed="rId3"/>
          <a:stretch>
            <a:fillRect/>
          </a:stretch>
        </p:blipFill>
        <p:spPr>
          <a:xfrm>
            <a:off x="5250722" y="2148096"/>
            <a:ext cx="6238966" cy="3495763"/>
          </a:xfrm>
          <a:prstGeom prst="rect">
            <a:avLst/>
          </a:prstGeom>
        </p:spPr>
      </p:pic>
    </p:spTree>
    <p:extLst>
      <p:ext uri="{BB962C8B-B14F-4D97-AF65-F5344CB8AC3E}">
        <p14:creationId xmlns:p14="http://schemas.microsoft.com/office/powerpoint/2010/main" val="138560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02920" y="1377428"/>
            <a:ext cx="9633539" cy="590931"/>
          </a:xfrm>
        </p:spPr>
        <p:txBody>
          <a:bodyPr/>
          <a:lstStyle/>
          <a:p>
            <a:r>
              <a:rPr lang="en-US" dirty="0">
                <a:latin typeface="Times New Roman" panose="02020603050405020304" pitchFamily="18" charset="0"/>
                <a:cs typeface="Times New Roman" panose="02020603050405020304" pitchFamily="18" charset="0"/>
              </a:rPr>
              <a:t>Attention-based Transformer (Our Model) </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14</a:t>
            </a:fld>
            <a:endParaRPr lang="en-US" dirty="0"/>
          </a:p>
        </p:txBody>
      </p:sp>
      <p:sp>
        <p:nvSpPr>
          <p:cNvPr id="8" name="Slide Text">
            <a:extLst>
              <a:ext uri="{FF2B5EF4-FFF2-40B4-BE49-F238E27FC236}">
                <a16:creationId xmlns:a16="http://schemas.microsoft.com/office/drawing/2014/main" id="{61FE54C3-3794-3188-C8A2-BF7D3BC76ED7}"/>
              </a:ext>
            </a:extLst>
          </p:cNvPr>
          <p:cNvSpPr txBox="1">
            <a:spLocks/>
          </p:cNvSpPr>
          <p:nvPr/>
        </p:nvSpPr>
        <p:spPr>
          <a:xfrm>
            <a:off x="502920" y="3797662"/>
            <a:ext cx="11122152" cy="288723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4" name="TextBox 3">
            <a:extLst>
              <a:ext uri="{FF2B5EF4-FFF2-40B4-BE49-F238E27FC236}">
                <a16:creationId xmlns:a16="http://schemas.microsoft.com/office/drawing/2014/main" id="{719DADA3-F8AA-868C-F74A-D76122989852}"/>
              </a:ext>
            </a:extLst>
          </p:cNvPr>
          <p:cNvSpPr txBox="1"/>
          <p:nvPr/>
        </p:nvSpPr>
        <p:spPr>
          <a:xfrm>
            <a:off x="2932771" y="3612995"/>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8BB24D7B-7EAB-4B45-28F5-F4324FB8BFC7}"/>
              </a:ext>
            </a:extLst>
          </p:cNvPr>
          <p:cNvSpPr txBox="1"/>
          <p:nvPr/>
        </p:nvSpPr>
        <p:spPr>
          <a:xfrm>
            <a:off x="6434254" y="5274527"/>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9709DF3D-CD6E-6BE6-9EBB-FE0E0808BBF7}"/>
              </a:ext>
            </a:extLst>
          </p:cNvPr>
          <p:cNvPicPr>
            <a:picLocks noChangeAspect="1"/>
          </p:cNvPicPr>
          <p:nvPr/>
        </p:nvPicPr>
        <p:blipFill rotWithShape="1">
          <a:blip r:embed="rId3"/>
          <a:srcRect r="8331"/>
          <a:stretch/>
        </p:blipFill>
        <p:spPr>
          <a:xfrm>
            <a:off x="5442628" y="2047321"/>
            <a:ext cx="6246452" cy="4180120"/>
          </a:xfrm>
          <a:prstGeom prst="rect">
            <a:avLst/>
          </a:prstGeom>
        </p:spPr>
      </p:pic>
      <p:sp>
        <p:nvSpPr>
          <p:cNvPr id="3" name="TextBox 2">
            <a:extLst>
              <a:ext uri="{FF2B5EF4-FFF2-40B4-BE49-F238E27FC236}">
                <a16:creationId xmlns:a16="http://schemas.microsoft.com/office/drawing/2014/main" id="{EFFB9F4F-6D87-EFF6-8E09-D1FA32CEB057}"/>
              </a:ext>
            </a:extLst>
          </p:cNvPr>
          <p:cNvSpPr txBox="1"/>
          <p:nvPr/>
        </p:nvSpPr>
        <p:spPr>
          <a:xfrm>
            <a:off x="502920" y="2144863"/>
            <a:ext cx="4824454" cy="224676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Model Architecture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Implemented a Multi-Head Attention Layer.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Inclusion of Transformer components like Positional Encoding, Feed-Forward Layers, and Normalization.</a:t>
            </a:r>
          </a:p>
        </p:txBody>
      </p:sp>
    </p:spTree>
    <p:extLst>
      <p:ext uri="{BB962C8B-B14F-4D97-AF65-F5344CB8AC3E}">
        <p14:creationId xmlns:p14="http://schemas.microsoft.com/office/powerpoint/2010/main" val="3427050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37C2-1FAD-B795-C792-196709DA1E99}"/>
              </a:ext>
            </a:extLst>
          </p:cNvPr>
          <p:cNvSpPr>
            <a:spLocks noGrp="1"/>
          </p:cNvSpPr>
          <p:nvPr>
            <p:ph type="title"/>
          </p:nvPr>
        </p:nvSpPr>
        <p:spPr>
          <a:xfrm>
            <a:off x="381398" y="1221321"/>
            <a:ext cx="6951472" cy="590931"/>
          </a:xfrm>
        </p:spPr>
        <p:txBody>
          <a:bodyPr/>
          <a:lstStyle/>
          <a:p>
            <a:r>
              <a:rPr lang="en-US" dirty="0"/>
              <a:t>Result</a:t>
            </a:r>
          </a:p>
        </p:txBody>
      </p:sp>
      <p:sp>
        <p:nvSpPr>
          <p:cNvPr id="4" name="Footer Placeholder 3">
            <a:extLst>
              <a:ext uri="{FF2B5EF4-FFF2-40B4-BE49-F238E27FC236}">
                <a16:creationId xmlns:a16="http://schemas.microsoft.com/office/drawing/2014/main" id="{148D4972-8E49-8C32-D1F4-708B69C0D564}"/>
              </a:ext>
            </a:extLst>
          </p:cNvPr>
          <p:cNvSpPr>
            <a:spLocks noGrp="1"/>
          </p:cNvSpPr>
          <p:nvPr>
            <p:ph type="ftr" sz="quarter" idx="10"/>
          </p:nvPr>
        </p:nvSpPr>
        <p:spPr/>
        <p:txBody>
          <a:bodyPr/>
          <a:lstStyle/>
          <a:p>
            <a:fld id="{EB53C135-CEC6-A548-8917-8F7FEB82358B}" type="slidenum">
              <a:rPr lang="en-US" smtClean="0"/>
              <a:pPr/>
              <a:t>15</a:t>
            </a:fld>
            <a:endParaRPr lang="en-US" dirty="0"/>
          </a:p>
        </p:txBody>
      </p:sp>
      <p:pic>
        <p:nvPicPr>
          <p:cNvPr id="6" name="Picture 5">
            <a:extLst>
              <a:ext uri="{FF2B5EF4-FFF2-40B4-BE49-F238E27FC236}">
                <a16:creationId xmlns:a16="http://schemas.microsoft.com/office/drawing/2014/main" id="{9C896402-6C50-9A5E-3A72-330FFA4C74BA}"/>
              </a:ext>
            </a:extLst>
          </p:cNvPr>
          <p:cNvPicPr>
            <a:picLocks noChangeAspect="1"/>
          </p:cNvPicPr>
          <p:nvPr/>
        </p:nvPicPr>
        <p:blipFill>
          <a:blip r:embed="rId3"/>
          <a:stretch>
            <a:fillRect/>
          </a:stretch>
        </p:blipFill>
        <p:spPr>
          <a:xfrm>
            <a:off x="6095999" y="2226366"/>
            <a:ext cx="5714603" cy="4201597"/>
          </a:xfrm>
          <a:prstGeom prst="rect">
            <a:avLst/>
          </a:prstGeom>
        </p:spPr>
      </p:pic>
      <p:graphicFrame>
        <p:nvGraphicFramePr>
          <p:cNvPr id="8" name="Table 7">
            <a:extLst>
              <a:ext uri="{FF2B5EF4-FFF2-40B4-BE49-F238E27FC236}">
                <a16:creationId xmlns:a16="http://schemas.microsoft.com/office/drawing/2014/main" id="{43FBE8B1-13AD-DC70-66BE-E5C981BC8D32}"/>
              </a:ext>
            </a:extLst>
          </p:cNvPr>
          <p:cNvGraphicFramePr>
            <a:graphicFrameLocks noGrp="1"/>
          </p:cNvGraphicFramePr>
          <p:nvPr>
            <p:extLst>
              <p:ext uri="{D42A27DB-BD31-4B8C-83A1-F6EECF244321}">
                <p14:modId xmlns:p14="http://schemas.microsoft.com/office/powerpoint/2010/main" val="4151378155"/>
              </p:ext>
            </p:extLst>
          </p:nvPr>
        </p:nvGraphicFramePr>
        <p:xfrm>
          <a:off x="381398" y="1776712"/>
          <a:ext cx="11429204" cy="449654"/>
        </p:xfrm>
        <a:graphic>
          <a:graphicData uri="http://schemas.openxmlformats.org/drawingml/2006/table">
            <a:tbl>
              <a:tblPr firstRow="1" bandRow="1">
                <a:tableStyleId>{5C22544A-7EE6-4342-B048-85BDC9FD1C3A}</a:tableStyleId>
              </a:tblPr>
              <a:tblGrid>
                <a:gridCol w="5714602">
                  <a:extLst>
                    <a:ext uri="{9D8B030D-6E8A-4147-A177-3AD203B41FA5}">
                      <a16:colId xmlns:a16="http://schemas.microsoft.com/office/drawing/2014/main" val="1762800985"/>
                    </a:ext>
                  </a:extLst>
                </a:gridCol>
                <a:gridCol w="5714602">
                  <a:extLst>
                    <a:ext uri="{9D8B030D-6E8A-4147-A177-3AD203B41FA5}">
                      <a16:colId xmlns:a16="http://schemas.microsoft.com/office/drawing/2014/main" val="3222108066"/>
                    </a:ext>
                  </a:extLst>
                </a:gridCol>
              </a:tblGrid>
              <a:tr h="449654">
                <a:tc>
                  <a:txBody>
                    <a:bodyPr/>
                    <a:lstStyle/>
                    <a:p>
                      <a:pPr algn="ctr"/>
                      <a:r>
                        <a:rPr lang="en-US" dirty="0"/>
                        <a:t>English to German</a:t>
                      </a:r>
                    </a:p>
                  </a:txBody>
                  <a:tcPr/>
                </a:tc>
                <a:tc>
                  <a:txBody>
                    <a:bodyPr/>
                    <a:lstStyle/>
                    <a:p>
                      <a:pPr algn="ctr"/>
                      <a:r>
                        <a:rPr lang="en-US" dirty="0"/>
                        <a:t>English to French</a:t>
                      </a:r>
                    </a:p>
                  </a:txBody>
                  <a:tcPr/>
                </a:tc>
                <a:extLst>
                  <a:ext uri="{0D108BD9-81ED-4DB2-BD59-A6C34878D82A}">
                    <a16:rowId xmlns:a16="http://schemas.microsoft.com/office/drawing/2014/main" val="4147831747"/>
                  </a:ext>
                </a:extLst>
              </a:tr>
            </a:tbl>
          </a:graphicData>
        </a:graphic>
      </p:graphicFrame>
      <p:pic>
        <p:nvPicPr>
          <p:cNvPr id="17" name="Picture 16">
            <a:extLst>
              <a:ext uri="{FF2B5EF4-FFF2-40B4-BE49-F238E27FC236}">
                <a16:creationId xmlns:a16="http://schemas.microsoft.com/office/drawing/2014/main" id="{B47098C7-06B4-8612-5AFE-120B496A8D8E}"/>
              </a:ext>
            </a:extLst>
          </p:cNvPr>
          <p:cNvPicPr>
            <a:picLocks noChangeAspect="1"/>
          </p:cNvPicPr>
          <p:nvPr/>
        </p:nvPicPr>
        <p:blipFill rotWithShape="1">
          <a:blip r:embed="rId4"/>
          <a:srcRect r="10174"/>
          <a:stretch/>
        </p:blipFill>
        <p:spPr>
          <a:xfrm>
            <a:off x="381397" y="2226366"/>
            <a:ext cx="5593080" cy="4201597"/>
          </a:xfrm>
          <a:prstGeom prst="rect">
            <a:avLst/>
          </a:prstGeom>
        </p:spPr>
      </p:pic>
    </p:spTree>
    <p:extLst>
      <p:ext uri="{BB962C8B-B14F-4D97-AF65-F5344CB8AC3E}">
        <p14:creationId xmlns:p14="http://schemas.microsoft.com/office/powerpoint/2010/main" val="75596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DC94-0D1E-6968-BCCD-3C60C3C300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Test Data Loss</a:t>
            </a:r>
          </a:p>
        </p:txBody>
      </p:sp>
      <p:graphicFrame>
        <p:nvGraphicFramePr>
          <p:cNvPr id="5" name="Content Placeholder 4">
            <a:extLst>
              <a:ext uri="{FF2B5EF4-FFF2-40B4-BE49-F238E27FC236}">
                <a16:creationId xmlns:a16="http://schemas.microsoft.com/office/drawing/2014/main" id="{FFC9CA07-EB63-FA70-2550-C19603F92FED}"/>
              </a:ext>
            </a:extLst>
          </p:cNvPr>
          <p:cNvGraphicFramePr>
            <a:graphicFrameLocks noGrp="1"/>
          </p:cNvGraphicFramePr>
          <p:nvPr>
            <p:ph idx="1"/>
            <p:extLst>
              <p:ext uri="{D42A27DB-BD31-4B8C-83A1-F6EECF244321}">
                <p14:modId xmlns:p14="http://schemas.microsoft.com/office/powerpoint/2010/main" val="242848544"/>
              </p:ext>
            </p:extLst>
          </p:nvPr>
        </p:nvGraphicFramePr>
        <p:xfrm>
          <a:off x="2053499" y="2488208"/>
          <a:ext cx="8085002" cy="3522298"/>
        </p:xfrm>
        <a:graphic>
          <a:graphicData uri="http://schemas.openxmlformats.org/drawingml/2006/table">
            <a:tbl>
              <a:tblPr firstRow="1" bandRow="1">
                <a:tableStyleId>{5C22544A-7EE6-4342-B048-85BDC9FD1C3A}</a:tableStyleId>
              </a:tblPr>
              <a:tblGrid>
                <a:gridCol w="4042501">
                  <a:extLst>
                    <a:ext uri="{9D8B030D-6E8A-4147-A177-3AD203B41FA5}">
                      <a16:colId xmlns:a16="http://schemas.microsoft.com/office/drawing/2014/main" val="1816940932"/>
                    </a:ext>
                  </a:extLst>
                </a:gridCol>
                <a:gridCol w="4042501">
                  <a:extLst>
                    <a:ext uri="{9D8B030D-6E8A-4147-A177-3AD203B41FA5}">
                      <a16:colId xmlns:a16="http://schemas.microsoft.com/office/drawing/2014/main" val="3227035561"/>
                    </a:ext>
                  </a:extLst>
                </a:gridCol>
              </a:tblGrid>
              <a:tr h="750654">
                <a:tc>
                  <a:txBody>
                    <a:bodyPr/>
                    <a:lstStyle/>
                    <a:p>
                      <a:pPr algn="ctr"/>
                      <a:r>
                        <a:rPr lang="en-US" sz="3000" dirty="0">
                          <a:latin typeface="Times New Roman" panose="02020603050405020304" pitchFamily="18" charset="0"/>
                          <a:cs typeface="Times New Roman" panose="02020603050405020304" pitchFamily="18" charset="0"/>
                        </a:rPr>
                        <a:t>Models</a:t>
                      </a:r>
                    </a:p>
                  </a:txBody>
                  <a:tcPr/>
                </a:tc>
                <a:tc>
                  <a:txBody>
                    <a:bodyPr/>
                    <a:lstStyle/>
                    <a:p>
                      <a:pPr algn="ctr"/>
                      <a:r>
                        <a:rPr lang="en-US" sz="3000" dirty="0">
                          <a:latin typeface="Times New Roman" panose="02020603050405020304" pitchFamily="18" charset="0"/>
                          <a:cs typeface="Times New Roman" panose="02020603050405020304" pitchFamily="18" charset="0"/>
                        </a:rPr>
                        <a:t>Test Loss</a:t>
                      </a:r>
                    </a:p>
                  </a:txBody>
                  <a:tcPr/>
                </a:tc>
                <a:extLst>
                  <a:ext uri="{0D108BD9-81ED-4DB2-BD59-A6C34878D82A}">
                    <a16:rowId xmlns:a16="http://schemas.microsoft.com/office/drawing/2014/main" val="145062105"/>
                  </a:ext>
                </a:extLst>
              </a:tr>
              <a:tr h="692911">
                <a:tc>
                  <a:txBody>
                    <a:bodyPr/>
                    <a:lstStyle/>
                    <a:p>
                      <a:pPr algn="ctr"/>
                      <a:r>
                        <a:rPr lang="en-US" sz="3000" dirty="0">
                          <a:latin typeface="Times New Roman" panose="02020603050405020304" pitchFamily="18" charset="0"/>
                          <a:cs typeface="Times New Roman" panose="02020603050405020304" pitchFamily="18" charset="0"/>
                        </a:rPr>
                        <a:t>LSTM</a:t>
                      </a:r>
                    </a:p>
                  </a:txBody>
                  <a:tcPr/>
                </a:tc>
                <a:tc>
                  <a:txBody>
                    <a:bodyPr/>
                    <a:lstStyle/>
                    <a:p>
                      <a:pPr algn="ctr"/>
                      <a:r>
                        <a:rPr lang="en-US" sz="3000" dirty="0">
                          <a:latin typeface="Times New Roman" panose="02020603050405020304" pitchFamily="18" charset="0"/>
                          <a:cs typeface="Times New Roman" panose="02020603050405020304" pitchFamily="18" charset="0"/>
                        </a:rPr>
                        <a:t>3.191</a:t>
                      </a:r>
                    </a:p>
                  </a:txBody>
                  <a:tcPr/>
                </a:tc>
                <a:extLst>
                  <a:ext uri="{0D108BD9-81ED-4DB2-BD59-A6C34878D82A}">
                    <a16:rowId xmlns:a16="http://schemas.microsoft.com/office/drawing/2014/main" val="1337295239"/>
                  </a:ext>
                </a:extLst>
              </a:tr>
              <a:tr h="692911">
                <a:tc>
                  <a:txBody>
                    <a:bodyPr/>
                    <a:lstStyle/>
                    <a:p>
                      <a:pPr algn="ctr"/>
                      <a:r>
                        <a:rPr lang="en-US" sz="3000" dirty="0">
                          <a:latin typeface="Times New Roman" panose="02020603050405020304" pitchFamily="18" charset="0"/>
                          <a:cs typeface="Times New Roman" panose="02020603050405020304" pitchFamily="18" charset="0"/>
                        </a:rPr>
                        <a:t>GRU</a:t>
                      </a:r>
                    </a:p>
                  </a:txBody>
                  <a:tcPr/>
                </a:tc>
                <a:tc>
                  <a:txBody>
                    <a:bodyPr/>
                    <a:lstStyle/>
                    <a:p>
                      <a:pPr algn="ctr"/>
                      <a:r>
                        <a:rPr lang="en-US" sz="3000" dirty="0">
                          <a:latin typeface="Times New Roman" panose="02020603050405020304" pitchFamily="18" charset="0"/>
                          <a:cs typeface="Times New Roman" panose="02020603050405020304" pitchFamily="18" charset="0"/>
                        </a:rPr>
                        <a:t>3.073</a:t>
                      </a:r>
                    </a:p>
                  </a:txBody>
                  <a:tcPr/>
                </a:tc>
                <a:extLst>
                  <a:ext uri="{0D108BD9-81ED-4DB2-BD59-A6C34878D82A}">
                    <a16:rowId xmlns:a16="http://schemas.microsoft.com/office/drawing/2014/main" val="1188601339"/>
                  </a:ext>
                </a:extLst>
              </a:tr>
              <a:tr h="692911">
                <a:tc>
                  <a:txBody>
                    <a:bodyPr/>
                    <a:lstStyle/>
                    <a:p>
                      <a:pPr algn="ctr"/>
                      <a:r>
                        <a:rPr lang="en-US" sz="3000" dirty="0">
                          <a:latin typeface="Times New Roman" panose="02020603050405020304" pitchFamily="18" charset="0"/>
                          <a:cs typeface="Times New Roman" panose="02020603050405020304" pitchFamily="18" charset="0"/>
                        </a:rPr>
                        <a:t>T5-based Model</a:t>
                      </a:r>
                    </a:p>
                  </a:txBody>
                  <a:tcPr/>
                </a:tc>
                <a:tc>
                  <a:txBody>
                    <a:bodyPr/>
                    <a:lstStyle/>
                    <a:p>
                      <a:pPr algn="ctr"/>
                      <a:r>
                        <a:rPr lang="en-US" sz="3000" dirty="0">
                          <a:latin typeface="Times New Roman" panose="02020603050405020304" pitchFamily="18" charset="0"/>
                          <a:cs typeface="Times New Roman" panose="02020603050405020304" pitchFamily="18" charset="0"/>
                        </a:rPr>
                        <a:t>1.035</a:t>
                      </a:r>
                    </a:p>
                  </a:txBody>
                  <a:tcPr/>
                </a:tc>
                <a:extLst>
                  <a:ext uri="{0D108BD9-81ED-4DB2-BD59-A6C34878D82A}">
                    <a16:rowId xmlns:a16="http://schemas.microsoft.com/office/drawing/2014/main" val="2077523625"/>
                  </a:ext>
                </a:extLst>
              </a:tr>
              <a:tr h="692911">
                <a:tc>
                  <a:txBody>
                    <a:bodyPr/>
                    <a:lstStyle/>
                    <a:p>
                      <a:pPr algn="ctr"/>
                      <a:r>
                        <a:rPr lang="en-US" sz="3000" b="1" dirty="0">
                          <a:solidFill>
                            <a:srgbClr val="FF0000"/>
                          </a:solidFill>
                          <a:latin typeface="Times New Roman" panose="02020603050405020304" pitchFamily="18" charset="0"/>
                          <a:cs typeface="Times New Roman" panose="02020603050405020304" pitchFamily="18" charset="0"/>
                        </a:rPr>
                        <a:t>Our Approach</a:t>
                      </a:r>
                    </a:p>
                  </a:txBody>
                  <a:tcPr/>
                </a:tc>
                <a:tc>
                  <a:txBody>
                    <a:bodyPr/>
                    <a:lstStyle/>
                    <a:p>
                      <a:pPr algn="ctr"/>
                      <a:r>
                        <a:rPr lang="en-US" sz="3000" b="1" dirty="0">
                          <a:solidFill>
                            <a:srgbClr val="FF0000"/>
                          </a:solidFill>
                          <a:latin typeface="Times New Roman" panose="02020603050405020304" pitchFamily="18" charset="0"/>
                          <a:cs typeface="Times New Roman" panose="02020603050405020304" pitchFamily="18" charset="0"/>
                        </a:rPr>
                        <a:t>2.389</a:t>
                      </a:r>
                    </a:p>
                  </a:txBody>
                  <a:tcPr/>
                </a:tc>
                <a:extLst>
                  <a:ext uri="{0D108BD9-81ED-4DB2-BD59-A6C34878D82A}">
                    <a16:rowId xmlns:a16="http://schemas.microsoft.com/office/drawing/2014/main" val="3269457959"/>
                  </a:ext>
                </a:extLst>
              </a:tr>
            </a:tbl>
          </a:graphicData>
        </a:graphic>
      </p:graphicFrame>
      <p:sp>
        <p:nvSpPr>
          <p:cNvPr id="4" name="Footer Placeholder 3">
            <a:extLst>
              <a:ext uri="{FF2B5EF4-FFF2-40B4-BE49-F238E27FC236}">
                <a16:creationId xmlns:a16="http://schemas.microsoft.com/office/drawing/2014/main" id="{F888301E-5BB9-D3E6-8304-28F9D1613797}"/>
              </a:ext>
            </a:extLst>
          </p:cNvPr>
          <p:cNvSpPr>
            <a:spLocks noGrp="1"/>
          </p:cNvSpPr>
          <p:nvPr>
            <p:ph type="ftr" sz="quarter" idx="10"/>
          </p:nvPr>
        </p:nvSpPr>
        <p:spPr/>
        <p:txBody>
          <a:bodyPr/>
          <a:lstStyle/>
          <a:p>
            <a:fld id="{EB53C135-CEC6-A548-8917-8F7FEB82358B}" type="slidenum">
              <a:rPr lang="en-US" smtClean="0"/>
              <a:pPr/>
              <a:t>16</a:t>
            </a:fld>
            <a:endParaRPr lang="en-US" dirty="0"/>
          </a:p>
        </p:txBody>
      </p:sp>
    </p:spTree>
    <p:extLst>
      <p:ext uri="{BB962C8B-B14F-4D97-AF65-F5344CB8AC3E}">
        <p14:creationId xmlns:p14="http://schemas.microsoft.com/office/powerpoint/2010/main" val="184876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6D85-937C-2535-467A-2FD83348EA15}"/>
              </a:ext>
            </a:extLst>
          </p:cNvPr>
          <p:cNvSpPr>
            <a:spLocks noGrp="1"/>
          </p:cNvSpPr>
          <p:nvPr>
            <p:ph type="title"/>
          </p:nvPr>
        </p:nvSpPr>
        <p:spPr/>
        <p:txBody>
          <a:bodyPr/>
          <a:lstStyle/>
          <a:p>
            <a:r>
              <a:rPr lang="en-US" dirty="0"/>
              <a:t>Appendix </a:t>
            </a:r>
          </a:p>
        </p:txBody>
      </p:sp>
      <p:pic>
        <p:nvPicPr>
          <p:cNvPr id="5" name="Content Placeholder 4">
            <a:extLst>
              <a:ext uri="{FF2B5EF4-FFF2-40B4-BE49-F238E27FC236}">
                <a16:creationId xmlns:a16="http://schemas.microsoft.com/office/drawing/2014/main" id="{D76C042A-AE02-9E42-E3CC-EC9F6D71E65A}"/>
              </a:ext>
            </a:extLst>
          </p:cNvPr>
          <p:cNvPicPr>
            <a:picLocks noGrp="1" noChangeAspect="1"/>
          </p:cNvPicPr>
          <p:nvPr>
            <p:ph idx="1"/>
          </p:nvPr>
        </p:nvPicPr>
        <p:blipFill rotWithShape="1">
          <a:blip r:embed="rId2"/>
          <a:srcRect l="1301" t="2021" r="1" b="1775"/>
          <a:stretch/>
        </p:blipFill>
        <p:spPr>
          <a:xfrm>
            <a:off x="2620264" y="2013303"/>
            <a:ext cx="6951472" cy="4489033"/>
          </a:xfrm>
          <a:prstGeom prst="rect">
            <a:avLst/>
          </a:prstGeom>
        </p:spPr>
      </p:pic>
      <p:sp>
        <p:nvSpPr>
          <p:cNvPr id="4" name="Footer Placeholder 3">
            <a:extLst>
              <a:ext uri="{FF2B5EF4-FFF2-40B4-BE49-F238E27FC236}">
                <a16:creationId xmlns:a16="http://schemas.microsoft.com/office/drawing/2014/main" id="{940C8A35-0825-906A-81CF-83EE6F43E9DB}"/>
              </a:ext>
            </a:extLst>
          </p:cNvPr>
          <p:cNvSpPr>
            <a:spLocks noGrp="1"/>
          </p:cNvSpPr>
          <p:nvPr>
            <p:ph type="ftr" sz="quarter" idx="10"/>
          </p:nvPr>
        </p:nvSpPr>
        <p:spPr/>
        <p:txBody>
          <a:bodyPr/>
          <a:lstStyle/>
          <a:p>
            <a:fld id="{EB53C135-CEC6-A548-8917-8F7FEB82358B}" type="slidenum">
              <a:rPr lang="en-US" smtClean="0"/>
              <a:pPr/>
              <a:t>17</a:t>
            </a:fld>
            <a:endParaRPr lang="en-US" dirty="0"/>
          </a:p>
        </p:txBody>
      </p:sp>
    </p:spTree>
    <p:extLst>
      <p:ext uri="{BB962C8B-B14F-4D97-AF65-F5344CB8AC3E}">
        <p14:creationId xmlns:p14="http://schemas.microsoft.com/office/powerpoint/2010/main" val="2625936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61A-5BB4-79DB-847D-518F403C1A34}"/>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E8876963-0900-FABD-6C5E-BCDB7F6B3C21}"/>
              </a:ext>
            </a:extLst>
          </p:cNvPr>
          <p:cNvSpPr>
            <a:spLocks noGrp="1"/>
          </p:cNvSpPr>
          <p:nvPr>
            <p:ph idx="1"/>
          </p:nvPr>
        </p:nvSpPr>
        <p:spPr/>
        <p:txBody>
          <a:bodyPr/>
          <a:lstStyle/>
          <a:p>
            <a:r>
              <a:rPr lang="en-US" dirty="0">
                <a:hlinkClick r:id="rId2"/>
              </a:rPr>
              <a:t>https://arxiv.org/abs/1706.03762</a:t>
            </a:r>
            <a:endParaRPr lang="en-US" dirty="0"/>
          </a:p>
          <a:p>
            <a:r>
              <a:rPr lang="en-US" dirty="0">
                <a:hlinkClick r:id="rId3"/>
              </a:rPr>
              <a:t>https://pytorch.org/tutorials/</a:t>
            </a:r>
            <a:endParaRPr lang="en-US" dirty="0"/>
          </a:p>
          <a:p>
            <a:r>
              <a:rPr lang="en-US" dirty="0">
                <a:hlinkClick r:id="rId4"/>
              </a:rPr>
              <a:t>https://arxiv.org/abs/1508.04025</a:t>
            </a: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840CC4A2-8CC6-2436-9A64-799CDCC164C5}"/>
              </a:ext>
            </a:extLst>
          </p:cNvPr>
          <p:cNvSpPr>
            <a:spLocks noGrp="1"/>
          </p:cNvSpPr>
          <p:nvPr>
            <p:ph type="ftr" sz="quarter" idx="10"/>
          </p:nvPr>
        </p:nvSpPr>
        <p:spPr/>
        <p:txBody>
          <a:bodyPr/>
          <a:lstStyle/>
          <a:p>
            <a:fld id="{EB53C135-CEC6-A548-8917-8F7FEB82358B}" type="slidenum">
              <a:rPr lang="en-US" smtClean="0"/>
              <a:pPr/>
              <a:t>18</a:t>
            </a:fld>
            <a:endParaRPr lang="en-US" dirty="0"/>
          </a:p>
        </p:txBody>
      </p:sp>
    </p:spTree>
    <p:extLst>
      <p:ext uri="{BB962C8B-B14F-4D97-AF65-F5344CB8AC3E}">
        <p14:creationId xmlns:p14="http://schemas.microsoft.com/office/powerpoint/2010/main" val="257109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0B42-7B41-FEC3-63E1-9CA0B8B91EC6}"/>
              </a:ext>
            </a:extLst>
          </p:cNvPr>
          <p:cNvSpPr>
            <a:spLocks noGrp="1"/>
          </p:cNvSpPr>
          <p:nvPr>
            <p:ph type="title"/>
          </p:nvPr>
        </p:nvSpPr>
        <p:spPr>
          <a:xfrm>
            <a:off x="402410" y="2285097"/>
            <a:ext cx="11387179" cy="2287806"/>
          </a:xfrm>
        </p:spPr>
        <p:txBody>
          <a:bodyPr/>
          <a:lstStyle/>
          <a:p>
            <a:pPr algn="ctr">
              <a:lnSpc>
                <a:spcPct val="150000"/>
              </a:lnSpc>
            </a:pPr>
            <a:r>
              <a:rPr lang="en-US" sz="5000" dirty="0">
                <a:latin typeface="Times New Roman" panose="02020603050405020304" pitchFamily="18" charset="0"/>
                <a:cs typeface="Times New Roman" panose="02020603050405020304" pitchFamily="18" charset="0"/>
              </a:rPr>
              <a:t>Thank You </a:t>
            </a:r>
            <a:br>
              <a:rPr lang="en-US" sz="5000" dirty="0">
                <a:latin typeface="Times New Roman" panose="02020603050405020304" pitchFamily="18" charset="0"/>
                <a:cs typeface="Times New Roman" panose="02020603050405020304" pitchFamily="18" charset="0"/>
              </a:rPr>
            </a:br>
            <a:r>
              <a:rPr lang="en-US" sz="50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66982F61-D460-C76F-A84E-98027BF7E530}"/>
              </a:ext>
            </a:extLst>
          </p:cNvPr>
          <p:cNvSpPr>
            <a:spLocks noGrp="1"/>
          </p:cNvSpPr>
          <p:nvPr>
            <p:ph type="ftr" sz="quarter" idx="10"/>
          </p:nvPr>
        </p:nvSpPr>
        <p:spPr/>
        <p:txBody>
          <a:bodyPr/>
          <a:lstStyle/>
          <a:p>
            <a:fld id="{EB53C135-CEC6-A548-8917-8F7FEB82358B}" type="slidenum">
              <a:rPr lang="en-US" smtClean="0"/>
              <a:pPr/>
              <a:t>19</a:t>
            </a:fld>
            <a:endParaRPr lang="en-US" dirty="0"/>
          </a:p>
        </p:txBody>
      </p:sp>
    </p:spTree>
    <p:extLst>
      <p:ext uri="{BB962C8B-B14F-4D97-AF65-F5344CB8AC3E}">
        <p14:creationId xmlns:p14="http://schemas.microsoft.com/office/powerpoint/2010/main" val="316253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What’s Our Project About?</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1122152" cy="3968249"/>
          </a:xfrm>
        </p:spPr>
        <p:txBody>
          <a:bodyPr/>
          <a:lstStyle/>
          <a:p>
            <a:pPr marL="0" indent="0" algn="just">
              <a:buNone/>
            </a:pPr>
            <a:r>
              <a:rPr lang="en-US" dirty="0">
                <a:latin typeface="Times New Roman" panose="02020603050405020304" pitchFamily="18" charset="0"/>
                <a:cs typeface="Times New Roman" panose="02020603050405020304" pitchFamily="18" charset="0"/>
              </a:rPr>
              <a:t>This project involves implementing advanced deep learning architectures, such as Transformers, to develop a system that can accurately and contextually translate text between different languages. It aims to leverage large datasets, handle complex linguistic nuances, and achieve better performance in automating the translation process.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2</a:t>
            </a:fld>
            <a:endParaRPr lang="en-US" dirty="0"/>
          </a:p>
        </p:txBody>
      </p:sp>
      <p:sp>
        <p:nvSpPr>
          <p:cNvPr id="3" name="Slide Title">
            <a:extLst>
              <a:ext uri="{FF2B5EF4-FFF2-40B4-BE49-F238E27FC236}">
                <a16:creationId xmlns:a16="http://schemas.microsoft.com/office/drawing/2014/main" id="{13E2CDB4-807F-63DB-594E-DD90BF9C1A47}"/>
              </a:ext>
            </a:extLst>
          </p:cNvPr>
          <p:cNvSpPr txBox="1">
            <a:spLocks/>
          </p:cNvSpPr>
          <p:nvPr/>
        </p:nvSpPr>
        <p:spPr>
          <a:xfrm>
            <a:off x="566928" y="3874074"/>
            <a:ext cx="6951472" cy="590931"/>
          </a:xfrm>
          <a:prstGeom prst="rect">
            <a:avLst/>
          </a:prstGeom>
        </p:spPr>
        <p:txBody>
          <a:bodyPr vert="horz"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a:lstStyle>
          <a:p>
            <a:r>
              <a:rPr lang="en-US" dirty="0">
                <a:latin typeface="Times New Roman" panose="02020603050405020304" pitchFamily="18" charset="0"/>
                <a:cs typeface="Times New Roman" panose="02020603050405020304" pitchFamily="18" charset="0"/>
              </a:rPr>
              <a:t>Use of DL </a:t>
            </a:r>
          </a:p>
        </p:txBody>
      </p:sp>
      <p:sp>
        <p:nvSpPr>
          <p:cNvPr id="8" name="Slide Text">
            <a:extLst>
              <a:ext uri="{FF2B5EF4-FFF2-40B4-BE49-F238E27FC236}">
                <a16:creationId xmlns:a16="http://schemas.microsoft.com/office/drawing/2014/main" id="{61FE54C3-3794-3188-C8A2-BF7D3BC76ED7}"/>
              </a:ext>
            </a:extLst>
          </p:cNvPr>
          <p:cNvSpPr txBox="1">
            <a:spLocks/>
          </p:cNvSpPr>
          <p:nvPr/>
        </p:nvSpPr>
        <p:spPr>
          <a:xfrm>
            <a:off x="566928" y="4465005"/>
            <a:ext cx="11122152" cy="3968249"/>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rPr>
              <a:t>They are generally used in language translation for their proficiency in understanding contextual variances, handling complex linguistic structures, and learning from extensive datasets. Their adaptability and efficiency in parallel processing make them superior to traditional rule-based methods, enabling accurate and scalable translations across multiple languages.</a:t>
            </a:r>
          </a:p>
        </p:txBody>
      </p:sp>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02920" y="1533546"/>
            <a:ext cx="6951472" cy="590931"/>
          </a:xfrm>
        </p:spPr>
        <p:txBody>
          <a:bodyPr/>
          <a:lstStyle/>
          <a:p>
            <a:r>
              <a:rPr lang="en-US" dirty="0">
                <a:latin typeface="Times New Roman" panose="02020603050405020304" pitchFamily="18" charset="0"/>
                <a:cs typeface="Times New Roman" panose="02020603050405020304" pitchFamily="18" charset="0"/>
              </a:rPr>
              <a:t>Dataset</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7"/>
            <a:ext cx="11122152" cy="1086492"/>
          </a:xfrm>
        </p:spPr>
        <p:txBody>
          <a:bodyPr/>
          <a:lstStyle/>
          <a:p>
            <a:pPr marL="0" indent="0" algn="just">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Europarl</a:t>
            </a:r>
            <a:r>
              <a:rPr lang="en-US" dirty="0">
                <a:latin typeface="Times New Roman" panose="02020603050405020304" pitchFamily="18" charset="0"/>
                <a:cs typeface="Times New Roman" panose="02020603050405020304" pitchFamily="18" charset="0"/>
              </a:rPr>
              <a:t> dataset is a collection of multilingual parallel texts that we've been using. It basically compiles translations of discussions held in the European Parliament, offering a diverse range of topics and languages. </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3</a:t>
            </a:fld>
            <a:endParaRPr lang="en-US" dirty="0"/>
          </a:p>
        </p:txBody>
      </p:sp>
      <p:sp>
        <p:nvSpPr>
          <p:cNvPr id="3" name="Slide Title">
            <a:extLst>
              <a:ext uri="{FF2B5EF4-FFF2-40B4-BE49-F238E27FC236}">
                <a16:creationId xmlns:a16="http://schemas.microsoft.com/office/drawing/2014/main" id="{13E2CDB4-807F-63DB-594E-DD90BF9C1A47}"/>
              </a:ext>
            </a:extLst>
          </p:cNvPr>
          <p:cNvSpPr txBox="1">
            <a:spLocks/>
          </p:cNvSpPr>
          <p:nvPr/>
        </p:nvSpPr>
        <p:spPr>
          <a:xfrm>
            <a:off x="502920" y="3332849"/>
            <a:ext cx="6951472" cy="590931"/>
          </a:xfrm>
          <a:prstGeom prst="rect">
            <a:avLst/>
          </a:prstGeom>
        </p:spPr>
        <p:txBody>
          <a:bodyPr vert="horz"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a:lstStyle>
          <a:p>
            <a:r>
              <a:rPr lang="en-US" dirty="0">
                <a:latin typeface="Times New Roman" panose="02020603050405020304" pitchFamily="18" charset="0"/>
                <a:cs typeface="Times New Roman" panose="02020603050405020304" pitchFamily="18" charset="0"/>
              </a:rPr>
              <a:t>Implemented Models</a:t>
            </a:r>
          </a:p>
        </p:txBody>
      </p:sp>
      <p:sp>
        <p:nvSpPr>
          <p:cNvPr id="8" name="Slide Text">
            <a:extLst>
              <a:ext uri="{FF2B5EF4-FFF2-40B4-BE49-F238E27FC236}">
                <a16:creationId xmlns:a16="http://schemas.microsoft.com/office/drawing/2014/main" id="{61FE54C3-3794-3188-C8A2-BF7D3BC76ED7}"/>
              </a:ext>
            </a:extLst>
          </p:cNvPr>
          <p:cNvSpPr txBox="1">
            <a:spLocks/>
          </p:cNvSpPr>
          <p:nvPr/>
        </p:nvSpPr>
        <p:spPr>
          <a:xfrm>
            <a:off x="502920" y="3797662"/>
            <a:ext cx="11122152" cy="288723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4" name="TextBox 3">
            <a:extLst>
              <a:ext uri="{FF2B5EF4-FFF2-40B4-BE49-F238E27FC236}">
                <a16:creationId xmlns:a16="http://schemas.microsoft.com/office/drawing/2014/main" id="{719DADA3-F8AA-868C-F74A-D76122989852}"/>
              </a:ext>
            </a:extLst>
          </p:cNvPr>
          <p:cNvSpPr txBox="1"/>
          <p:nvPr/>
        </p:nvSpPr>
        <p:spPr>
          <a:xfrm>
            <a:off x="2932771" y="3612995"/>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8BB24D7B-7EAB-4B45-28F5-F4324FB8BFC7}"/>
              </a:ext>
            </a:extLst>
          </p:cNvPr>
          <p:cNvSpPr txBox="1"/>
          <p:nvPr/>
        </p:nvSpPr>
        <p:spPr>
          <a:xfrm>
            <a:off x="6434254" y="5274527"/>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366B5677-ECC1-CB39-0012-4134D60E0604}"/>
              </a:ext>
            </a:extLst>
          </p:cNvPr>
          <p:cNvSpPr txBox="1"/>
          <p:nvPr/>
        </p:nvSpPr>
        <p:spPr>
          <a:xfrm>
            <a:off x="438912" y="3923780"/>
            <a:ext cx="11250168" cy="313932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LSTM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GRU</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GRU with </a:t>
            </a:r>
            <a:r>
              <a:rPr lang="en-US" dirty="0" err="1">
                <a:latin typeface="Times New Roman" panose="02020603050405020304" pitchFamily="18" charset="0"/>
                <a:cs typeface="Times New Roman" panose="02020603050405020304" pitchFamily="18" charset="0"/>
              </a:rPr>
              <a:t>Bahdanau</a:t>
            </a:r>
            <a:r>
              <a:rPr lang="en-US" dirty="0">
                <a:latin typeface="Times New Roman" panose="02020603050405020304" pitchFamily="18" charset="0"/>
                <a:cs typeface="Times New Roman" panose="02020603050405020304" pitchFamily="18" charset="0"/>
              </a:rPr>
              <a:t> Attention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GRU with Luong Attention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T5-based Model</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Attention-based Transformer (</a:t>
            </a:r>
            <a:r>
              <a:rPr lang="en-US">
                <a:latin typeface="Times New Roman" panose="02020603050405020304" pitchFamily="18" charset="0"/>
                <a:cs typeface="Times New Roman" panose="02020603050405020304" pitchFamily="18" charset="0"/>
              </a:rPr>
              <a:t>Our Approach)</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0556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AB38-9E04-35E6-2458-25362A05628C}"/>
              </a:ext>
            </a:extLst>
          </p:cNvPr>
          <p:cNvSpPr>
            <a:spLocks noGrp="1"/>
          </p:cNvSpPr>
          <p:nvPr>
            <p:ph type="title"/>
          </p:nvPr>
        </p:nvSpPr>
        <p:spPr>
          <a:xfrm>
            <a:off x="566928" y="1499616"/>
            <a:ext cx="6023443" cy="590931"/>
          </a:xfrm>
        </p:spPr>
        <p:txBody>
          <a:bodyPr/>
          <a:lstStyle/>
          <a:p>
            <a:r>
              <a:rPr lang="en-US" dirty="0">
                <a:latin typeface="Times New Roman" panose="02020603050405020304" pitchFamily="18" charset="0"/>
                <a:cs typeface="Times New Roman" panose="02020603050405020304" pitchFamily="18" charset="0"/>
              </a:rPr>
              <a:t>Process Flow</a:t>
            </a:r>
          </a:p>
        </p:txBody>
      </p:sp>
      <p:sp>
        <p:nvSpPr>
          <p:cNvPr id="4" name="Footer Placeholder 3">
            <a:extLst>
              <a:ext uri="{FF2B5EF4-FFF2-40B4-BE49-F238E27FC236}">
                <a16:creationId xmlns:a16="http://schemas.microsoft.com/office/drawing/2014/main" id="{DED419AC-8F5C-6C30-135F-C2EEA37378D5}"/>
              </a:ext>
            </a:extLst>
          </p:cNvPr>
          <p:cNvSpPr>
            <a:spLocks noGrp="1"/>
          </p:cNvSpPr>
          <p:nvPr>
            <p:ph type="ftr" sz="quarter" idx="10"/>
          </p:nvPr>
        </p:nvSpPr>
        <p:spPr/>
        <p:txBody>
          <a:bodyPr/>
          <a:lstStyle/>
          <a:p>
            <a:fld id="{EB53C135-CEC6-A548-8917-8F7FEB82358B}" type="slidenum">
              <a:rPr lang="en-US" smtClean="0"/>
              <a:pPr/>
              <a:t>4</a:t>
            </a:fld>
            <a:endParaRPr lang="en-US" dirty="0"/>
          </a:p>
        </p:txBody>
      </p:sp>
      <p:pic>
        <p:nvPicPr>
          <p:cNvPr id="12" name="Picture 11" descr="A group of white ovals with text&#10;&#10;Description automatically generated">
            <a:extLst>
              <a:ext uri="{FF2B5EF4-FFF2-40B4-BE49-F238E27FC236}">
                <a16:creationId xmlns:a16="http://schemas.microsoft.com/office/drawing/2014/main" id="{945684DC-2AD6-7131-5AD8-13B6F9083626}"/>
              </a:ext>
            </a:extLst>
          </p:cNvPr>
          <p:cNvPicPr>
            <a:picLocks noChangeAspect="1"/>
          </p:cNvPicPr>
          <p:nvPr/>
        </p:nvPicPr>
        <p:blipFill>
          <a:blip r:embed="rId2"/>
          <a:stretch>
            <a:fillRect/>
          </a:stretch>
        </p:blipFill>
        <p:spPr>
          <a:xfrm>
            <a:off x="186990" y="2282825"/>
            <a:ext cx="11502090" cy="3075559"/>
          </a:xfrm>
          <a:prstGeom prst="rect">
            <a:avLst/>
          </a:prstGeom>
        </p:spPr>
      </p:pic>
    </p:spTree>
    <p:extLst>
      <p:ext uri="{BB962C8B-B14F-4D97-AF65-F5344CB8AC3E}">
        <p14:creationId xmlns:p14="http://schemas.microsoft.com/office/powerpoint/2010/main" val="39019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02920" y="1533546"/>
            <a:ext cx="6951472" cy="590931"/>
          </a:xfrm>
        </p:spPr>
        <p:txBody>
          <a:bodyPr/>
          <a:lstStyle/>
          <a:p>
            <a:r>
              <a:rPr lang="en-US" dirty="0">
                <a:latin typeface="Times New Roman" panose="02020603050405020304" pitchFamily="18" charset="0"/>
                <a:cs typeface="Times New Roman" panose="02020603050405020304" pitchFamily="18" charset="0"/>
              </a:rPr>
              <a:t>LSTM</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5</a:t>
            </a:fld>
            <a:endParaRPr lang="en-US" dirty="0"/>
          </a:p>
        </p:txBody>
      </p:sp>
      <p:sp>
        <p:nvSpPr>
          <p:cNvPr id="8" name="Slide Text">
            <a:extLst>
              <a:ext uri="{FF2B5EF4-FFF2-40B4-BE49-F238E27FC236}">
                <a16:creationId xmlns:a16="http://schemas.microsoft.com/office/drawing/2014/main" id="{61FE54C3-3794-3188-C8A2-BF7D3BC76ED7}"/>
              </a:ext>
            </a:extLst>
          </p:cNvPr>
          <p:cNvSpPr txBox="1">
            <a:spLocks/>
          </p:cNvSpPr>
          <p:nvPr/>
        </p:nvSpPr>
        <p:spPr>
          <a:xfrm>
            <a:off x="502920" y="3797662"/>
            <a:ext cx="11122152" cy="288723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4" name="TextBox 3">
            <a:extLst>
              <a:ext uri="{FF2B5EF4-FFF2-40B4-BE49-F238E27FC236}">
                <a16:creationId xmlns:a16="http://schemas.microsoft.com/office/drawing/2014/main" id="{719DADA3-F8AA-868C-F74A-D76122989852}"/>
              </a:ext>
            </a:extLst>
          </p:cNvPr>
          <p:cNvSpPr txBox="1"/>
          <p:nvPr/>
        </p:nvSpPr>
        <p:spPr>
          <a:xfrm>
            <a:off x="2932771" y="3612995"/>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8BB24D7B-7EAB-4B45-28F5-F4324FB8BFC7}"/>
              </a:ext>
            </a:extLst>
          </p:cNvPr>
          <p:cNvSpPr txBox="1"/>
          <p:nvPr/>
        </p:nvSpPr>
        <p:spPr>
          <a:xfrm>
            <a:off x="6434254" y="5274527"/>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366B5677-ECC1-CB39-0012-4134D60E0604}"/>
              </a:ext>
            </a:extLst>
          </p:cNvPr>
          <p:cNvSpPr txBox="1"/>
          <p:nvPr/>
        </p:nvSpPr>
        <p:spPr>
          <a:xfrm>
            <a:off x="411188" y="2124477"/>
            <a:ext cx="5412627"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It’s an advanced RNN architecture designed to overcome the vanishing gradient problem. Using memory cells and gates, LSTMs captures long-term dependencies, making them particularly effective for tasks in natural language processing and time-series analysis.</a:t>
            </a:r>
            <a:endParaRPr lang="en-US" dirty="0"/>
          </a:p>
        </p:txBody>
      </p:sp>
      <p:pic>
        <p:nvPicPr>
          <p:cNvPr id="2050" name="Picture 2" descr="LSTM Recurrent Neural Networks — How to Teach a Network to Remember the  Past | by Saul Dobilas | Towards Data Science">
            <a:extLst>
              <a:ext uri="{FF2B5EF4-FFF2-40B4-BE49-F238E27FC236}">
                <a16:creationId xmlns:a16="http://schemas.microsoft.com/office/drawing/2014/main" id="{99EC7D06-206C-F04D-E6F3-1B0F26236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715" y="1421506"/>
            <a:ext cx="5667569" cy="475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01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9A3B-117E-4AAC-FEC3-92D618A911A8}"/>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CF9F19F0-4460-1679-E76F-CAFC83AD22B8}"/>
              </a:ext>
            </a:extLst>
          </p:cNvPr>
          <p:cNvPicPr>
            <a:picLocks noGrp="1" noChangeAspect="1"/>
          </p:cNvPicPr>
          <p:nvPr>
            <p:ph idx="1"/>
          </p:nvPr>
        </p:nvPicPr>
        <p:blipFill>
          <a:blip r:embed="rId2"/>
          <a:stretch>
            <a:fillRect/>
          </a:stretch>
        </p:blipFill>
        <p:spPr>
          <a:xfrm>
            <a:off x="2794257" y="2090547"/>
            <a:ext cx="6603486" cy="3967162"/>
          </a:xfrm>
          <a:prstGeom prst="rect">
            <a:avLst/>
          </a:prstGeom>
        </p:spPr>
      </p:pic>
      <p:sp>
        <p:nvSpPr>
          <p:cNvPr id="4" name="Footer Placeholder 3">
            <a:extLst>
              <a:ext uri="{FF2B5EF4-FFF2-40B4-BE49-F238E27FC236}">
                <a16:creationId xmlns:a16="http://schemas.microsoft.com/office/drawing/2014/main" id="{0D2C12EA-3B33-EA34-338F-2B10F3BEB669}"/>
              </a:ext>
            </a:extLst>
          </p:cNvPr>
          <p:cNvSpPr>
            <a:spLocks noGrp="1"/>
          </p:cNvSpPr>
          <p:nvPr>
            <p:ph type="ftr" sz="quarter" idx="10"/>
          </p:nvPr>
        </p:nvSpPr>
        <p:spPr/>
        <p:txBody>
          <a:bodyPr/>
          <a:lstStyle/>
          <a:p>
            <a:fld id="{EB53C135-CEC6-A548-8917-8F7FEB82358B}" type="slidenum">
              <a:rPr lang="en-US" smtClean="0"/>
              <a:pPr/>
              <a:t>6</a:t>
            </a:fld>
            <a:endParaRPr lang="en-US" dirty="0"/>
          </a:p>
        </p:txBody>
      </p:sp>
    </p:spTree>
    <p:extLst>
      <p:ext uri="{BB962C8B-B14F-4D97-AF65-F5344CB8AC3E}">
        <p14:creationId xmlns:p14="http://schemas.microsoft.com/office/powerpoint/2010/main" val="191659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02920" y="1533546"/>
            <a:ext cx="6951472" cy="590931"/>
          </a:xfrm>
        </p:spPr>
        <p:txBody>
          <a:bodyPr/>
          <a:lstStyle/>
          <a:p>
            <a:r>
              <a:rPr lang="en-US">
                <a:latin typeface="Times New Roman" panose="02020603050405020304" pitchFamily="18" charset="0"/>
                <a:cs typeface="Times New Roman" panose="02020603050405020304" pitchFamily="18" charset="0"/>
              </a:rPr>
              <a:t>GRU</a:t>
            </a:r>
            <a:endParaRPr lang="en-US" dirty="0">
              <a:latin typeface="Times New Roman" panose="02020603050405020304" pitchFamily="18" charset="0"/>
              <a:cs typeface="Times New Roman" panose="02020603050405020304" pitchFamily="18"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7</a:t>
            </a:fld>
            <a:endParaRPr lang="en-US" dirty="0"/>
          </a:p>
        </p:txBody>
      </p:sp>
      <p:sp>
        <p:nvSpPr>
          <p:cNvPr id="8" name="Slide Text">
            <a:extLst>
              <a:ext uri="{FF2B5EF4-FFF2-40B4-BE49-F238E27FC236}">
                <a16:creationId xmlns:a16="http://schemas.microsoft.com/office/drawing/2014/main" id="{61FE54C3-3794-3188-C8A2-BF7D3BC76ED7}"/>
              </a:ext>
            </a:extLst>
          </p:cNvPr>
          <p:cNvSpPr txBox="1">
            <a:spLocks/>
          </p:cNvSpPr>
          <p:nvPr/>
        </p:nvSpPr>
        <p:spPr>
          <a:xfrm>
            <a:off x="502920" y="3797662"/>
            <a:ext cx="11122152" cy="288723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4" name="TextBox 3">
            <a:extLst>
              <a:ext uri="{FF2B5EF4-FFF2-40B4-BE49-F238E27FC236}">
                <a16:creationId xmlns:a16="http://schemas.microsoft.com/office/drawing/2014/main" id="{719DADA3-F8AA-868C-F74A-D76122989852}"/>
              </a:ext>
            </a:extLst>
          </p:cNvPr>
          <p:cNvSpPr txBox="1"/>
          <p:nvPr/>
        </p:nvSpPr>
        <p:spPr>
          <a:xfrm>
            <a:off x="2932771" y="3612995"/>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8BB24D7B-7EAB-4B45-28F5-F4324FB8BFC7}"/>
              </a:ext>
            </a:extLst>
          </p:cNvPr>
          <p:cNvSpPr txBox="1"/>
          <p:nvPr/>
        </p:nvSpPr>
        <p:spPr>
          <a:xfrm>
            <a:off x="6434254" y="5274527"/>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366B5677-ECC1-CB39-0012-4134D60E0604}"/>
              </a:ext>
            </a:extLst>
          </p:cNvPr>
          <p:cNvSpPr txBox="1"/>
          <p:nvPr/>
        </p:nvSpPr>
        <p:spPr>
          <a:xfrm>
            <a:off x="411188" y="2124477"/>
            <a:ext cx="5412627"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model uses gating mechanisms to efficiently capture long-range dependencies in sequential data. It is a simplified version of the LSTM model, known for its effectiveness in language translation and text generation tasks</a:t>
            </a:r>
          </a:p>
          <a:p>
            <a:pPr marL="285750" indent="-285750">
              <a:buFont typeface="Arial" panose="020B0604020202020204" pitchFamily="34" charset="0"/>
              <a:buChar char="•"/>
            </a:pPr>
            <a:endParaRPr lang="en-US" dirty="0"/>
          </a:p>
        </p:txBody>
      </p:sp>
      <p:pic>
        <p:nvPicPr>
          <p:cNvPr id="1026" name="Picture 2" descr="GRU Recurrent Neural Networks — A Smart Way to Predict Sequences in Python  | by Saul Dobilas | Towards Data Science">
            <a:extLst>
              <a:ext uri="{FF2B5EF4-FFF2-40B4-BE49-F238E27FC236}">
                <a16:creationId xmlns:a16="http://schemas.microsoft.com/office/drawing/2014/main" id="{61E93E2B-DBE1-B723-4BA9-26A56697A4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0" y="1503706"/>
            <a:ext cx="5773533" cy="484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66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C768-D821-90DA-91B9-5C6009F3F51E}"/>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A8216AB8-1BC0-95FE-183B-D13B80E17C62}"/>
              </a:ext>
            </a:extLst>
          </p:cNvPr>
          <p:cNvPicPr>
            <a:picLocks noGrp="1" noChangeAspect="1"/>
          </p:cNvPicPr>
          <p:nvPr>
            <p:ph idx="1"/>
          </p:nvPr>
        </p:nvPicPr>
        <p:blipFill>
          <a:blip r:embed="rId2"/>
          <a:stretch>
            <a:fillRect/>
          </a:stretch>
        </p:blipFill>
        <p:spPr>
          <a:xfrm>
            <a:off x="2871894" y="2090547"/>
            <a:ext cx="6448212" cy="3967162"/>
          </a:xfrm>
          <a:prstGeom prst="rect">
            <a:avLst/>
          </a:prstGeom>
        </p:spPr>
      </p:pic>
      <p:sp>
        <p:nvSpPr>
          <p:cNvPr id="4" name="Footer Placeholder 3">
            <a:extLst>
              <a:ext uri="{FF2B5EF4-FFF2-40B4-BE49-F238E27FC236}">
                <a16:creationId xmlns:a16="http://schemas.microsoft.com/office/drawing/2014/main" id="{B10B7F08-CC48-403B-F32A-3509698D1472}"/>
              </a:ext>
            </a:extLst>
          </p:cNvPr>
          <p:cNvSpPr>
            <a:spLocks noGrp="1"/>
          </p:cNvSpPr>
          <p:nvPr>
            <p:ph type="ftr" sz="quarter" idx="10"/>
          </p:nvPr>
        </p:nvSpPr>
        <p:spPr/>
        <p:txBody>
          <a:bodyPr/>
          <a:lstStyle/>
          <a:p>
            <a:fld id="{EB53C135-CEC6-A548-8917-8F7FEB82358B}" type="slidenum">
              <a:rPr lang="en-US" smtClean="0"/>
              <a:pPr/>
              <a:t>8</a:t>
            </a:fld>
            <a:endParaRPr lang="en-US" dirty="0"/>
          </a:p>
        </p:txBody>
      </p:sp>
    </p:spTree>
    <p:extLst>
      <p:ext uri="{BB962C8B-B14F-4D97-AF65-F5344CB8AC3E}">
        <p14:creationId xmlns:p14="http://schemas.microsoft.com/office/powerpoint/2010/main" val="322150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02920" y="1561246"/>
            <a:ext cx="6951472" cy="563231"/>
          </a:xfrm>
        </p:spPr>
        <p:txBody>
          <a:bodyPr/>
          <a:lstStyle/>
          <a:p>
            <a:r>
              <a:rPr lang="en-US" sz="3400" dirty="0">
                <a:latin typeface="Times New Roman" panose="02020603050405020304" pitchFamily="18" charset="0"/>
                <a:cs typeface="Times New Roman" panose="02020603050405020304" pitchFamily="18" charset="0"/>
              </a:rPr>
              <a:t>GRU with </a:t>
            </a:r>
            <a:r>
              <a:rPr lang="en-US" sz="3400" dirty="0" err="1">
                <a:latin typeface="Times New Roman" panose="02020603050405020304" pitchFamily="18" charset="0"/>
                <a:cs typeface="Times New Roman" panose="02020603050405020304" pitchFamily="18" charset="0"/>
              </a:rPr>
              <a:t>Bahdanau</a:t>
            </a:r>
            <a:r>
              <a:rPr lang="en-US" sz="3400" dirty="0">
                <a:latin typeface="Times New Roman" panose="02020603050405020304" pitchFamily="18" charset="0"/>
                <a:cs typeface="Times New Roman" panose="02020603050405020304" pitchFamily="18" charset="0"/>
              </a:rPr>
              <a:t> Attention</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9</a:t>
            </a:fld>
            <a:endParaRPr lang="en-US" dirty="0"/>
          </a:p>
        </p:txBody>
      </p:sp>
      <p:sp>
        <p:nvSpPr>
          <p:cNvPr id="8" name="Slide Text">
            <a:extLst>
              <a:ext uri="{FF2B5EF4-FFF2-40B4-BE49-F238E27FC236}">
                <a16:creationId xmlns:a16="http://schemas.microsoft.com/office/drawing/2014/main" id="{61FE54C3-3794-3188-C8A2-BF7D3BC76ED7}"/>
              </a:ext>
            </a:extLst>
          </p:cNvPr>
          <p:cNvSpPr txBox="1">
            <a:spLocks/>
          </p:cNvSpPr>
          <p:nvPr/>
        </p:nvSpPr>
        <p:spPr>
          <a:xfrm>
            <a:off x="502920" y="3797662"/>
            <a:ext cx="11122152" cy="288723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4" name="TextBox 3">
            <a:extLst>
              <a:ext uri="{FF2B5EF4-FFF2-40B4-BE49-F238E27FC236}">
                <a16:creationId xmlns:a16="http://schemas.microsoft.com/office/drawing/2014/main" id="{719DADA3-F8AA-868C-F74A-D76122989852}"/>
              </a:ext>
            </a:extLst>
          </p:cNvPr>
          <p:cNvSpPr txBox="1"/>
          <p:nvPr/>
        </p:nvSpPr>
        <p:spPr>
          <a:xfrm>
            <a:off x="2932771" y="3612995"/>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8BB24D7B-7EAB-4B45-28F5-F4324FB8BFC7}"/>
              </a:ext>
            </a:extLst>
          </p:cNvPr>
          <p:cNvSpPr txBox="1"/>
          <p:nvPr/>
        </p:nvSpPr>
        <p:spPr>
          <a:xfrm>
            <a:off x="6434254" y="5274527"/>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366B5677-ECC1-CB39-0012-4134D60E0604}"/>
              </a:ext>
            </a:extLst>
          </p:cNvPr>
          <p:cNvSpPr txBox="1"/>
          <p:nvPr/>
        </p:nvSpPr>
        <p:spPr>
          <a:xfrm>
            <a:off x="411188" y="2124477"/>
            <a:ext cx="5412627"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model merges the GRU architecture with the </a:t>
            </a:r>
            <a:r>
              <a:rPr lang="en-US" dirty="0" err="1">
                <a:latin typeface="Times New Roman" panose="02020603050405020304" pitchFamily="18" charset="0"/>
                <a:cs typeface="Times New Roman" panose="02020603050405020304" pitchFamily="18" charset="0"/>
              </a:rPr>
              <a:t>Bahdanau</a:t>
            </a:r>
            <a:r>
              <a:rPr lang="en-US" dirty="0">
                <a:latin typeface="Times New Roman" panose="02020603050405020304" pitchFamily="18" charset="0"/>
                <a:cs typeface="Times New Roman" panose="02020603050405020304" pitchFamily="18" charset="0"/>
              </a:rPr>
              <a:t> attention mechanism, enhancing sequential dependency capture. This hybrid approach proves particularly effective in tasks like machine translation by incorporating attention to align and translate specific parts of input sequences.</a:t>
            </a:r>
            <a:endParaRPr lang="en-US" dirty="0"/>
          </a:p>
        </p:txBody>
      </p:sp>
      <p:pic>
        <p:nvPicPr>
          <p:cNvPr id="3" name="Picture 2"/>
          <p:cNvPicPr>
            <a:picLocks noChangeAspect="1"/>
          </p:cNvPicPr>
          <p:nvPr/>
        </p:nvPicPr>
        <p:blipFill>
          <a:blip r:embed="rId3"/>
          <a:stretch>
            <a:fillRect/>
          </a:stretch>
        </p:blipFill>
        <p:spPr>
          <a:xfrm>
            <a:off x="7300447" y="1100830"/>
            <a:ext cx="4187258" cy="5596115"/>
          </a:xfrm>
          <a:prstGeom prst="rect">
            <a:avLst/>
          </a:prstGeom>
        </p:spPr>
      </p:pic>
    </p:spTree>
    <p:extLst>
      <p:ext uri="{BB962C8B-B14F-4D97-AF65-F5344CB8AC3E}">
        <p14:creationId xmlns:p14="http://schemas.microsoft.com/office/powerpoint/2010/main" val="1431336754"/>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TotalTime>
  <Words>537</Words>
  <Application>Microsoft Macintosh PowerPoint</Application>
  <PresentationFormat>Widescreen</PresentationFormat>
  <Paragraphs>87</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Regular</vt:lpstr>
      <vt:lpstr>Georgia</vt:lpstr>
      <vt:lpstr>System Font Regular</vt:lpstr>
      <vt:lpstr>Times New Roman</vt:lpstr>
      <vt:lpstr>Office Theme</vt:lpstr>
      <vt:lpstr>Language translation model</vt:lpstr>
      <vt:lpstr>What’s Our Project About?</vt:lpstr>
      <vt:lpstr>Dataset</vt:lpstr>
      <vt:lpstr>Process Flow</vt:lpstr>
      <vt:lpstr>LSTM</vt:lpstr>
      <vt:lpstr>Result</vt:lpstr>
      <vt:lpstr>GRU</vt:lpstr>
      <vt:lpstr>Result</vt:lpstr>
      <vt:lpstr>GRU with Bahdanau Attention</vt:lpstr>
      <vt:lpstr>Result</vt:lpstr>
      <vt:lpstr>GRU with Luong Attention</vt:lpstr>
      <vt:lpstr>Result</vt:lpstr>
      <vt:lpstr>T5-based Model</vt:lpstr>
      <vt:lpstr>Attention-based Transformer (Our Model) </vt:lpstr>
      <vt:lpstr>Result</vt:lpstr>
      <vt:lpstr>Test Data Loss</vt:lpstr>
      <vt:lpstr>Appendix </vt:lpstr>
      <vt:lpstr>References </vt:lpstr>
      <vt:lpstr>Thank You  🙏🏻</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Bitra Harsha</cp:lastModifiedBy>
  <cp:revision>86</cp:revision>
  <dcterms:created xsi:type="dcterms:W3CDTF">2019-04-04T19:20:28Z</dcterms:created>
  <dcterms:modified xsi:type="dcterms:W3CDTF">2023-12-08T15:11:14Z</dcterms:modified>
  <cp:category/>
</cp:coreProperties>
</file>