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57" r:id="rId4"/>
    <p:sldId id="258" r:id="rId5"/>
    <p:sldId id="259" r:id="rId6"/>
    <p:sldId id="262" r:id="rId7"/>
    <p:sldId id="263" r:id="rId8"/>
    <p:sldId id="264" r:id="rId9"/>
    <p:sldId id="268" r:id="rId10"/>
    <p:sldId id="267" r:id="rId11"/>
    <p:sldId id="273" r:id="rId12"/>
    <p:sldId id="269" r:id="rId13"/>
    <p:sldId id="271" r:id="rId14"/>
    <p:sldId id="270" r:id="rId15"/>
    <p:sldId id="272" r:id="rId16"/>
    <p:sldId id="265" r:id="rId17"/>
    <p:sldId id="276" r:id="rId18"/>
    <p:sldId id="266" r:id="rId19"/>
    <p:sldId id="275" r:id="rId20"/>
    <p:sldId id="274"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3027" autoAdjust="0"/>
  </p:normalViewPr>
  <p:slideViewPr>
    <p:cSldViewPr snapToGrid="0">
      <p:cViewPr varScale="1">
        <p:scale>
          <a:sx n="78" d="100"/>
          <a:sy n="78" d="100"/>
        </p:scale>
        <p:origin x="17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5F759-0DC2-45D9-820D-7FED0AA2C4BE}"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A613E-E454-433F-9D92-3C1F5E3658D3}" type="slidenum">
              <a:rPr lang="en-US" smtClean="0"/>
              <a:t>‹#›</a:t>
            </a:fld>
            <a:endParaRPr lang="en-US"/>
          </a:p>
        </p:txBody>
      </p:sp>
    </p:spTree>
    <p:extLst>
      <p:ext uri="{BB962C8B-B14F-4D97-AF65-F5344CB8AC3E}">
        <p14:creationId xmlns:p14="http://schemas.microsoft.com/office/powerpoint/2010/main" val="1405372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Place the best attribute of the dataset at the </a:t>
            </a:r>
            <a:r>
              <a:rPr lang="en-US" b="1" dirty="0" smtClean="0"/>
              <a:t>root</a:t>
            </a:r>
            <a:r>
              <a:rPr lang="en-US" dirty="0" smtClean="0"/>
              <a:t> of the tree.</a:t>
            </a:r>
          </a:p>
          <a:p>
            <a:r>
              <a:rPr lang="en-US" dirty="0" smtClean="0"/>
              <a:t>2. Split the training set into </a:t>
            </a:r>
            <a:r>
              <a:rPr lang="en-US" b="1" dirty="0" smtClean="0"/>
              <a:t>subsets</a:t>
            </a:r>
            <a:r>
              <a:rPr lang="en-US" dirty="0" smtClean="0"/>
              <a:t>. Subsets should be made in such a way that each subset contains data with the same value for an attribute.</a:t>
            </a:r>
          </a:p>
          <a:p>
            <a:r>
              <a:rPr lang="en-US" dirty="0" smtClean="0"/>
              <a:t>3. Repeat step 1 and step 2 on each subset until you find </a:t>
            </a:r>
            <a:r>
              <a:rPr lang="en-US" b="1" dirty="0" smtClean="0"/>
              <a:t>leaf nodes</a:t>
            </a:r>
            <a:r>
              <a:rPr lang="en-US" dirty="0" smtClean="0"/>
              <a:t> in all the branches of the tree.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Each </a:t>
            </a:r>
            <a:r>
              <a:rPr lang="en-US" b="1" dirty="0" smtClean="0"/>
              <a:t>internal node</a:t>
            </a:r>
            <a:r>
              <a:rPr lang="en-US" dirty="0" smtClean="0"/>
              <a:t> of the tree corresponds to a feature, and each </a:t>
            </a:r>
            <a:r>
              <a:rPr lang="en-US" b="1" dirty="0" smtClean="0"/>
              <a:t>leaf node </a:t>
            </a:r>
            <a:r>
              <a:rPr lang="en-US" dirty="0" smtClean="0"/>
              <a:t>corresponds to a class label.</a:t>
            </a:r>
          </a:p>
          <a:p>
            <a:endParaRPr lang="en-US" dirty="0"/>
          </a:p>
        </p:txBody>
      </p:sp>
      <p:sp>
        <p:nvSpPr>
          <p:cNvPr id="4" name="Slide Number Placeholder 3"/>
          <p:cNvSpPr>
            <a:spLocks noGrp="1"/>
          </p:cNvSpPr>
          <p:nvPr>
            <p:ph type="sldNum" sz="quarter" idx="10"/>
          </p:nvPr>
        </p:nvSpPr>
        <p:spPr/>
        <p:txBody>
          <a:bodyPr/>
          <a:lstStyle/>
          <a:p>
            <a:fld id="{7B6A613E-E454-433F-9D92-3C1F5E3658D3}" type="slidenum">
              <a:rPr lang="en-US" smtClean="0"/>
              <a:t>5</a:t>
            </a:fld>
            <a:endParaRPr lang="en-US"/>
          </a:p>
        </p:txBody>
      </p:sp>
    </p:spTree>
    <p:extLst>
      <p:ext uri="{BB962C8B-B14F-4D97-AF65-F5344CB8AC3E}">
        <p14:creationId xmlns:p14="http://schemas.microsoft.com/office/powerpoint/2010/main" val="264601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primary challenge in the decision tree implementation is to identify which attributes do we need to consider as the root node and each level. Handling this is know the attributes selection. We have different attributes selection measure to identify the attribute which can be considered as the root note at each level.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By just randomly selecting any node to be the root can’t solve the issue. If we follow a random approach, it may give us bad results with low accuracy.</a:t>
            </a:r>
            <a:endParaRPr lang="en-US" dirty="0"/>
          </a:p>
        </p:txBody>
      </p:sp>
      <p:sp>
        <p:nvSpPr>
          <p:cNvPr id="4" name="Slide Number Placeholder 3"/>
          <p:cNvSpPr>
            <a:spLocks noGrp="1"/>
          </p:cNvSpPr>
          <p:nvPr>
            <p:ph type="sldNum" sz="quarter" idx="10"/>
          </p:nvPr>
        </p:nvSpPr>
        <p:spPr/>
        <p:txBody>
          <a:bodyPr/>
          <a:lstStyle/>
          <a:p>
            <a:fld id="{7B6A613E-E454-433F-9D92-3C1F5E3658D3}" type="slidenum">
              <a:rPr lang="en-US" smtClean="0"/>
              <a:t>6</a:t>
            </a:fld>
            <a:endParaRPr lang="en-US"/>
          </a:p>
        </p:txBody>
      </p:sp>
    </p:spTree>
    <p:extLst>
      <p:ext uri="{BB962C8B-B14F-4D97-AF65-F5344CB8AC3E}">
        <p14:creationId xmlns:p14="http://schemas.microsoft.com/office/powerpoint/2010/main" val="363683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Entropy is</a:t>
            </a:r>
            <a:r>
              <a:rPr lang="en-US" baseline="0" dirty="0" smtClean="0"/>
              <a:t> the measure of randomness or impurity</a:t>
            </a:r>
          </a:p>
          <a:p>
            <a:endParaRPr lang="en-US" baseline="0" dirty="0" smtClean="0"/>
          </a:p>
          <a:p>
            <a:r>
              <a:rPr lang="en-US" baseline="0" dirty="0" smtClean="0"/>
              <a:t>Formula of Entropy explained :-  Pi is the fraction of examples in class I and We are summing over all the classes</a:t>
            </a:r>
          </a:p>
          <a:p>
            <a:endParaRPr lang="en-US" baseline="0" dirty="0" smtClean="0"/>
          </a:p>
          <a:p>
            <a:r>
              <a:rPr lang="en-US" baseline="0" dirty="0" smtClean="0"/>
              <a:t>Two intuitions :- </a:t>
            </a:r>
          </a:p>
          <a:p>
            <a:pPr marL="228600" indent="-228600">
              <a:buAutoNum type="arabicPeriod"/>
            </a:pPr>
            <a:r>
              <a:rPr lang="en-US" baseline="0" dirty="0" smtClean="0"/>
              <a:t>If all the examples are of the same class; entropy = 0</a:t>
            </a:r>
          </a:p>
          <a:p>
            <a:pPr marL="228600" indent="-228600">
              <a:buAutoNum type="arabicPeriod"/>
            </a:pPr>
            <a:r>
              <a:rPr lang="en-US" baseline="0" dirty="0" smtClean="0"/>
              <a:t>If all the samples are evenly split between the classes, then; entropy = 1</a:t>
            </a:r>
          </a:p>
          <a:p>
            <a:pPr marL="228600" indent="-228600">
              <a:buAutoNum type="arabicPeriod"/>
            </a:pPr>
            <a:endParaRPr lang="en-US" baseline="0" dirty="0" smtClean="0"/>
          </a:p>
          <a:p>
            <a:r>
              <a:rPr lang="en-US" baseline="0" dirty="0" smtClean="0"/>
              <a:t>Additional Examples - </a:t>
            </a:r>
          </a:p>
          <a:p>
            <a:r>
              <a:rPr lang="en-US" baseline="0" dirty="0" smtClean="0"/>
              <a:t>https://stackoverflow.com/questions/1859554/what-is-entropy-and-information-gain</a:t>
            </a:r>
          </a:p>
          <a:p>
            <a:endParaRPr lang="en-US" dirty="0" smtClean="0"/>
          </a:p>
          <a:p>
            <a:endParaRPr lang="en-US" dirty="0" smtClean="0"/>
          </a:p>
          <a:p>
            <a:r>
              <a:rPr lang="en-US" dirty="0" smtClean="0"/>
              <a:t>Information Gain</a:t>
            </a:r>
          </a:p>
          <a:p>
            <a:r>
              <a:rPr lang="en-US" dirty="0" smtClean="0"/>
              <a:t>1. We want to determine which attribute in a given set of training feature vectors is most useful for discriminating between the classes to be learned.</a:t>
            </a:r>
          </a:p>
          <a:p>
            <a:r>
              <a:rPr lang="en-US" dirty="0" smtClean="0"/>
              <a:t> 2. We will use it to decide the ordering of attributes in the nodes of a decision tree.</a:t>
            </a:r>
            <a:endParaRPr lang="en-US" dirty="0"/>
          </a:p>
        </p:txBody>
      </p:sp>
      <p:sp>
        <p:nvSpPr>
          <p:cNvPr id="4" name="Slide Number Placeholder 3"/>
          <p:cNvSpPr>
            <a:spLocks noGrp="1"/>
          </p:cNvSpPr>
          <p:nvPr>
            <p:ph type="sldNum" sz="quarter" idx="10"/>
          </p:nvPr>
        </p:nvSpPr>
        <p:spPr/>
        <p:txBody>
          <a:bodyPr/>
          <a:lstStyle/>
          <a:p>
            <a:fld id="{7B6A613E-E454-433F-9D92-3C1F5E3658D3}" type="slidenum">
              <a:rPr lang="en-US" smtClean="0"/>
              <a:t>7</a:t>
            </a:fld>
            <a:endParaRPr lang="en-US"/>
          </a:p>
        </p:txBody>
      </p:sp>
    </p:spTree>
    <p:extLst>
      <p:ext uri="{BB962C8B-B14F-4D97-AF65-F5344CB8AC3E}">
        <p14:creationId xmlns:p14="http://schemas.microsoft.com/office/powerpoint/2010/main" val="1781539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tell a kid that the tree has green leaves, when he sees a tree with yellow/orange leaves it does not know whether it is a tree or not. </a:t>
            </a:r>
          </a:p>
          <a:p>
            <a:r>
              <a:rPr lang="en-US" baseline="0" dirty="0" smtClean="0"/>
              <a:t>Generalize over training data</a:t>
            </a:r>
            <a:endParaRPr lang="en-US" dirty="0"/>
          </a:p>
        </p:txBody>
      </p:sp>
      <p:sp>
        <p:nvSpPr>
          <p:cNvPr id="4" name="Slide Number Placeholder 3"/>
          <p:cNvSpPr>
            <a:spLocks noGrp="1"/>
          </p:cNvSpPr>
          <p:nvPr>
            <p:ph type="sldNum" sz="quarter" idx="10"/>
          </p:nvPr>
        </p:nvSpPr>
        <p:spPr/>
        <p:txBody>
          <a:bodyPr/>
          <a:lstStyle/>
          <a:p>
            <a:fld id="{7B6A613E-E454-433F-9D92-3C1F5E3658D3}" type="slidenum">
              <a:rPr lang="en-US" smtClean="0"/>
              <a:t>9</a:t>
            </a:fld>
            <a:endParaRPr lang="en-US"/>
          </a:p>
        </p:txBody>
      </p:sp>
    </p:spTree>
    <p:extLst>
      <p:ext uri="{BB962C8B-B14F-4D97-AF65-F5344CB8AC3E}">
        <p14:creationId xmlns:p14="http://schemas.microsoft.com/office/powerpoint/2010/main" val="975622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aggregate the predictions of a group of predictors (such as classifiers or </a:t>
            </a:r>
            <a:r>
              <a:rPr lang="en-US" dirty="0" err="1" smtClean="0"/>
              <a:t>regressors</a:t>
            </a:r>
            <a:r>
              <a:rPr lang="en-US" dirty="0" smtClean="0"/>
              <a:t>), you will often get better predictions than with the best individual predictor.</a:t>
            </a:r>
          </a:p>
          <a:p>
            <a:r>
              <a:rPr lang="en-US" dirty="0" smtClean="0"/>
              <a:t> A group of pre‐ </a:t>
            </a:r>
            <a:r>
              <a:rPr lang="en-US" dirty="0" err="1" smtClean="0"/>
              <a:t>dictors</a:t>
            </a:r>
            <a:r>
              <a:rPr lang="en-US" dirty="0" smtClean="0"/>
              <a:t> is called an ensemble; thus, this technique is called Ensemble Learning</a:t>
            </a:r>
          </a:p>
          <a:p>
            <a:r>
              <a:rPr lang="en-US" dirty="0" smtClean="0"/>
              <a:t>Ensemble Learning algorithm is called an Ensemble method.</a:t>
            </a:r>
          </a:p>
          <a:p>
            <a:r>
              <a:rPr lang="en-US" dirty="0" smtClean="0"/>
              <a:t>The most popular Ensemble methods, including bagging, boosting, stacking, and a few others</a:t>
            </a:r>
          </a:p>
          <a:p>
            <a:endParaRPr lang="en-US" dirty="0"/>
          </a:p>
        </p:txBody>
      </p:sp>
      <p:sp>
        <p:nvSpPr>
          <p:cNvPr id="4" name="Slide Number Placeholder 3"/>
          <p:cNvSpPr>
            <a:spLocks noGrp="1"/>
          </p:cNvSpPr>
          <p:nvPr>
            <p:ph type="sldNum" sz="quarter" idx="10"/>
          </p:nvPr>
        </p:nvSpPr>
        <p:spPr/>
        <p:txBody>
          <a:bodyPr/>
          <a:lstStyle/>
          <a:p>
            <a:fld id="{7B6A613E-E454-433F-9D92-3C1F5E3658D3}" type="slidenum">
              <a:rPr lang="en-US" smtClean="0"/>
              <a:t>13</a:t>
            </a:fld>
            <a:endParaRPr lang="en-US"/>
          </a:p>
        </p:txBody>
      </p:sp>
    </p:spTree>
    <p:extLst>
      <p:ext uri="{BB962C8B-B14F-4D97-AF65-F5344CB8AC3E}">
        <p14:creationId xmlns:p14="http://schemas.microsoft.com/office/powerpoint/2010/main" val="3857018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get a diverse set of classifiers is to use very different training algorithms, as just discussed. </a:t>
            </a:r>
          </a:p>
          <a:p>
            <a:r>
              <a:rPr lang="en-US" dirty="0" smtClean="0"/>
              <a:t>Another approach is to use the same training algorithm for every predictor, but to train them on different random subsets of the training set. </a:t>
            </a:r>
          </a:p>
          <a:p>
            <a:r>
              <a:rPr lang="en-US" dirty="0" smtClean="0"/>
              <a:t>When sampling is performed with replacement, this method is called bagging (bootstrap aggregating )</a:t>
            </a:r>
          </a:p>
          <a:p>
            <a:endParaRPr lang="en-US" dirty="0"/>
          </a:p>
        </p:txBody>
      </p:sp>
      <p:sp>
        <p:nvSpPr>
          <p:cNvPr id="4" name="Slide Number Placeholder 3"/>
          <p:cNvSpPr>
            <a:spLocks noGrp="1"/>
          </p:cNvSpPr>
          <p:nvPr>
            <p:ph type="sldNum" sz="quarter" idx="10"/>
          </p:nvPr>
        </p:nvSpPr>
        <p:spPr/>
        <p:txBody>
          <a:bodyPr/>
          <a:lstStyle/>
          <a:p>
            <a:fld id="{7B6A613E-E454-433F-9D92-3C1F5E3658D3}" type="slidenum">
              <a:rPr lang="en-US" smtClean="0"/>
              <a:t>15</a:t>
            </a:fld>
            <a:endParaRPr lang="en-US"/>
          </a:p>
        </p:txBody>
      </p:sp>
    </p:spTree>
    <p:extLst>
      <p:ext uri="{BB962C8B-B14F-4D97-AF65-F5344CB8AC3E}">
        <p14:creationId xmlns:p14="http://schemas.microsoft.com/office/powerpoint/2010/main" val="35196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N_estimators</a:t>
            </a:r>
            <a:r>
              <a:rPr lang="en-US" dirty="0" smtClean="0"/>
              <a:t> = no of trees</a:t>
            </a:r>
            <a:r>
              <a:rPr lang="en-US" baseline="0" dirty="0" smtClean="0"/>
              <a:t> ; greater the number of trees better is the accuracy</a:t>
            </a:r>
          </a:p>
          <a:p>
            <a:r>
              <a:rPr lang="en-US" baseline="0" dirty="0" err="1" smtClean="0"/>
              <a:t>Max_features</a:t>
            </a:r>
            <a:r>
              <a:rPr lang="en-US" baseline="0" dirty="0" smtClean="0"/>
              <a:t> = no of features to consider when looking for best split ; avoid overfitting</a:t>
            </a:r>
          </a:p>
          <a:p>
            <a:r>
              <a:rPr lang="en-US" sz="1200" b="1" i="0" kern="1200" dirty="0" err="1" smtClean="0">
                <a:solidFill>
                  <a:schemeClr val="tx1"/>
                </a:solidFill>
                <a:effectLst/>
                <a:latin typeface="+mn-lt"/>
                <a:ea typeface="+mn-ea"/>
                <a:cs typeface="+mn-cs"/>
              </a:rPr>
              <a:t>min_samples_split</a:t>
            </a:r>
            <a:r>
              <a:rPr lang="en-US" baseline="0" dirty="0" smtClean="0"/>
              <a:t> =  </a:t>
            </a:r>
            <a:r>
              <a:rPr lang="en-US" sz="1200" b="0" i="0" kern="1200" dirty="0" smtClean="0">
                <a:solidFill>
                  <a:schemeClr val="tx1"/>
                </a:solidFill>
                <a:effectLst/>
                <a:latin typeface="+mn-lt"/>
                <a:ea typeface="+mn-ea"/>
                <a:cs typeface="+mn-cs"/>
              </a:rPr>
              <a:t>The minimum number of samples required to split an internal node ; overfitting</a:t>
            </a:r>
            <a:endParaRPr lang="en-US" dirty="0"/>
          </a:p>
        </p:txBody>
      </p:sp>
      <p:sp>
        <p:nvSpPr>
          <p:cNvPr id="4" name="Slide Number Placeholder 3"/>
          <p:cNvSpPr>
            <a:spLocks noGrp="1"/>
          </p:cNvSpPr>
          <p:nvPr>
            <p:ph type="sldNum" sz="quarter" idx="10"/>
          </p:nvPr>
        </p:nvSpPr>
        <p:spPr/>
        <p:txBody>
          <a:bodyPr/>
          <a:lstStyle/>
          <a:p>
            <a:fld id="{7B6A613E-E454-433F-9D92-3C1F5E3658D3}" type="slidenum">
              <a:rPr lang="en-US" smtClean="0"/>
              <a:t>17</a:t>
            </a:fld>
            <a:endParaRPr lang="en-US"/>
          </a:p>
        </p:txBody>
      </p:sp>
    </p:spTree>
    <p:extLst>
      <p:ext uri="{BB962C8B-B14F-4D97-AF65-F5344CB8AC3E}">
        <p14:creationId xmlns:p14="http://schemas.microsoft.com/office/powerpoint/2010/main" val="161616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A613E-E454-433F-9D92-3C1F5E3658D3}" type="slidenum">
              <a:rPr lang="en-US" smtClean="0"/>
              <a:t>19</a:t>
            </a:fld>
            <a:endParaRPr lang="en-US"/>
          </a:p>
        </p:txBody>
      </p:sp>
    </p:spTree>
    <p:extLst>
      <p:ext uri="{BB962C8B-B14F-4D97-AF65-F5344CB8AC3E}">
        <p14:creationId xmlns:p14="http://schemas.microsoft.com/office/powerpoint/2010/main" val="304929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1EC819-C12B-4324-B1FF-A468EC60F03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255198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EC819-C12B-4324-B1FF-A468EC60F03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367478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EC819-C12B-4324-B1FF-A468EC60F03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309361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EC819-C12B-4324-B1FF-A468EC60F03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252778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1EC819-C12B-4324-B1FF-A468EC60F03F}"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321257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1EC819-C12B-4324-B1FF-A468EC60F03F}"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29194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1EC819-C12B-4324-B1FF-A468EC60F03F}"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191330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1EC819-C12B-4324-B1FF-A468EC60F03F}" type="datetimeFigureOut">
              <a:rPr lang="en-US" smtClean="0"/>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405820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EC819-C12B-4324-B1FF-A468EC60F03F}" type="datetimeFigureOut">
              <a:rPr lang="en-US" smtClean="0"/>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172190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1EC819-C12B-4324-B1FF-A468EC60F03F}"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504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1EC819-C12B-4324-B1FF-A468EC60F03F}"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CF57D-EF36-4A99-913F-237D0571BE9B}" type="slidenum">
              <a:rPr lang="en-US" smtClean="0"/>
              <a:t>‹#›</a:t>
            </a:fld>
            <a:endParaRPr lang="en-US"/>
          </a:p>
        </p:txBody>
      </p:sp>
    </p:spTree>
    <p:extLst>
      <p:ext uri="{BB962C8B-B14F-4D97-AF65-F5344CB8AC3E}">
        <p14:creationId xmlns:p14="http://schemas.microsoft.com/office/powerpoint/2010/main" val="426217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EC819-C12B-4324-B1FF-A468EC60F03F}" type="datetimeFigureOut">
              <a:rPr lang="en-US" smtClean="0"/>
              <a:t>8/8/2018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CF57D-EF36-4A99-913F-237D0571BE9B}" type="slidenum">
              <a:rPr lang="en-US" smtClean="0"/>
              <a:t>‹#›</a:t>
            </a:fld>
            <a:endParaRPr lang="en-US"/>
          </a:p>
        </p:txBody>
      </p:sp>
    </p:spTree>
    <p:extLst>
      <p:ext uri="{BB962C8B-B14F-4D97-AF65-F5344CB8AC3E}">
        <p14:creationId xmlns:p14="http://schemas.microsoft.com/office/powerpoint/2010/main" val="2637492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llSourcell/random_forests/blob/master/Random%20Forests%20.ipynb" TargetMode="External"/><Relationship Id="rId2" Type="http://schemas.openxmlformats.org/officeDocument/2006/relationships/hyperlink" Target="https://machinelearningmastery.com/bagging-and-random-forest-ensemble-algorithms-for-machine-learning/" TargetMode="External"/><Relationship Id="rId1" Type="http://schemas.openxmlformats.org/officeDocument/2006/relationships/slideLayout" Target="../slideLayouts/slideLayout2.xml"/><Relationship Id="rId4" Type="http://schemas.openxmlformats.org/officeDocument/2006/relationships/hyperlink" Target="https://dataaspirant.com/2017/01/30/how-decision-tree-algorithm-wo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Random Forest</a:t>
            </a:r>
            <a:endParaRPr lang="en-US" dirty="0"/>
          </a:p>
        </p:txBody>
      </p:sp>
      <p:sp>
        <p:nvSpPr>
          <p:cNvPr id="3" name="Subtitle 2"/>
          <p:cNvSpPr>
            <a:spLocks noGrp="1"/>
          </p:cNvSpPr>
          <p:nvPr>
            <p:ph type="subTitle" idx="1"/>
          </p:nvPr>
        </p:nvSpPr>
        <p:spPr/>
        <p:txBody>
          <a:bodyPr/>
          <a:lstStyle/>
          <a:p>
            <a:r>
              <a:rPr lang="en-US" dirty="0" smtClean="0"/>
              <a:t>Divya Agarwal</a:t>
            </a:r>
            <a:endParaRPr lang="en-US" dirty="0"/>
          </a:p>
        </p:txBody>
      </p:sp>
    </p:spTree>
    <p:extLst>
      <p:ext uri="{BB962C8B-B14F-4D97-AF65-F5344CB8AC3E}">
        <p14:creationId xmlns:p14="http://schemas.microsoft.com/office/powerpoint/2010/main" val="32120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Demo</a:t>
            </a:r>
            <a:endParaRPr lang="en-US" dirty="0"/>
          </a:p>
        </p:txBody>
      </p:sp>
      <p:sp>
        <p:nvSpPr>
          <p:cNvPr id="3" name="Content Placeholder 2"/>
          <p:cNvSpPr>
            <a:spLocks noGrp="1"/>
          </p:cNvSpPr>
          <p:nvPr>
            <p:ph idx="1"/>
          </p:nvPr>
        </p:nvSpPr>
        <p:spPr/>
        <p:txBody>
          <a:bodyPr/>
          <a:lstStyle/>
          <a:p>
            <a:pPr marL="0" indent="0">
              <a:buNone/>
            </a:pPr>
            <a:r>
              <a:rPr lang="en-US" dirty="0" smtClean="0"/>
              <a:t>Lets look at the </a:t>
            </a:r>
            <a:r>
              <a:rPr lang="en-US" dirty="0" err="1" smtClean="0"/>
              <a:t>Jupyter</a:t>
            </a:r>
            <a:r>
              <a:rPr lang="en-US" dirty="0" smtClean="0"/>
              <a:t> Notebook!</a:t>
            </a:r>
            <a:endParaRPr lang="en-US" dirty="0"/>
          </a:p>
        </p:txBody>
      </p:sp>
    </p:spTree>
    <p:extLst>
      <p:ext uri="{BB962C8B-B14F-4D97-AF65-F5344CB8AC3E}">
        <p14:creationId xmlns:p14="http://schemas.microsoft.com/office/powerpoint/2010/main" val="358241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Iris dataset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940" y="1504050"/>
            <a:ext cx="6656456" cy="5160623"/>
          </a:xfrm>
        </p:spPr>
      </p:pic>
    </p:spTree>
    <p:extLst>
      <p:ext uri="{BB962C8B-B14F-4D97-AF65-F5344CB8AC3E}">
        <p14:creationId xmlns:p14="http://schemas.microsoft.com/office/powerpoint/2010/main" val="359972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Learning</a:t>
            </a:r>
            <a:endParaRPr lang="en-US" dirty="0"/>
          </a:p>
        </p:txBody>
      </p:sp>
      <p:sp>
        <p:nvSpPr>
          <p:cNvPr id="3" name="Content Placeholder 2"/>
          <p:cNvSpPr>
            <a:spLocks noGrp="1"/>
          </p:cNvSpPr>
          <p:nvPr>
            <p:ph idx="1"/>
          </p:nvPr>
        </p:nvSpPr>
        <p:spPr/>
        <p:txBody>
          <a:bodyPr/>
          <a:lstStyle/>
          <a:p>
            <a:r>
              <a:rPr lang="en-US" dirty="0"/>
              <a:t>if you aggregate the predictions of a group of predictors (such as classifiers or </a:t>
            </a:r>
            <a:r>
              <a:rPr lang="en-US" dirty="0" err="1"/>
              <a:t>regressors</a:t>
            </a:r>
            <a:r>
              <a:rPr lang="en-US" dirty="0"/>
              <a:t>), you will often get better predictions than with the best individual predictor</a:t>
            </a:r>
            <a:r>
              <a:rPr lang="en-US" dirty="0" smtClean="0"/>
              <a:t>.</a:t>
            </a:r>
          </a:p>
          <a:p>
            <a:r>
              <a:rPr lang="en-US" dirty="0" smtClean="0"/>
              <a:t> </a:t>
            </a:r>
            <a:r>
              <a:rPr lang="en-US" dirty="0"/>
              <a:t>A group of pre‐ </a:t>
            </a:r>
            <a:r>
              <a:rPr lang="en-US" dirty="0" err="1"/>
              <a:t>dictors</a:t>
            </a:r>
            <a:r>
              <a:rPr lang="en-US" dirty="0"/>
              <a:t> is called an ensemble; thus, this technique is called Ensemble </a:t>
            </a:r>
            <a:r>
              <a:rPr lang="en-US" dirty="0" smtClean="0"/>
              <a:t>Learning</a:t>
            </a:r>
          </a:p>
          <a:p>
            <a:r>
              <a:rPr lang="en-US" dirty="0" smtClean="0"/>
              <a:t>Ensemble </a:t>
            </a:r>
            <a:r>
              <a:rPr lang="en-US" dirty="0"/>
              <a:t>Learning algorithm is called an Ensemble method</a:t>
            </a:r>
            <a:r>
              <a:rPr lang="en-US" dirty="0" smtClean="0"/>
              <a:t>.</a:t>
            </a:r>
          </a:p>
          <a:p>
            <a:r>
              <a:rPr lang="en-US" dirty="0" smtClean="0"/>
              <a:t>The </a:t>
            </a:r>
            <a:r>
              <a:rPr lang="en-US" dirty="0"/>
              <a:t>most popular Ensemble methods, including </a:t>
            </a:r>
            <a:r>
              <a:rPr lang="en-US" dirty="0" smtClean="0"/>
              <a:t>bagging</a:t>
            </a:r>
            <a:r>
              <a:rPr lang="en-US" dirty="0"/>
              <a:t>, boosting, stacking, and a few others</a:t>
            </a:r>
          </a:p>
        </p:txBody>
      </p:sp>
    </p:spTree>
    <p:extLst>
      <p:ext uri="{BB962C8B-B14F-4D97-AF65-F5344CB8AC3E}">
        <p14:creationId xmlns:p14="http://schemas.microsoft.com/office/powerpoint/2010/main" val="320227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5134" y="760928"/>
            <a:ext cx="10181019" cy="4903272"/>
          </a:xfrm>
        </p:spPr>
      </p:pic>
    </p:spTree>
    <p:extLst>
      <p:ext uri="{BB962C8B-B14F-4D97-AF65-F5344CB8AC3E}">
        <p14:creationId xmlns:p14="http://schemas.microsoft.com/office/powerpoint/2010/main" val="235254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sp>
        <p:nvSpPr>
          <p:cNvPr id="3" name="Content Placeholder 2"/>
          <p:cNvSpPr>
            <a:spLocks noGrp="1"/>
          </p:cNvSpPr>
          <p:nvPr>
            <p:ph idx="1"/>
          </p:nvPr>
        </p:nvSpPr>
        <p:spPr/>
        <p:txBody>
          <a:bodyPr/>
          <a:lstStyle/>
          <a:p>
            <a:r>
              <a:rPr lang="en-US" dirty="0"/>
              <a:t>One way to get a diverse set of classifiers is to use very different training algorithms, as just discussed. </a:t>
            </a:r>
            <a:endParaRPr lang="en-US" dirty="0" smtClean="0"/>
          </a:p>
          <a:p>
            <a:r>
              <a:rPr lang="en-US" dirty="0" smtClean="0"/>
              <a:t>Another </a:t>
            </a:r>
            <a:r>
              <a:rPr lang="en-US" dirty="0"/>
              <a:t>approach is to use the same training algorithm for every predictor, but to train them on different random subsets of the training set. </a:t>
            </a:r>
            <a:endParaRPr lang="en-US" dirty="0" smtClean="0"/>
          </a:p>
          <a:p>
            <a:r>
              <a:rPr lang="en-US" dirty="0" smtClean="0"/>
              <a:t>When </a:t>
            </a:r>
            <a:r>
              <a:rPr lang="en-US" dirty="0"/>
              <a:t>sampling is performed with replacement, this method is called </a:t>
            </a:r>
            <a:r>
              <a:rPr lang="en-US" dirty="0" smtClean="0"/>
              <a:t>bagging (bootstrap aggregating </a:t>
            </a:r>
            <a:r>
              <a:rPr lang="en-US" dirty="0"/>
              <a:t>)</a:t>
            </a:r>
          </a:p>
        </p:txBody>
      </p:sp>
    </p:spTree>
    <p:extLst>
      <p:ext uri="{BB962C8B-B14F-4D97-AF65-F5344CB8AC3E}">
        <p14:creationId xmlns:p14="http://schemas.microsoft.com/office/powerpoint/2010/main" val="338256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893" y="431800"/>
            <a:ext cx="10221056" cy="5829300"/>
          </a:xfrm>
        </p:spPr>
      </p:pic>
    </p:spTree>
    <p:extLst>
      <p:ext uri="{BB962C8B-B14F-4D97-AF65-F5344CB8AC3E}">
        <p14:creationId xmlns:p14="http://schemas.microsoft.com/office/powerpoint/2010/main" val="3402074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Random Forest</a:t>
            </a:r>
            <a:endParaRPr lang="en-US" dirty="0"/>
          </a:p>
        </p:txBody>
      </p:sp>
      <p:sp>
        <p:nvSpPr>
          <p:cNvPr id="3" name="Content Placeholder 2"/>
          <p:cNvSpPr>
            <a:spLocks noGrp="1"/>
          </p:cNvSpPr>
          <p:nvPr>
            <p:ph idx="1"/>
          </p:nvPr>
        </p:nvSpPr>
        <p:spPr/>
        <p:txBody>
          <a:bodyPr/>
          <a:lstStyle/>
          <a:p>
            <a:r>
              <a:rPr lang="en-US" b="1" dirty="0"/>
              <a:t>Random forests</a:t>
            </a:r>
            <a:r>
              <a:rPr lang="en-US" dirty="0"/>
              <a:t> or </a:t>
            </a:r>
            <a:r>
              <a:rPr lang="en-US" b="1" dirty="0"/>
              <a:t>random decision forests</a:t>
            </a:r>
            <a:r>
              <a:rPr lang="en-US" dirty="0"/>
              <a:t> are an ensemble learning method </a:t>
            </a:r>
            <a:r>
              <a:rPr lang="en-US" dirty="0" err="1"/>
              <a:t>for</a:t>
            </a:r>
            <a:r>
              <a:rPr lang="en-US" b="1" dirty="0" err="1"/>
              <a:t>classification</a:t>
            </a:r>
            <a:r>
              <a:rPr lang="en-US" dirty="0"/>
              <a:t>, regression and other tasks, that operate by constructing a multitude of </a:t>
            </a:r>
            <a:r>
              <a:rPr lang="en-US" b="1" dirty="0"/>
              <a:t>decision trees</a:t>
            </a:r>
            <a:r>
              <a:rPr lang="en-US" dirty="0"/>
              <a:t> at training time and outputting the class that is the mode of the classes (</a:t>
            </a:r>
            <a:r>
              <a:rPr lang="en-US" b="1" dirty="0"/>
              <a:t>classification</a:t>
            </a:r>
            <a:r>
              <a:rPr lang="en-US" dirty="0"/>
              <a:t>)</a:t>
            </a:r>
          </a:p>
        </p:txBody>
      </p:sp>
    </p:spTree>
    <p:extLst>
      <p:ext uri="{BB962C8B-B14F-4D97-AF65-F5344CB8AC3E}">
        <p14:creationId xmlns:p14="http://schemas.microsoft.com/office/powerpoint/2010/main" val="2802008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US" dirty="0"/>
          </a:p>
        </p:txBody>
      </p:sp>
      <p:sp>
        <p:nvSpPr>
          <p:cNvPr id="3" name="Content Placeholder 2"/>
          <p:cNvSpPr>
            <a:spLocks noGrp="1"/>
          </p:cNvSpPr>
          <p:nvPr>
            <p:ph idx="1"/>
          </p:nvPr>
        </p:nvSpPr>
        <p:spPr/>
        <p:txBody>
          <a:bodyPr/>
          <a:lstStyle/>
          <a:p>
            <a:r>
              <a:rPr lang="en-US" dirty="0" smtClean="0"/>
              <a:t>Increasing the predictive power</a:t>
            </a:r>
          </a:p>
          <a:p>
            <a:pPr lvl="1"/>
            <a:r>
              <a:rPr lang="en-US" dirty="0" err="1" smtClean="0"/>
              <a:t>n_estimators</a:t>
            </a:r>
            <a:r>
              <a:rPr lang="en-US" dirty="0" smtClean="0"/>
              <a:t> </a:t>
            </a:r>
          </a:p>
          <a:p>
            <a:pPr lvl="1"/>
            <a:r>
              <a:rPr lang="en-US" dirty="0" err="1" smtClean="0"/>
              <a:t>max_features</a:t>
            </a:r>
            <a:endParaRPr lang="en-US" dirty="0" smtClean="0"/>
          </a:p>
          <a:p>
            <a:pPr lvl="1"/>
            <a:r>
              <a:rPr lang="en-US" dirty="0" err="1" smtClean="0"/>
              <a:t>min_sample_leaf</a:t>
            </a:r>
            <a:endParaRPr lang="en-US" dirty="0"/>
          </a:p>
          <a:p>
            <a:pPr marL="457200" lvl="1" indent="0">
              <a:buNone/>
            </a:pPr>
            <a:endParaRPr lang="en-US" dirty="0" smtClean="0"/>
          </a:p>
          <a:p>
            <a:r>
              <a:rPr lang="en-US" dirty="0" smtClean="0"/>
              <a:t>Increasing the model’s sped</a:t>
            </a:r>
          </a:p>
          <a:p>
            <a:pPr lvl="1"/>
            <a:r>
              <a:rPr lang="en-US" dirty="0" err="1" smtClean="0"/>
              <a:t>n_jobs</a:t>
            </a:r>
            <a:endParaRPr lang="en-US" dirty="0" smtClean="0"/>
          </a:p>
          <a:p>
            <a:pPr lvl="1"/>
            <a:r>
              <a:rPr lang="en-US" dirty="0" err="1" smtClean="0"/>
              <a:t>random_state</a:t>
            </a:r>
            <a:endParaRPr lang="en-US" dirty="0"/>
          </a:p>
        </p:txBody>
      </p:sp>
    </p:spTree>
    <p:extLst>
      <p:ext uri="{BB962C8B-B14F-4D97-AF65-F5344CB8AC3E}">
        <p14:creationId xmlns:p14="http://schemas.microsoft.com/office/powerpoint/2010/main" val="383931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vs Random Forest</a:t>
            </a:r>
            <a:endParaRPr lang="en-US" dirty="0"/>
          </a:p>
        </p:txBody>
      </p:sp>
      <p:sp>
        <p:nvSpPr>
          <p:cNvPr id="3" name="Content Placeholder 2"/>
          <p:cNvSpPr>
            <a:spLocks noGrp="1"/>
          </p:cNvSpPr>
          <p:nvPr>
            <p:ph idx="1"/>
          </p:nvPr>
        </p:nvSpPr>
        <p:spPr/>
        <p:txBody>
          <a:bodyPr/>
          <a:lstStyle/>
          <a:p>
            <a:r>
              <a:rPr lang="en-US" dirty="0"/>
              <a:t>You are right that the two concepts are similar. As is implied by the names "Tree" and "Forest," a Random Forest is essentially a collection of Decision Trees. A decision tree is built on an entire dataset, using all the features/variables of interest, whereas a random forest randomly selects observations/rows and specific features/variables to build multiple decision trees from and then averages the results. After a large number of trees are built using this method, each tree "votes" or chooses the class, and the class receiving the most votes by a simple majority is the "winner" or predicted class.</a:t>
            </a:r>
          </a:p>
        </p:txBody>
      </p:sp>
    </p:spTree>
    <p:extLst>
      <p:ext uri="{BB962C8B-B14F-4D97-AF65-F5344CB8AC3E}">
        <p14:creationId xmlns:p14="http://schemas.microsoft.com/office/powerpoint/2010/main" val="3915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Random Forest Applications</a:t>
            </a:r>
          </a:p>
          <a:p>
            <a:pPr lvl="1"/>
            <a:r>
              <a:rPr lang="en-US" dirty="0" smtClean="0"/>
              <a:t>Banking</a:t>
            </a:r>
          </a:p>
          <a:p>
            <a:pPr lvl="1"/>
            <a:r>
              <a:rPr lang="en-US" dirty="0" smtClean="0"/>
              <a:t>Medicine</a:t>
            </a:r>
          </a:p>
          <a:p>
            <a:pPr lvl="1"/>
            <a:r>
              <a:rPr lang="en-US" dirty="0" smtClean="0"/>
              <a:t>Stock Market</a:t>
            </a:r>
          </a:p>
          <a:p>
            <a:pPr lvl="1"/>
            <a:r>
              <a:rPr lang="en-US" dirty="0" smtClean="0"/>
              <a:t>E-commerce</a:t>
            </a:r>
          </a:p>
          <a:p>
            <a:pPr lvl="1"/>
            <a:endParaRPr lang="en-US" dirty="0" smtClean="0"/>
          </a:p>
          <a:p>
            <a:r>
              <a:rPr lang="en-US" dirty="0" smtClean="0"/>
              <a:t>Advantages</a:t>
            </a:r>
          </a:p>
          <a:p>
            <a:pPr lvl="1"/>
            <a:r>
              <a:rPr lang="en-US" dirty="0" smtClean="0"/>
              <a:t>No overfitting during classification</a:t>
            </a:r>
          </a:p>
          <a:p>
            <a:pPr lvl="1"/>
            <a:r>
              <a:rPr lang="en-US" dirty="0" smtClean="0"/>
              <a:t>Feature engineering : identify most important features out of the available features from training dataset</a:t>
            </a:r>
          </a:p>
          <a:p>
            <a:pPr marL="0" indent="0">
              <a:buNone/>
            </a:pPr>
            <a:endParaRPr lang="en-US" dirty="0"/>
          </a:p>
        </p:txBody>
      </p:sp>
    </p:spTree>
    <p:extLst>
      <p:ext uri="{BB962C8B-B14F-4D97-AF65-F5344CB8AC3E}">
        <p14:creationId xmlns:p14="http://schemas.microsoft.com/office/powerpoint/2010/main" val="381028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Decision Trees Overview</a:t>
            </a:r>
          </a:p>
          <a:p>
            <a:r>
              <a:rPr lang="en-US" dirty="0" smtClean="0"/>
              <a:t>How it works</a:t>
            </a:r>
          </a:p>
          <a:p>
            <a:r>
              <a:rPr lang="en-US" dirty="0" smtClean="0"/>
              <a:t>Example</a:t>
            </a:r>
          </a:p>
          <a:p>
            <a:r>
              <a:rPr lang="en-US" dirty="0" smtClean="0"/>
              <a:t>Feature importance</a:t>
            </a:r>
          </a:p>
          <a:p>
            <a:r>
              <a:rPr lang="en-US" dirty="0" smtClean="0"/>
              <a:t>Deference between </a:t>
            </a:r>
            <a:r>
              <a:rPr lang="en-US" dirty="0"/>
              <a:t>Decision Trees and Random </a:t>
            </a:r>
            <a:r>
              <a:rPr lang="en-US" dirty="0" smtClean="0"/>
              <a:t>Forests</a:t>
            </a:r>
          </a:p>
          <a:p>
            <a:r>
              <a:rPr lang="en-US" dirty="0" smtClean="0"/>
              <a:t>Conclusion </a:t>
            </a:r>
            <a:endParaRPr lang="en-US" dirty="0"/>
          </a:p>
        </p:txBody>
      </p:sp>
    </p:spTree>
    <p:extLst>
      <p:ext uri="{BB962C8B-B14F-4D97-AF65-F5344CB8AC3E}">
        <p14:creationId xmlns:p14="http://schemas.microsoft.com/office/powerpoint/2010/main" val="1379634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68" y="278628"/>
            <a:ext cx="3375454" cy="662781"/>
          </a:xfrm>
        </p:spPr>
        <p:txBody>
          <a:bodyPr>
            <a:normAutofit fontScale="90000"/>
          </a:bodyPr>
          <a:lstStyle/>
          <a:p>
            <a:r>
              <a:rPr lang="en-US" dirty="0" smtClean="0"/>
              <a:t>References!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8522" y="941409"/>
            <a:ext cx="4092146" cy="5672646"/>
          </a:xfrm>
        </p:spPr>
      </p:pic>
    </p:spTree>
    <p:extLst>
      <p:ext uri="{BB962C8B-B14F-4D97-AF65-F5344CB8AC3E}">
        <p14:creationId xmlns:p14="http://schemas.microsoft.com/office/powerpoint/2010/main" val="65930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lstStyle/>
          <a:p>
            <a:r>
              <a:rPr lang="en-US" dirty="0">
                <a:hlinkClick r:id="rId2"/>
              </a:rPr>
              <a:t>https://machinelearningmastery.com/bagging-and-random-forest-ensemble-algorithms-for-machine-learning</a:t>
            </a:r>
            <a:r>
              <a:rPr lang="en-US" dirty="0" smtClean="0">
                <a:hlinkClick r:id="rId2"/>
              </a:rPr>
              <a:t>/</a:t>
            </a:r>
            <a:endParaRPr lang="en-US" dirty="0"/>
          </a:p>
          <a:p>
            <a:r>
              <a:rPr lang="en-US" dirty="0">
                <a:hlinkClick r:id="rId3"/>
              </a:rPr>
              <a:t>https://</a:t>
            </a:r>
            <a:r>
              <a:rPr lang="en-US" dirty="0" smtClean="0">
                <a:hlinkClick r:id="rId3"/>
              </a:rPr>
              <a:t>github.com/llSourcell/random_forests/blob/master/Random%20Forests%20.ipynb</a:t>
            </a:r>
            <a:endParaRPr lang="en-US" dirty="0"/>
          </a:p>
          <a:p>
            <a:r>
              <a:rPr lang="en-US" dirty="0">
                <a:hlinkClick r:id="rId4"/>
              </a:rPr>
              <a:t>https://dataaspirant.com/2017/01/30/how-decision-tree-algorithm-works</a:t>
            </a:r>
            <a:r>
              <a:rPr lang="en-US" dirty="0" smtClean="0">
                <a:hlinkClick r:id="rId4"/>
              </a:rPr>
              <a:t>/</a:t>
            </a:r>
            <a:endParaRPr lang="en-US" dirty="0" smtClean="0"/>
          </a:p>
          <a:p>
            <a:pPr marL="0" indent="0">
              <a:buNone/>
            </a:pPr>
            <a:endParaRPr lang="en-US" dirty="0"/>
          </a:p>
        </p:txBody>
      </p:sp>
    </p:spTree>
    <p:extLst>
      <p:ext uri="{BB962C8B-B14F-4D97-AF65-F5344CB8AC3E}">
        <p14:creationId xmlns:p14="http://schemas.microsoft.com/office/powerpoint/2010/main" val="103877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Random forest algorithm can use both for classification and the regression kind of problems.</a:t>
            </a:r>
          </a:p>
          <a:p>
            <a:r>
              <a:rPr lang="en-US" dirty="0"/>
              <a:t>Random forest algorithm is a supervised classification algorithm. </a:t>
            </a:r>
            <a:endParaRPr lang="en-US" dirty="0" smtClean="0"/>
          </a:p>
          <a:p>
            <a:r>
              <a:rPr lang="en-US" dirty="0" smtClean="0"/>
              <a:t>As </a:t>
            </a:r>
            <a:r>
              <a:rPr lang="en-US" dirty="0"/>
              <a:t>the name suggest, this algorithm creates the forest with a number of trees</a:t>
            </a:r>
            <a:r>
              <a:rPr lang="en-US" dirty="0" smtClean="0"/>
              <a:t>.</a:t>
            </a:r>
          </a:p>
          <a:p>
            <a:r>
              <a:rPr lang="en-US" dirty="0" smtClean="0"/>
              <a:t>What is a Decision Tree ?</a:t>
            </a:r>
          </a:p>
          <a:p>
            <a:endParaRPr lang="en-US" dirty="0"/>
          </a:p>
        </p:txBody>
      </p:sp>
    </p:spTree>
    <p:extLst>
      <p:ext uri="{BB962C8B-B14F-4D97-AF65-F5344CB8AC3E}">
        <p14:creationId xmlns:p14="http://schemas.microsoft.com/office/powerpoint/2010/main" val="261880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idx="1"/>
          </p:nvPr>
        </p:nvSpPr>
        <p:spPr/>
        <p:txBody>
          <a:bodyPr/>
          <a:lstStyle/>
          <a:p>
            <a:r>
              <a:rPr lang="en-US" dirty="0" smtClean="0"/>
              <a:t>Supervised Learning Algorithm, used for solving classification and regression problems.</a:t>
            </a:r>
          </a:p>
          <a:p>
            <a:r>
              <a:rPr lang="en-US" dirty="0"/>
              <a:t>The general motive of using Decision Tree is to create a training model which can use to predict class or value of target variables by </a:t>
            </a:r>
            <a:r>
              <a:rPr lang="en-US" b="1" dirty="0"/>
              <a:t>learning decision rules</a:t>
            </a:r>
            <a:r>
              <a:rPr lang="en-US" dirty="0"/>
              <a:t> inferred from prior data(training data</a:t>
            </a:r>
            <a:r>
              <a:rPr lang="en-US" dirty="0" smtClean="0"/>
              <a:t>).</a:t>
            </a:r>
          </a:p>
          <a:p>
            <a:pPr marL="0" indent="0">
              <a:buNone/>
            </a:pPr>
            <a:endParaRPr lang="en-US" dirty="0" smtClean="0"/>
          </a:p>
        </p:txBody>
      </p:sp>
    </p:spTree>
    <p:extLst>
      <p:ext uri="{BB962C8B-B14F-4D97-AF65-F5344CB8AC3E}">
        <p14:creationId xmlns:p14="http://schemas.microsoft.com/office/powerpoint/2010/main" val="7418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Tree </a:t>
            </a:r>
            <a:r>
              <a:rPr lang="en-US" b="1" dirty="0" smtClean="0"/>
              <a:t>Algorithm</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1" y="1479996"/>
            <a:ext cx="8762999" cy="4696967"/>
          </a:xfrm>
          <a:prstGeom prst="rect">
            <a:avLst/>
          </a:prstGeom>
        </p:spPr>
      </p:pic>
    </p:spTree>
    <p:extLst>
      <p:ext uri="{BB962C8B-B14F-4D97-AF65-F5344CB8AC3E}">
        <p14:creationId xmlns:p14="http://schemas.microsoft.com/office/powerpoint/2010/main" val="240280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Selection</a:t>
            </a:r>
            <a:endParaRPr lang="en-US" dirty="0"/>
          </a:p>
        </p:txBody>
      </p:sp>
      <p:sp>
        <p:nvSpPr>
          <p:cNvPr id="3" name="Content Placeholder 2"/>
          <p:cNvSpPr>
            <a:spLocks noGrp="1"/>
          </p:cNvSpPr>
          <p:nvPr>
            <p:ph idx="1"/>
          </p:nvPr>
        </p:nvSpPr>
        <p:spPr/>
        <p:txBody>
          <a:bodyPr/>
          <a:lstStyle/>
          <a:p>
            <a:r>
              <a:rPr lang="en-US" b="1" dirty="0"/>
              <a:t>The popular attribute selection measures:</a:t>
            </a:r>
            <a:endParaRPr lang="en-US" dirty="0"/>
          </a:p>
          <a:p>
            <a:pPr marL="0" indent="0">
              <a:buNone/>
            </a:pPr>
            <a:r>
              <a:rPr lang="en-US" dirty="0" smtClean="0"/>
              <a:t>		1.  Information </a:t>
            </a:r>
            <a:r>
              <a:rPr lang="en-US" dirty="0"/>
              <a:t>gain</a:t>
            </a:r>
          </a:p>
          <a:p>
            <a:pPr marL="0" indent="0">
              <a:buNone/>
            </a:pPr>
            <a:r>
              <a:rPr lang="en-US" dirty="0" smtClean="0"/>
              <a:t>		2.  Gini </a:t>
            </a:r>
            <a:r>
              <a:rPr lang="en-US" dirty="0"/>
              <a:t>index</a:t>
            </a:r>
          </a:p>
          <a:p>
            <a:endParaRPr lang="en-US" dirty="0"/>
          </a:p>
        </p:txBody>
      </p:sp>
    </p:spTree>
    <p:extLst>
      <p:ext uri="{BB962C8B-B14F-4D97-AF65-F5344CB8AC3E}">
        <p14:creationId xmlns:p14="http://schemas.microsoft.com/office/powerpoint/2010/main" val="85446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gain</a:t>
            </a:r>
            <a:endParaRPr lang="en-US" dirty="0"/>
          </a:p>
        </p:txBody>
      </p:sp>
      <p:sp>
        <p:nvSpPr>
          <p:cNvPr id="3" name="Content Placeholder 2"/>
          <p:cNvSpPr>
            <a:spLocks noGrp="1"/>
          </p:cNvSpPr>
          <p:nvPr>
            <p:ph idx="1"/>
          </p:nvPr>
        </p:nvSpPr>
        <p:spPr/>
        <p:txBody>
          <a:bodyPr/>
          <a:lstStyle/>
          <a:p>
            <a:r>
              <a:rPr lang="en-US" dirty="0" smtClean="0"/>
              <a:t>Entropy : for a discrete random variable X with N outcomes :-</a:t>
            </a:r>
          </a:p>
          <a:p>
            <a:pPr marL="0" indent="0">
              <a:buNone/>
            </a:pPr>
            <a:endParaRPr lang="en-US" dirty="0" smtClean="0"/>
          </a:p>
          <a:p>
            <a:pPr marL="0" indent="0">
              <a:buNone/>
            </a:pPr>
            <a:endParaRPr lang="en-US" dirty="0"/>
          </a:p>
          <a:p>
            <a:pPr marL="0" indent="0">
              <a:buNone/>
            </a:pPr>
            <a:endParaRPr lang="en-US" dirty="0"/>
          </a:p>
          <a:p>
            <a:r>
              <a:rPr lang="en-US" dirty="0"/>
              <a:t>Information gain tells us how important a given attribute of the feature vectors is.</a:t>
            </a:r>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239" y="2440725"/>
            <a:ext cx="3610426" cy="10263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0379" y="4843420"/>
            <a:ext cx="6317739" cy="1087480"/>
          </a:xfrm>
          <a:prstGeom prst="rect">
            <a:avLst/>
          </a:prstGeom>
        </p:spPr>
      </p:pic>
    </p:spTree>
    <p:extLst>
      <p:ext uri="{BB962C8B-B14F-4D97-AF65-F5344CB8AC3E}">
        <p14:creationId xmlns:p14="http://schemas.microsoft.com/office/powerpoint/2010/main" val="173116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Gini Index</a:t>
            </a:r>
            <a:endParaRPr lang="en-US" dirty="0"/>
          </a:p>
        </p:txBody>
      </p:sp>
      <p:sp>
        <p:nvSpPr>
          <p:cNvPr id="3" name="Content Placeholder 2"/>
          <p:cNvSpPr>
            <a:spLocks noGrp="1"/>
          </p:cNvSpPr>
          <p:nvPr>
            <p:ph idx="1"/>
          </p:nvPr>
        </p:nvSpPr>
        <p:spPr/>
        <p:txBody>
          <a:bodyPr/>
          <a:lstStyle/>
          <a:p>
            <a:r>
              <a:rPr lang="en-US" dirty="0" smtClean="0"/>
              <a:t>Gini </a:t>
            </a:r>
            <a:r>
              <a:rPr lang="en-US" dirty="0"/>
              <a:t>Index is a metric to measure how often a randomly chosen element would be incorrectly identified. It means an attribute with lower </a:t>
            </a:r>
            <a:r>
              <a:rPr lang="en-US" dirty="0" err="1"/>
              <a:t>gini</a:t>
            </a:r>
            <a:r>
              <a:rPr lang="en-US" dirty="0"/>
              <a:t> index should be preferred.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357" y="3246383"/>
            <a:ext cx="3786182" cy="1351017"/>
          </a:xfrm>
          <a:prstGeom prst="rect">
            <a:avLst/>
          </a:prstGeom>
        </p:spPr>
      </p:pic>
    </p:spTree>
    <p:extLst>
      <p:ext uri="{BB962C8B-B14F-4D97-AF65-F5344CB8AC3E}">
        <p14:creationId xmlns:p14="http://schemas.microsoft.com/office/powerpoint/2010/main" val="324124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in Decision Trees</a:t>
            </a:r>
            <a:endParaRPr lang="en-US" dirty="0"/>
          </a:p>
        </p:txBody>
      </p:sp>
      <p:sp>
        <p:nvSpPr>
          <p:cNvPr id="3" name="Content Placeholder 2"/>
          <p:cNvSpPr>
            <a:spLocks noGrp="1"/>
          </p:cNvSpPr>
          <p:nvPr>
            <p:ph idx="1"/>
          </p:nvPr>
        </p:nvSpPr>
        <p:spPr/>
        <p:txBody>
          <a:bodyPr/>
          <a:lstStyle/>
          <a:p>
            <a:r>
              <a:rPr lang="en-US" dirty="0" smtClean="0"/>
              <a:t>Decision trees perfectly partitions the training set, thus leading to </a:t>
            </a:r>
            <a:r>
              <a:rPr lang="en-US" dirty="0" smtClean="0"/>
              <a:t>overfitting.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239" y="2357984"/>
            <a:ext cx="6091882" cy="4248370"/>
          </a:xfrm>
          <a:prstGeom prst="rect">
            <a:avLst/>
          </a:prstGeom>
        </p:spPr>
      </p:pic>
    </p:spTree>
    <p:extLst>
      <p:ext uri="{BB962C8B-B14F-4D97-AF65-F5344CB8AC3E}">
        <p14:creationId xmlns:p14="http://schemas.microsoft.com/office/powerpoint/2010/main" val="1697735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6076</TotalTime>
  <Words>944</Words>
  <Application>Microsoft Office PowerPoint</Application>
  <PresentationFormat>Widescreen</PresentationFormat>
  <Paragraphs>116</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Random Forest</vt:lpstr>
      <vt:lpstr>Table of Contents</vt:lpstr>
      <vt:lpstr>Introduction</vt:lpstr>
      <vt:lpstr>Decision Trees</vt:lpstr>
      <vt:lpstr>Decision Tree Algorithm</vt:lpstr>
      <vt:lpstr>Attributes Selection</vt:lpstr>
      <vt:lpstr>Information gain</vt:lpstr>
      <vt:lpstr>Gini Index</vt:lpstr>
      <vt:lpstr>Overfitting in Decision Trees</vt:lpstr>
      <vt:lpstr>Program Demo</vt:lpstr>
      <vt:lpstr>Iris dataset Tree</vt:lpstr>
      <vt:lpstr>Ensemble Learning</vt:lpstr>
      <vt:lpstr>PowerPoint Presentation</vt:lpstr>
      <vt:lpstr>Bagging</vt:lpstr>
      <vt:lpstr>PowerPoint Presentation</vt:lpstr>
      <vt:lpstr>Back to Random Forest</vt:lpstr>
      <vt:lpstr>Feature Importance</vt:lpstr>
      <vt:lpstr>Decision Tree vs Random Forest</vt:lpstr>
      <vt:lpstr>Conclusion</vt:lpstr>
      <vt:lpstr>References!</vt:lpstr>
      <vt:lpstr>Useful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Agarwal, Divya</dc:creator>
  <cp:lastModifiedBy>Agarwal, Divya</cp:lastModifiedBy>
  <cp:revision>30</cp:revision>
  <dcterms:created xsi:type="dcterms:W3CDTF">2018-07-20T19:29:58Z</dcterms:created>
  <dcterms:modified xsi:type="dcterms:W3CDTF">2018-08-08T15:33:03Z</dcterms:modified>
</cp:coreProperties>
</file>