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871B"/>
    <a:srgbClr val="906414"/>
    <a:srgbClr val="15184F"/>
    <a:srgbClr val="0793E9"/>
    <a:srgbClr val="067DC6"/>
    <a:srgbClr val="181D7A"/>
    <a:srgbClr val="272C95"/>
    <a:srgbClr val="1C1E48"/>
    <a:srgbClr val="1FAEE1"/>
    <a:srgbClr val="484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1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5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7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4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8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FAB66A-6766-4AD1-B035-9D20B6C413C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B189C3-9F9A-48C2-A218-67838DA03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3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38A1-BA8F-6117-CDB7-F26293EC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EC776-99CD-ADAB-2D5A-82441C764C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082C5-22BA-F031-5DE2-2BF762B38216}"/>
              </a:ext>
            </a:extLst>
          </p:cNvPr>
          <p:cNvSpPr/>
          <p:nvPr/>
        </p:nvSpPr>
        <p:spPr>
          <a:xfrm>
            <a:off x="622300" y="3200400"/>
            <a:ext cx="5473700" cy="218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BBC5E-B716-E604-6D3A-37E5F9AF3749}"/>
              </a:ext>
            </a:extLst>
          </p:cNvPr>
          <p:cNvSpPr/>
          <p:nvPr/>
        </p:nvSpPr>
        <p:spPr>
          <a:xfrm>
            <a:off x="2865882" y="4602615"/>
            <a:ext cx="5473700" cy="218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34629BC-D28C-0E70-828A-804256425B39}"/>
              </a:ext>
            </a:extLst>
          </p:cNvPr>
          <p:cNvSpPr txBox="1">
            <a:spLocks/>
          </p:cNvSpPr>
          <p:nvPr/>
        </p:nvSpPr>
        <p:spPr bwMode="black">
          <a:xfrm>
            <a:off x="1805184" y="3467100"/>
            <a:ext cx="5549474" cy="1325563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AEE1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Bahnschrift SemiBold SemiConden" panose="020B0502040204020203" pitchFamily="34" charset="0"/>
              </a:rPr>
              <a:t>Telangana Growth Analysis</a:t>
            </a:r>
            <a:endParaRPr lang="en-IN" dirty="0">
              <a:solidFill>
                <a:srgbClr val="1FAEE1"/>
              </a:solidFill>
              <a:effectLst>
                <a:reflection blurRad="6350" stA="60000" endA="900" endPos="60000" dist="29997" dir="5400000" sy="-100000" algn="bl" rotWithShape="0"/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45F92-8BB4-2463-6B23-25B04ADC467A}"/>
              </a:ext>
            </a:extLst>
          </p:cNvPr>
          <p:cNvSpPr/>
          <p:nvPr/>
        </p:nvSpPr>
        <p:spPr>
          <a:xfrm>
            <a:off x="622300" y="3467100"/>
            <a:ext cx="1432394" cy="1325564"/>
          </a:xfrm>
          <a:prstGeom prst="rect">
            <a:avLst/>
          </a:prstGeom>
          <a:blipFill dpi="0" rotWithShape="1">
            <a:blip r:embed="rId3">
              <a:alphaModFix amt="46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03" b="94224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1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6.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istribution of vehicles vary by vehicle class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MotorCycle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MotorCar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AutoRickshaw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Agriculture) across different districts.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5642"/>
            <a:ext cx="1092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Motor Cycle has been the predominant preference for all districts, particularly for Hyderabad,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Medchal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Maikajgiri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Nalgonda,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Suryapet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Siddipet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are leading in agriculture vehicle sales as these districts are predominantly focuses on Agriculture rather than industry,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53FBB-F71E-9B64-B12E-4C52E359C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22" y="1280833"/>
            <a:ext cx="6192565" cy="25114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CB4BE5-F90E-A84C-C9B3-F26FF46CFA92}"/>
              </a:ext>
            </a:extLst>
          </p:cNvPr>
          <p:cNvSpPr txBox="1"/>
          <p:nvPr/>
        </p:nvSpPr>
        <p:spPr>
          <a:xfrm>
            <a:off x="4244204" y="3780328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Districts of highest vehicle sales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AE3A6-EF15-6FFC-1790-74F091138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9" y="1214074"/>
            <a:ext cx="404869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7. </a:t>
            </a:r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he top 3 and bottom 3 districts that have shown the highest and lowest vehicle sales growth during FY 2022 compared to FY 2021 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2897"/>
            <a:ext cx="1092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Hyderabad,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Medchal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Malkajgiri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are the top 3 districts with higher vehicle sales of 13.54%, 9.82%, 4.60%  during 2021 – 2022 respectively and these districts are also leading in both document and e-stamp registration revenue.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Nirmal,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Jagtial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Warangal are the bottom 3 districts with lesser vehicle sales of -27.87%, -32.38%, -41.68% during 2021 – 2022 respectively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C7746-209E-AEE2-ED5C-97FC35FA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655" y="948303"/>
            <a:ext cx="3856836" cy="2808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57F79-E991-9C87-60C5-50BE477AD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39" y="838593"/>
            <a:ext cx="4134061" cy="280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703C7-DE0D-6B00-E12C-E65090BFDCB0}"/>
              </a:ext>
            </a:extLst>
          </p:cNvPr>
          <p:cNvSpPr txBox="1"/>
          <p:nvPr/>
        </p:nvSpPr>
        <p:spPr>
          <a:xfrm>
            <a:off x="2576360" y="3819560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Top 3 districts 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DB301-5354-EA92-3684-05705D30C56D}"/>
              </a:ext>
            </a:extLst>
          </p:cNvPr>
          <p:cNvSpPr txBox="1"/>
          <p:nvPr/>
        </p:nvSpPr>
        <p:spPr>
          <a:xfrm>
            <a:off x="7407274" y="3756572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Bottom 3 districts 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6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8.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List down the top 5 sectors that have witnessed the most significant investments in FY 2022. </a:t>
            </a:r>
          </a:p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 </a:t>
            </a:r>
            <a:endParaRPr lang="en-IN" dirty="0">
              <a:solidFill>
                <a:srgbClr val="15184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2897"/>
            <a:ext cx="1092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Plastic and rubber are the highly invested sector, followed by Pharmaceuticals and Chemicals and Real estate, Industrial parks and IT Buildings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Around 66% of total investments are in top 5 sectors, 34% of investments in remaining 15 sectors.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district significantly investing in Real estate, IT Buildings and Industrial Parks</a:t>
            </a:r>
          </a:p>
          <a:p>
            <a:pPr algn="just"/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C3751-526D-5FA8-5C5E-3F26281A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20" y="811107"/>
            <a:ext cx="2876951" cy="2525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255F0-DD8C-3D2B-37C2-42990378F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" y="758067"/>
            <a:ext cx="3506634" cy="2578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B2E1ED-B95A-7270-470B-502792E06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57" y="984480"/>
            <a:ext cx="310558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he top 3 districts that have attracted the most significant sector investments during FY 2019 to 2022 </a:t>
            </a:r>
          </a:p>
          <a:p>
            <a:pPr algn="l"/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844733" y="4945670"/>
            <a:ext cx="10620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Madchal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Malkajigri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and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are investing a substantial amount in multiple sectors.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predominantly investing in Real Estates, IT Buildings, Industrial park and Textile,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in Fertilizers and Beverages.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Maximum investment by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Madchal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malkajigri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is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Agro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based cold storages sector.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F28A5-C73C-D34E-E07C-B70FB9D56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37" y="600296"/>
            <a:ext cx="7244781" cy="4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10. </a:t>
            </a:r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elationship between district investments, vehicles sales and stamps revenue within the same district between FY 2021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and 2022 </a:t>
            </a:r>
            <a:endParaRPr lang="en-IN" dirty="0">
              <a:solidFill>
                <a:srgbClr val="15184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844733" y="4945670"/>
            <a:ext cx="10620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There is a significant relationship between Document registration and E- stamp registration as one increases the other increases.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 overall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reveunue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of document and e-stamp registration revenue has seen a significant fall from 2021 to 2022.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There aren’t any visible relations between vehicle sales and investments in different sectors.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9EEA-7A07-A2A5-AD8F-DFC039AA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96" y="855337"/>
            <a:ext cx="4401164" cy="309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E8AAF-C7E6-6270-8CB5-F5A19AE6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3" y="1094520"/>
            <a:ext cx="4949963" cy="2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11. </a:t>
            </a:r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articular sectors that have shown substantial investment in multiple districts between FY 2021 and 2022? </a:t>
            </a:r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762651" y="4900460"/>
            <a:ext cx="1062010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district is the major investor for Real Estate (4k Cr) , Industrial Park, IT Buildings (280 Cr).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Automobile sector, 82% of investments are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(1.2k Cr) and the remaining 18% by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districts (275 Cr).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Fertilizers,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Pestisides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Insectisides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sector, 44% investments are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Yadadri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Bhuvanagiri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(25 Cr), 36% by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(21 Cr) and the remaining 20% of investments are other 5 districts in small amounts.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160A-8927-DCBA-B3AC-CB485EAEC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817521"/>
            <a:ext cx="557290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12. </a:t>
            </a:r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dentify any seasonal patterns or cyclicality in the investment trends for specific sectors? Do certain sectors experience higher investments during particular months? </a:t>
            </a:r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762651" y="4900460"/>
            <a:ext cx="1062010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February, there is a significant increase in the investments in Real estate, Industrial Park, IT Buildings.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June, there is a slight increase in the investments in Pharmaceuticals and Chemicals and gradually increases in July.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April ,June and November, an increase in investment is seen in Solar and other renewable energy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 December, Fertilizers has a significant increase.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8103F-BDB9-1928-2BF2-3FBE3AEA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1011656"/>
            <a:ext cx="87356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EDCD38-84F2-69F4-37C7-9535A4F7ADF9}"/>
              </a:ext>
            </a:extLst>
          </p:cNvPr>
          <p:cNvSpPr/>
          <p:nvPr/>
        </p:nvSpPr>
        <p:spPr>
          <a:xfrm>
            <a:off x="3092450" y="325385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24793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631371" y="1550808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1. </a:t>
            </a:r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he top 5 districts to buy commercial properties in Telangana 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C37A5-C513-83E0-D4DC-B42ACF50020D}"/>
              </a:ext>
            </a:extLst>
          </p:cNvPr>
          <p:cNvSpPr txBox="1"/>
          <p:nvPr/>
        </p:nvSpPr>
        <p:spPr>
          <a:xfrm>
            <a:off x="631370" y="618469"/>
            <a:ext cx="112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SECONDARY QUESTIONS</a:t>
            </a:r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39CBC-6FC4-2D5A-D79D-A2AF2DE21E6C}"/>
              </a:ext>
            </a:extLst>
          </p:cNvPr>
          <p:cNvSpPr txBox="1"/>
          <p:nvPr/>
        </p:nvSpPr>
        <p:spPr>
          <a:xfrm>
            <a:off x="785950" y="2088849"/>
            <a:ext cx="106201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Hyderabad, Capital of Telangana, an emerging IT and Tech hub, has various business opportunities, has higher registration revenue and vehicle sales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one of the highest vehicle sales and registration revenue, have investments in Real Estate, IT Building, Industrial Parks. Because of the close proximity of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and Hyderabad, the development of Hyderabad can impact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Sangareddy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have major investments in Automobile sector and has high revenue from registrations conforms the industrial and economic growth of Telangana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Medchal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Malkajgiri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is one of the district with highest registration revenue,  vehicle sales and investments in Pharmaceutical and chemicals can contribute to the economic growth.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Yadadri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Bhuvanagiri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has major investments in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Agro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based cold storages and Pharmaceutical and chemicals can impact the economic growth of Telangana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5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265222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631370" y="197203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2. </a:t>
            </a:r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he significant policies or initiatives were put into effect to enhance economic growth, investments, and employment in Telangana by the current government.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0" y="969035"/>
            <a:ext cx="10620101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Telangana</a:t>
            </a:r>
            <a:r>
              <a:rPr lang="en-US" sz="1750" b="1" u="sng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electric vehicle and energy storage policy  (2020 – 2030)</a:t>
            </a:r>
          </a:p>
          <a:p>
            <a:pPr algn="just"/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C5971-F366-4B0B-01EB-6BDB4A7B0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58" y="651947"/>
            <a:ext cx="2472901" cy="1896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1AB1D-E9D6-C805-40C9-8536A827B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53" y="705144"/>
            <a:ext cx="2472901" cy="1698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F281C-D8CF-B089-92A4-1A0F4E5DA7D4}"/>
              </a:ext>
            </a:extLst>
          </p:cNvPr>
          <p:cNvSpPr txBox="1"/>
          <p:nvPr/>
        </p:nvSpPr>
        <p:spPr>
          <a:xfrm>
            <a:off x="753035" y="1384146"/>
            <a:ext cx="57786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After the launch of this policy, the sales of electric vehicle has gone up to 63k and a significant amount of investment is made in Renewable Energy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716BE-89E0-0E94-5213-98C4554BA00E}"/>
              </a:ext>
            </a:extLst>
          </p:cNvPr>
          <p:cNvSpPr txBox="1"/>
          <p:nvPr/>
        </p:nvSpPr>
        <p:spPr>
          <a:xfrm>
            <a:off x="1088570" y="3454508"/>
            <a:ext cx="1062010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01F64-630E-567E-3FC1-0AB589756890}"/>
              </a:ext>
            </a:extLst>
          </p:cNvPr>
          <p:cNvSpPr txBox="1"/>
          <p:nvPr/>
        </p:nvSpPr>
        <p:spPr>
          <a:xfrm>
            <a:off x="631370" y="2800992"/>
            <a:ext cx="106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Ts-</a:t>
            </a:r>
            <a:r>
              <a:rPr lang="en-US" dirty="0" err="1">
                <a:solidFill>
                  <a:srgbClr val="000000"/>
                </a:solidFill>
                <a:latin typeface="Bahnschrift SemiBold SemiConden" panose="020B0502040204020203" pitchFamily="34" charset="0"/>
              </a:rPr>
              <a:t>ipass</a:t>
            </a:r>
            <a:r>
              <a:rPr lang="en-US" sz="1750" b="1" u="sng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500" u="sng" dirty="0">
                <a:solidFill>
                  <a:srgbClr val="202124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sz="1500" b="0" i="0" u="sng" dirty="0">
                <a:solidFill>
                  <a:srgbClr val="040C28"/>
                </a:solidFill>
                <a:effectLst/>
                <a:latin typeface="Bahnschrift SemiBold SemiConden" panose="020B0502040204020203" pitchFamily="34" charset="0"/>
              </a:rPr>
              <a:t>TELANGANA STATE INDUSTRIAL PROJECT APPROVAL AND SELF CERTIFICATION SYSTEM)</a:t>
            </a:r>
            <a:endParaRPr lang="en-US" sz="1500" b="1" u="sng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3365F-3AF3-8540-156F-061D703535E9}"/>
              </a:ext>
            </a:extLst>
          </p:cNvPr>
          <p:cNvSpPr txBox="1"/>
          <p:nvPr/>
        </p:nvSpPr>
        <p:spPr>
          <a:xfrm>
            <a:off x="7502902" y="2469128"/>
            <a:ext cx="152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Electric vehicle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B7786-3D90-3A27-5351-E6D754C1EBD4}"/>
              </a:ext>
            </a:extLst>
          </p:cNvPr>
          <p:cNvSpPr txBox="1"/>
          <p:nvPr/>
        </p:nvSpPr>
        <p:spPr>
          <a:xfrm>
            <a:off x="10237903" y="2480090"/>
            <a:ext cx="152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Investments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24377-618A-2A33-DE87-22A4367C54CE}"/>
              </a:ext>
            </a:extLst>
          </p:cNvPr>
          <p:cNvSpPr txBox="1"/>
          <p:nvPr/>
        </p:nvSpPr>
        <p:spPr>
          <a:xfrm>
            <a:off x="753035" y="3366022"/>
            <a:ext cx="57786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From our data FY2019 – FY2022, Telangana has gained over 10000 Cr as revenue which contributes to the industrial and economic development.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E5A6D-1CE5-CEF2-B69A-D8374F363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95" y="2995976"/>
            <a:ext cx="2604142" cy="1705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3E02F0-658D-6538-C8F6-28BB563ECF7E}"/>
              </a:ext>
            </a:extLst>
          </p:cNvPr>
          <p:cNvSpPr txBox="1"/>
          <p:nvPr/>
        </p:nvSpPr>
        <p:spPr>
          <a:xfrm>
            <a:off x="631369" y="4648308"/>
            <a:ext cx="106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Bahnschrift SemiBold SemiConden" panose="020B0502040204020203" pitchFamily="34" charset="0"/>
              </a:rPr>
              <a:t>Rithu</a:t>
            </a:r>
            <a:r>
              <a:rPr lang="en-US" sz="1750" b="1" u="sng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Bandhu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B0D63-9F15-FE1D-6317-2200EAE517C6}"/>
              </a:ext>
            </a:extLst>
          </p:cNvPr>
          <p:cNvSpPr txBox="1"/>
          <p:nvPr/>
        </p:nvSpPr>
        <p:spPr>
          <a:xfrm>
            <a:off x="753035" y="5111678"/>
            <a:ext cx="57786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 promote agriculture productivity and income to the farmers besides breaking the vicious cycle of rural indebtedness adds up to the economic growth of the state.</a:t>
            </a:r>
          </a:p>
        </p:txBody>
      </p:sp>
    </p:spTree>
    <p:extLst>
      <p:ext uri="{BB962C8B-B14F-4D97-AF65-F5344CB8AC3E}">
        <p14:creationId xmlns:p14="http://schemas.microsoft.com/office/powerpoint/2010/main" val="9317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EDCD38-84F2-69F4-37C7-9535A4F7ADF9}"/>
              </a:ext>
            </a:extLst>
          </p:cNvPr>
          <p:cNvSpPr/>
          <p:nvPr/>
        </p:nvSpPr>
        <p:spPr>
          <a:xfrm>
            <a:off x="3092450" y="325385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39789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038881-D672-6583-50D9-6FD17E97E9F9}"/>
              </a:ext>
            </a:extLst>
          </p:cNvPr>
          <p:cNvSpPr/>
          <p:nvPr/>
        </p:nvSpPr>
        <p:spPr>
          <a:xfrm>
            <a:off x="631372" y="994111"/>
            <a:ext cx="10929256" cy="4338933"/>
          </a:xfrm>
          <a:prstGeom prst="roundRect">
            <a:avLst>
              <a:gd name="adj" fmla="val 5109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022154" y="273456"/>
            <a:ext cx="21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RECOMMENDATIONS</a:t>
            </a:r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39CBC-6FC4-2D5A-D79D-A2AF2DE21E6C}"/>
              </a:ext>
            </a:extLst>
          </p:cNvPr>
          <p:cNvSpPr txBox="1"/>
          <p:nvPr/>
        </p:nvSpPr>
        <p:spPr>
          <a:xfrm>
            <a:off x="785947" y="1045730"/>
            <a:ext cx="1062010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Focus on infrastructure and promote investments in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Hyderabad and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Madchal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Malkajgiri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as they are performing well and have potential to contribute more to the economic growth of Telangana.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As there is a promising potential in Electric vehicle, by monitoring and promoting the growth of sales especially in districts like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, Hyderabad and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Madchal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75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Malkajgiri</a:t>
            </a: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can have a greater impact on the development of Telangana.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Promote the use of E-stamps. The government can take initiative to educate public about the benefits and can provide convenient payment options.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Encouraging investments in sectors that have high potential, such as Pharmaceutical and Chemicals, Plastic and Rubber, Solar and other Renewable Energy.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75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Government can create employment opportunity by encouraging investments in Engineering, Food Processing, R$D and other top sectors.</a:t>
            </a:r>
          </a:p>
        </p:txBody>
      </p:sp>
    </p:spTree>
    <p:extLst>
      <p:ext uri="{BB962C8B-B14F-4D97-AF65-F5344CB8AC3E}">
        <p14:creationId xmlns:p14="http://schemas.microsoft.com/office/powerpoint/2010/main" val="273997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53E9-C515-533C-FBA0-B5698F28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E1F7-5C7B-AFB3-F1A9-B8F8E9F5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AF650-BCBD-2803-E751-524FFCD774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82536-69D2-DE3C-5537-F9092BA4451D}"/>
              </a:ext>
            </a:extLst>
          </p:cNvPr>
          <p:cNvSpPr/>
          <p:nvPr/>
        </p:nvSpPr>
        <p:spPr>
          <a:xfrm>
            <a:off x="6738112" y="2153412"/>
            <a:ext cx="5080000" cy="3903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8AFE042-77AE-F71C-520C-309CDC342646}"/>
              </a:ext>
            </a:extLst>
          </p:cNvPr>
          <p:cNvSpPr txBox="1">
            <a:spLocks/>
          </p:cNvSpPr>
          <p:nvPr/>
        </p:nvSpPr>
        <p:spPr bwMode="black">
          <a:xfrm>
            <a:off x="8016240" y="79272"/>
            <a:ext cx="2523744" cy="1509402"/>
          </a:xfrm>
          <a:prstGeom prst="rect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1FAEE1"/>
                </a:solidFill>
                <a:latin typeface="Bahnschrift SemiBold SemiConden" panose="020B0502040204020203" pitchFamily="34" charset="0"/>
              </a:rPr>
              <a:t>CONTENTS</a:t>
            </a:r>
            <a:endParaRPr lang="en-IN" sz="3200" dirty="0">
              <a:solidFill>
                <a:srgbClr val="1FAEE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7844-A612-699A-84B6-B396855BAECB}"/>
              </a:ext>
            </a:extLst>
          </p:cNvPr>
          <p:cNvGrpSpPr/>
          <p:nvPr/>
        </p:nvGrpSpPr>
        <p:grpSpPr>
          <a:xfrm>
            <a:off x="8283448" y="1635851"/>
            <a:ext cx="3644093" cy="4047908"/>
            <a:chOff x="3846576" y="1303484"/>
            <a:chExt cx="3644093" cy="40479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B1F1D1-2A4E-D61A-C889-4F8FE596A5EB}"/>
                </a:ext>
              </a:extLst>
            </p:cNvPr>
            <p:cNvSpPr txBox="1"/>
            <p:nvPr/>
          </p:nvSpPr>
          <p:spPr>
            <a:xfrm>
              <a:off x="3846576" y="1303484"/>
              <a:ext cx="363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ABOUT TELANGANA</a:t>
              </a:r>
              <a:endParaRPr lang="en-IN" sz="24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3411FE-788B-B790-E403-5D9BFF3F855B}"/>
                </a:ext>
              </a:extLst>
            </p:cNvPr>
            <p:cNvSpPr txBox="1"/>
            <p:nvPr/>
          </p:nvSpPr>
          <p:spPr>
            <a:xfrm>
              <a:off x="3846576" y="2219521"/>
              <a:ext cx="3639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FAEE1"/>
                  </a:solidFill>
                  <a:latin typeface="Bahnschrift SemiBold SemiConden" panose="020B0502040204020203" pitchFamily="34" charset="0"/>
                </a:defRPr>
              </a:lvl1pPr>
            </a:lstStyle>
            <a:p>
              <a:r>
                <a:rPr lang="en-US" dirty="0"/>
                <a:t>GOALS AND OBJECTIVES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333077-4477-235B-03FD-09E351D31F05}"/>
                </a:ext>
              </a:extLst>
            </p:cNvPr>
            <p:cNvSpPr txBox="1"/>
            <p:nvPr/>
          </p:nvSpPr>
          <p:spPr>
            <a:xfrm>
              <a:off x="3851357" y="3136735"/>
              <a:ext cx="363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PRILIMINARY RESEARCH</a:t>
              </a:r>
              <a:endParaRPr lang="en-IN" sz="24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6DD459-6A9C-68B8-60E8-5EADBC775A15}"/>
                </a:ext>
              </a:extLst>
            </p:cNvPr>
            <p:cNvSpPr txBox="1"/>
            <p:nvPr/>
          </p:nvSpPr>
          <p:spPr>
            <a:xfrm>
              <a:off x="3846576" y="4029645"/>
              <a:ext cx="363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SECONDARY RESEARCH</a:t>
              </a:r>
              <a:endParaRPr lang="en-IN" sz="24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7C54AC-72CF-D372-5183-C610CD84976D}"/>
                </a:ext>
              </a:extLst>
            </p:cNvPr>
            <p:cNvSpPr txBox="1"/>
            <p:nvPr/>
          </p:nvSpPr>
          <p:spPr>
            <a:xfrm>
              <a:off x="3846576" y="4889727"/>
              <a:ext cx="363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RECOMMENDATIONS</a:t>
              </a:r>
              <a:endParaRPr lang="en-IN" sz="24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20E4A-5136-DAAB-B0CE-900A9F0BC680}"/>
              </a:ext>
            </a:extLst>
          </p:cNvPr>
          <p:cNvGrpSpPr/>
          <p:nvPr/>
        </p:nvGrpSpPr>
        <p:grpSpPr>
          <a:xfrm>
            <a:off x="7414768" y="1635851"/>
            <a:ext cx="868680" cy="4080736"/>
            <a:chOff x="2773680" y="1230043"/>
            <a:chExt cx="868680" cy="40807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24F76A-9AD0-1598-9641-667E9C9BAF78}"/>
                </a:ext>
              </a:extLst>
            </p:cNvPr>
            <p:cNvSpPr txBox="1"/>
            <p:nvPr/>
          </p:nvSpPr>
          <p:spPr>
            <a:xfrm>
              <a:off x="2773680" y="1230043"/>
              <a:ext cx="755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01</a:t>
              </a:r>
              <a:endParaRPr lang="en-IN" sz="28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EC0731-7AF0-7772-7626-63C8FB4BBAEA}"/>
                </a:ext>
              </a:extLst>
            </p:cNvPr>
            <p:cNvSpPr txBox="1"/>
            <p:nvPr/>
          </p:nvSpPr>
          <p:spPr>
            <a:xfrm>
              <a:off x="2773680" y="2127188"/>
              <a:ext cx="85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>
                  <a:latin typeface="Bahnschrift SemiBold SemiConden" panose="020B0502040204020203" pitchFamily="34" charset="0"/>
                </a:defRPr>
              </a:lvl1pPr>
            </a:lstStyle>
            <a:p>
              <a:r>
                <a:rPr lang="en-US" sz="2800" dirty="0">
                  <a:solidFill>
                    <a:srgbClr val="1FAEE1"/>
                  </a:solidFill>
                </a:rPr>
                <a:t>02</a:t>
              </a:r>
              <a:endParaRPr lang="en-IN" sz="2800" dirty="0">
                <a:solidFill>
                  <a:srgbClr val="1FAEE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BD7ED-C67B-CE5A-B3ED-B3F06FF6C2DD}"/>
                </a:ext>
              </a:extLst>
            </p:cNvPr>
            <p:cNvSpPr txBox="1"/>
            <p:nvPr/>
          </p:nvSpPr>
          <p:spPr>
            <a:xfrm>
              <a:off x="2788920" y="3894649"/>
              <a:ext cx="85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04</a:t>
              </a:r>
              <a:endParaRPr lang="en-IN" sz="28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4C0347-A9D3-A9D8-DA43-9FA675DE63E6}"/>
                </a:ext>
              </a:extLst>
            </p:cNvPr>
            <p:cNvSpPr txBox="1"/>
            <p:nvPr/>
          </p:nvSpPr>
          <p:spPr>
            <a:xfrm>
              <a:off x="2773680" y="4787559"/>
              <a:ext cx="85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05</a:t>
              </a:r>
              <a:endParaRPr lang="en-IN" sz="28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CA557-B835-DA3C-9ED4-D9598F072A18}"/>
                </a:ext>
              </a:extLst>
            </p:cNvPr>
            <p:cNvSpPr txBox="1"/>
            <p:nvPr/>
          </p:nvSpPr>
          <p:spPr>
            <a:xfrm>
              <a:off x="2773680" y="2977002"/>
              <a:ext cx="85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FAEE1"/>
                  </a:solidFill>
                  <a:latin typeface="Bahnschrift SemiBold SemiConden" panose="020B0502040204020203" pitchFamily="34" charset="0"/>
                </a:rPr>
                <a:t>03</a:t>
              </a:r>
              <a:endParaRPr lang="en-IN" sz="2800" dirty="0">
                <a:solidFill>
                  <a:srgbClr val="1FAEE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62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3C72-ACF3-D1D7-5A4A-BFF7F4C2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3BAA-E456-E84B-BFA8-74FA59EB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187700" y="431800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0710125-903E-473E-516B-7248EF8C591E}"/>
              </a:ext>
            </a:extLst>
          </p:cNvPr>
          <p:cNvSpPr txBox="1">
            <a:spLocks/>
          </p:cNvSpPr>
          <p:nvPr/>
        </p:nvSpPr>
        <p:spPr bwMode="black">
          <a:xfrm>
            <a:off x="663956" y="-352525"/>
            <a:ext cx="6206744" cy="1815084"/>
          </a:xfrm>
          <a:prstGeom prst="rect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dirty="0">
                <a:solidFill>
                  <a:srgbClr val="1C1E48"/>
                </a:solidFill>
                <a:latin typeface="Bahnschrift SemiBold SemiConden" panose="020B0502040204020203" pitchFamily="34" charset="0"/>
              </a:rPr>
              <a:t>about Telangana</a:t>
            </a:r>
            <a:endParaRPr lang="en-IN" sz="2300" dirty="0">
              <a:solidFill>
                <a:srgbClr val="1C1E48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F6E576-1CB1-84D5-F369-2ED552CDC967}"/>
              </a:ext>
            </a:extLst>
          </p:cNvPr>
          <p:cNvSpPr/>
          <p:nvPr/>
        </p:nvSpPr>
        <p:spPr>
          <a:xfrm>
            <a:off x="631372" y="1462560"/>
            <a:ext cx="10929256" cy="2894288"/>
          </a:xfrm>
          <a:prstGeom prst="roundRect">
            <a:avLst>
              <a:gd name="adj" fmla="val 5109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1B9AE-AC44-44F5-74C9-7A9736B2D554}"/>
              </a:ext>
            </a:extLst>
          </p:cNvPr>
          <p:cNvSpPr txBox="1"/>
          <p:nvPr/>
        </p:nvSpPr>
        <p:spPr>
          <a:xfrm>
            <a:off x="845820" y="1538759"/>
            <a:ext cx="100462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Telangana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 is one of the fastest-growing states in India. Service sector is the largest contributor to the Telangana's economy. Growth in services has largely been fueled by IT services</a:t>
            </a:r>
            <a:r>
              <a:rPr lang="en-US" strike="noStrike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baseline="300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Agriculture also form a backbone of Telangana's Economy. Two important rivers of India, the </a:t>
            </a:r>
            <a:r>
              <a:rPr lang="en-US" b="0" i="0" strike="noStrike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Godavari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 and </a:t>
            </a:r>
            <a:r>
              <a:rPr lang="en-US" b="0" i="0" strike="noStrike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Krishna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, flow through the state, providing </a:t>
            </a:r>
            <a:r>
              <a:rPr lang="en-US" b="0" i="0" strike="noStrike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irrigation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Several major manufacturing and services industries are in operation mainly around </a:t>
            </a:r>
            <a:r>
              <a:rPr lang="en-US" b="0" i="0" strike="noStrike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Hyderabad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. Automobiles and auto components industry, spices, mines and minerals, textiles and apparels, 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pharmaceutical</a:t>
            </a:r>
            <a:r>
              <a:rPr lang="en-US" b="0" i="0" dirty="0">
                <a:solidFill>
                  <a:srgbClr val="15184F"/>
                </a:solidFill>
                <a:effectLst/>
                <a:latin typeface="Bahnschrift Light SemiCondensed" panose="020B0502040204020203" pitchFamily="34" charset="0"/>
              </a:rPr>
              <a:t>, horticulture, poultry farming are the main industries in Telangana.</a:t>
            </a:r>
            <a:endParaRPr lang="en-IN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0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3C72-ACF3-D1D7-5A4A-BFF7F4C2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3BAA-E456-E84B-BFA8-74FA59EB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238171" y="431800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0710125-903E-473E-516B-7248EF8C591E}"/>
              </a:ext>
            </a:extLst>
          </p:cNvPr>
          <p:cNvSpPr txBox="1">
            <a:spLocks/>
          </p:cNvSpPr>
          <p:nvPr/>
        </p:nvSpPr>
        <p:spPr bwMode="black">
          <a:xfrm>
            <a:off x="807391" y="198465"/>
            <a:ext cx="6206744" cy="1815084"/>
          </a:xfrm>
          <a:prstGeom prst="rect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dirty="0">
                <a:solidFill>
                  <a:srgbClr val="1C1E48"/>
                </a:solidFill>
                <a:latin typeface="Bahnschrift SemiBold SemiConden" panose="020B0502040204020203" pitchFamily="34" charset="0"/>
              </a:rPr>
              <a:t>GOALS AND OBJECTIVES</a:t>
            </a:r>
            <a:endParaRPr lang="en-IN" sz="2300" dirty="0">
              <a:solidFill>
                <a:srgbClr val="1C1E48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A8FC2-0105-0D26-4470-B69615FEF513}"/>
              </a:ext>
            </a:extLst>
          </p:cNvPr>
          <p:cNvSpPr txBox="1"/>
          <p:nvPr/>
        </p:nvSpPr>
        <p:spPr>
          <a:xfrm>
            <a:off x="663956" y="1815084"/>
            <a:ext cx="929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 Analyze trends and patterns in Stamp </a:t>
            </a:r>
            <a:r>
              <a:rPr lang="en-IN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Registration</a:t>
            </a:r>
            <a:r>
              <a:rPr lang="en-IN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b="0" i="0" u="none" strike="noStrike" baseline="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Transportation and Ts-</a:t>
            </a:r>
            <a:r>
              <a:rPr lang="en-IN" b="0" i="0" u="none" strike="noStrike" baseline="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Ipass</a:t>
            </a:r>
            <a:r>
              <a:rPr lang="en-IN" b="0" i="0" u="none" strike="noStrike" baseline="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Datasets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0" i="0" u="none" strike="noStrike" baseline="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 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b="0" i="0" u="none" strike="noStrike" baseline="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dentify growth opportunities and areas needing attention.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 find correlation among these departments and report the overall growth of the state through insights and relevant visuals such as shape maps. </a:t>
            </a:r>
          </a:p>
        </p:txBody>
      </p:sp>
    </p:spTree>
    <p:extLst>
      <p:ext uri="{BB962C8B-B14F-4D97-AF65-F5344CB8AC3E}">
        <p14:creationId xmlns:p14="http://schemas.microsoft.com/office/powerpoint/2010/main" val="24332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140347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1. Top 5 districts that </a:t>
            </a:r>
            <a:r>
              <a:rPr lang="en-US" sz="1800" b="0" i="0" u="none" strike="noStrike" baseline="0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showed the highest document registration and </a:t>
            </a:r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E-stamp</a:t>
            </a:r>
            <a:r>
              <a:rPr lang="en-US" sz="18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800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Registration</a:t>
            </a:r>
            <a:r>
              <a:rPr lang="en-US" sz="18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revenue growth between FY 2019 and 2022. 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001CED-2072-49BD-A278-78A74ACF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2" y="1132336"/>
            <a:ext cx="3753374" cy="229584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905B9A-C095-6219-4E43-31544F4CF4C0}"/>
              </a:ext>
            </a:extLst>
          </p:cNvPr>
          <p:cNvSpPr txBox="1"/>
          <p:nvPr/>
        </p:nvSpPr>
        <p:spPr>
          <a:xfrm>
            <a:off x="2077880" y="3328156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Document Registration Revenue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63DEEE-310E-CD3A-F945-25D7AE2B5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6" y="948303"/>
            <a:ext cx="3791479" cy="24101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98D84C-029C-2459-E713-32AEE9394356}"/>
              </a:ext>
            </a:extLst>
          </p:cNvPr>
          <p:cNvSpPr txBox="1"/>
          <p:nvPr/>
        </p:nvSpPr>
        <p:spPr>
          <a:xfrm>
            <a:off x="6713471" y="3328156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Estamp</a:t>
            </a:r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Registration Revenue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5642"/>
            <a:ext cx="10929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has the highest Revenue in both document registration and E-stamp registration of 108 bn and 81 bn respectively, followed by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Medchal_Malkajgiri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(64 bn and 48.8 bn) and Hyderabad ( 38.3 bn and 28.6 bn)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 Top 5 states of highest document registration simultaneously maintains the top 5 position in e-stamp registration by performing well.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6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2. </a:t>
            </a:r>
            <a:r>
              <a:rPr lang="en-US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op 5 districts where e-stamps revenue contributes significantly more to the revenue than the documents </a:t>
            </a:r>
          </a:p>
          <a:p>
            <a:pPr algn="l"/>
            <a:endParaRPr lang="en-US" sz="1800" b="0" i="0" u="none" strike="noStrike" baseline="0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2897"/>
            <a:ext cx="10929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Jangoan</a:t>
            </a:r>
            <a:r>
              <a:rPr lang="en-US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has the higher contribution of 50.47% to the revenue by e-stamp registration followed by </a:t>
            </a:r>
            <a:r>
              <a:rPr lang="en-US" sz="160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Mancherial</a:t>
            </a:r>
            <a:r>
              <a:rPr lang="en-US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with 50.44% and Medak with 50.52%.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 total revenue generated from e-stamp registration is comparatively lower than the revenue generated from document registration by 34%</a:t>
            </a:r>
            <a:endParaRPr lang="en-IN" sz="16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 total revenue of </a:t>
            </a:r>
            <a:r>
              <a:rPr lang="en-IN" sz="1600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IN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is higher than the others but the </a:t>
            </a:r>
            <a:r>
              <a:rPr lang="en-US" sz="16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revenue by e-stamp registration is slightly lesser than top 3 districts.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51F1A-FBB0-0B14-91DD-9E0F3B8F8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02" y="1029267"/>
            <a:ext cx="3788291" cy="20257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0BDAD5-E1D4-BD70-6F31-44123FBC5A9D}"/>
              </a:ext>
            </a:extLst>
          </p:cNvPr>
          <p:cNvCxnSpPr>
            <a:cxnSpLocks/>
          </p:cNvCxnSpPr>
          <p:nvPr/>
        </p:nvCxnSpPr>
        <p:spPr>
          <a:xfrm>
            <a:off x="7794594" y="2249214"/>
            <a:ext cx="3453414" cy="0"/>
          </a:xfrm>
          <a:prstGeom prst="line">
            <a:avLst/>
          </a:prstGeom>
          <a:ln w="9525" cap="flat" cmpd="sng" algn="ctr">
            <a:solidFill>
              <a:srgbClr val="C3871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6FBD935-F88C-FF5A-3713-D65BEBE4F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51" y="1029267"/>
            <a:ext cx="533474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3. </a:t>
            </a:r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lteration of e-Stamp challan count and document registration count pattern since the implementation of e-Stamp challan .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2897"/>
            <a:ext cx="1092925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By introducing e-stamp registration, the document registration has drastically reduced by 41.5% from  1.6 M to 0.9 M for the year 2020. A slight increase can be seen in 2021 and 2022 by 17 %  and 9.2% respectively.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Whereas E-stamp registration has increased tremendously in 2021 by 136.6% from 0.4 M to 1.17 M and 6.9% increase in 2022.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5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The revenue of 2019 is around 62 bn, by introducing e-stamp registration the revenue has gone up to 100 bn each in 2022.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153C4C-9F4D-AE57-3381-8EFE0AB4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08" y="948303"/>
            <a:ext cx="5181575" cy="32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Categorize districts into three segments based on their stamp registration revenue generation during the fiscal year 2021 to 2022.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.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59397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31372" y="4842897"/>
            <a:ext cx="1092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Rangareddy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has the highest revenue from e-stamp registration of 81 bn, followed by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Medchal_Malkajgiri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of 48.8 bn and Hyderabad of 28.6 bn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Warangal has the lowest revenue of 4.8 bn, followed by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Mulugu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4.0 bn and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Kumurambheem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solidFill>
                  <a:srgbClr val="15184F"/>
                </a:solidFill>
                <a:latin typeface="Bahnschrift Light SemiCondensed" panose="020B0502040204020203" pitchFamily="34" charset="0"/>
              </a:rPr>
              <a:t>Asifabad</a:t>
            </a:r>
            <a:r>
              <a:rPr lang="en-US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 1.4 bn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A9461-B6BD-090C-F6A6-2C6B1895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01" y="792297"/>
            <a:ext cx="2686425" cy="383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2E629-C32F-6736-3470-6F59AA5EE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38" y="809170"/>
            <a:ext cx="2686425" cy="3839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062F7A-A7DD-3123-5FD1-A42C1F914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75" y="809171"/>
            <a:ext cx="2927098" cy="38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C4177-DF40-5CD5-1D09-26A5D403E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CFD5-EC63-B556-3AA3-C68A451EEFDF}"/>
              </a:ext>
            </a:extLst>
          </p:cNvPr>
          <p:cNvSpPr/>
          <p:nvPr/>
        </p:nvSpPr>
        <p:spPr>
          <a:xfrm>
            <a:off x="3092450" y="448189"/>
            <a:ext cx="6007100" cy="5461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05BB-154A-C31A-BB68-C43456C71384}"/>
              </a:ext>
            </a:extLst>
          </p:cNvPr>
          <p:cNvSpPr txBox="1"/>
          <p:nvPr/>
        </p:nvSpPr>
        <p:spPr>
          <a:xfrm>
            <a:off x="513806" y="209006"/>
            <a:ext cx="1126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5184F"/>
                </a:solidFill>
                <a:latin typeface="Bahnschrift SemiCondensed" panose="020B0502040204020203" pitchFamily="34" charset="0"/>
              </a:rPr>
              <a:t>5. </a:t>
            </a:r>
            <a:r>
              <a:rPr lang="en-US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orrelation between vehicle sales and specific months or seasons in different districts. </a:t>
            </a:r>
          </a:p>
          <a:p>
            <a:endParaRPr lang="en-IN" dirty="0">
              <a:solidFill>
                <a:srgbClr val="15184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CEB9A-6F44-F0B4-7ECE-3C47FC4F3DEE}"/>
              </a:ext>
            </a:extLst>
          </p:cNvPr>
          <p:cNvSpPr txBox="1"/>
          <p:nvPr/>
        </p:nvSpPr>
        <p:spPr>
          <a:xfrm>
            <a:off x="727166" y="4383977"/>
            <a:ext cx="262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5184F"/>
                </a:solidFill>
                <a:latin typeface="Bahnschrift SemiBold SemiConden" panose="020B0502040204020203" pitchFamily="34" charset="0"/>
              </a:rPr>
              <a:t>Highlights</a:t>
            </a:r>
            <a:r>
              <a:rPr lang="en-US" dirty="0">
                <a:solidFill>
                  <a:srgbClr val="15184F"/>
                </a:solidFill>
              </a:rPr>
              <a:t>:</a:t>
            </a:r>
          </a:p>
          <a:p>
            <a:endParaRPr lang="en-US" dirty="0">
              <a:solidFill>
                <a:srgbClr val="15184F"/>
              </a:solidFill>
            </a:endParaRPr>
          </a:p>
          <a:p>
            <a:endParaRPr lang="en-IN" dirty="0">
              <a:solidFill>
                <a:srgbClr val="15184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31D855-00C2-1833-F321-05D6BBBDC56E}"/>
              </a:ext>
            </a:extLst>
          </p:cNvPr>
          <p:cNvSpPr/>
          <p:nvPr/>
        </p:nvSpPr>
        <p:spPr>
          <a:xfrm>
            <a:off x="631372" y="4815840"/>
            <a:ext cx="10929256" cy="198313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5BA68-403F-19C3-395F-7113554F4F4C}"/>
              </a:ext>
            </a:extLst>
          </p:cNvPr>
          <p:cNvSpPr txBox="1"/>
          <p:nvPr/>
        </p:nvSpPr>
        <p:spPr>
          <a:xfrm>
            <a:off x="679269" y="4815840"/>
            <a:ext cx="10929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October had the highest Total Vehicles Sales of 0.74M and was 73.85% higher than April, which had the lowest Total Vehicles at 0.43M followed by March and June 0.6M each.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October accounted for 11.23% of Total Vehicles sales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May and April are encountered with lowest vehicle sale.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In October, Hyderabad ,</a:t>
            </a:r>
            <a:r>
              <a:rPr lang="en-US" sz="1700" dirty="0" err="1">
                <a:solidFill>
                  <a:srgbClr val="15184F"/>
                </a:solidFill>
                <a:latin typeface="Bahnschrift SemiLight" panose="020B0502040204020203" pitchFamily="34" charset="0"/>
              </a:rPr>
              <a:t>Medchal</a:t>
            </a: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 </a:t>
            </a:r>
            <a:r>
              <a:rPr lang="en-US" sz="1700" dirty="0" err="1">
                <a:solidFill>
                  <a:srgbClr val="15184F"/>
                </a:solidFill>
                <a:latin typeface="Bahnschrift SemiLight" panose="020B0502040204020203" pitchFamily="34" charset="0"/>
              </a:rPr>
              <a:t>Malkajgiri</a:t>
            </a: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700" dirty="0" err="1">
                <a:solidFill>
                  <a:srgbClr val="15184F"/>
                </a:solidFill>
                <a:latin typeface="Bahnschrift SemiLight" panose="020B0502040204020203" pitchFamily="34" charset="0"/>
              </a:rPr>
              <a:t>Rangareddy</a:t>
            </a: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 has the highest vehicle sales of 1.05M ,0.92M, 0.86M respectively among other districts.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15184F"/>
                </a:solidFill>
                <a:latin typeface="Bahnschrift SemiLight" panose="020B0502040204020203" pitchFamily="34" charset="0"/>
              </a:rPr>
              <a:t>Overall, petrol vehicles are selling higher than other fuel types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SemiLight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SemiLight" panose="020B05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15184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B4F0E-10FF-5FAA-4222-EB45516EB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2" y="792633"/>
            <a:ext cx="5191352" cy="2972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3FD17-04B2-B1DA-77E4-E142548FB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24" y="792633"/>
            <a:ext cx="4881050" cy="2731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55F6DB-8DE0-A339-4C63-68AD849769B4}"/>
              </a:ext>
            </a:extLst>
          </p:cNvPr>
          <p:cNvSpPr txBox="1"/>
          <p:nvPr/>
        </p:nvSpPr>
        <p:spPr>
          <a:xfrm>
            <a:off x="2086757" y="3764937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Month wise vehicle sales by Fuel type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C672-FEA0-F836-A30F-713A12DA244D}"/>
              </a:ext>
            </a:extLst>
          </p:cNvPr>
          <p:cNvSpPr txBox="1"/>
          <p:nvPr/>
        </p:nvSpPr>
        <p:spPr>
          <a:xfrm>
            <a:off x="7075429" y="3738519"/>
            <a:ext cx="33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5184F"/>
                </a:solidFill>
                <a:latin typeface="Bahnschrift Light SemiCondensed" panose="020B0502040204020203" pitchFamily="34" charset="0"/>
              </a:rPr>
              <a:t>Top 3 districts of highest vehicle sales</a:t>
            </a:r>
            <a:endParaRPr lang="en-IN" sz="1400" dirty="0">
              <a:solidFill>
                <a:srgbClr val="15184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260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7080</TotalTime>
  <Words>1694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Light SemiCondensed</vt:lpstr>
      <vt:lpstr>Bahnschrift SemiBold SemiConden</vt:lpstr>
      <vt:lpstr>Bahnschrift SemiCondensed</vt:lpstr>
      <vt:lpstr>Bahnschrift SemiLight</vt:lpstr>
      <vt:lpstr>Courier New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Nandha Kumar</dc:creator>
  <cp:lastModifiedBy>Aparna Nandha Kumar</cp:lastModifiedBy>
  <cp:revision>13</cp:revision>
  <dcterms:created xsi:type="dcterms:W3CDTF">2023-09-23T16:59:56Z</dcterms:created>
  <dcterms:modified xsi:type="dcterms:W3CDTF">2023-10-01T07:23:25Z</dcterms:modified>
</cp:coreProperties>
</file>