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71"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9250E-51D7-4743-BDBE-600E781548DC}" type="datetimeFigureOut">
              <a:rPr lang="en-IN" smtClean="0"/>
              <a:t>05-05-2023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66326-5D4A-430D-88F5-CF16C283F297}" type="slidenum">
              <a:rPr lang="en-IN" smtClean="0"/>
              <a:t>‹#›</a:t>
            </a:fld>
            <a:endParaRPr lang="en-IN"/>
          </a:p>
        </p:txBody>
      </p:sp>
    </p:spTree>
    <p:extLst>
      <p:ext uri="{BB962C8B-B14F-4D97-AF65-F5344CB8AC3E}">
        <p14:creationId xmlns:p14="http://schemas.microsoft.com/office/powerpoint/2010/main" val="255039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5/5/2023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5/5/2023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1793-CBEC-DCD9-4F28-50AAEF5A825D}"/>
              </a:ext>
            </a:extLst>
          </p:cNvPr>
          <p:cNvSpPr>
            <a:spLocks noGrp="1"/>
          </p:cNvSpPr>
          <p:nvPr>
            <p:ph type="ctrTitle"/>
          </p:nvPr>
        </p:nvSpPr>
        <p:spPr/>
        <p:txBody>
          <a:bodyPr/>
          <a:lstStyle/>
          <a:p>
            <a:pPr algn="ctr"/>
            <a:r>
              <a:rPr lang="en-IN" sz="6000" b="1" dirty="0">
                <a:latin typeface="Times New Roman" panose="02020603050405020304" pitchFamily="18" charset="0"/>
                <a:cs typeface="Times New Roman" panose="02020603050405020304" pitchFamily="18" charset="0"/>
              </a:rPr>
              <a:t>QUICKCART </a:t>
            </a:r>
            <a:br>
              <a:rPr lang="en-IN" sz="6000" b="1" dirty="0">
                <a:latin typeface="Times New Roman" panose="02020603050405020304" pitchFamily="18" charset="0"/>
                <a:cs typeface="Times New Roman" panose="02020603050405020304" pitchFamily="18" charset="0"/>
              </a:rPr>
            </a:br>
            <a:r>
              <a:rPr lang="en-IN" sz="6000" b="1" dirty="0">
                <a:latin typeface="Times New Roman" panose="02020603050405020304" pitchFamily="18" charset="0"/>
                <a:cs typeface="Times New Roman" panose="02020603050405020304" pitchFamily="18" charset="0"/>
              </a:rPr>
              <a:t>E-COMMERCE WEB APP</a:t>
            </a:r>
          </a:p>
        </p:txBody>
      </p:sp>
      <p:sp>
        <p:nvSpPr>
          <p:cNvPr id="3" name="Subtitle 2">
            <a:extLst>
              <a:ext uri="{FF2B5EF4-FFF2-40B4-BE49-F238E27FC236}">
                <a16:creationId xmlns:a16="http://schemas.microsoft.com/office/drawing/2014/main" id="{272FED13-614A-EC3E-4972-1C721C58A653}"/>
              </a:ext>
            </a:extLst>
          </p:cNvPr>
          <p:cNvSpPr>
            <a:spLocks noGrp="1"/>
          </p:cNvSpPr>
          <p:nvPr>
            <p:ph type="subTitle" idx="1"/>
          </p:nvPr>
        </p:nvSpPr>
        <p:spPr>
          <a:xfrm>
            <a:off x="1068593" y="4541520"/>
            <a:ext cx="7891272" cy="1069848"/>
          </a:xfrm>
        </p:spPr>
        <p:txBody>
          <a:bodyPr>
            <a:normAutofit fontScale="25000" lnSpcReduction="20000"/>
          </a:bodyPr>
          <a:lstStyle/>
          <a:p>
            <a:r>
              <a:rPr lang="en-IN" sz="7200" dirty="0">
                <a:latin typeface="Times New Roman" panose="02020603050405020304" pitchFamily="18" charset="0"/>
                <a:cs typeface="Times New Roman" panose="02020603050405020304" pitchFamily="18" charset="0"/>
              </a:rPr>
              <a:t>Team:</a:t>
            </a:r>
          </a:p>
          <a:p>
            <a:r>
              <a:rPr lang="en-IN" sz="7200" dirty="0">
                <a:latin typeface="Times New Roman" panose="02020603050405020304" pitchFamily="18" charset="0"/>
                <a:cs typeface="Times New Roman" panose="02020603050405020304" pitchFamily="18" charset="0"/>
              </a:rPr>
              <a:t>Divya S.L- 1SU19CI011</a:t>
            </a:r>
          </a:p>
          <a:p>
            <a:r>
              <a:rPr lang="en-IN" sz="7200" dirty="0" err="1">
                <a:latin typeface="Times New Roman" panose="02020603050405020304" pitchFamily="18" charset="0"/>
                <a:cs typeface="Times New Roman" panose="02020603050405020304" pitchFamily="18" charset="0"/>
              </a:rPr>
              <a:t>Hruthwik</a:t>
            </a:r>
            <a:r>
              <a:rPr lang="en-IN" sz="7200" dirty="0">
                <a:latin typeface="Times New Roman" panose="02020603050405020304" pitchFamily="18" charset="0"/>
                <a:cs typeface="Times New Roman" panose="02020603050405020304" pitchFamily="18" charset="0"/>
              </a:rPr>
              <a:t>- 1SU19CI012</a:t>
            </a:r>
          </a:p>
          <a:p>
            <a:r>
              <a:rPr lang="en-IN" sz="7200" dirty="0">
                <a:latin typeface="Times New Roman" panose="02020603050405020304" pitchFamily="18" charset="0"/>
                <a:cs typeface="Times New Roman" panose="02020603050405020304" pitchFamily="18" charset="0"/>
              </a:rPr>
              <a:t>University: Srinivas University</a:t>
            </a:r>
          </a:p>
          <a:p>
            <a:r>
              <a:rPr lang="en-IN" sz="7200" dirty="0">
                <a:latin typeface="Times New Roman" panose="02020603050405020304" pitchFamily="18" charset="0"/>
                <a:cs typeface="Times New Roman" panose="02020603050405020304" pitchFamily="18" charset="0"/>
              </a:rPr>
              <a:t>Branch: CTIS 7</a:t>
            </a:r>
            <a:r>
              <a:rPr lang="en-IN" sz="7200" baseline="30000" dirty="0">
                <a:latin typeface="Times New Roman" panose="02020603050405020304" pitchFamily="18" charset="0"/>
                <a:cs typeface="Times New Roman" panose="02020603050405020304" pitchFamily="18" charset="0"/>
              </a:rPr>
              <a:t>th</a:t>
            </a:r>
            <a:endParaRPr lang="en-IN" sz="7200" dirty="0">
              <a:latin typeface="Times New Roman" panose="02020603050405020304" pitchFamily="18" charset="0"/>
              <a:cs typeface="Times New Roman" panose="02020603050405020304" pitchFamily="18" charset="0"/>
            </a:endParaRPr>
          </a:p>
          <a:p>
            <a:r>
              <a:rPr lang="en-IN" sz="7200" dirty="0">
                <a:latin typeface="Times New Roman" panose="02020603050405020304" pitchFamily="18" charset="0"/>
                <a:cs typeface="Times New Roman" panose="02020603050405020304" pitchFamily="18" charset="0"/>
              </a:rPr>
              <a:t>Guide: Daniel Selvaraj</a:t>
            </a:r>
          </a:p>
          <a:p>
            <a:endParaRPr lang="en-IN" dirty="0"/>
          </a:p>
        </p:txBody>
      </p:sp>
    </p:spTree>
    <p:extLst>
      <p:ext uri="{BB962C8B-B14F-4D97-AF65-F5344CB8AC3E}">
        <p14:creationId xmlns:p14="http://schemas.microsoft.com/office/powerpoint/2010/main" val="2917703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91AA-7237-66C1-E3F3-3CA11CD7C19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61E9FFCD-61CF-6C42-749B-254B75902CAB}"/>
              </a:ext>
            </a:extLst>
          </p:cNvPr>
          <p:cNvSpPr>
            <a:spLocks noGrp="1"/>
          </p:cNvSpPr>
          <p:nvPr>
            <p:ph idx="1"/>
          </p:nvPr>
        </p:nvSpPr>
        <p:spPr/>
        <p:txBody>
          <a:bodyPr/>
          <a:lstStyle/>
          <a:p>
            <a:r>
              <a:rPr lang="en-US" sz="1800" b="1" i="0" u="sng" strike="noStrike" dirty="0" err="1">
                <a:effectLst/>
                <a:latin typeface="Times New Roman" panose="02020603050405020304" pitchFamily="18" charset="0"/>
                <a:cs typeface="Times New Roman" panose="02020603050405020304" pitchFamily="18" charset="0"/>
              </a:rPr>
              <a:t>Limeroad</a:t>
            </a:r>
            <a:r>
              <a:rPr lang="en-US" sz="1800" b="0" i="0" u="none" strike="noStrike" dirty="0">
                <a:effectLst/>
                <a:latin typeface="Times New Roman" panose="02020603050405020304" pitchFamily="18" charset="0"/>
                <a:cs typeface="Times New Roman" panose="02020603050405020304" pitchFamily="18" charset="0"/>
              </a:rPr>
              <a:t>:</a:t>
            </a:r>
            <a:r>
              <a:rPr lang="en-US" sz="1800" b="0" i="0" u="none" strike="noStrike" dirty="0">
                <a:solidFill>
                  <a:srgbClr val="333333"/>
                </a:solidFill>
                <a:effectLst/>
                <a:latin typeface="Times New Roman" panose="02020603050405020304" pitchFamily="18" charset="0"/>
                <a:cs typeface="Times New Roman" panose="02020603050405020304" pitchFamily="18" charset="0"/>
              </a:rPr>
              <a:t> website inspires customers to purchase stylish clothes.</a:t>
            </a:r>
          </a:p>
          <a:p>
            <a:pPr marL="0" indent="0">
              <a:buNone/>
            </a:pPr>
            <a:endParaRPr lang="en-US" sz="1800" dirty="0">
              <a:solidFill>
                <a:srgbClr val="333333"/>
              </a:solidFill>
              <a:latin typeface="Times New Roman" panose="02020603050405020304" pitchFamily="18" charset="0"/>
              <a:cs typeface="Times New Roman" panose="02020603050405020304" pitchFamily="18" charset="0"/>
            </a:endParaRPr>
          </a:p>
          <a:p>
            <a:r>
              <a:rPr lang="en-US" sz="1800" b="1" i="0" u="sng" strike="noStrike" dirty="0">
                <a:effectLst/>
                <a:latin typeface="Times New Roman" panose="02020603050405020304" pitchFamily="18" charset="0"/>
                <a:cs typeface="Times New Roman" panose="02020603050405020304" pitchFamily="18" charset="0"/>
              </a:rPr>
              <a:t>Crafts Villa</a:t>
            </a:r>
            <a:r>
              <a:rPr lang="en-US" sz="1800" b="0" i="0" u="none" strike="noStrike" dirty="0">
                <a:effectLst/>
                <a:latin typeface="Times New Roman" panose="02020603050405020304" pitchFamily="18" charset="0"/>
                <a:cs typeface="Times New Roman" panose="02020603050405020304" pitchFamily="18" charset="0"/>
              </a:rPr>
              <a:t>: </a:t>
            </a:r>
            <a:r>
              <a:rPr lang="en-US" sz="1800" b="0" i="0" u="none" strike="noStrike" dirty="0">
                <a:solidFill>
                  <a:srgbClr val="333333"/>
                </a:solidFill>
                <a:effectLst/>
                <a:latin typeface="Times New Roman" panose="02020603050405020304" pitchFamily="18" charset="0"/>
                <a:cs typeface="Times New Roman" panose="02020603050405020304" pitchFamily="18" charset="0"/>
              </a:rPr>
              <a:t>was the idea of the powerful duo Manoj and Monica Gupta. This internet marketplace is a haven for everyone interested in crafts</a:t>
            </a:r>
          </a:p>
          <a:p>
            <a:pPr marL="0" indent="0">
              <a:buNone/>
            </a:pPr>
            <a:endParaRPr lang="en-US" sz="1800" b="0" i="0" u="none" strike="noStrike" dirty="0">
              <a:solidFill>
                <a:srgbClr val="333333"/>
              </a:solidFill>
              <a:effectLst/>
              <a:latin typeface="Times New Roman" panose="02020603050405020304" pitchFamily="18" charset="0"/>
              <a:cs typeface="Times New Roman" panose="02020603050405020304" pitchFamily="18" charset="0"/>
            </a:endParaRPr>
          </a:p>
          <a:p>
            <a:r>
              <a:rPr lang="en-US" sz="1800" b="1" i="0" u="sng" strike="noStrike" dirty="0">
                <a:effectLst/>
                <a:latin typeface="Times New Roman" panose="02020603050405020304" pitchFamily="18" charset="0"/>
                <a:cs typeface="Times New Roman" panose="02020603050405020304" pitchFamily="18" charset="0"/>
              </a:rPr>
              <a:t>Snapdeal</a:t>
            </a:r>
            <a:r>
              <a:rPr lang="en-US" sz="1800" b="0" i="0" u="none" strike="noStrike" dirty="0">
                <a:effectLst/>
                <a:latin typeface="Times New Roman" panose="02020603050405020304" pitchFamily="18" charset="0"/>
                <a:cs typeface="Times New Roman" panose="02020603050405020304" pitchFamily="18" charset="0"/>
              </a:rPr>
              <a:t>: </a:t>
            </a:r>
            <a:r>
              <a:rPr lang="en-US" sz="1800" dirty="0">
                <a:solidFill>
                  <a:srgbClr val="333333"/>
                </a:solidFill>
                <a:latin typeface="Times New Roman" panose="02020603050405020304" pitchFamily="18" charset="0"/>
                <a:cs typeface="Times New Roman" panose="02020603050405020304" pitchFamily="18" charset="0"/>
              </a:rPr>
              <a:t>I</a:t>
            </a:r>
            <a:r>
              <a:rPr lang="en-US" sz="1800" b="0" i="0" u="none" strike="noStrike" dirty="0">
                <a:solidFill>
                  <a:srgbClr val="333333"/>
                </a:solidFill>
                <a:effectLst/>
                <a:latin typeface="Times New Roman" panose="02020603050405020304" pitchFamily="18" charset="0"/>
                <a:cs typeface="Times New Roman" panose="02020603050405020304" pitchFamily="18" charset="0"/>
              </a:rPr>
              <a:t>s a well-known Indian internet retail website.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58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4E64-74BE-E7F3-C06B-4E2ED861FE0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E3ED3AE1-88D9-6827-7E37-F8A7CB774D6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develop an easy to use web based interface where users can search for products.</a:t>
            </a:r>
          </a:p>
          <a:p>
            <a:r>
              <a:rPr lang="en-US" dirty="0">
                <a:latin typeface="Times New Roman" panose="02020603050405020304" pitchFamily="18" charset="0"/>
                <a:cs typeface="Times New Roman" panose="02020603050405020304" pitchFamily="18" charset="0"/>
              </a:rPr>
              <a:t> view a complete description of the products and order the products.</a:t>
            </a:r>
          </a:p>
          <a:p>
            <a:r>
              <a:rPr lang="en-US" dirty="0">
                <a:latin typeface="Times New Roman" panose="02020603050405020304" pitchFamily="18" charset="0"/>
                <a:cs typeface="Times New Roman" panose="02020603050405020304" pitchFamily="18" charset="0"/>
              </a:rPr>
              <a:t>A user can view the complete specification of the product along with various images and also view the customer reviews of the product.</a:t>
            </a:r>
          </a:p>
          <a:p>
            <a:r>
              <a:rPr lang="en-US" dirty="0">
                <a:latin typeface="Times New Roman" panose="02020603050405020304" pitchFamily="18" charset="0"/>
                <a:cs typeface="Times New Roman" panose="02020603050405020304" pitchFamily="18" charset="0"/>
              </a:rPr>
              <a:t> They can also write their own reviews.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164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D8E2-4A7B-4222-62AB-2E8BFB270C9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Architecture</a:t>
            </a:r>
          </a:p>
        </p:txBody>
      </p:sp>
      <p:pic>
        <p:nvPicPr>
          <p:cNvPr id="2050" name="Picture 2" descr="Basic web application - Azure Reference Architectures | Microsoft Learn">
            <a:extLst>
              <a:ext uri="{FF2B5EF4-FFF2-40B4-BE49-F238E27FC236}">
                <a16:creationId xmlns:a16="http://schemas.microsoft.com/office/drawing/2014/main" id="{CA9525BD-B6B0-40A6-473F-F5CCE0871E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2393" y="2492188"/>
            <a:ext cx="7653564" cy="368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77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29C4-0E10-25CB-79BC-89FCCFFABD57}"/>
              </a:ext>
            </a:extLst>
          </p:cNvPr>
          <p:cNvSpPr>
            <a:spLocks noGrp="1"/>
          </p:cNvSpPr>
          <p:nvPr>
            <p:ph type="title"/>
          </p:nvPr>
        </p:nvSpPr>
        <p:spPr/>
        <p:txBody>
          <a:bodyPr/>
          <a:lstStyle/>
          <a:p>
            <a:r>
              <a:rPr lang="en-US" sz="5400" b="1" dirty="0">
                <a:latin typeface="Times New Roman" panose="02020603050405020304" pitchFamily="18" charset="0"/>
                <a:cs typeface="Times New Roman" panose="02020603050405020304" pitchFamily="18" charset="0"/>
              </a:rPr>
              <a:t>Module Description</a:t>
            </a:r>
            <a:br>
              <a:rPr lang="en-IN" sz="5400" dirty="0"/>
            </a:br>
            <a:endParaRPr lang="en-IN" dirty="0"/>
          </a:p>
        </p:txBody>
      </p:sp>
      <p:pic>
        <p:nvPicPr>
          <p:cNvPr id="5" name="Content Placeholder 4">
            <a:extLst>
              <a:ext uri="{FF2B5EF4-FFF2-40B4-BE49-F238E27FC236}">
                <a16:creationId xmlns:a16="http://schemas.microsoft.com/office/drawing/2014/main" id="{17DB59E3-91A1-03ED-20A2-FC3624E17AEB}"/>
              </a:ext>
            </a:extLst>
          </p:cNvPr>
          <p:cNvPicPr>
            <a:picLocks noGrp="1" noChangeAspect="1"/>
          </p:cNvPicPr>
          <p:nvPr>
            <p:ph idx="1"/>
          </p:nvPr>
        </p:nvPicPr>
        <p:blipFill>
          <a:blip r:embed="rId2"/>
          <a:stretch>
            <a:fillRect/>
          </a:stretch>
        </p:blipFill>
        <p:spPr>
          <a:xfrm>
            <a:off x="822503" y="2416705"/>
            <a:ext cx="5273497" cy="3863675"/>
          </a:xfrm>
        </p:spPr>
      </p:pic>
      <p:sp>
        <p:nvSpPr>
          <p:cNvPr id="6" name="TextBox 5">
            <a:extLst>
              <a:ext uri="{FF2B5EF4-FFF2-40B4-BE49-F238E27FC236}">
                <a16:creationId xmlns:a16="http://schemas.microsoft.com/office/drawing/2014/main" id="{5942F46D-33B1-2FB2-799D-C4AF7ACCEF5E}"/>
              </a:ext>
            </a:extLst>
          </p:cNvPr>
          <p:cNvSpPr txBox="1"/>
          <p:nvPr/>
        </p:nvSpPr>
        <p:spPr>
          <a:xfrm>
            <a:off x="2537012" y="1839544"/>
            <a:ext cx="3236259" cy="369332"/>
          </a:xfrm>
          <a:prstGeom prst="rect">
            <a:avLst/>
          </a:prstGeom>
          <a:noFill/>
        </p:spPr>
        <p:txBody>
          <a:bodyPr wrap="square" rtlCol="0">
            <a:spAutoFit/>
          </a:bodyPr>
          <a:lstStyle/>
          <a:p>
            <a:r>
              <a:rPr lang="en-IN" dirty="0"/>
              <a:t>Admin Module</a:t>
            </a:r>
          </a:p>
        </p:txBody>
      </p:sp>
      <p:sp>
        <p:nvSpPr>
          <p:cNvPr id="9" name="TextBox 8">
            <a:extLst>
              <a:ext uri="{FF2B5EF4-FFF2-40B4-BE49-F238E27FC236}">
                <a16:creationId xmlns:a16="http://schemas.microsoft.com/office/drawing/2014/main" id="{91E84DEE-5EB0-6E22-F2F7-13883489C45B}"/>
              </a:ext>
            </a:extLst>
          </p:cNvPr>
          <p:cNvSpPr txBox="1"/>
          <p:nvPr/>
        </p:nvSpPr>
        <p:spPr>
          <a:xfrm>
            <a:off x="7951694" y="1654878"/>
            <a:ext cx="2904565" cy="369332"/>
          </a:xfrm>
          <a:prstGeom prst="rect">
            <a:avLst/>
          </a:prstGeom>
          <a:noFill/>
        </p:spPr>
        <p:txBody>
          <a:bodyPr wrap="square" rtlCol="0">
            <a:spAutoFit/>
          </a:bodyPr>
          <a:lstStyle/>
          <a:p>
            <a:r>
              <a:rPr lang="en-IN" dirty="0"/>
              <a:t>User Module</a:t>
            </a:r>
          </a:p>
        </p:txBody>
      </p:sp>
      <p:pic>
        <p:nvPicPr>
          <p:cNvPr id="10" name="Content Placeholder 4">
            <a:extLst>
              <a:ext uri="{FF2B5EF4-FFF2-40B4-BE49-F238E27FC236}">
                <a16:creationId xmlns:a16="http://schemas.microsoft.com/office/drawing/2014/main" id="{332D17CF-863E-A08F-FF0A-604D7E8044C3}"/>
              </a:ext>
            </a:extLst>
          </p:cNvPr>
          <p:cNvPicPr>
            <a:picLocks noChangeAspect="1"/>
          </p:cNvPicPr>
          <p:nvPr/>
        </p:nvPicPr>
        <p:blipFill>
          <a:blip r:embed="rId3"/>
          <a:stretch>
            <a:fillRect/>
          </a:stretch>
        </p:blipFill>
        <p:spPr>
          <a:xfrm>
            <a:off x="6197681" y="2656254"/>
            <a:ext cx="4930567" cy="3177815"/>
          </a:xfrm>
          <a:prstGeom prst="rect">
            <a:avLst/>
          </a:prstGeom>
        </p:spPr>
      </p:pic>
    </p:spTree>
    <p:extLst>
      <p:ext uri="{BB962C8B-B14F-4D97-AF65-F5344CB8AC3E}">
        <p14:creationId xmlns:p14="http://schemas.microsoft.com/office/powerpoint/2010/main" val="52999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EA81-19FE-789A-DF38-C801C5D823A2}"/>
              </a:ext>
            </a:extLst>
          </p:cNvPr>
          <p:cNvSpPr>
            <a:spLocks noGrp="1"/>
          </p:cNvSpPr>
          <p:nvPr>
            <p:ph type="title"/>
          </p:nvPr>
        </p:nvSpPr>
        <p:spPr/>
        <p:txBody>
          <a:bodyPr/>
          <a:lstStyle/>
          <a:p>
            <a:r>
              <a:rPr lang="en-IN" sz="5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Description of work</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3165027-64E9-EA9C-AA7A-924728F55FDE}"/>
              </a:ext>
            </a:extLst>
          </p:cNvPr>
          <p:cNvPicPr>
            <a:picLocks noGrp="1" noChangeAspect="1"/>
          </p:cNvPicPr>
          <p:nvPr>
            <p:ph idx="1"/>
          </p:nvPr>
        </p:nvPicPr>
        <p:blipFill>
          <a:blip r:embed="rId2"/>
          <a:stretch>
            <a:fillRect/>
          </a:stretch>
        </p:blipFill>
        <p:spPr>
          <a:xfrm>
            <a:off x="1730188" y="1927412"/>
            <a:ext cx="8355105" cy="4244788"/>
          </a:xfrm>
        </p:spPr>
      </p:pic>
    </p:spTree>
    <p:extLst>
      <p:ext uri="{BB962C8B-B14F-4D97-AF65-F5344CB8AC3E}">
        <p14:creationId xmlns:p14="http://schemas.microsoft.com/office/powerpoint/2010/main" val="385340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10A5-9736-C451-C657-F9589B71903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F283637-278C-5D35-EFF7-563828E99889}"/>
              </a:ext>
            </a:extLst>
          </p:cNvPr>
          <p:cNvSpPr>
            <a:spLocks noGrp="1"/>
          </p:cNvSpPr>
          <p:nvPr>
            <p:ph idx="1"/>
          </p:nvPr>
        </p:nvSpPr>
        <p:spPr>
          <a:xfrm>
            <a:off x="1069848" y="2121408"/>
            <a:ext cx="10058400" cy="4050792"/>
          </a:xfrm>
        </p:spPr>
        <p:txBody>
          <a:bodyPr/>
          <a:lstStyle/>
          <a:p>
            <a:pPr algn="l"/>
            <a:r>
              <a:rPr lang="en-US" sz="1800" b="0" i="0" u="none" strike="noStrike" baseline="0" dirty="0">
                <a:latin typeface="Times New Roman" panose="02020603050405020304" pitchFamily="18" charset="0"/>
                <a:cs typeface="Times New Roman" panose="02020603050405020304" pitchFamily="18" charset="0"/>
              </a:rPr>
              <a:t>The ‘Online Shopping’ is designed to provide a web based application that would make searching, viewing and selection of a product easier.</a:t>
            </a:r>
          </a:p>
          <a:p>
            <a:pPr algn="l"/>
            <a:r>
              <a:rPr lang="en-US" sz="1800" b="0" i="0" u="none" strike="noStrike" baseline="0" dirty="0">
                <a:latin typeface="Times New Roman" panose="02020603050405020304" pitchFamily="18" charset="0"/>
                <a:cs typeface="Times New Roman" panose="02020603050405020304" pitchFamily="18" charset="0"/>
              </a:rPr>
              <a:t> The search engine provides an easy </a:t>
            </a:r>
            <a:r>
              <a:rPr lang="en-US" sz="1800" dirty="0">
                <a:latin typeface="Times New Roman" panose="02020603050405020304" pitchFamily="18" charset="0"/>
                <a:cs typeface="Times New Roman" panose="02020603050405020304" pitchFamily="18" charset="0"/>
              </a:rPr>
              <a:t>A</a:t>
            </a:r>
            <a:r>
              <a:rPr lang="en-US" sz="1800" b="0" i="0" u="none" strike="noStrike" baseline="0" dirty="0">
                <a:latin typeface="Times New Roman" panose="02020603050405020304" pitchFamily="18" charset="0"/>
                <a:cs typeface="Times New Roman" panose="02020603050405020304" pitchFamily="18" charset="0"/>
              </a:rPr>
              <a:t>nd convenient way to search for products where a user can Search for a product interactively and the search engine would refine the products available based on the user’s input. </a:t>
            </a:r>
          </a:p>
          <a:p>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The user can then view the complete specification of each product. They can also view the product            reviews and also write their own reviews.</a:t>
            </a:r>
          </a:p>
        </p:txBody>
      </p:sp>
    </p:spTree>
    <p:extLst>
      <p:ext uri="{BB962C8B-B14F-4D97-AF65-F5344CB8AC3E}">
        <p14:creationId xmlns:p14="http://schemas.microsoft.com/office/powerpoint/2010/main" val="133990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Thank you Images - Free Download on Freepik">
            <a:extLst>
              <a:ext uri="{FF2B5EF4-FFF2-40B4-BE49-F238E27FC236}">
                <a16:creationId xmlns:a16="http://schemas.microsoft.com/office/drawing/2014/main" id="{1FC6533B-9F56-6DF2-AB1F-04FBACFB7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88" y="1039906"/>
            <a:ext cx="10901083" cy="5132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49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09C-40CB-21D1-DD1E-C8559AE4791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5BDF1FE9-EB0C-9D92-88AD-24B9A00B8ABD}"/>
              </a:ext>
            </a:extLst>
          </p:cNvPr>
          <p:cNvSpPr>
            <a:spLocks noGrp="1"/>
          </p:cNvSpPr>
          <p:nvPr>
            <p:ph idx="1"/>
          </p:nvPr>
        </p:nvSpPr>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Domain</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Technology</a:t>
            </a:r>
          </a:p>
          <a:p>
            <a:r>
              <a:rPr lang="en-IN" dirty="0">
                <a:latin typeface="Times New Roman" panose="02020603050405020304" pitchFamily="18" charset="0"/>
                <a:cs typeface="Times New Roman" panose="02020603050405020304" pitchFamily="18" charset="0"/>
              </a:rPr>
              <a:t>Software requirement</a:t>
            </a:r>
          </a:p>
          <a:p>
            <a:r>
              <a:rPr lang="en-IN" dirty="0">
                <a:latin typeface="Times New Roman" panose="02020603050405020304" pitchFamily="18" charset="0"/>
                <a:cs typeface="Times New Roman" panose="02020603050405020304" pitchFamily="18" charset="0"/>
              </a:rPr>
              <a:t>Proposed system</a:t>
            </a:r>
          </a:p>
          <a:p>
            <a:r>
              <a:rPr lang="en-IN" dirty="0">
                <a:latin typeface="Times New Roman" panose="02020603050405020304" pitchFamily="18" charset="0"/>
                <a:cs typeface="Times New Roman" panose="02020603050405020304" pitchFamily="18" charset="0"/>
              </a:rPr>
              <a:t>Architecture</a:t>
            </a:r>
          </a:p>
          <a:p>
            <a:r>
              <a:rPr lang="en-IN" dirty="0">
                <a:latin typeface="Times New Roman" panose="02020603050405020304" pitchFamily="18" charset="0"/>
                <a:cs typeface="Times New Roman" panose="02020603050405020304" pitchFamily="18" charset="0"/>
              </a:rPr>
              <a:t>Description of work</a:t>
            </a:r>
          </a:p>
          <a:p>
            <a:r>
              <a:rPr lang="en-IN" dirty="0">
                <a:latin typeface="Times New Roman" panose="02020603050405020304" pitchFamily="18" charset="0"/>
                <a:cs typeface="Times New Roman" panose="02020603050405020304" pitchFamily="18" charset="0"/>
              </a:rPr>
              <a:t>Module Description</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344897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2007-B7D9-6915-E7EB-A4476502778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FF6984A-6CB8-635C-A72D-3B729018E0CA}"/>
              </a:ext>
            </a:extLst>
          </p:cNvPr>
          <p:cNvSpPr>
            <a:spLocks noGrp="1"/>
          </p:cNvSpPr>
          <p:nvPr>
            <p:ph idx="1"/>
          </p:nvPr>
        </p:nvSpPr>
        <p:spPr/>
        <p:txBody>
          <a:bodyPr/>
          <a:lstStyle/>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main objective of this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Quickcart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E-Commerce Web Application is that Users can buy products and commodities using this web app. </a:t>
            </a: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web app is fully architected in Azure Cloud.</a:t>
            </a: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In this project the vendor can upload products into the website. We are deploying a web application in Azure Function which is applicable to build a serverless environment</a:t>
            </a: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Azure Web app for frontend deployment. Azure App service for backend deployment. Azure active directory for Identity management. Azure SQL Server for database. Azure Key vault. CORS, logic app, Blob storage</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b="0" dirty="0">
              <a:effectLst/>
              <a:latin typeface="Times New Roman" panose="02020603050405020304" pitchFamily="18" charset="0"/>
              <a:cs typeface="Times New Roman" panose="02020603050405020304" pitchFamily="18" charset="0"/>
            </a:endParaRPr>
          </a:p>
          <a:p>
            <a:pPr marL="0" indent="0">
              <a:buNone/>
            </a:pPr>
            <a:br>
              <a:rPr lang="en-US" dirty="0"/>
            </a:br>
            <a:endParaRPr lang="en-IN" dirty="0"/>
          </a:p>
        </p:txBody>
      </p:sp>
    </p:spTree>
    <p:extLst>
      <p:ext uri="{BB962C8B-B14F-4D97-AF65-F5344CB8AC3E}">
        <p14:creationId xmlns:p14="http://schemas.microsoft.com/office/powerpoint/2010/main" val="296552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C068-92F1-6D39-901E-CF0E9DD596B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3BA5593-E377-F08B-0C15-E93D56511D6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is a web based shopping system for an existing shop. </a:t>
            </a:r>
          </a:p>
          <a:p>
            <a:r>
              <a:rPr lang="en-US" dirty="0">
                <a:latin typeface="Times New Roman" panose="02020603050405020304" pitchFamily="18" charset="0"/>
                <a:cs typeface="Times New Roman" panose="02020603050405020304" pitchFamily="18" charset="0"/>
              </a:rPr>
              <a:t>The project objective is to deliver the online shopping application into android platform. </a:t>
            </a:r>
          </a:p>
          <a:p>
            <a:r>
              <a:rPr lang="en-US" dirty="0">
                <a:latin typeface="Times New Roman" panose="02020603050405020304" pitchFamily="18" charset="0"/>
                <a:cs typeface="Times New Roman" panose="02020603050405020304" pitchFamily="18" charset="0"/>
              </a:rPr>
              <a:t>Online shopping is the process whereby consumers directly buy goods or services from a seller in real-time, without an intermediary service, over the Internet.</a:t>
            </a:r>
          </a:p>
          <a:p>
            <a:r>
              <a:rPr lang="en-US" dirty="0">
                <a:latin typeface="Times New Roman" panose="02020603050405020304" pitchFamily="18" charset="0"/>
                <a:cs typeface="Times New Roman" panose="02020603050405020304" pitchFamily="18" charset="0"/>
              </a:rPr>
              <a:t> It is a form of electronic commerce.</a:t>
            </a:r>
          </a:p>
          <a:p>
            <a:r>
              <a:rPr lang="en-US" dirty="0">
                <a:latin typeface="Times New Roman" panose="02020603050405020304" pitchFamily="18" charset="0"/>
                <a:cs typeface="Times New Roman" panose="02020603050405020304" pitchFamily="18" charset="0"/>
              </a:rPr>
              <a:t>This project is an attempt to provide the advantages of online shopping to customers of a real shop.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58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9130-5C72-E081-D33F-7322651FAEC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Domain</a:t>
            </a:r>
          </a:p>
        </p:txBody>
      </p:sp>
      <p:pic>
        <p:nvPicPr>
          <p:cNvPr id="4" name="Content Placeholder 3">
            <a:extLst>
              <a:ext uri="{FF2B5EF4-FFF2-40B4-BE49-F238E27FC236}">
                <a16:creationId xmlns:a16="http://schemas.microsoft.com/office/drawing/2014/main" id="{8778A031-03DF-48A2-C654-87CCB3B18978}"/>
              </a:ext>
            </a:extLst>
          </p:cNvPr>
          <p:cNvPicPr>
            <a:picLocks noGrp="1" noChangeAspect="1"/>
          </p:cNvPicPr>
          <p:nvPr>
            <p:ph idx="1"/>
          </p:nvPr>
        </p:nvPicPr>
        <p:blipFill>
          <a:blip r:embed="rId2"/>
          <a:stretch>
            <a:fillRect/>
          </a:stretch>
        </p:blipFill>
        <p:spPr>
          <a:xfrm>
            <a:off x="1338606" y="1875934"/>
            <a:ext cx="9789641" cy="4308050"/>
          </a:xfrm>
          <a:prstGeom prst="rect">
            <a:avLst/>
          </a:prstGeom>
        </p:spPr>
      </p:pic>
    </p:spTree>
    <p:extLst>
      <p:ext uri="{BB962C8B-B14F-4D97-AF65-F5344CB8AC3E}">
        <p14:creationId xmlns:p14="http://schemas.microsoft.com/office/powerpoint/2010/main" val="319577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1F60-1E7B-469E-5320-E7E793567677}"/>
              </a:ext>
            </a:extLst>
          </p:cNvPr>
          <p:cNvSpPr>
            <a:spLocks noGrp="1"/>
          </p:cNvSpPr>
          <p:nvPr>
            <p:ph type="title"/>
          </p:nvPr>
        </p:nvSpPr>
        <p:spPr/>
        <p:txBody>
          <a:bodyPr/>
          <a:lstStyle/>
          <a:p>
            <a:r>
              <a:rPr lang="en-IN" sz="5400" b="1" i="0" u="none" strike="noStrike" baseline="0" dirty="0">
                <a:solidFill>
                  <a:srgbClr val="000000"/>
                </a:solidFill>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783662-1CD7-51E7-3326-3514F61C33E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delay in displaying the results</a:t>
            </a:r>
          </a:p>
          <a:p>
            <a:r>
              <a:rPr lang="en-US" dirty="0">
                <a:latin typeface="Times New Roman" panose="02020603050405020304" pitchFamily="18" charset="0"/>
                <a:cs typeface="Times New Roman" panose="02020603050405020304" pitchFamily="18" charset="0"/>
              </a:rPr>
              <a:t>non user friendly interfaces that are hard to use</a:t>
            </a:r>
          </a:p>
          <a:p>
            <a:r>
              <a:rPr lang="en-US" dirty="0">
                <a:latin typeface="Times New Roman" panose="02020603050405020304" pitchFamily="18" charset="0"/>
                <a:cs typeface="Times New Roman" panose="02020603050405020304" pitchFamily="18" charset="0"/>
              </a:rPr>
              <a:t>Busy schedule </a:t>
            </a:r>
          </a:p>
          <a:p>
            <a:r>
              <a:rPr lang="en-US" dirty="0">
                <a:latin typeface="Times New Roman" panose="02020603050405020304" pitchFamily="18" charset="0"/>
                <a:cs typeface="Times New Roman" panose="02020603050405020304" pitchFamily="18" charset="0"/>
              </a:rPr>
              <a:t>User must go to shop and select products. </a:t>
            </a:r>
          </a:p>
          <a:p>
            <a:r>
              <a:rPr lang="en-US" dirty="0">
                <a:latin typeface="Times New Roman" panose="02020603050405020304" pitchFamily="18" charset="0"/>
                <a:cs typeface="Times New Roman" panose="02020603050405020304" pitchFamily="18" charset="0"/>
              </a:rPr>
              <a:t>It is difficult to identify the required product.</a:t>
            </a:r>
          </a:p>
          <a:p>
            <a:r>
              <a:rPr lang="en-US" dirty="0">
                <a:latin typeface="Times New Roman" panose="02020603050405020304" pitchFamily="18" charset="0"/>
                <a:cs typeface="Times New Roman" panose="02020603050405020304" pitchFamily="18" charset="0"/>
              </a:rPr>
              <a:t>Description of the product limited. </a:t>
            </a:r>
          </a:p>
          <a:p>
            <a:r>
              <a:rPr lang="en-US" dirty="0">
                <a:latin typeface="Times New Roman" panose="02020603050405020304" pitchFamily="18" charset="0"/>
                <a:cs typeface="Times New Roman" panose="02020603050405020304" pitchFamily="18" charset="0"/>
              </a:rPr>
              <a:t>Not in reach of distant users.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22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53D6-6005-BCCC-7FC5-5EA4381935F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Technology</a:t>
            </a:r>
          </a:p>
        </p:txBody>
      </p:sp>
      <p:pic>
        <p:nvPicPr>
          <p:cNvPr id="1026" name="Picture 2" descr="What is Microsoft Azure and How Does It Work [Updated] | Simplilearn">
            <a:extLst>
              <a:ext uri="{FF2B5EF4-FFF2-40B4-BE49-F238E27FC236}">
                <a16:creationId xmlns:a16="http://schemas.microsoft.com/office/drawing/2014/main" id="{56A7E911-C99F-F930-3087-71D16A06E3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8019" y="2120900"/>
            <a:ext cx="7202311"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24EA-5EAF-F26B-40E7-05BFAD5C8EE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Requirement</a:t>
            </a:r>
          </a:p>
        </p:txBody>
      </p:sp>
      <p:sp>
        <p:nvSpPr>
          <p:cNvPr id="3" name="Content Placeholder 2">
            <a:extLst>
              <a:ext uri="{FF2B5EF4-FFF2-40B4-BE49-F238E27FC236}">
                <a16:creationId xmlns:a16="http://schemas.microsoft.com/office/drawing/2014/main" id="{52B8F2EF-1BAB-68B9-94DE-3AFAA442C586}"/>
              </a:ext>
            </a:extLst>
          </p:cNvPr>
          <p:cNvSpPr>
            <a:spLocks noGrp="1"/>
          </p:cNvSpPr>
          <p:nvPr>
            <p:ph idx="1"/>
          </p:nvPr>
        </p:nvSpPr>
        <p:spPr/>
        <p:txBody>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Front-End: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Angular 13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Backend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Dotnet core 3.1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Azure SQL Server.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Blob Store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Azure Storage Account.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031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CC9C-115D-C9E6-F639-7C38DA0D56E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Technology</a:t>
            </a:r>
          </a:p>
        </p:txBody>
      </p:sp>
      <p:pic>
        <p:nvPicPr>
          <p:cNvPr id="7" name="Content Placeholder 6">
            <a:extLst>
              <a:ext uri="{FF2B5EF4-FFF2-40B4-BE49-F238E27FC236}">
                <a16:creationId xmlns:a16="http://schemas.microsoft.com/office/drawing/2014/main" id="{566B2DAE-173C-5766-8267-2693B7DB08EC}"/>
              </a:ext>
            </a:extLst>
          </p:cNvPr>
          <p:cNvPicPr>
            <a:picLocks noGrp="1" noChangeAspect="1"/>
          </p:cNvPicPr>
          <p:nvPr>
            <p:ph idx="1"/>
          </p:nvPr>
        </p:nvPicPr>
        <p:blipFill>
          <a:blip r:embed="rId2"/>
          <a:stretch>
            <a:fillRect/>
          </a:stretch>
        </p:blipFill>
        <p:spPr bwMode="auto">
          <a:xfrm>
            <a:off x="3460376" y="2120900"/>
            <a:ext cx="5262283"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65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241</TotalTime>
  <Words>523</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Rockwell</vt:lpstr>
      <vt:lpstr>Rockwell Condensed</vt:lpstr>
      <vt:lpstr>Times New Roman</vt:lpstr>
      <vt:lpstr>Wingdings</vt:lpstr>
      <vt:lpstr>Wood Type</vt:lpstr>
      <vt:lpstr>QUICKCART  E-COMMERCE WEB APP</vt:lpstr>
      <vt:lpstr>Agenda</vt:lpstr>
      <vt:lpstr>Abstract</vt:lpstr>
      <vt:lpstr>Introduction</vt:lpstr>
      <vt:lpstr>Domain</vt:lpstr>
      <vt:lpstr>Problem Statement</vt:lpstr>
      <vt:lpstr>Technology</vt:lpstr>
      <vt:lpstr>Software Requirement</vt:lpstr>
      <vt:lpstr>Technology</vt:lpstr>
      <vt:lpstr>Existing System</vt:lpstr>
      <vt:lpstr>Proposed System</vt:lpstr>
      <vt:lpstr>Architecture</vt:lpstr>
      <vt:lpstr>Module Description </vt:lpstr>
      <vt:lpstr>Description of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QUICKCART</dc:title>
  <dc:creator>divya sl</dc:creator>
  <cp:lastModifiedBy>divya sl</cp:lastModifiedBy>
  <cp:revision>4</cp:revision>
  <dcterms:created xsi:type="dcterms:W3CDTF">2023-05-04T09:22:01Z</dcterms:created>
  <dcterms:modified xsi:type="dcterms:W3CDTF">2023-05-05T03:14:02Z</dcterms:modified>
</cp:coreProperties>
</file>