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Constanti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bold.fntdata"/><Relationship Id="rId11" Type="http://schemas.openxmlformats.org/officeDocument/2006/relationships/slide" Target="slides/slide5.xml"/><Relationship Id="rId22" Type="http://schemas.openxmlformats.org/officeDocument/2006/relationships/font" Target="fonts/Constantia-boldItalic.fntdata"/><Relationship Id="rId10" Type="http://schemas.openxmlformats.org/officeDocument/2006/relationships/slide" Target="slides/slide4.xml"/><Relationship Id="rId21" Type="http://schemas.openxmlformats.org/officeDocument/2006/relationships/font" Target="fonts/Constantia-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Constanti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640b261f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640b261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40b261f5_5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40b261f5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40b261f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40b261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40b261f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40b261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40b261f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40b261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1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5" name="Google Shape;85;p1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6" name="Google Shape;86;p1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2" name="Google Shape;92;p1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 name="Google Shape;93;p1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 name="Shape 94"/>
        <p:cNvGrpSpPr/>
        <p:nvPr/>
      </p:nvGrpSpPr>
      <p:grpSpPr>
        <a:xfrm>
          <a:off x="0" y="0"/>
          <a:ext cx="0" cy="0"/>
          <a:chOff x="0" y="0"/>
          <a:chExt cx="0" cy="0"/>
        </a:xfrm>
      </p:grpSpPr>
      <p:sp>
        <p:nvSpPr>
          <p:cNvPr id="95" name="Google Shape;95;p13"/>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3"/>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13"/>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4"/>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4"/>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5"/>
          <p:cNvSpPr txBox="1"/>
          <p:nvPr>
            <p:ph type="ctrTitle"/>
          </p:nvPr>
        </p:nvSpPr>
        <p:spPr>
          <a:xfrm>
            <a:off x="533400" y="1371600"/>
            <a:ext cx="7851648" cy="1828800"/>
          </a:xfrm>
          <a:prstGeom prst="rect">
            <a:avLst/>
          </a:prstGeom>
          <a:noFill/>
          <a:ln>
            <a:noFill/>
          </a:ln>
        </p:spPr>
        <p:txBody>
          <a:bodyPr anchorCtr="0" anchor="b" bIns="0" lIns="0" spcFirstLastPara="1" rIns="18275" wrap="square" tIns="0"/>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2" name="Google Shape;42;p5"/>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6"/>
          <p:cNvSpPr txBox="1"/>
          <p:nvPr>
            <p:ph type="title"/>
          </p:nvPr>
        </p:nvSpPr>
        <p:spPr>
          <a:xfrm>
            <a:off x="530352" y="1316736"/>
            <a:ext cx="7772400" cy="1362456"/>
          </a:xfrm>
          <a:prstGeom prst="rect">
            <a:avLst/>
          </a:prstGeom>
          <a:noFill/>
          <a:ln>
            <a:noFill/>
          </a:ln>
        </p:spPr>
        <p:txBody>
          <a:bodyPr anchorCtr="0" anchor="b" bIns="0" lIns="0" spcFirstLastPara="1" rIns="0" wrap="square" tIns="0"/>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6"/>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7"/>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9"/>
          <p:cNvSpPr txBox="1"/>
          <p:nvPr>
            <p:ph type="title"/>
          </p:nvPr>
        </p:nvSpPr>
        <p:spPr>
          <a:xfrm>
            <a:off x="457200" y="704088"/>
            <a:ext cx="8305800" cy="114300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10"/>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85800" y="514352"/>
            <a:ext cx="2743200" cy="116205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1"/>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1"/>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1"/>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Google Shape;23;p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 name="Google Shape;24;p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 name="Google Shape;25;p3"/>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3"/>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0" name="Google Shape;30;p3"/>
          <p:cNvGrpSpPr/>
          <p:nvPr/>
        </p:nvGrpSpPr>
        <p:grpSpPr>
          <a:xfrm>
            <a:off x="-29294" y="-16113"/>
            <a:ext cx="9198255" cy="1086266"/>
            <a:chOff x="-29322" y="-1971"/>
            <a:chExt cx="9198255" cy="1086266"/>
          </a:xfrm>
        </p:grpSpPr>
        <p:sp>
          <p:nvSpPr>
            <p:cNvPr id="31" name="Google Shape;31;p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2" name="Google Shape;32;p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ctrTitle"/>
          </p:nvPr>
        </p:nvSpPr>
        <p:spPr>
          <a:xfrm>
            <a:off x="533400" y="1371600"/>
            <a:ext cx="7851648" cy="838200"/>
          </a:xfrm>
          <a:prstGeom prst="rect">
            <a:avLst/>
          </a:prstGeom>
          <a:noFill/>
          <a:ln>
            <a:noFill/>
          </a:ln>
        </p:spPr>
        <p:txBody>
          <a:bodyPr anchorCtr="0" anchor="b" bIns="0" lIns="0" spcFirstLastPara="1" rIns="18275" wrap="square" tIns="0">
            <a:noAutofit/>
          </a:bodyPr>
          <a:lstStyle/>
          <a:p>
            <a:pPr indent="0" lvl="0" marL="0" rtl="0" algn="ctr">
              <a:spcBef>
                <a:spcPts val="0"/>
              </a:spcBef>
              <a:spcAft>
                <a:spcPts val="0"/>
              </a:spcAft>
              <a:buClr>
                <a:srgbClr val="4CE0EA"/>
              </a:buClr>
              <a:buSzPts val="3600"/>
              <a:buFont typeface="Calibri"/>
              <a:buNone/>
            </a:pPr>
            <a:r>
              <a:rPr lang="en-US" sz="3600"/>
              <a:t>ACROPOLIS INSTITUTE OF TECHNOLOGY AND RESEARCH</a:t>
            </a:r>
            <a:endParaRPr sz="3600"/>
          </a:p>
        </p:txBody>
      </p:sp>
      <p:sp>
        <p:nvSpPr>
          <p:cNvPr id="111" name="Google Shape;111;p15"/>
          <p:cNvSpPr txBox="1"/>
          <p:nvPr>
            <p:ph idx="1" type="subTitle"/>
          </p:nvPr>
        </p:nvSpPr>
        <p:spPr>
          <a:xfrm>
            <a:off x="4343400" y="3657600"/>
            <a:ext cx="4044696" cy="2971800"/>
          </a:xfrm>
          <a:prstGeom prst="rect">
            <a:avLst/>
          </a:prstGeom>
          <a:noFill/>
          <a:ln>
            <a:noFill/>
          </a:ln>
        </p:spPr>
        <p:txBody>
          <a:bodyPr anchorCtr="0" anchor="t" bIns="45700" lIns="0" spcFirstLastPara="1" rIns="18275" wrap="square" tIns="45700">
            <a:noAutofit/>
          </a:bodyPr>
          <a:lstStyle/>
          <a:p>
            <a:pPr indent="0" lvl="0" marL="0" marR="45720" rtl="0" algn="r">
              <a:lnSpc>
                <a:spcPct val="90000"/>
              </a:lnSpc>
              <a:spcBef>
                <a:spcPts val="0"/>
              </a:spcBef>
              <a:spcAft>
                <a:spcPts val="0"/>
              </a:spcAft>
              <a:buSzPts val="1933"/>
              <a:buNone/>
            </a:pPr>
            <a:r>
              <a:rPr b="1" i="1" lang="en-US" sz="2035">
                <a:latin typeface="Calibri"/>
                <a:ea typeface="Calibri"/>
                <a:cs typeface="Calibri"/>
                <a:sym typeface="Calibri"/>
              </a:rPr>
              <a:t>SUBMITTED </a:t>
            </a:r>
            <a:r>
              <a:rPr b="1" i="1" lang="en-US" sz="2035">
                <a:latin typeface="Calibri"/>
                <a:ea typeface="Calibri"/>
                <a:cs typeface="Calibri"/>
                <a:sym typeface="Calibri"/>
              </a:rPr>
              <a:t>BY:</a:t>
            </a:r>
            <a:endParaRPr sz="2035">
              <a:latin typeface="Calibri"/>
              <a:ea typeface="Calibri"/>
              <a:cs typeface="Calibri"/>
              <a:sym typeface="Calibri"/>
            </a:endParaRPr>
          </a:p>
          <a:p>
            <a:pPr indent="0" lvl="0" marL="0" marR="45720" rtl="0" algn="r">
              <a:lnSpc>
                <a:spcPct val="90000"/>
              </a:lnSpc>
              <a:spcBef>
                <a:spcPts val="407"/>
              </a:spcBef>
              <a:spcAft>
                <a:spcPts val="0"/>
              </a:spcAft>
              <a:buSzPts val="1933"/>
              <a:buNone/>
            </a:pPr>
            <a:r>
              <a:rPr b="1" i="1" lang="en-US" sz="2035">
                <a:latin typeface="Calibri"/>
                <a:ea typeface="Calibri"/>
                <a:cs typeface="Calibri"/>
                <a:sym typeface="Calibri"/>
              </a:rPr>
              <a:t>Abhishek Raikwar  06</a:t>
            </a:r>
            <a:endParaRPr/>
          </a:p>
          <a:p>
            <a:pPr indent="0" lvl="0" marL="0" marR="45720" rtl="0" algn="r">
              <a:lnSpc>
                <a:spcPct val="90000"/>
              </a:lnSpc>
              <a:spcBef>
                <a:spcPts val="407"/>
              </a:spcBef>
              <a:spcAft>
                <a:spcPts val="0"/>
              </a:spcAft>
              <a:buSzPts val="1933"/>
              <a:buNone/>
            </a:pPr>
            <a:r>
              <a:rPr b="1" i="1" lang="en-US" sz="2035">
                <a:latin typeface="Calibri"/>
                <a:ea typeface="Calibri"/>
                <a:cs typeface="Calibri"/>
                <a:sym typeface="Calibri"/>
              </a:rPr>
              <a:t>Aditi Bais 07</a:t>
            </a:r>
            <a:endParaRPr sz="2035">
              <a:latin typeface="Calibri"/>
              <a:ea typeface="Calibri"/>
              <a:cs typeface="Calibri"/>
              <a:sym typeface="Calibri"/>
            </a:endParaRPr>
          </a:p>
          <a:p>
            <a:pPr indent="0" lvl="0" marL="0" marR="45720" rtl="0" algn="r">
              <a:lnSpc>
                <a:spcPct val="90000"/>
              </a:lnSpc>
              <a:spcBef>
                <a:spcPts val="407"/>
              </a:spcBef>
              <a:spcAft>
                <a:spcPts val="0"/>
              </a:spcAft>
              <a:buSzPts val="1933"/>
              <a:buNone/>
            </a:pPr>
            <a:r>
              <a:rPr b="1" i="1" lang="en-US" sz="2035">
                <a:latin typeface="Calibri"/>
                <a:ea typeface="Calibri"/>
                <a:cs typeface="Calibri"/>
                <a:sym typeface="Calibri"/>
              </a:rPr>
              <a:t>Aishwarya Borgaonkar    09</a:t>
            </a:r>
            <a:endParaRPr sz="2035">
              <a:latin typeface="Calibri"/>
              <a:ea typeface="Calibri"/>
              <a:cs typeface="Calibri"/>
              <a:sym typeface="Calibri"/>
            </a:endParaRPr>
          </a:p>
          <a:p>
            <a:pPr indent="0" lvl="0" marL="0" marR="45720" rtl="0" algn="r">
              <a:lnSpc>
                <a:spcPct val="90000"/>
              </a:lnSpc>
              <a:spcBef>
                <a:spcPts val="407"/>
              </a:spcBef>
              <a:spcAft>
                <a:spcPts val="0"/>
              </a:spcAft>
              <a:buSzPts val="1933"/>
              <a:buNone/>
            </a:pPr>
            <a:r>
              <a:rPr b="1" i="1" lang="en-US" sz="2035">
                <a:latin typeface="Calibri"/>
                <a:ea typeface="Calibri"/>
                <a:cs typeface="Calibri"/>
                <a:sym typeface="Calibri"/>
              </a:rPr>
              <a:t>Amisha  Mishra  14</a:t>
            </a:r>
            <a:endParaRPr sz="2035">
              <a:latin typeface="Calibri"/>
              <a:ea typeface="Calibri"/>
              <a:cs typeface="Calibri"/>
              <a:sym typeface="Calibri"/>
            </a:endParaRPr>
          </a:p>
          <a:p>
            <a:pPr indent="0" lvl="0" marL="0" marR="45720" rtl="0" algn="r">
              <a:lnSpc>
                <a:spcPct val="90000"/>
              </a:lnSpc>
              <a:spcBef>
                <a:spcPts val="407"/>
              </a:spcBef>
              <a:spcAft>
                <a:spcPts val="0"/>
              </a:spcAft>
              <a:buSzPts val="1933"/>
              <a:buNone/>
            </a:pPr>
            <a:r>
              <a:rPr b="1" i="1" lang="en-US" sz="2035">
                <a:latin typeface="Calibri"/>
                <a:ea typeface="Calibri"/>
                <a:cs typeface="Calibri"/>
                <a:sym typeface="Calibri"/>
              </a:rPr>
              <a:t>Divya Kothari    32</a:t>
            </a:r>
            <a:endParaRPr sz="2035">
              <a:latin typeface="Calibri"/>
              <a:ea typeface="Calibri"/>
              <a:cs typeface="Calibri"/>
              <a:sym typeface="Calibri"/>
            </a:endParaRPr>
          </a:p>
          <a:p>
            <a:pPr indent="0" lvl="0" marL="0" marR="45720" rtl="0" algn="r">
              <a:lnSpc>
                <a:spcPct val="90000"/>
              </a:lnSpc>
              <a:spcBef>
                <a:spcPts val="481"/>
              </a:spcBef>
              <a:spcAft>
                <a:spcPts val="0"/>
              </a:spcAft>
              <a:buSzPts val="2285"/>
              <a:buNone/>
            </a:pPr>
            <a:br>
              <a:rPr lang="en-US" sz="2405"/>
            </a:br>
            <a:endParaRPr sz="2405"/>
          </a:p>
        </p:txBody>
      </p:sp>
      <p:sp>
        <p:nvSpPr>
          <p:cNvPr id="112" name="Google Shape;112;p15"/>
          <p:cNvSpPr txBox="1"/>
          <p:nvPr/>
        </p:nvSpPr>
        <p:spPr>
          <a:xfrm>
            <a:off x="533400" y="4191001"/>
            <a:ext cx="32004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nstantia"/>
                <a:ea typeface="Constantia"/>
                <a:cs typeface="Constantia"/>
                <a:sym typeface="Constantia"/>
              </a:rPr>
              <a:t>Submitted to:</a:t>
            </a:r>
            <a:endParaRPr sz="1800">
              <a:solidFill>
                <a:schemeClr val="lt1"/>
              </a:solidFill>
              <a:latin typeface="Constantia"/>
              <a:ea typeface="Constantia"/>
              <a:cs typeface="Constantia"/>
              <a:sym typeface="Constantia"/>
            </a:endParaRPr>
          </a:p>
          <a:p>
            <a:pPr indent="0" lvl="0" marL="0" marR="0" rtl="0" algn="l">
              <a:spcBef>
                <a:spcPts val="0"/>
              </a:spcBef>
              <a:spcAft>
                <a:spcPts val="0"/>
              </a:spcAft>
              <a:buNone/>
            </a:pPr>
            <a:r>
              <a:rPr b="1" lang="en-US" sz="1800">
                <a:solidFill>
                  <a:schemeClr val="lt1"/>
                </a:solidFill>
                <a:latin typeface="Constantia"/>
                <a:ea typeface="Constantia"/>
                <a:cs typeface="Constantia"/>
                <a:sym typeface="Constantia"/>
              </a:rPr>
              <a:t>Prof.Gaurav Mandloi</a:t>
            </a:r>
            <a:endParaRPr sz="1800">
              <a:solidFill>
                <a:schemeClr val="lt1"/>
              </a:solidFill>
              <a:latin typeface="Constantia"/>
              <a:ea typeface="Constantia"/>
              <a:cs typeface="Constantia"/>
              <a:sym typeface="Constantia"/>
            </a:endParaRPr>
          </a:p>
          <a:p>
            <a:pPr indent="0" lvl="0" marL="0" marR="0" rtl="0" algn="l">
              <a:spcBef>
                <a:spcPts val="0"/>
              </a:spcBef>
              <a:spcAft>
                <a:spcPts val="0"/>
              </a:spcAft>
              <a:buNone/>
            </a:pPr>
            <a:br>
              <a:rPr lang="en-US" sz="1800">
                <a:solidFill>
                  <a:schemeClr val="lt1"/>
                </a:solidFill>
                <a:latin typeface="Constantia"/>
                <a:ea typeface="Constantia"/>
                <a:cs typeface="Constantia"/>
                <a:sym typeface="Constantia"/>
              </a:rPr>
            </a:br>
            <a:endParaRPr sz="1800">
              <a:solidFill>
                <a:schemeClr val="lt1"/>
              </a:solidFill>
              <a:latin typeface="Constantia"/>
              <a:ea typeface="Constantia"/>
              <a:cs typeface="Constantia"/>
              <a:sym typeface="Constantia"/>
            </a:endParaRPr>
          </a:p>
        </p:txBody>
      </p:sp>
      <p:sp>
        <p:nvSpPr>
          <p:cNvPr id="113" name="Google Shape;113;p15"/>
          <p:cNvSpPr txBox="1"/>
          <p:nvPr/>
        </p:nvSpPr>
        <p:spPr>
          <a:xfrm>
            <a:off x="2438400" y="2895600"/>
            <a:ext cx="56388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onstantia"/>
                <a:ea typeface="Constantia"/>
                <a:cs typeface="Constantia"/>
                <a:sym typeface="Constantia"/>
              </a:rPr>
              <a:t>       </a:t>
            </a:r>
            <a:r>
              <a:rPr lang="en-US" sz="2800">
                <a:solidFill>
                  <a:schemeClr val="lt1"/>
                </a:solidFill>
                <a:latin typeface="Constantia"/>
                <a:ea typeface="Constantia"/>
                <a:cs typeface="Constantia"/>
                <a:sym typeface="Constantia"/>
              </a:rPr>
              <a:t>SENTIMENT  ANALYSIS</a:t>
            </a:r>
            <a:endParaRPr sz="2800">
              <a:solidFill>
                <a:schemeClr val="lt1"/>
              </a:solidFill>
              <a:latin typeface="Constantia"/>
              <a:ea typeface="Constantia"/>
              <a:cs typeface="Constantia"/>
              <a:sym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247875" y="2124800"/>
            <a:ext cx="8896200" cy="39081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i="1" lang="en-US" sz="2400">
                <a:latin typeface="Times New Roman"/>
                <a:ea typeface="Times New Roman"/>
                <a:cs typeface="Times New Roman"/>
                <a:sym typeface="Times New Roman"/>
              </a:rPr>
              <a:t>●    Pictorial representation is only in the form of pie charts.</a:t>
            </a:r>
            <a:endParaRPr i="1"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i="1"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i="1" lang="en-US" sz="2400">
                <a:latin typeface="Times New Roman"/>
                <a:ea typeface="Times New Roman"/>
                <a:cs typeface="Times New Roman"/>
                <a:sym typeface="Times New Roman"/>
              </a:rPr>
              <a:t>●  The human language can be complex for machine based learning systems to interpret. For example, opinions can be expressed with irony, and the order of words can add even more confusion.</a:t>
            </a:r>
            <a:endParaRPr i="1"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i="1" sz="2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i="1" lang="en-US" sz="2400">
                <a:latin typeface="Times New Roman"/>
                <a:ea typeface="Times New Roman"/>
                <a:cs typeface="Times New Roman"/>
                <a:sym typeface="Times New Roman"/>
              </a:rPr>
              <a:t>●    Only last 1 million tweets can be accessed.</a:t>
            </a:r>
            <a:endParaRPr i="1" sz="2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i="1" sz="2400">
              <a:latin typeface="Times New Roman"/>
              <a:ea typeface="Times New Roman"/>
              <a:cs typeface="Times New Roman"/>
              <a:sym typeface="Times New Roman"/>
            </a:endParaRPr>
          </a:p>
          <a:p>
            <a:pPr indent="0" lvl="0" marL="0" rtl="0" algn="l">
              <a:spcBef>
                <a:spcPts val="360"/>
              </a:spcBef>
              <a:spcAft>
                <a:spcPts val="0"/>
              </a:spcAft>
              <a:buNone/>
            </a:pPr>
            <a:r>
              <a:rPr i="1" lang="en-US" sz="2400">
                <a:latin typeface="Times New Roman"/>
                <a:ea typeface="Times New Roman"/>
                <a:cs typeface="Times New Roman"/>
                <a:sym typeface="Times New Roman"/>
              </a:rPr>
              <a:t>●     No twitter user information can be accessed</a:t>
            </a:r>
            <a:endParaRPr i="1" sz="2400">
              <a:latin typeface="Times New Roman"/>
              <a:ea typeface="Times New Roman"/>
              <a:cs typeface="Times New Roman"/>
              <a:sym typeface="Times New Roman"/>
            </a:endParaRPr>
          </a:p>
        </p:txBody>
      </p:sp>
      <p:sp>
        <p:nvSpPr>
          <p:cNvPr id="163" name="Google Shape;163;p24"/>
          <p:cNvSpPr txBox="1"/>
          <p:nvPr/>
        </p:nvSpPr>
        <p:spPr>
          <a:xfrm>
            <a:off x="1126725" y="852200"/>
            <a:ext cx="6230100" cy="12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           </a:t>
            </a:r>
            <a:r>
              <a:rPr b="1" i="1" lang="en-US" sz="3600">
                <a:latin typeface="Times New Roman"/>
                <a:ea typeface="Times New Roman"/>
                <a:cs typeface="Times New Roman"/>
                <a:sym typeface="Times New Roman"/>
              </a:rPr>
              <a:t> LIMITATIONS</a:t>
            </a:r>
            <a:endParaRPr b="1" i="1" sz="3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7200" y="261763"/>
            <a:ext cx="8229600" cy="1143000"/>
          </a:xfrm>
          <a:prstGeom prst="rect">
            <a:avLst/>
          </a:prstGeom>
        </p:spPr>
        <p:txBody>
          <a:bodyPr anchorCtr="0" anchor="b" bIns="0" lIns="0" spcFirstLastPara="1" rIns="0" wrap="square" tIns="45700">
            <a:noAutofit/>
          </a:bodyPr>
          <a:lstStyle/>
          <a:p>
            <a:pPr indent="0" lvl="0" marL="0" rtl="0" algn="ctr">
              <a:spcBef>
                <a:spcPts val="0"/>
              </a:spcBef>
              <a:spcAft>
                <a:spcPts val="0"/>
              </a:spcAft>
              <a:buNone/>
            </a:pPr>
            <a:r>
              <a:rPr b="1" i="1" lang="en-US" sz="3000">
                <a:solidFill>
                  <a:srgbClr val="000000"/>
                </a:solidFill>
                <a:latin typeface="Times New Roman"/>
                <a:ea typeface="Times New Roman"/>
                <a:cs typeface="Times New Roman"/>
                <a:sym typeface="Times New Roman"/>
              </a:rPr>
              <a:t>CONCLUSION</a:t>
            </a:r>
            <a:endParaRPr b="1" i="1" sz="3000">
              <a:solidFill>
                <a:srgbClr val="000000"/>
              </a:solidFill>
              <a:latin typeface="Times New Roman"/>
              <a:ea typeface="Times New Roman"/>
              <a:cs typeface="Times New Roman"/>
              <a:sym typeface="Times New Roman"/>
            </a:endParaRPr>
          </a:p>
        </p:txBody>
      </p:sp>
      <p:sp>
        <p:nvSpPr>
          <p:cNvPr id="169" name="Google Shape;169;p25"/>
          <p:cNvSpPr txBox="1"/>
          <p:nvPr>
            <p:ph idx="1" type="body"/>
          </p:nvPr>
        </p:nvSpPr>
        <p:spPr>
          <a:xfrm>
            <a:off x="457200" y="1935480"/>
            <a:ext cx="8229600" cy="43890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i="1" lang="en-US" sz="2400">
                <a:latin typeface="Times New Roman"/>
                <a:ea typeface="Times New Roman"/>
                <a:cs typeface="Times New Roman"/>
                <a:sym typeface="Times New Roman"/>
              </a:rPr>
              <a:t>Sentiment analysis has become an important factor in decision making process in a particular field. Twitter is a source of vast unstructured and noisy data sets that can be processed to locate interesting patterns and trends. This project will provide prolific in extracting streams of data and has further classify it on based of location. Sentiment analysis, one cannot ignore the value that it adds to the industry. Because Sentiment analysis bases its results on factors that are so inherently humane, it is bound to become one the major drivers of many business decisions in future. Looking ahead, what we can see is a true social democracy that will be created. A democracy where every opinion counts and every sentiment affects decision making. </a:t>
            </a:r>
            <a:endParaRPr i="1"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i="1" sz="2400">
              <a:latin typeface="Times New Roman"/>
              <a:ea typeface="Times New Roman"/>
              <a:cs typeface="Times New Roman"/>
              <a:sym typeface="Times New Roman"/>
            </a:endParaRPr>
          </a:p>
          <a:p>
            <a:pPr indent="0" lvl="0" marL="0" rtl="0" algn="l">
              <a:lnSpc>
                <a:spcPct val="100000"/>
              </a:lnSpc>
              <a:spcBef>
                <a:spcPts val="360"/>
              </a:spcBef>
              <a:spcAft>
                <a:spcPts val="0"/>
              </a:spcAft>
              <a:buNone/>
            </a:pPr>
            <a:r>
              <a:t/>
            </a:r>
            <a:endParaRPr i="1"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descr="sentiment-analysis-of-twitter-data-21-638.jpg" id="174" name="Google Shape;174;p26"/>
          <p:cNvPicPr preferRelativeResize="0"/>
          <p:nvPr>
            <p:ph idx="1" type="body"/>
          </p:nvPr>
        </p:nvPicPr>
        <p:blipFill rotWithShape="1">
          <a:blip r:embed="rId3">
            <a:alphaModFix/>
          </a:blip>
          <a:srcRect b="0" l="0" r="0" t="0"/>
          <a:stretch/>
        </p:blipFill>
        <p:spPr>
          <a:xfrm>
            <a:off x="1648763" y="1447801"/>
            <a:ext cx="5846473" cy="487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idx="1" type="body"/>
          </p:nvPr>
        </p:nvSpPr>
        <p:spPr>
          <a:xfrm>
            <a:off x="457200" y="990600"/>
            <a:ext cx="8229600" cy="5334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None/>
            </a:pPr>
            <a:r>
              <a:rPr b="1" i="1" lang="en-US" sz="2400">
                <a:latin typeface="Times New Roman"/>
                <a:ea typeface="Times New Roman"/>
                <a:cs typeface="Times New Roman"/>
                <a:sym typeface="Times New Roman"/>
              </a:rPr>
              <a:t>  </a:t>
            </a:r>
            <a:endParaRPr/>
          </a:p>
          <a:p>
            <a:pPr indent="-274320" lvl="0" marL="274320" rtl="0" algn="l">
              <a:spcBef>
                <a:spcPts val="480"/>
              </a:spcBef>
              <a:spcAft>
                <a:spcPts val="0"/>
              </a:spcAft>
              <a:buSzPts val="2280"/>
              <a:buNone/>
            </a:pPr>
            <a:r>
              <a:t/>
            </a:r>
            <a:endParaRPr b="1" i="1" sz="2400">
              <a:latin typeface="Times New Roman"/>
              <a:ea typeface="Times New Roman"/>
              <a:cs typeface="Times New Roman"/>
              <a:sym typeface="Times New Roman"/>
            </a:endParaRPr>
          </a:p>
          <a:p>
            <a:pPr indent="-274320" lvl="0" marL="274320" rtl="0" algn="l">
              <a:spcBef>
                <a:spcPts val="480"/>
              </a:spcBef>
              <a:spcAft>
                <a:spcPts val="0"/>
              </a:spcAft>
              <a:buSzPts val="2280"/>
              <a:buNone/>
            </a:pPr>
            <a:r>
              <a:rPr b="1" i="1" lang="en-US" sz="2400">
                <a:latin typeface="Times New Roman"/>
                <a:ea typeface="Times New Roman"/>
                <a:cs typeface="Times New Roman"/>
                <a:sym typeface="Times New Roman"/>
              </a:rPr>
              <a:t>   Sentimanalysis (also known as opinion </a:t>
            </a:r>
            <a:r>
              <a:rPr i="1" lang="en-US" sz="2400">
                <a:latin typeface="Times New Roman"/>
                <a:ea typeface="Times New Roman"/>
                <a:cs typeface="Times New Roman"/>
                <a:sym typeface="Times New Roman"/>
              </a:rPr>
              <a:t>mining) refers to the use of natural language processing, text </a:t>
            </a:r>
            <a:r>
              <a:rPr b="1" i="1" lang="en-US" sz="2400">
                <a:latin typeface="Times New Roman"/>
                <a:ea typeface="Times New Roman"/>
                <a:cs typeface="Times New Roman"/>
                <a:sym typeface="Times New Roman"/>
              </a:rPr>
              <a:t>analysis and computational </a:t>
            </a:r>
            <a:r>
              <a:rPr i="1" lang="en-US" sz="2400">
                <a:latin typeface="Times New Roman"/>
                <a:ea typeface="Times New Roman"/>
                <a:cs typeface="Times New Roman"/>
                <a:sym typeface="Times New Roman"/>
              </a:rPr>
              <a:t>linguistics to identify and extract subjective information in source materials. </a:t>
            </a:r>
            <a:endParaRPr i="1" sz="2400">
              <a:latin typeface="Times New Roman"/>
              <a:ea typeface="Times New Roman"/>
              <a:cs typeface="Times New Roman"/>
              <a:sym typeface="Times New Roman"/>
            </a:endParaRPr>
          </a:p>
          <a:p>
            <a:pPr indent="-274320" lvl="0" marL="274320" rtl="0" algn="l">
              <a:spcBef>
                <a:spcPts val="480"/>
              </a:spcBef>
              <a:spcAft>
                <a:spcPts val="0"/>
              </a:spcAft>
              <a:buSzPts val="2280"/>
              <a:buNone/>
            </a:pPr>
            <a:r>
              <a:t/>
            </a:r>
            <a:endParaRPr i="1" sz="2400">
              <a:latin typeface="Times New Roman"/>
              <a:ea typeface="Times New Roman"/>
              <a:cs typeface="Times New Roman"/>
              <a:sym typeface="Times New Roman"/>
            </a:endParaRPr>
          </a:p>
        </p:txBody>
      </p:sp>
      <p:sp>
        <p:nvSpPr>
          <p:cNvPr id="119" name="Google Shape;119;p16"/>
          <p:cNvSpPr txBox="1"/>
          <p:nvPr/>
        </p:nvSpPr>
        <p:spPr>
          <a:xfrm>
            <a:off x="2921450" y="1113075"/>
            <a:ext cx="3886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INTRODUCTION</a:t>
            </a:r>
            <a:endParaRPr b="1" sz="2800">
              <a:solidFill>
                <a:schemeClr val="dk1"/>
              </a:solidFill>
              <a:latin typeface="Constantia"/>
              <a:ea typeface="Constantia"/>
              <a:cs typeface="Constantia"/>
              <a:sym typeface="Constantia"/>
            </a:endParaRPr>
          </a:p>
        </p:txBody>
      </p:sp>
      <p:pic>
        <p:nvPicPr>
          <p:cNvPr id="120" name="Google Shape;120;p16"/>
          <p:cNvPicPr preferRelativeResize="0"/>
          <p:nvPr/>
        </p:nvPicPr>
        <p:blipFill rotWithShape="1">
          <a:blip r:embed="rId3">
            <a:alphaModFix/>
          </a:blip>
          <a:srcRect b="19764" l="5392" r="0" t="4854"/>
          <a:stretch/>
        </p:blipFill>
        <p:spPr>
          <a:xfrm>
            <a:off x="1745125" y="3969200"/>
            <a:ext cx="5653750" cy="243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nvSpPr>
        <p:spPr>
          <a:xfrm>
            <a:off x="1098925" y="877650"/>
            <a:ext cx="7327200" cy="2652000"/>
          </a:xfrm>
          <a:prstGeom prst="rect">
            <a:avLst/>
          </a:prstGeom>
          <a:noFill/>
          <a:ln>
            <a:noFill/>
          </a:ln>
        </p:spPr>
        <p:txBody>
          <a:bodyPr anchorCtr="0" anchor="t" bIns="91425" lIns="91425" spcFirstLastPara="1" rIns="91425" wrap="square" tIns="91425">
            <a:noAutofit/>
          </a:bodyPr>
          <a:lstStyle/>
          <a:p>
            <a:pPr indent="-274320" lvl="0" marL="274320" rtl="0" algn="l">
              <a:spcBef>
                <a:spcPts val="480"/>
              </a:spcBef>
              <a:spcAft>
                <a:spcPts val="0"/>
              </a:spcAft>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WHY SENTIMENT ANALYSIS?</a:t>
            </a:r>
            <a:endParaRPr i="1" sz="2400">
              <a:solidFill>
                <a:schemeClr val="dk1"/>
              </a:solidFill>
              <a:latin typeface="Times New Roman"/>
              <a:ea typeface="Times New Roman"/>
              <a:cs typeface="Times New Roman"/>
              <a:sym typeface="Times New Roman"/>
            </a:endParaRPr>
          </a:p>
          <a:p>
            <a:pPr indent="0" lvl="0" marL="0" rtl="0" algn="l">
              <a:spcBef>
                <a:spcPts val="480"/>
              </a:spcBef>
              <a:spcAft>
                <a:spcPts val="0"/>
              </a:spcAft>
              <a:buNone/>
            </a:pPr>
            <a:r>
              <a:t/>
            </a:r>
            <a:endParaRPr i="1" sz="2400">
              <a:solidFill>
                <a:schemeClr val="dk1"/>
              </a:solidFill>
              <a:latin typeface="Times New Roman"/>
              <a:ea typeface="Times New Roman"/>
              <a:cs typeface="Times New Roman"/>
              <a:sym typeface="Times New Roman"/>
            </a:endParaRPr>
          </a:p>
          <a:p>
            <a:pPr indent="-274320" lvl="0" marL="274320" rtl="0" algn="just">
              <a:lnSpc>
                <a:spcPct val="100000"/>
              </a:lnSpc>
              <a:spcBef>
                <a:spcPts val="480"/>
              </a:spcBef>
              <a:spcAft>
                <a:spcPts val="0"/>
              </a:spcAft>
              <a:buNone/>
            </a:pPr>
            <a:r>
              <a:rPr i="1"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Consumers can use sentiment analysis to research </a:t>
            </a:r>
            <a:r>
              <a:rPr i="1" lang="en-US" sz="2400">
                <a:latin typeface="Times New Roman"/>
                <a:ea typeface="Times New Roman"/>
                <a:cs typeface="Times New Roman"/>
                <a:sym typeface="Times New Roman"/>
              </a:rPr>
              <a:t>products and services before a purchase. Production companies can use the public opinion to determine acceptance of their products and the public demand. Movie-goers can decide whether to watch a movie or not after going through other people’s review sent. </a:t>
            </a:r>
            <a:r>
              <a:rPr i="1" lang="en-US" sz="2400">
                <a:latin typeface="Cambria"/>
                <a:ea typeface="Cambria"/>
                <a:cs typeface="Cambria"/>
                <a:sym typeface="Cambria"/>
              </a:rPr>
              <a:t>Analyzing the public sentiment is important to find out the response of the people across the globe, predicting political elections and predicting socioeconomic conditions, weather conditions making it feasible for a person to understand the situation in a location.</a:t>
            </a:r>
            <a:endParaRPr i="1"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nvSpPr>
        <p:spPr>
          <a:xfrm>
            <a:off x="1017300" y="1121175"/>
            <a:ext cx="7449900" cy="406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US" sz="2400">
                <a:solidFill>
                  <a:schemeClr val="dk1"/>
                </a:solidFill>
                <a:latin typeface="Times New Roman"/>
                <a:ea typeface="Times New Roman"/>
                <a:cs typeface="Times New Roman"/>
                <a:sym typeface="Times New Roman"/>
              </a:rPr>
              <a:t>SCOPE</a:t>
            </a:r>
            <a:endParaRPr b="1" i="1"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i="1"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i="1" lang="en-US" sz="2400">
                <a:solidFill>
                  <a:schemeClr val="dk1"/>
                </a:solidFill>
                <a:latin typeface="Times New Roman"/>
                <a:ea typeface="Times New Roman"/>
                <a:cs typeface="Times New Roman"/>
                <a:sym typeface="Times New Roman"/>
              </a:rPr>
              <a:t>By investigating and analyzing customer sentiments, these brands are able to get an inside look at consumer behaviors and, ultimately, better serve their audiences with the products, services and experiences they offer.So we can attempt to perform separate sentiment analysis on tweets that only belong to one of these classes (i.e. the training data would not be general but specific to one of these categories) and compare the results we get if we apply general sentiment analysis on it instead.</a:t>
            </a:r>
            <a:endParaRPr i="1"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457200" y="377546"/>
            <a:ext cx="8229600" cy="9744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5000"/>
              <a:buFont typeface="Calibri"/>
              <a:buNone/>
            </a:pPr>
            <a:r>
              <a:rPr b="1" i="1" lang="en-US" sz="3000">
                <a:solidFill>
                  <a:srgbClr val="000000"/>
                </a:solidFill>
                <a:latin typeface="Times New Roman"/>
                <a:ea typeface="Times New Roman"/>
                <a:cs typeface="Times New Roman"/>
                <a:sym typeface="Times New Roman"/>
              </a:rPr>
              <a:t>ADVANTAGES</a:t>
            </a:r>
            <a:endParaRPr b="1" i="1" sz="3000">
              <a:solidFill>
                <a:srgbClr val="000000"/>
              </a:solidFill>
              <a:latin typeface="Times New Roman"/>
              <a:ea typeface="Times New Roman"/>
              <a:cs typeface="Times New Roman"/>
              <a:sym typeface="Times New Roman"/>
            </a:endParaRPr>
          </a:p>
        </p:txBody>
      </p:sp>
      <p:sp>
        <p:nvSpPr>
          <p:cNvPr id="136" name="Google Shape;136;p19"/>
          <p:cNvSpPr txBox="1"/>
          <p:nvPr/>
        </p:nvSpPr>
        <p:spPr>
          <a:xfrm>
            <a:off x="4924550" y="3024125"/>
            <a:ext cx="73371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nstantia"/>
              <a:ea typeface="Constantia"/>
              <a:cs typeface="Constantia"/>
              <a:sym typeface="Constantia"/>
            </a:endParaRPr>
          </a:p>
        </p:txBody>
      </p:sp>
      <p:sp>
        <p:nvSpPr>
          <p:cNvPr id="137" name="Google Shape;137;p19"/>
          <p:cNvSpPr txBox="1"/>
          <p:nvPr/>
        </p:nvSpPr>
        <p:spPr>
          <a:xfrm>
            <a:off x="853800" y="1678525"/>
            <a:ext cx="7436400" cy="4610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Font typeface="Noto Sans Symbols"/>
              <a:buChar char="●"/>
            </a:pPr>
            <a:r>
              <a:rPr b="1" i="1" lang="en-US" sz="1800">
                <a:solidFill>
                  <a:schemeClr val="dk1"/>
                </a:solidFill>
                <a:latin typeface="Cambria"/>
                <a:ea typeface="Cambria"/>
                <a:cs typeface="Cambria"/>
                <a:sym typeface="Cambria"/>
              </a:rPr>
              <a:t>Economic : </a:t>
            </a:r>
            <a:r>
              <a:rPr i="1" lang="en-US" sz="1800">
                <a:solidFill>
                  <a:schemeClr val="dk1"/>
                </a:solidFill>
                <a:latin typeface="Cambria"/>
                <a:ea typeface="Cambria"/>
                <a:cs typeface="Cambria"/>
                <a:sym typeface="Cambria"/>
              </a:rPr>
              <a:t>The proposed system is economic as it will be free till 1 million tweets.</a:t>
            </a:r>
            <a:endParaRPr i="1" sz="1800">
              <a:solidFill>
                <a:schemeClr val="dk1"/>
              </a:solidFill>
              <a:latin typeface="Noto Sans Symbols"/>
              <a:ea typeface="Noto Sans Symbols"/>
              <a:cs typeface="Noto Sans Symbols"/>
              <a:sym typeface="Noto Sans Symbols"/>
            </a:endParaRPr>
          </a:p>
          <a:p>
            <a:pPr indent="-90170" lvl="0" marL="90170" rtl="0" algn="just">
              <a:lnSpc>
                <a:spcPct val="115000"/>
              </a:lnSpc>
              <a:spcBef>
                <a:spcPts val="0"/>
              </a:spcBef>
              <a:spcAft>
                <a:spcPts val="0"/>
              </a:spcAft>
              <a:buClr>
                <a:schemeClr val="dk1"/>
              </a:buClr>
              <a:buSzPts val="1100"/>
              <a:buFont typeface="Arial"/>
              <a:buNone/>
            </a:pPr>
            <a:r>
              <a:t/>
            </a:r>
            <a:endParaRPr i="1" sz="1800">
              <a:solidFill>
                <a:schemeClr val="dk1"/>
              </a:solidFill>
              <a:latin typeface="Noto Sans Symbols"/>
              <a:ea typeface="Noto Sans Symbols"/>
              <a:cs typeface="Noto Sans Symbols"/>
              <a:sym typeface="Noto Sans Symbols"/>
            </a:endParaRPr>
          </a:p>
          <a:p>
            <a:pPr indent="-342900" lvl="0" marL="457200" rtl="0" algn="just">
              <a:lnSpc>
                <a:spcPct val="115000"/>
              </a:lnSpc>
              <a:spcBef>
                <a:spcPts val="0"/>
              </a:spcBef>
              <a:spcAft>
                <a:spcPts val="0"/>
              </a:spcAft>
              <a:buClr>
                <a:schemeClr val="dk1"/>
              </a:buClr>
              <a:buSzPts val="1800"/>
              <a:buFont typeface="Noto Sans Symbols"/>
              <a:buChar char="●"/>
            </a:pPr>
            <a:r>
              <a:rPr b="1" i="1" lang="en-US" sz="1800">
                <a:solidFill>
                  <a:schemeClr val="dk1"/>
                </a:solidFill>
                <a:latin typeface="Cambria"/>
                <a:ea typeface="Cambria"/>
                <a:cs typeface="Cambria"/>
                <a:sym typeface="Cambria"/>
              </a:rPr>
              <a:t>Real-Time Observation : </a:t>
            </a:r>
            <a:r>
              <a:rPr i="1" lang="en-US" sz="1800">
                <a:solidFill>
                  <a:schemeClr val="dk1"/>
                </a:solidFill>
                <a:latin typeface="Cambria"/>
                <a:ea typeface="Cambria"/>
                <a:cs typeface="Cambria"/>
                <a:sym typeface="Cambria"/>
              </a:rPr>
              <a:t>Live twitter streams of data is used to achieve higher accuracy.</a:t>
            </a:r>
            <a:endParaRPr i="1" sz="1800">
              <a:solidFill>
                <a:schemeClr val="dk1"/>
              </a:solidFill>
              <a:latin typeface="Noto Sans Symbols"/>
              <a:ea typeface="Noto Sans Symbols"/>
              <a:cs typeface="Noto Sans Symbols"/>
              <a:sym typeface="Noto Sans Symbols"/>
            </a:endParaRPr>
          </a:p>
          <a:p>
            <a:pPr indent="-90170" lvl="0" marL="90170" rtl="0" algn="just">
              <a:lnSpc>
                <a:spcPct val="115000"/>
              </a:lnSpc>
              <a:spcBef>
                <a:spcPts val="0"/>
              </a:spcBef>
              <a:spcAft>
                <a:spcPts val="0"/>
              </a:spcAft>
              <a:buClr>
                <a:schemeClr val="dk1"/>
              </a:buClr>
              <a:buSzPts val="1100"/>
              <a:buFont typeface="Arial"/>
              <a:buNone/>
            </a:pPr>
            <a:r>
              <a:t/>
            </a:r>
            <a:endParaRPr i="1" sz="1800">
              <a:solidFill>
                <a:schemeClr val="dk1"/>
              </a:solidFill>
              <a:latin typeface="Noto Sans Symbols"/>
              <a:ea typeface="Noto Sans Symbols"/>
              <a:cs typeface="Noto Sans Symbols"/>
              <a:sym typeface="Noto Sans Symbols"/>
            </a:endParaRPr>
          </a:p>
          <a:p>
            <a:pPr indent="-342900" lvl="0" marL="457200" rtl="0" algn="just">
              <a:lnSpc>
                <a:spcPct val="115000"/>
              </a:lnSpc>
              <a:spcBef>
                <a:spcPts val="0"/>
              </a:spcBef>
              <a:spcAft>
                <a:spcPts val="0"/>
              </a:spcAft>
              <a:buClr>
                <a:schemeClr val="dk1"/>
              </a:buClr>
              <a:buSzPts val="1800"/>
              <a:buFont typeface="Noto Sans Symbols"/>
              <a:buChar char="●"/>
            </a:pPr>
            <a:r>
              <a:rPr b="1" i="1" lang="en-US" sz="1800">
                <a:solidFill>
                  <a:schemeClr val="dk1"/>
                </a:solidFill>
                <a:latin typeface="Cambria"/>
                <a:ea typeface="Cambria"/>
                <a:cs typeface="Cambria"/>
                <a:sym typeface="Cambria"/>
              </a:rPr>
              <a:t>Man Power : </a:t>
            </a:r>
            <a:r>
              <a:rPr i="1" lang="en-US" sz="1800">
                <a:solidFill>
                  <a:schemeClr val="dk1"/>
                </a:solidFill>
                <a:latin typeface="Cambria"/>
                <a:ea typeface="Cambria"/>
                <a:cs typeface="Cambria"/>
                <a:sym typeface="Cambria"/>
              </a:rPr>
              <a:t>It does not require any person or their efforts.</a:t>
            </a:r>
            <a:endParaRPr i="1" sz="1800">
              <a:solidFill>
                <a:schemeClr val="dk1"/>
              </a:solidFill>
              <a:latin typeface="Noto Sans Symbols"/>
              <a:ea typeface="Noto Sans Symbols"/>
              <a:cs typeface="Noto Sans Symbols"/>
              <a:sym typeface="Noto Sans Symbols"/>
            </a:endParaRPr>
          </a:p>
          <a:p>
            <a:pPr indent="-90170" lvl="0" marL="90170" rtl="0" algn="just">
              <a:lnSpc>
                <a:spcPct val="115000"/>
              </a:lnSpc>
              <a:spcBef>
                <a:spcPts val="0"/>
              </a:spcBef>
              <a:spcAft>
                <a:spcPts val="0"/>
              </a:spcAft>
              <a:buClr>
                <a:schemeClr val="dk1"/>
              </a:buClr>
              <a:buSzPts val="1100"/>
              <a:buFont typeface="Arial"/>
              <a:buNone/>
            </a:pPr>
            <a:r>
              <a:t/>
            </a:r>
            <a:endParaRPr i="1" sz="1800">
              <a:solidFill>
                <a:schemeClr val="dk1"/>
              </a:solidFill>
              <a:latin typeface="Noto Sans Symbols"/>
              <a:ea typeface="Noto Sans Symbols"/>
              <a:cs typeface="Noto Sans Symbols"/>
              <a:sym typeface="Noto Sans Symbols"/>
            </a:endParaRPr>
          </a:p>
          <a:p>
            <a:pPr indent="-342900" lvl="0" marL="457200" rtl="0" algn="just">
              <a:lnSpc>
                <a:spcPct val="115000"/>
              </a:lnSpc>
              <a:spcBef>
                <a:spcPts val="0"/>
              </a:spcBef>
              <a:spcAft>
                <a:spcPts val="0"/>
              </a:spcAft>
              <a:buClr>
                <a:schemeClr val="dk1"/>
              </a:buClr>
              <a:buSzPts val="1800"/>
              <a:buFont typeface="Noto Sans Symbols"/>
              <a:buChar char="●"/>
            </a:pPr>
            <a:r>
              <a:rPr b="1" i="1" lang="en-US" sz="1800">
                <a:solidFill>
                  <a:schemeClr val="dk1"/>
                </a:solidFill>
                <a:latin typeface="Cambria"/>
                <a:ea typeface="Cambria"/>
                <a:cs typeface="Cambria"/>
                <a:sym typeface="Cambria"/>
              </a:rPr>
              <a:t>Saved tweets: </a:t>
            </a:r>
            <a:r>
              <a:rPr i="1" lang="en-US" sz="1800">
                <a:solidFill>
                  <a:schemeClr val="dk1"/>
                </a:solidFill>
                <a:latin typeface="Cambria"/>
                <a:ea typeface="Cambria"/>
                <a:cs typeface="Cambria"/>
                <a:sym typeface="Cambria"/>
              </a:rPr>
              <a:t>The data analysed is saved for further future use.</a:t>
            </a:r>
            <a:endParaRPr i="1" sz="1800">
              <a:solidFill>
                <a:schemeClr val="dk1"/>
              </a:solidFill>
              <a:latin typeface="Noto Sans Symbols"/>
              <a:ea typeface="Noto Sans Symbols"/>
              <a:cs typeface="Noto Sans Symbols"/>
              <a:sym typeface="Noto Sans Symbols"/>
            </a:endParaRPr>
          </a:p>
          <a:p>
            <a:pPr indent="-90170" lvl="0" marL="90170" rtl="0" algn="just">
              <a:lnSpc>
                <a:spcPct val="115000"/>
              </a:lnSpc>
              <a:spcBef>
                <a:spcPts val="0"/>
              </a:spcBef>
              <a:spcAft>
                <a:spcPts val="0"/>
              </a:spcAft>
              <a:buClr>
                <a:schemeClr val="dk1"/>
              </a:buClr>
              <a:buSzPts val="1100"/>
              <a:buFont typeface="Arial"/>
              <a:buNone/>
            </a:pPr>
            <a:r>
              <a:t/>
            </a:r>
            <a:endParaRPr i="1" sz="1800">
              <a:solidFill>
                <a:schemeClr val="dk1"/>
              </a:solidFill>
              <a:latin typeface="Noto Sans Symbols"/>
              <a:ea typeface="Noto Sans Symbols"/>
              <a:cs typeface="Noto Sans Symbols"/>
              <a:sym typeface="Noto Sans Symbols"/>
            </a:endParaRPr>
          </a:p>
          <a:p>
            <a:pPr indent="-342900" lvl="0" marL="457200" rtl="0" algn="just">
              <a:lnSpc>
                <a:spcPct val="115000"/>
              </a:lnSpc>
              <a:spcBef>
                <a:spcPts val="0"/>
              </a:spcBef>
              <a:spcAft>
                <a:spcPts val="0"/>
              </a:spcAft>
              <a:buClr>
                <a:schemeClr val="dk1"/>
              </a:buClr>
              <a:buSzPts val="1800"/>
              <a:buFont typeface="Noto Sans Symbols"/>
              <a:buChar char="●"/>
            </a:pPr>
            <a:r>
              <a:rPr b="1" i="1" lang="en-US" sz="1800">
                <a:solidFill>
                  <a:schemeClr val="dk1"/>
                </a:solidFill>
                <a:latin typeface="Cambria"/>
                <a:ea typeface="Cambria"/>
                <a:cs typeface="Cambria"/>
                <a:sym typeface="Cambria"/>
              </a:rPr>
              <a:t>Representation : </a:t>
            </a:r>
            <a:r>
              <a:rPr i="1" lang="en-US" sz="1800">
                <a:solidFill>
                  <a:schemeClr val="dk1"/>
                </a:solidFill>
                <a:latin typeface="Cambria"/>
                <a:ea typeface="Cambria"/>
                <a:cs typeface="Cambria"/>
                <a:sym typeface="Cambria"/>
              </a:rPr>
              <a:t>Percentage as well as pie chart representation is available.</a:t>
            </a:r>
            <a:endParaRPr i="1" sz="1800">
              <a:solidFill>
                <a:schemeClr val="dk1"/>
              </a:solidFill>
              <a:latin typeface="Cambria"/>
              <a:ea typeface="Cambria"/>
              <a:cs typeface="Cambria"/>
              <a:sym typeface="Cambria"/>
            </a:endParaRPr>
          </a:p>
          <a:p>
            <a:pPr indent="-90170" lvl="0" marL="90170" rtl="0" algn="just">
              <a:lnSpc>
                <a:spcPct val="115000"/>
              </a:lnSpc>
              <a:spcBef>
                <a:spcPts val="0"/>
              </a:spcBef>
              <a:spcAft>
                <a:spcPts val="0"/>
              </a:spcAft>
              <a:buClr>
                <a:schemeClr val="dk1"/>
              </a:buClr>
              <a:buSzPts val="1100"/>
              <a:buFont typeface="Arial"/>
              <a:buNone/>
            </a:pPr>
            <a:r>
              <a:t/>
            </a:r>
            <a:endParaRPr i="1" sz="1800">
              <a:solidFill>
                <a:schemeClr val="dk1"/>
              </a:solidFill>
              <a:latin typeface="Noto Sans Symbols"/>
              <a:ea typeface="Noto Sans Symbols"/>
              <a:cs typeface="Noto Sans Symbols"/>
              <a:sym typeface="Noto Sans Symbols"/>
            </a:endParaRPr>
          </a:p>
          <a:p>
            <a:pPr indent="-342900" lvl="0" marL="457200" rtl="0" algn="l">
              <a:lnSpc>
                <a:spcPct val="115000"/>
              </a:lnSpc>
              <a:spcBef>
                <a:spcPts val="0"/>
              </a:spcBef>
              <a:spcAft>
                <a:spcPts val="0"/>
              </a:spcAft>
              <a:buClr>
                <a:srgbClr val="333333"/>
              </a:buClr>
              <a:buSzPts val="1800"/>
              <a:buFont typeface="Noto Sans Symbols"/>
              <a:buChar char="●"/>
            </a:pPr>
            <a:r>
              <a:rPr b="1" i="1" lang="en-US" sz="1800">
                <a:solidFill>
                  <a:schemeClr val="dk1"/>
                </a:solidFill>
                <a:latin typeface="Cambria"/>
                <a:ea typeface="Cambria"/>
                <a:cs typeface="Cambria"/>
                <a:sym typeface="Cambria"/>
              </a:rPr>
              <a:t>Multiple polarity</a:t>
            </a:r>
            <a:r>
              <a:rPr i="1" lang="en-US" sz="1800">
                <a:solidFill>
                  <a:schemeClr val="dk1"/>
                </a:solidFill>
                <a:latin typeface="Cambria"/>
                <a:ea typeface="Cambria"/>
                <a:cs typeface="Cambria"/>
                <a:sym typeface="Cambria"/>
              </a:rPr>
              <a:t>: The categories include- positive, strongly positive, weakly positive, neutral, weakly negative,</a:t>
            </a:r>
            <a:endParaRPr i="1" sz="1800">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0"/>
          <p:cNvPicPr preferRelativeResize="0"/>
          <p:nvPr/>
        </p:nvPicPr>
        <p:blipFill rotWithShape="1">
          <a:blip r:embed="rId3">
            <a:alphaModFix/>
          </a:blip>
          <a:srcRect b="8519" l="1150" r="-2068" t="1608"/>
          <a:stretch/>
        </p:blipFill>
        <p:spPr>
          <a:xfrm>
            <a:off x="111750" y="755200"/>
            <a:ext cx="8920526" cy="6102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1"/>
          <p:cNvPicPr preferRelativeResize="0"/>
          <p:nvPr/>
        </p:nvPicPr>
        <p:blipFill rotWithShape="1">
          <a:blip r:embed="rId3">
            <a:alphaModFix/>
          </a:blip>
          <a:srcRect b="31441" l="0" r="11016" t="0"/>
          <a:stretch/>
        </p:blipFill>
        <p:spPr>
          <a:xfrm>
            <a:off x="122475" y="1387925"/>
            <a:ext cx="9144000" cy="5612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2"/>
          <p:cNvPicPr preferRelativeResize="0"/>
          <p:nvPr/>
        </p:nvPicPr>
        <p:blipFill rotWithShape="1">
          <a:blip r:embed="rId3">
            <a:alphaModFix/>
          </a:blip>
          <a:srcRect b="27121" l="0" r="0" t="1860"/>
          <a:stretch/>
        </p:blipFill>
        <p:spPr>
          <a:xfrm>
            <a:off x="304800" y="1143000"/>
            <a:ext cx="8839200" cy="5551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3"/>
          <p:cNvPicPr preferRelativeResize="0"/>
          <p:nvPr/>
        </p:nvPicPr>
        <p:blipFill rotWithShape="1">
          <a:blip r:embed="rId3">
            <a:alphaModFix/>
          </a:blip>
          <a:srcRect b="34097" l="0" r="17938" t="0"/>
          <a:stretch/>
        </p:blipFill>
        <p:spPr>
          <a:xfrm>
            <a:off x="397325" y="1163400"/>
            <a:ext cx="8314776" cy="544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