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revisionInfo.xml" ContentType="application/vnd.ms-powerpoint.revisioninfo+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3"/>
  </p:notesMasterIdLst>
  <p:handoutMasterIdLst>
    <p:handoutMasterId r:id="rId24"/>
  </p:handoutMasterIdLst>
  <p:sldIdLst>
    <p:sldId id="256" r:id="rId13"/>
    <p:sldId id="264" r:id="rId14"/>
    <p:sldId id="265" r:id="rId15"/>
    <p:sldId id="266" r:id="rId16"/>
    <p:sldId id="267" r:id="rId17"/>
    <p:sldId id="272" r:id="rId18"/>
    <p:sldId id="273" r:id="rId19"/>
    <p:sldId id="270" r:id="rId20"/>
    <p:sldId id="268" r:id="rId21"/>
    <p:sldId id="258" r:id="rId22"/>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 xmlns:p15="http://schemas.microsoft.com/office/powerpoint/2012/main">
        <p15:guide id="1" orient="horz" pos="2381">
          <p15:clr>
            <a:srgbClr val="A4A3A4"/>
          </p15:clr>
        </p15:guide>
        <p15:guide id="2" pos="4234">
          <p15:clr>
            <a:srgbClr val="A4A3A4"/>
          </p15:clr>
        </p15:guide>
      </p15:sldGuideLst>
    </p:ext>
    <p:ext uri="{2D200454-40CA-4A62-9FC3-DE9A4176ACB9}">
      <p15:notesGuideLst xmlns=""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7" autoAdjust="0"/>
    <p:restoredTop sz="93547" autoAdjust="0"/>
  </p:normalViewPr>
  <p:slideViewPr>
    <p:cSldViewPr showGuides="1">
      <p:cViewPr varScale="1">
        <p:scale>
          <a:sx n="62" d="100"/>
          <a:sy n="62" d="100"/>
        </p:scale>
        <p:origin x="-1038" y="-90"/>
      </p:cViewPr>
      <p:guideLst>
        <p:guide orient="horz" pos="2381"/>
        <p:guide pos="423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53A19-E193-4873-83C2-81C79DB953E1}" type="doc">
      <dgm:prSet loTypeId="urn:microsoft.com/office/officeart/2005/8/layout/bProcess4" loCatId="process" qsTypeId="urn:microsoft.com/office/officeart/2005/8/quickstyle/simple1" qsCatId="simple" csTypeId="urn:microsoft.com/office/officeart/2005/8/colors/accent1_3" csCatId="accent1" phldr="1"/>
      <dgm:spPr/>
      <dgm:t>
        <a:bodyPr/>
        <a:lstStyle/>
        <a:p>
          <a:endParaRPr lang="en-SG"/>
        </a:p>
      </dgm:t>
    </dgm:pt>
    <dgm:pt modelId="{5019DBBB-9FA7-4EBC-AC38-A84D0C636C88}">
      <dgm:prSet phldrT="[Text]" custT="1"/>
      <dgm:spPr/>
      <dgm:t>
        <a:bodyPr/>
        <a:lstStyle/>
        <a:p>
          <a:r>
            <a:rPr lang="en-US" sz="1800" dirty="0"/>
            <a:t>Login/Register on </a:t>
          </a:r>
          <a:r>
            <a:rPr lang="en-US" sz="1800" dirty="0" err="1"/>
            <a:t>EazyDates</a:t>
          </a:r>
          <a:endParaRPr lang="en-SG" sz="1800" dirty="0"/>
        </a:p>
      </dgm:t>
    </dgm:pt>
    <dgm:pt modelId="{7EBE66DA-BF3C-4924-8DF3-352F5B6AB61C}" type="parTrans" cxnId="{D4F5DEEB-279B-43AE-B036-7A31A795BE6B}">
      <dgm:prSet/>
      <dgm:spPr/>
      <dgm:t>
        <a:bodyPr/>
        <a:lstStyle/>
        <a:p>
          <a:endParaRPr lang="en-SG"/>
        </a:p>
      </dgm:t>
    </dgm:pt>
    <dgm:pt modelId="{CEDA2873-8014-426B-9E24-2E2A96406348}" type="sibTrans" cxnId="{D4F5DEEB-279B-43AE-B036-7A31A795BE6B}">
      <dgm:prSet/>
      <dgm:spPr/>
      <dgm:t>
        <a:bodyPr/>
        <a:lstStyle/>
        <a:p>
          <a:endParaRPr lang="en-SG"/>
        </a:p>
      </dgm:t>
    </dgm:pt>
    <dgm:pt modelId="{039F660E-226D-4A13-9C9E-4EBBB996A632}">
      <dgm:prSet phldrT="[Text]" custT="1"/>
      <dgm:spPr/>
      <dgm:t>
        <a:bodyPr/>
        <a:lstStyle/>
        <a:p>
          <a:r>
            <a:rPr lang="en-US" sz="1800" dirty="0"/>
            <a:t>Mark the start date of your periods on the calendar for the current month.</a:t>
          </a:r>
          <a:endParaRPr lang="en-SG" sz="1800" dirty="0"/>
        </a:p>
      </dgm:t>
    </dgm:pt>
    <dgm:pt modelId="{F353F835-9676-4362-AB23-5F288FAAAD83}" type="parTrans" cxnId="{3E34B50E-B15E-4501-91E3-1EBD10068FDD}">
      <dgm:prSet/>
      <dgm:spPr/>
      <dgm:t>
        <a:bodyPr/>
        <a:lstStyle/>
        <a:p>
          <a:endParaRPr lang="en-SG"/>
        </a:p>
      </dgm:t>
    </dgm:pt>
    <dgm:pt modelId="{302C9A0B-84A3-406B-979A-61E45C4FCB76}" type="sibTrans" cxnId="{3E34B50E-B15E-4501-91E3-1EBD10068FDD}">
      <dgm:prSet/>
      <dgm:spPr/>
      <dgm:t>
        <a:bodyPr/>
        <a:lstStyle/>
        <a:p>
          <a:endParaRPr lang="en-SG"/>
        </a:p>
      </dgm:t>
    </dgm:pt>
    <dgm:pt modelId="{B76A8820-A2DE-4118-8E92-3FDAFCD88BFF}">
      <dgm:prSet phldrT="[Text]" custT="1"/>
      <dgm:spPr/>
      <dgm:t>
        <a:bodyPr/>
        <a:lstStyle/>
        <a:p>
          <a:r>
            <a:rPr lang="en-US" sz="1800" dirty="0"/>
            <a:t>Mark the end date of your periods on the calendar for the current month.</a:t>
          </a:r>
          <a:endParaRPr lang="en-SG" sz="1800" dirty="0"/>
        </a:p>
      </dgm:t>
    </dgm:pt>
    <dgm:pt modelId="{851A6935-E30C-40BA-991A-047F3958EC20}" type="parTrans" cxnId="{C9DE5BBE-A93E-4E87-9030-1022D27E34BF}">
      <dgm:prSet/>
      <dgm:spPr/>
      <dgm:t>
        <a:bodyPr/>
        <a:lstStyle/>
        <a:p>
          <a:endParaRPr lang="en-SG"/>
        </a:p>
      </dgm:t>
    </dgm:pt>
    <dgm:pt modelId="{AAE645F8-28CB-407A-BD18-E2B0744320FD}" type="sibTrans" cxnId="{C9DE5BBE-A93E-4E87-9030-1022D27E34BF}">
      <dgm:prSet/>
      <dgm:spPr/>
      <dgm:t>
        <a:bodyPr/>
        <a:lstStyle/>
        <a:p>
          <a:endParaRPr lang="en-SG"/>
        </a:p>
      </dgm:t>
    </dgm:pt>
    <dgm:pt modelId="{886155E7-DDE7-4FD5-8AE0-88BBAF1721D0}">
      <dgm:prSet phldrT="[Text]" custT="1"/>
      <dgm:spPr/>
      <dgm:t>
        <a:bodyPr/>
        <a:lstStyle/>
        <a:p>
          <a:r>
            <a:rPr lang="en-US" sz="1800" dirty="0"/>
            <a:t>Based on your previously provided data our machine learning model would predict your next month’s period start-end date.</a:t>
          </a:r>
          <a:endParaRPr lang="en-SG" sz="1800" dirty="0"/>
        </a:p>
      </dgm:t>
    </dgm:pt>
    <dgm:pt modelId="{4A91EC8A-DF78-48DC-BA1A-E506D54B805D}" type="parTrans" cxnId="{F5A8AE0D-DCA4-453D-8B05-EE65B67E5F76}">
      <dgm:prSet/>
      <dgm:spPr/>
      <dgm:t>
        <a:bodyPr/>
        <a:lstStyle/>
        <a:p>
          <a:endParaRPr lang="en-SG"/>
        </a:p>
      </dgm:t>
    </dgm:pt>
    <dgm:pt modelId="{F189E639-E972-467A-A6FE-0179858D456C}" type="sibTrans" cxnId="{F5A8AE0D-DCA4-453D-8B05-EE65B67E5F76}">
      <dgm:prSet/>
      <dgm:spPr/>
      <dgm:t>
        <a:bodyPr/>
        <a:lstStyle/>
        <a:p>
          <a:endParaRPr lang="en-SG"/>
        </a:p>
      </dgm:t>
    </dgm:pt>
    <dgm:pt modelId="{72EB2EBB-2765-4A02-964C-8B2CDDB5ED6C}">
      <dgm:prSet phldrT="[Text]" custT="1"/>
      <dgm:spPr/>
      <dgm:t>
        <a:bodyPr/>
        <a:lstStyle/>
        <a:p>
          <a:r>
            <a:rPr lang="en-US" sz="1800" dirty="0"/>
            <a:t>The app would keep track of the amount of calories you should burn during your periods.</a:t>
          </a:r>
          <a:endParaRPr lang="en-SG" sz="1800" dirty="0"/>
        </a:p>
      </dgm:t>
    </dgm:pt>
    <dgm:pt modelId="{29904DD6-73B8-426F-BB4A-B9127522344A}" type="parTrans" cxnId="{F3DCE97A-D8AE-43DF-A515-E34F285DDDAE}">
      <dgm:prSet/>
      <dgm:spPr/>
      <dgm:t>
        <a:bodyPr/>
        <a:lstStyle/>
        <a:p>
          <a:endParaRPr lang="en-SG"/>
        </a:p>
      </dgm:t>
    </dgm:pt>
    <dgm:pt modelId="{4A08A2BA-C0ED-478D-8488-52134ADBD558}" type="sibTrans" cxnId="{F3DCE97A-D8AE-43DF-A515-E34F285DDDAE}">
      <dgm:prSet/>
      <dgm:spPr/>
      <dgm:t>
        <a:bodyPr/>
        <a:lstStyle/>
        <a:p>
          <a:endParaRPr lang="en-SG"/>
        </a:p>
      </dgm:t>
    </dgm:pt>
    <dgm:pt modelId="{9FEC8F39-2B6A-4F4E-9CC5-0856C34CA126}">
      <dgm:prSet phldrT="[Text]" custT="1"/>
      <dgm:spPr/>
      <dgm:t>
        <a:bodyPr/>
        <a:lstStyle/>
        <a:p>
          <a:r>
            <a:rPr lang="en-US" sz="1800" dirty="0"/>
            <a:t>If the periods get irregular then the user has to enter the start and end date each time for our model to learn and predict better.</a:t>
          </a:r>
          <a:endParaRPr lang="en-SG" sz="1800" dirty="0"/>
        </a:p>
      </dgm:t>
    </dgm:pt>
    <dgm:pt modelId="{074405C3-3ACB-494C-AEDD-B57E10977BE3}" type="parTrans" cxnId="{DC3D2998-FEED-4594-87BE-35FA2EF2570A}">
      <dgm:prSet/>
      <dgm:spPr/>
      <dgm:t>
        <a:bodyPr/>
        <a:lstStyle/>
        <a:p>
          <a:endParaRPr lang="en-SG"/>
        </a:p>
      </dgm:t>
    </dgm:pt>
    <dgm:pt modelId="{1E387BED-7549-4506-844E-C3830533AEC4}" type="sibTrans" cxnId="{DC3D2998-FEED-4594-87BE-35FA2EF2570A}">
      <dgm:prSet/>
      <dgm:spPr/>
      <dgm:t>
        <a:bodyPr/>
        <a:lstStyle/>
        <a:p>
          <a:endParaRPr lang="en-SG"/>
        </a:p>
      </dgm:t>
    </dgm:pt>
    <dgm:pt modelId="{3483E4CB-9004-4B16-9248-0A55131798DC}">
      <dgm:prSet phldrT="[Text]" custT="1"/>
      <dgm:spPr/>
      <dgm:t>
        <a:bodyPr/>
        <a:lstStyle/>
        <a:p>
          <a:r>
            <a:rPr lang="en-SG" sz="1800" dirty="0"/>
            <a:t>Deployment of application using Azure tools.</a:t>
          </a:r>
        </a:p>
      </dgm:t>
    </dgm:pt>
    <dgm:pt modelId="{A611A5DB-0B66-4A79-BCB9-6FB26E4AC516}" type="parTrans" cxnId="{F6A6655B-CCBD-407C-AB4D-EFFBE7882BCC}">
      <dgm:prSet/>
      <dgm:spPr/>
      <dgm:t>
        <a:bodyPr/>
        <a:lstStyle/>
        <a:p>
          <a:endParaRPr lang="en-SG"/>
        </a:p>
      </dgm:t>
    </dgm:pt>
    <dgm:pt modelId="{8D0319D9-FC14-4D6E-981C-DD3251BB05B8}" type="sibTrans" cxnId="{F6A6655B-CCBD-407C-AB4D-EFFBE7882BCC}">
      <dgm:prSet/>
      <dgm:spPr/>
      <dgm:t>
        <a:bodyPr/>
        <a:lstStyle/>
        <a:p>
          <a:endParaRPr lang="en-SG"/>
        </a:p>
      </dgm:t>
    </dgm:pt>
    <dgm:pt modelId="{CDED61B6-C5F1-4531-A873-21330D0B31BA}">
      <dgm:prSet phldrT="[Text]" custT="1"/>
      <dgm:spPr/>
      <dgm:t>
        <a:bodyPr/>
        <a:lstStyle/>
        <a:p>
          <a:r>
            <a:rPr lang="en-US" sz="1800" dirty="0"/>
            <a:t>Our mission is to comfort and guide every female to get through their dates with ease.</a:t>
          </a:r>
          <a:endParaRPr lang="en-SG" sz="1800" dirty="0"/>
        </a:p>
      </dgm:t>
    </dgm:pt>
    <dgm:pt modelId="{2F96DD60-33A4-4C5B-BA6C-B1C4FC1D9720}" type="parTrans" cxnId="{1A7C1117-3187-4E90-8CB4-BAEC13F59053}">
      <dgm:prSet/>
      <dgm:spPr/>
      <dgm:t>
        <a:bodyPr/>
        <a:lstStyle/>
        <a:p>
          <a:endParaRPr lang="en-SG"/>
        </a:p>
      </dgm:t>
    </dgm:pt>
    <dgm:pt modelId="{B7F045E1-8A0E-4311-ABA8-1BDA82FD87F6}" type="sibTrans" cxnId="{1A7C1117-3187-4E90-8CB4-BAEC13F59053}">
      <dgm:prSet/>
      <dgm:spPr/>
      <dgm:t>
        <a:bodyPr/>
        <a:lstStyle/>
        <a:p>
          <a:endParaRPr lang="en-SG"/>
        </a:p>
      </dgm:t>
    </dgm:pt>
    <dgm:pt modelId="{E1B69256-91FD-4ED8-B75E-D67FD8E9A009}">
      <dgm:prSet phldrT="[Text]" custT="1"/>
      <dgm:spPr/>
      <dgm:t>
        <a:bodyPr/>
        <a:lstStyle/>
        <a:p>
          <a:r>
            <a:rPr lang="en-US" sz="1800" dirty="0"/>
            <a:t>The app would give you recommendations/remedy articles based on flow whether regular or irregular.</a:t>
          </a:r>
          <a:endParaRPr lang="en-SG" sz="1800" dirty="0"/>
        </a:p>
      </dgm:t>
    </dgm:pt>
    <dgm:pt modelId="{2EC8E6E6-8955-41B3-853B-3DC4234676B9}" type="sibTrans" cxnId="{CF5FD459-B620-44C2-B258-4A785A782641}">
      <dgm:prSet/>
      <dgm:spPr/>
      <dgm:t>
        <a:bodyPr/>
        <a:lstStyle/>
        <a:p>
          <a:endParaRPr lang="en-SG"/>
        </a:p>
      </dgm:t>
    </dgm:pt>
    <dgm:pt modelId="{D78E7D5E-4C75-435F-9FC7-14CA9BB8B911}" type="parTrans" cxnId="{CF5FD459-B620-44C2-B258-4A785A782641}">
      <dgm:prSet/>
      <dgm:spPr/>
      <dgm:t>
        <a:bodyPr/>
        <a:lstStyle/>
        <a:p>
          <a:endParaRPr lang="en-SG"/>
        </a:p>
      </dgm:t>
    </dgm:pt>
    <dgm:pt modelId="{61581FF1-E86F-458E-8F9A-4E0723FAE59C}" type="pres">
      <dgm:prSet presAssocID="{9B653A19-E193-4873-83C2-81C79DB953E1}" presName="Name0" presStyleCnt="0">
        <dgm:presLayoutVars>
          <dgm:dir/>
          <dgm:resizeHandles/>
        </dgm:presLayoutVars>
      </dgm:prSet>
      <dgm:spPr/>
      <dgm:t>
        <a:bodyPr/>
        <a:lstStyle/>
        <a:p>
          <a:endParaRPr lang="en-US"/>
        </a:p>
      </dgm:t>
    </dgm:pt>
    <dgm:pt modelId="{5D50D11A-50BC-4524-8DE7-5160FA36E3D0}" type="pres">
      <dgm:prSet presAssocID="{5019DBBB-9FA7-4EBC-AC38-A84D0C636C88}" presName="compNode" presStyleCnt="0"/>
      <dgm:spPr/>
    </dgm:pt>
    <dgm:pt modelId="{C732C459-6FCB-4AC1-8627-74D64A1D4C86}" type="pres">
      <dgm:prSet presAssocID="{5019DBBB-9FA7-4EBC-AC38-A84D0C636C88}" presName="dummyConnPt" presStyleCnt="0"/>
      <dgm:spPr/>
    </dgm:pt>
    <dgm:pt modelId="{63DA95A0-947E-490C-A445-B99D8A0F195E}" type="pres">
      <dgm:prSet presAssocID="{5019DBBB-9FA7-4EBC-AC38-A84D0C636C88}" presName="node" presStyleLbl="node1" presStyleIdx="0" presStyleCnt="9" custScaleY="59767">
        <dgm:presLayoutVars>
          <dgm:bulletEnabled val="1"/>
        </dgm:presLayoutVars>
      </dgm:prSet>
      <dgm:spPr/>
      <dgm:t>
        <a:bodyPr/>
        <a:lstStyle/>
        <a:p>
          <a:endParaRPr lang="en-US"/>
        </a:p>
      </dgm:t>
    </dgm:pt>
    <dgm:pt modelId="{883E6191-7CE7-4A20-9F76-937FD9106CE0}" type="pres">
      <dgm:prSet presAssocID="{CEDA2873-8014-426B-9E24-2E2A96406348}" presName="sibTrans" presStyleLbl="bgSibTrans2D1" presStyleIdx="0" presStyleCnt="8"/>
      <dgm:spPr/>
      <dgm:t>
        <a:bodyPr/>
        <a:lstStyle/>
        <a:p>
          <a:endParaRPr lang="en-US"/>
        </a:p>
      </dgm:t>
    </dgm:pt>
    <dgm:pt modelId="{BAF22803-2E77-434D-B5AA-D17C24DB8056}" type="pres">
      <dgm:prSet presAssocID="{039F660E-226D-4A13-9C9E-4EBBB996A632}" presName="compNode" presStyleCnt="0"/>
      <dgm:spPr/>
    </dgm:pt>
    <dgm:pt modelId="{C85CB503-F014-4640-94D5-E75543007E85}" type="pres">
      <dgm:prSet presAssocID="{039F660E-226D-4A13-9C9E-4EBBB996A632}" presName="dummyConnPt" presStyleCnt="0"/>
      <dgm:spPr/>
    </dgm:pt>
    <dgm:pt modelId="{71A2E112-19A0-4601-990F-F49380107087}" type="pres">
      <dgm:prSet presAssocID="{039F660E-226D-4A13-9C9E-4EBBB996A632}" presName="node" presStyleLbl="node1" presStyleIdx="1" presStyleCnt="9" custScaleY="74567">
        <dgm:presLayoutVars>
          <dgm:bulletEnabled val="1"/>
        </dgm:presLayoutVars>
      </dgm:prSet>
      <dgm:spPr/>
      <dgm:t>
        <a:bodyPr/>
        <a:lstStyle/>
        <a:p>
          <a:endParaRPr lang="en-US"/>
        </a:p>
      </dgm:t>
    </dgm:pt>
    <dgm:pt modelId="{89ACE3CF-BF02-435C-89E2-A7C12686AEB8}" type="pres">
      <dgm:prSet presAssocID="{302C9A0B-84A3-406B-979A-61E45C4FCB76}" presName="sibTrans" presStyleLbl="bgSibTrans2D1" presStyleIdx="1" presStyleCnt="8"/>
      <dgm:spPr/>
      <dgm:t>
        <a:bodyPr/>
        <a:lstStyle/>
        <a:p>
          <a:endParaRPr lang="en-US"/>
        </a:p>
      </dgm:t>
    </dgm:pt>
    <dgm:pt modelId="{845883D5-55CA-4DD4-9C83-614CFF5673AE}" type="pres">
      <dgm:prSet presAssocID="{B76A8820-A2DE-4118-8E92-3FDAFCD88BFF}" presName="compNode" presStyleCnt="0"/>
      <dgm:spPr/>
    </dgm:pt>
    <dgm:pt modelId="{88597E4B-9F66-4494-A89A-FE4A6F5C9E80}" type="pres">
      <dgm:prSet presAssocID="{B76A8820-A2DE-4118-8E92-3FDAFCD88BFF}" presName="dummyConnPt" presStyleCnt="0"/>
      <dgm:spPr/>
    </dgm:pt>
    <dgm:pt modelId="{23FC3DD6-5F2A-40FE-AF99-CAEC07A7349E}" type="pres">
      <dgm:prSet presAssocID="{B76A8820-A2DE-4118-8E92-3FDAFCD88BFF}" presName="node" presStyleLbl="node1" presStyleIdx="2" presStyleCnt="9" custScaleY="80321">
        <dgm:presLayoutVars>
          <dgm:bulletEnabled val="1"/>
        </dgm:presLayoutVars>
      </dgm:prSet>
      <dgm:spPr/>
      <dgm:t>
        <a:bodyPr/>
        <a:lstStyle/>
        <a:p>
          <a:endParaRPr lang="en-US"/>
        </a:p>
      </dgm:t>
    </dgm:pt>
    <dgm:pt modelId="{38BCB589-C1C1-42D7-AC33-75C71ED5B4C4}" type="pres">
      <dgm:prSet presAssocID="{AAE645F8-28CB-407A-BD18-E2B0744320FD}" presName="sibTrans" presStyleLbl="bgSibTrans2D1" presStyleIdx="2" presStyleCnt="8"/>
      <dgm:spPr/>
      <dgm:t>
        <a:bodyPr/>
        <a:lstStyle/>
        <a:p>
          <a:endParaRPr lang="en-US"/>
        </a:p>
      </dgm:t>
    </dgm:pt>
    <dgm:pt modelId="{5B88F21F-33EE-44B3-93B3-C4A454B3B593}" type="pres">
      <dgm:prSet presAssocID="{886155E7-DDE7-4FD5-8AE0-88BBAF1721D0}" presName="compNode" presStyleCnt="0"/>
      <dgm:spPr/>
    </dgm:pt>
    <dgm:pt modelId="{AF85DC5C-39F2-4B1D-91F1-DF26C4F70D5C}" type="pres">
      <dgm:prSet presAssocID="{886155E7-DDE7-4FD5-8AE0-88BBAF1721D0}" presName="dummyConnPt" presStyleCnt="0"/>
      <dgm:spPr/>
    </dgm:pt>
    <dgm:pt modelId="{1DC19CCE-337B-4916-9B46-50901B51EBF0}" type="pres">
      <dgm:prSet presAssocID="{886155E7-DDE7-4FD5-8AE0-88BBAF1721D0}" presName="node" presStyleLbl="node1" presStyleIdx="3" presStyleCnt="9" custScaleY="115028">
        <dgm:presLayoutVars>
          <dgm:bulletEnabled val="1"/>
        </dgm:presLayoutVars>
      </dgm:prSet>
      <dgm:spPr/>
      <dgm:t>
        <a:bodyPr/>
        <a:lstStyle/>
        <a:p>
          <a:endParaRPr lang="en-US"/>
        </a:p>
      </dgm:t>
    </dgm:pt>
    <dgm:pt modelId="{047A3701-4374-4E0E-B9E0-5D9634A7F06B}" type="pres">
      <dgm:prSet presAssocID="{F189E639-E972-467A-A6FE-0179858D456C}" presName="sibTrans" presStyleLbl="bgSibTrans2D1" presStyleIdx="3" presStyleCnt="8"/>
      <dgm:spPr/>
      <dgm:t>
        <a:bodyPr/>
        <a:lstStyle/>
        <a:p>
          <a:endParaRPr lang="en-US"/>
        </a:p>
      </dgm:t>
    </dgm:pt>
    <dgm:pt modelId="{1A3B1F18-9D83-4BD5-A3F7-3A414A356474}" type="pres">
      <dgm:prSet presAssocID="{72EB2EBB-2765-4A02-964C-8B2CDDB5ED6C}" presName="compNode" presStyleCnt="0"/>
      <dgm:spPr/>
    </dgm:pt>
    <dgm:pt modelId="{A14C0728-D930-4E2B-9245-14AFC1B2D5F4}" type="pres">
      <dgm:prSet presAssocID="{72EB2EBB-2765-4A02-964C-8B2CDDB5ED6C}" presName="dummyConnPt" presStyleCnt="0"/>
      <dgm:spPr/>
    </dgm:pt>
    <dgm:pt modelId="{1EBA01DA-A614-4EA1-B16C-2D162D01372E}" type="pres">
      <dgm:prSet presAssocID="{72EB2EBB-2765-4A02-964C-8B2CDDB5ED6C}" presName="node" presStyleLbl="node1" presStyleIdx="4" presStyleCnt="9" custScaleY="80344">
        <dgm:presLayoutVars>
          <dgm:bulletEnabled val="1"/>
        </dgm:presLayoutVars>
      </dgm:prSet>
      <dgm:spPr/>
      <dgm:t>
        <a:bodyPr/>
        <a:lstStyle/>
        <a:p>
          <a:endParaRPr lang="en-US"/>
        </a:p>
      </dgm:t>
    </dgm:pt>
    <dgm:pt modelId="{4C39258B-D68D-48E9-AB92-492157011DDB}" type="pres">
      <dgm:prSet presAssocID="{4A08A2BA-C0ED-478D-8488-52134ADBD558}" presName="sibTrans" presStyleLbl="bgSibTrans2D1" presStyleIdx="4" presStyleCnt="8"/>
      <dgm:spPr/>
      <dgm:t>
        <a:bodyPr/>
        <a:lstStyle/>
        <a:p>
          <a:endParaRPr lang="en-US"/>
        </a:p>
      </dgm:t>
    </dgm:pt>
    <dgm:pt modelId="{24ADC591-047B-450C-8F94-E7E49FFE3460}" type="pres">
      <dgm:prSet presAssocID="{E1B69256-91FD-4ED8-B75E-D67FD8E9A009}" presName="compNode" presStyleCnt="0"/>
      <dgm:spPr/>
    </dgm:pt>
    <dgm:pt modelId="{FB9FF00A-23A5-47AD-ACE5-526296943BF0}" type="pres">
      <dgm:prSet presAssocID="{E1B69256-91FD-4ED8-B75E-D67FD8E9A009}" presName="dummyConnPt" presStyleCnt="0"/>
      <dgm:spPr/>
    </dgm:pt>
    <dgm:pt modelId="{4762D27E-5B7C-489A-A4DD-B357C04A8AA5}" type="pres">
      <dgm:prSet presAssocID="{E1B69256-91FD-4ED8-B75E-D67FD8E9A009}" presName="node" presStyleLbl="node1" presStyleIdx="5" presStyleCnt="9" custScaleX="111267" custScaleY="79271">
        <dgm:presLayoutVars>
          <dgm:bulletEnabled val="1"/>
        </dgm:presLayoutVars>
      </dgm:prSet>
      <dgm:spPr/>
      <dgm:t>
        <a:bodyPr/>
        <a:lstStyle/>
        <a:p>
          <a:endParaRPr lang="en-US"/>
        </a:p>
      </dgm:t>
    </dgm:pt>
    <dgm:pt modelId="{C085D4B4-9129-4C6B-BB63-FD16BD023DDF}" type="pres">
      <dgm:prSet presAssocID="{2EC8E6E6-8955-41B3-853B-3DC4234676B9}" presName="sibTrans" presStyleLbl="bgSibTrans2D1" presStyleIdx="5" presStyleCnt="8"/>
      <dgm:spPr/>
      <dgm:t>
        <a:bodyPr/>
        <a:lstStyle/>
        <a:p>
          <a:endParaRPr lang="en-US"/>
        </a:p>
      </dgm:t>
    </dgm:pt>
    <dgm:pt modelId="{723D8637-5BB4-4FBB-AE66-E0F64D736C85}" type="pres">
      <dgm:prSet presAssocID="{9FEC8F39-2B6A-4F4E-9CC5-0856C34CA126}" presName="compNode" presStyleCnt="0"/>
      <dgm:spPr/>
    </dgm:pt>
    <dgm:pt modelId="{861FF4FC-7629-45BD-B0F8-C9BAC7015F42}" type="pres">
      <dgm:prSet presAssocID="{9FEC8F39-2B6A-4F4E-9CC5-0856C34CA126}" presName="dummyConnPt" presStyleCnt="0"/>
      <dgm:spPr/>
    </dgm:pt>
    <dgm:pt modelId="{90B83FD9-10EA-405F-8A57-80C5B06AF87F}" type="pres">
      <dgm:prSet presAssocID="{9FEC8F39-2B6A-4F4E-9CC5-0856C34CA126}" presName="node" presStyleLbl="node1" presStyleIdx="6" presStyleCnt="9" custScaleY="116132">
        <dgm:presLayoutVars>
          <dgm:bulletEnabled val="1"/>
        </dgm:presLayoutVars>
      </dgm:prSet>
      <dgm:spPr/>
      <dgm:t>
        <a:bodyPr/>
        <a:lstStyle/>
        <a:p>
          <a:endParaRPr lang="en-US"/>
        </a:p>
      </dgm:t>
    </dgm:pt>
    <dgm:pt modelId="{CC279EB2-D484-492A-9B03-B937427B5935}" type="pres">
      <dgm:prSet presAssocID="{1E387BED-7549-4506-844E-C3830533AEC4}" presName="sibTrans" presStyleLbl="bgSibTrans2D1" presStyleIdx="6" presStyleCnt="8"/>
      <dgm:spPr/>
      <dgm:t>
        <a:bodyPr/>
        <a:lstStyle/>
        <a:p>
          <a:endParaRPr lang="en-US"/>
        </a:p>
      </dgm:t>
    </dgm:pt>
    <dgm:pt modelId="{AA8C79BF-2AAC-47C1-96BE-39208708DB94}" type="pres">
      <dgm:prSet presAssocID="{3483E4CB-9004-4B16-9248-0A55131798DC}" presName="compNode" presStyleCnt="0"/>
      <dgm:spPr/>
    </dgm:pt>
    <dgm:pt modelId="{0D785C71-E7E4-4BF7-911B-FD8FFDC48E80}" type="pres">
      <dgm:prSet presAssocID="{3483E4CB-9004-4B16-9248-0A55131798DC}" presName="dummyConnPt" presStyleCnt="0"/>
      <dgm:spPr/>
    </dgm:pt>
    <dgm:pt modelId="{053AA563-65A3-4254-9AC2-9C258D77ADD6}" type="pres">
      <dgm:prSet presAssocID="{3483E4CB-9004-4B16-9248-0A55131798DC}" presName="node" presStyleLbl="node1" presStyleIdx="7" presStyleCnt="9">
        <dgm:presLayoutVars>
          <dgm:bulletEnabled val="1"/>
        </dgm:presLayoutVars>
      </dgm:prSet>
      <dgm:spPr/>
      <dgm:t>
        <a:bodyPr/>
        <a:lstStyle/>
        <a:p>
          <a:endParaRPr lang="en-US"/>
        </a:p>
      </dgm:t>
    </dgm:pt>
    <dgm:pt modelId="{D913758F-F64B-4DD3-A8D0-7827737B3821}" type="pres">
      <dgm:prSet presAssocID="{8D0319D9-FC14-4D6E-981C-DD3251BB05B8}" presName="sibTrans" presStyleLbl="bgSibTrans2D1" presStyleIdx="7" presStyleCnt="8"/>
      <dgm:spPr/>
      <dgm:t>
        <a:bodyPr/>
        <a:lstStyle/>
        <a:p>
          <a:endParaRPr lang="en-US"/>
        </a:p>
      </dgm:t>
    </dgm:pt>
    <dgm:pt modelId="{C952DDC1-E590-4469-AB81-22F09D2375BF}" type="pres">
      <dgm:prSet presAssocID="{CDED61B6-C5F1-4531-A873-21330D0B31BA}" presName="compNode" presStyleCnt="0"/>
      <dgm:spPr/>
    </dgm:pt>
    <dgm:pt modelId="{3C71663D-3108-4D91-BE7E-EDC5C25FA781}" type="pres">
      <dgm:prSet presAssocID="{CDED61B6-C5F1-4531-A873-21330D0B31BA}" presName="dummyConnPt" presStyleCnt="0"/>
      <dgm:spPr/>
    </dgm:pt>
    <dgm:pt modelId="{1AD6202A-9B49-4C98-86C2-07EA9C0EC16B}" type="pres">
      <dgm:prSet presAssocID="{CDED61B6-C5F1-4531-A873-21330D0B31BA}" presName="node" presStyleLbl="node1" presStyleIdx="8" presStyleCnt="9">
        <dgm:presLayoutVars>
          <dgm:bulletEnabled val="1"/>
        </dgm:presLayoutVars>
      </dgm:prSet>
      <dgm:spPr/>
      <dgm:t>
        <a:bodyPr/>
        <a:lstStyle/>
        <a:p>
          <a:endParaRPr lang="en-US"/>
        </a:p>
      </dgm:t>
    </dgm:pt>
  </dgm:ptLst>
  <dgm:cxnLst>
    <dgm:cxn modelId="{DC0E0E5C-5DAC-49DC-8DA2-537670BD2FEB}" type="presOf" srcId="{CDED61B6-C5F1-4531-A873-21330D0B31BA}" destId="{1AD6202A-9B49-4C98-86C2-07EA9C0EC16B}" srcOrd="0" destOrd="0" presId="urn:microsoft.com/office/officeart/2005/8/layout/bProcess4"/>
    <dgm:cxn modelId="{1A7C1117-3187-4E90-8CB4-BAEC13F59053}" srcId="{9B653A19-E193-4873-83C2-81C79DB953E1}" destId="{CDED61B6-C5F1-4531-A873-21330D0B31BA}" srcOrd="8" destOrd="0" parTransId="{2F96DD60-33A4-4C5B-BA6C-B1C4FC1D9720}" sibTransId="{B7F045E1-8A0E-4311-ABA8-1BDA82FD87F6}"/>
    <dgm:cxn modelId="{2DAE9EA8-318A-48F7-968E-773E3C1E5682}" type="presOf" srcId="{302C9A0B-84A3-406B-979A-61E45C4FCB76}" destId="{89ACE3CF-BF02-435C-89E2-A7C12686AEB8}" srcOrd="0" destOrd="0" presId="urn:microsoft.com/office/officeart/2005/8/layout/bProcess4"/>
    <dgm:cxn modelId="{D4E6628D-9BF3-4985-8017-178585251437}" type="presOf" srcId="{72EB2EBB-2765-4A02-964C-8B2CDDB5ED6C}" destId="{1EBA01DA-A614-4EA1-B16C-2D162D01372E}" srcOrd="0" destOrd="0" presId="urn:microsoft.com/office/officeart/2005/8/layout/bProcess4"/>
    <dgm:cxn modelId="{DC3D2998-FEED-4594-87BE-35FA2EF2570A}" srcId="{9B653A19-E193-4873-83C2-81C79DB953E1}" destId="{9FEC8F39-2B6A-4F4E-9CC5-0856C34CA126}" srcOrd="6" destOrd="0" parTransId="{074405C3-3ACB-494C-AEDD-B57E10977BE3}" sibTransId="{1E387BED-7549-4506-844E-C3830533AEC4}"/>
    <dgm:cxn modelId="{DB5C2F8F-DC7E-431D-8399-603AD5AA10DF}" type="presOf" srcId="{CEDA2873-8014-426B-9E24-2E2A96406348}" destId="{883E6191-7CE7-4A20-9F76-937FD9106CE0}" srcOrd="0" destOrd="0" presId="urn:microsoft.com/office/officeart/2005/8/layout/bProcess4"/>
    <dgm:cxn modelId="{D4F5DEEB-279B-43AE-B036-7A31A795BE6B}" srcId="{9B653A19-E193-4873-83C2-81C79DB953E1}" destId="{5019DBBB-9FA7-4EBC-AC38-A84D0C636C88}" srcOrd="0" destOrd="0" parTransId="{7EBE66DA-BF3C-4924-8DF3-352F5B6AB61C}" sibTransId="{CEDA2873-8014-426B-9E24-2E2A96406348}"/>
    <dgm:cxn modelId="{C9DE5BBE-A93E-4E87-9030-1022D27E34BF}" srcId="{9B653A19-E193-4873-83C2-81C79DB953E1}" destId="{B76A8820-A2DE-4118-8E92-3FDAFCD88BFF}" srcOrd="2" destOrd="0" parTransId="{851A6935-E30C-40BA-991A-047F3958EC20}" sibTransId="{AAE645F8-28CB-407A-BD18-E2B0744320FD}"/>
    <dgm:cxn modelId="{F6A6655B-CCBD-407C-AB4D-EFFBE7882BCC}" srcId="{9B653A19-E193-4873-83C2-81C79DB953E1}" destId="{3483E4CB-9004-4B16-9248-0A55131798DC}" srcOrd="7" destOrd="0" parTransId="{A611A5DB-0B66-4A79-BCB9-6FB26E4AC516}" sibTransId="{8D0319D9-FC14-4D6E-981C-DD3251BB05B8}"/>
    <dgm:cxn modelId="{4F4A9716-16A9-4D31-A688-C381AB9E9E16}" type="presOf" srcId="{B76A8820-A2DE-4118-8E92-3FDAFCD88BFF}" destId="{23FC3DD6-5F2A-40FE-AF99-CAEC07A7349E}" srcOrd="0" destOrd="0" presId="urn:microsoft.com/office/officeart/2005/8/layout/bProcess4"/>
    <dgm:cxn modelId="{3DCE027E-FFB0-461A-A343-360F1C148DB6}" type="presOf" srcId="{1E387BED-7549-4506-844E-C3830533AEC4}" destId="{CC279EB2-D484-492A-9B03-B937427B5935}" srcOrd="0" destOrd="0" presId="urn:microsoft.com/office/officeart/2005/8/layout/bProcess4"/>
    <dgm:cxn modelId="{6375EDE4-0AFC-49C0-8475-2AD58A2F3C8E}" type="presOf" srcId="{9B653A19-E193-4873-83C2-81C79DB953E1}" destId="{61581FF1-E86F-458E-8F9A-4E0723FAE59C}" srcOrd="0" destOrd="0" presId="urn:microsoft.com/office/officeart/2005/8/layout/bProcess4"/>
    <dgm:cxn modelId="{5DB317DD-DF0F-4E10-9A20-1157FA4FBC33}" type="presOf" srcId="{2EC8E6E6-8955-41B3-853B-3DC4234676B9}" destId="{C085D4B4-9129-4C6B-BB63-FD16BD023DDF}" srcOrd="0" destOrd="0" presId="urn:microsoft.com/office/officeart/2005/8/layout/bProcess4"/>
    <dgm:cxn modelId="{B42C2F57-3CB0-4D5E-B7E9-E6C726CECC55}" type="presOf" srcId="{886155E7-DDE7-4FD5-8AE0-88BBAF1721D0}" destId="{1DC19CCE-337B-4916-9B46-50901B51EBF0}" srcOrd="0" destOrd="0" presId="urn:microsoft.com/office/officeart/2005/8/layout/bProcess4"/>
    <dgm:cxn modelId="{F3DCE97A-D8AE-43DF-A515-E34F285DDDAE}" srcId="{9B653A19-E193-4873-83C2-81C79DB953E1}" destId="{72EB2EBB-2765-4A02-964C-8B2CDDB5ED6C}" srcOrd="4" destOrd="0" parTransId="{29904DD6-73B8-426F-BB4A-B9127522344A}" sibTransId="{4A08A2BA-C0ED-478D-8488-52134ADBD558}"/>
    <dgm:cxn modelId="{BC3DD2A3-2ED1-4D1F-B203-82C9E3135B17}" type="presOf" srcId="{5019DBBB-9FA7-4EBC-AC38-A84D0C636C88}" destId="{63DA95A0-947E-490C-A445-B99D8A0F195E}" srcOrd="0" destOrd="0" presId="urn:microsoft.com/office/officeart/2005/8/layout/bProcess4"/>
    <dgm:cxn modelId="{3E34B50E-B15E-4501-91E3-1EBD10068FDD}" srcId="{9B653A19-E193-4873-83C2-81C79DB953E1}" destId="{039F660E-226D-4A13-9C9E-4EBBB996A632}" srcOrd="1" destOrd="0" parTransId="{F353F835-9676-4362-AB23-5F288FAAAD83}" sibTransId="{302C9A0B-84A3-406B-979A-61E45C4FCB76}"/>
    <dgm:cxn modelId="{CFEC7B4E-EA43-405E-9DA9-73F64679096A}" type="presOf" srcId="{3483E4CB-9004-4B16-9248-0A55131798DC}" destId="{053AA563-65A3-4254-9AC2-9C258D77ADD6}" srcOrd="0" destOrd="0" presId="urn:microsoft.com/office/officeart/2005/8/layout/bProcess4"/>
    <dgm:cxn modelId="{7436BF46-DFAE-415B-B64E-E6CE6DF097AF}" type="presOf" srcId="{F189E639-E972-467A-A6FE-0179858D456C}" destId="{047A3701-4374-4E0E-B9E0-5D9634A7F06B}" srcOrd="0" destOrd="0" presId="urn:microsoft.com/office/officeart/2005/8/layout/bProcess4"/>
    <dgm:cxn modelId="{62D7B472-99A4-4A19-8C80-F490BA38ABF5}" type="presOf" srcId="{9FEC8F39-2B6A-4F4E-9CC5-0856C34CA126}" destId="{90B83FD9-10EA-405F-8A57-80C5B06AF87F}" srcOrd="0" destOrd="0" presId="urn:microsoft.com/office/officeart/2005/8/layout/bProcess4"/>
    <dgm:cxn modelId="{CF5FD459-B620-44C2-B258-4A785A782641}" srcId="{9B653A19-E193-4873-83C2-81C79DB953E1}" destId="{E1B69256-91FD-4ED8-B75E-D67FD8E9A009}" srcOrd="5" destOrd="0" parTransId="{D78E7D5E-4C75-435F-9FC7-14CA9BB8B911}" sibTransId="{2EC8E6E6-8955-41B3-853B-3DC4234676B9}"/>
    <dgm:cxn modelId="{C02BB878-ADB7-462F-B21A-248E86CDB30D}" type="presOf" srcId="{AAE645F8-28CB-407A-BD18-E2B0744320FD}" destId="{38BCB589-C1C1-42D7-AC33-75C71ED5B4C4}" srcOrd="0" destOrd="0" presId="urn:microsoft.com/office/officeart/2005/8/layout/bProcess4"/>
    <dgm:cxn modelId="{F5A8AE0D-DCA4-453D-8B05-EE65B67E5F76}" srcId="{9B653A19-E193-4873-83C2-81C79DB953E1}" destId="{886155E7-DDE7-4FD5-8AE0-88BBAF1721D0}" srcOrd="3" destOrd="0" parTransId="{4A91EC8A-DF78-48DC-BA1A-E506D54B805D}" sibTransId="{F189E639-E972-467A-A6FE-0179858D456C}"/>
    <dgm:cxn modelId="{A58E1CDC-232B-45C6-9644-A0E4468603E0}" type="presOf" srcId="{8D0319D9-FC14-4D6E-981C-DD3251BB05B8}" destId="{D913758F-F64B-4DD3-A8D0-7827737B3821}" srcOrd="0" destOrd="0" presId="urn:microsoft.com/office/officeart/2005/8/layout/bProcess4"/>
    <dgm:cxn modelId="{C14B6775-9CA6-491A-9627-8D4FE9B154EF}" type="presOf" srcId="{039F660E-226D-4A13-9C9E-4EBBB996A632}" destId="{71A2E112-19A0-4601-990F-F49380107087}" srcOrd="0" destOrd="0" presId="urn:microsoft.com/office/officeart/2005/8/layout/bProcess4"/>
    <dgm:cxn modelId="{1B91F5A5-F8D5-400F-913C-3E93F6E89151}" type="presOf" srcId="{E1B69256-91FD-4ED8-B75E-D67FD8E9A009}" destId="{4762D27E-5B7C-489A-A4DD-B357C04A8AA5}" srcOrd="0" destOrd="0" presId="urn:microsoft.com/office/officeart/2005/8/layout/bProcess4"/>
    <dgm:cxn modelId="{B48965CE-0678-4ED4-800B-D1AE4104EA30}" type="presOf" srcId="{4A08A2BA-C0ED-478D-8488-52134ADBD558}" destId="{4C39258B-D68D-48E9-AB92-492157011DDB}" srcOrd="0" destOrd="0" presId="urn:microsoft.com/office/officeart/2005/8/layout/bProcess4"/>
    <dgm:cxn modelId="{4F402611-63EC-480C-BBCF-8D606E564921}" type="presParOf" srcId="{61581FF1-E86F-458E-8F9A-4E0723FAE59C}" destId="{5D50D11A-50BC-4524-8DE7-5160FA36E3D0}" srcOrd="0" destOrd="0" presId="urn:microsoft.com/office/officeart/2005/8/layout/bProcess4"/>
    <dgm:cxn modelId="{CDFBC1BF-52A5-43ED-8B93-EF80C1685450}" type="presParOf" srcId="{5D50D11A-50BC-4524-8DE7-5160FA36E3D0}" destId="{C732C459-6FCB-4AC1-8627-74D64A1D4C86}" srcOrd="0" destOrd="0" presId="urn:microsoft.com/office/officeart/2005/8/layout/bProcess4"/>
    <dgm:cxn modelId="{FF297F2C-AC50-438A-8056-E4F464CB064B}" type="presParOf" srcId="{5D50D11A-50BC-4524-8DE7-5160FA36E3D0}" destId="{63DA95A0-947E-490C-A445-B99D8A0F195E}" srcOrd="1" destOrd="0" presId="urn:microsoft.com/office/officeart/2005/8/layout/bProcess4"/>
    <dgm:cxn modelId="{6AD42A5C-D3BB-43B7-944F-2581A6857CCA}" type="presParOf" srcId="{61581FF1-E86F-458E-8F9A-4E0723FAE59C}" destId="{883E6191-7CE7-4A20-9F76-937FD9106CE0}" srcOrd="1" destOrd="0" presId="urn:microsoft.com/office/officeart/2005/8/layout/bProcess4"/>
    <dgm:cxn modelId="{E91BEBA1-AC4E-45BB-8361-F50BD1D17A95}" type="presParOf" srcId="{61581FF1-E86F-458E-8F9A-4E0723FAE59C}" destId="{BAF22803-2E77-434D-B5AA-D17C24DB8056}" srcOrd="2" destOrd="0" presId="urn:microsoft.com/office/officeart/2005/8/layout/bProcess4"/>
    <dgm:cxn modelId="{BFE113A4-9F92-4ACE-BFE3-21758C79737D}" type="presParOf" srcId="{BAF22803-2E77-434D-B5AA-D17C24DB8056}" destId="{C85CB503-F014-4640-94D5-E75543007E85}" srcOrd="0" destOrd="0" presId="urn:microsoft.com/office/officeart/2005/8/layout/bProcess4"/>
    <dgm:cxn modelId="{001CE4B2-9B7E-437D-BA8F-9AEB4C94ED49}" type="presParOf" srcId="{BAF22803-2E77-434D-B5AA-D17C24DB8056}" destId="{71A2E112-19A0-4601-990F-F49380107087}" srcOrd="1" destOrd="0" presId="urn:microsoft.com/office/officeart/2005/8/layout/bProcess4"/>
    <dgm:cxn modelId="{4211C9CF-976F-4B24-9FC7-8804C42CC821}" type="presParOf" srcId="{61581FF1-E86F-458E-8F9A-4E0723FAE59C}" destId="{89ACE3CF-BF02-435C-89E2-A7C12686AEB8}" srcOrd="3" destOrd="0" presId="urn:microsoft.com/office/officeart/2005/8/layout/bProcess4"/>
    <dgm:cxn modelId="{397CF251-F3E8-429E-836D-3BEA6E79BB14}" type="presParOf" srcId="{61581FF1-E86F-458E-8F9A-4E0723FAE59C}" destId="{845883D5-55CA-4DD4-9C83-614CFF5673AE}" srcOrd="4" destOrd="0" presId="urn:microsoft.com/office/officeart/2005/8/layout/bProcess4"/>
    <dgm:cxn modelId="{21F26D61-D288-40AB-A45D-4DE07223795F}" type="presParOf" srcId="{845883D5-55CA-4DD4-9C83-614CFF5673AE}" destId="{88597E4B-9F66-4494-A89A-FE4A6F5C9E80}" srcOrd="0" destOrd="0" presId="urn:microsoft.com/office/officeart/2005/8/layout/bProcess4"/>
    <dgm:cxn modelId="{883CF16E-D4AC-4BA6-8F97-AA8CB6E18190}" type="presParOf" srcId="{845883D5-55CA-4DD4-9C83-614CFF5673AE}" destId="{23FC3DD6-5F2A-40FE-AF99-CAEC07A7349E}" srcOrd="1" destOrd="0" presId="urn:microsoft.com/office/officeart/2005/8/layout/bProcess4"/>
    <dgm:cxn modelId="{5ECEF721-6D7E-40D4-828A-3EF3670DF1B6}" type="presParOf" srcId="{61581FF1-E86F-458E-8F9A-4E0723FAE59C}" destId="{38BCB589-C1C1-42D7-AC33-75C71ED5B4C4}" srcOrd="5" destOrd="0" presId="urn:microsoft.com/office/officeart/2005/8/layout/bProcess4"/>
    <dgm:cxn modelId="{A7510CD7-EFC1-477A-AC4E-5E1D02FC7800}" type="presParOf" srcId="{61581FF1-E86F-458E-8F9A-4E0723FAE59C}" destId="{5B88F21F-33EE-44B3-93B3-C4A454B3B593}" srcOrd="6" destOrd="0" presId="urn:microsoft.com/office/officeart/2005/8/layout/bProcess4"/>
    <dgm:cxn modelId="{07E3ABB4-DD15-4B07-A0B6-11ECBEF1695C}" type="presParOf" srcId="{5B88F21F-33EE-44B3-93B3-C4A454B3B593}" destId="{AF85DC5C-39F2-4B1D-91F1-DF26C4F70D5C}" srcOrd="0" destOrd="0" presId="urn:microsoft.com/office/officeart/2005/8/layout/bProcess4"/>
    <dgm:cxn modelId="{BB3A43AA-F1B2-40C2-A56D-93F1C9B0FC3B}" type="presParOf" srcId="{5B88F21F-33EE-44B3-93B3-C4A454B3B593}" destId="{1DC19CCE-337B-4916-9B46-50901B51EBF0}" srcOrd="1" destOrd="0" presId="urn:microsoft.com/office/officeart/2005/8/layout/bProcess4"/>
    <dgm:cxn modelId="{FCC8F2AC-EB09-4EA1-8470-B2699F051FC0}" type="presParOf" srcId="{61581FF1-E86F-458E-8F9A-4E0723FAE59C}" destId="{047A3701-4374-4E0E-B9E0-5D9634A7F06B}" srcOrd="7" destOrd="0" presId="urn:microsoft.com/office/officeart/2005/8/layout/bProcess4"/>
    <dgm:cxn modelId="{36C9DCA2-08D2-4FAC-9D21-74C44C0EC259}" type="presParOf" srcId="{61581FF1-E86F-458E-8F9A-4E0723FAE59C}" destId="{1A3B1F18-9D83-4BD5-A3F7-3A414A356474}" srcOrd="8" destOrd="0" presId="urn:microsoft.com/office/officeart/2005/8/layout/bProcess4"/>
    <dgm:cxn modelId="{7B2EBE56-2673-46CE-B265-FE45341A145D}" type="presParOf" srcId="{1A3B1F18-9D83-4BD5-A3F7-3A414A356474}" destId="{A14C0728-D930-4E2B-9245-14AFC1B2D5F4}" srcOrd="0" destOrd="0" presId="urn:microsoft.com/office/officeart/2005/8/layout/bProcess4"/>
    <dgm:cxn modelId="{DD6D0D8C-095E-4C95-B9C6-E0AB1B9FDF7A}" type="presParOf" srcId="{1A3B1F18-9D83-4BD5-A3F7-3A414A356474}" destId="{1EBA01DA-A614-4EA1-B16C-2D162D01372E}" srcOrd="1" destOrd="0" presId="urn:microsoft.com/office/officeart/2005/8/layout/bProcess4"/>
    <dgm:cxn modelId="{1327CC6A-9A4B-4DCD-A73B-C35180ADF195}" type="presParOf" srcId="{61581FF1-E86F-458E-8F9A-4E0723FAE59C}" destId="{4C39258B-D68D-48E9-AB92-492157011DDB}" srcOrd="9" destOrd="0" presId="urn:microsoft.com/office/officeart/2005/8/layout/bProcess4"/>
    <dgm:cxn modelId="{53D63442-6A4F-41DC-AB36-41CF28F64741}" type="presParOf" srcId="{61581FF1-E86F-458E-8F9A-4E0723FAE59C}" destId="{24ADC591-047B-450C-8F94-E7E49FFE3460}" srcOrd="10" destOrd="0" presId="urn:microsoft.com/office/officeart/2005/8/layout/bProcess4"/>
    <dgm:cxn modelId="{14B5A981-4725-4F97-9241-88A2C8B7EC62}" type="presParOf" srcId="{24ADC591-047B-450C-8F94-E7E49FFE3460}" destId="{FB9FF00A-23A5-47AD-ACE5-526296943BF0}" srcOrd="0" destOrd="0" presId="urn:microsoft.com/office/officeart/2005/8/layout/bProcess4"/>
    <dgm:cxn modelId="{8BA522FC-AA18-43FF-B409-F8D7B2A09C7A}" type="presParOf" srcId="{24ADC591-047B-450C-8F94-E7E49FFE3460}" destId="{4762D27E-5B7C-489A-A4DD-B357C04A8AA5}" srcOrd="1" destOrd="0" presId="urn:microsoft.com/office/officeart/2005/8/layout/bProcess4"/>
    <dgm:cxn modelId="{29899B4C-94BE-44B8-BD4A-9757FDEF72BE}" type="presParOf" srcId="{61581FF1-E86F-458E-8F9A-4E0723FAE59C}" destId="{C085D4B4-9129-4C6B-BB63-FD16BD023DDF}" srcOrd="11" destOrd="0" presId="urn:microsoft.com/office/officeart/2005/8/layout/bProcess4"/>
    <dgm:cxn modelId="{8C53C958-39AA-4B47-81FE-CD417DB5F684}" type="presParOf" srcId="{61581FF1-E86F-458E-8F9A-4E0723FAE59C}" destId="{723D8637-5BB4-4FBB-AE66-E0F64D736C85}" srcOrd="12" destOrd="0" presId="urn:microsoft.com/office/officeart/2005/8/layout/bProcess4"/>
    <dgm:cxn modelId="{25C49388-0E13-4053-81D3-A347EBB20721}" type="presParOf" srcId="{723D8637-5BB4-4FBB-AE66-E0F64D736C85}" destId="{861FF4FC-7629-45BD-B0F8-C9BAC7015F42}" srcOrd="0" destOrd="0" presId="urn:microsoft.com/office/officeart/2005/8/layout/bProcess4"/>
    <dgm:cxn modelId="{4AB0F116-1CB2-41F8-9A41-100DBF709B28}" type="presParOf" srcId="{723D8637-5BB4-4FBB-AE66-E0F64D736C85}" destId="{90B83FD9-10EA-405F-8A57-80C5B06AF87F}" srcOrd="1" destOrd="0" presId="urn:microsoft.com/office/officeart/2005/8/layout/bProcess4"/>
    <dgm:cxn modelId="{D3EB9FB8-9844-4E96-B1A9-DF8BB423C4B0}" type="presParOf" srcId="{61581FF1-E86F-458E-8F9A-4E0723FAE59C}" destId="{CC279EB2-D484-492A-9B03-B937427B5935}" srcOrd="13" destOrd="0" presId="urn:microsoft.com/office/officeart/2005/8/layout/bProcess4"/>
    <dgm:cxn modelId="{140617A7-4255-474F-8080-D2EFE9A30294}" type="presParOf" srcId="{61581FF1-E86F-458E-8F9A-4E0723FAE59C}" destId="{AA8C79BF-2AAC-47C1-96BE-39208708DB94}" srcOrd="14" destOrd="0" presId="urn:microsoft.com/office/officeart/2005/8/layout/bProcess4"/>
    <dgm:cxn modelId="{5794ADDD-34F2-4829-B3BA-A0576C586BA7}" type="presParOf" srcId="{AA8C79BF-2AAC-47C1-96BE-39208708DB94}" destId="{0D785C71-E7E4-4BF7-911B-FD8FFDC48E80}" srcOrd="0" destOrd="0" presId="urn:microsoft.com/office/officeart/2005/8/layout/bProcess4"/>
    <dgm:cxn modelId="{C9CC8B6D-404B-4252-862C-9E542E69D2B5}" type="presParOf" srcId="{AA8C79BF-2AAC-47C1-96BE-39208708DB94}" destId="{053AA563-65A3-4254-9AC2-9C258D77ADD6}" srcOrd="1" destOrd="0" presId="urn:microsoft.com/office/officeart/2005/8/layout/bProcess4"/>
    <dgm:cxn modelId="{E245E1A2-210F-4F5B-B963-4BD34AD01907}" type="presParOf" srcId="{61581FF1-E86F-458E-8F9A-4E0723FAE59C}" destId="{D913758F-F64B-4DD3-A8D0-7827737B3821}" srcOrd="15" destOrd="0" presId="urn:microsoft.com/office/officeart/2005/8/layout/bProcess4"/>
    <dgm:cxn modelId="{2D788B12-63BC-47D9-B71E-B57D58EA77BD}" type="presParOf" srcId="{61581FF1-E86F-458E-8F9A-4E0723FAE59C}" destId="{C952DDC1-E590-4469-AB81-22F09D2375BF}" srcOrd="16" destOrd="0" presId="urn:microsoft.com/office/officeart/2005/8/layout/bProcess4"/>
    <dgm:cxn modelId="{6E972ADB-75A5-4182-81CA-E561FF0D3448}" type="presParOf" srcId="{C952DDC1-E590-4469-AB81-22F09D2375BF}" destId="{3C71663D-3108-4D91-BE7E-EDC5C25FA781}" srcOrd="0" destOrd="0" presId="urn:microsoft.com/office/officeart/2005/8/layout/bProcess4"/>
    <dgm:cxn modelId="{0D0A6FE9-4D9F-43D5-9230-C758F2F0E197}" type="presParOf" srcId="{C952DDC1-E590-4469-AB81-22F09D2375BF}" destId="{1AD6202A-9B49-4C98-86C2-07EA9C0EC16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E6191-7CE7-4A20-9F76-937FD9106CE0}">
      <dsp:nvSpPr>
        <dsp:cNvPr id="0" name=""/>
        <dsp:cNvSpPr/>
      </dsp:nvSpPr>
      <dsp:spPr>
        <a:xfrm rot="5400000">
          <a:off x="-181223" y="1732496"/>
          <a:ext cx="1416291" cy="231540"/>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DA95A0-947E-490C-A445-B99D8A0F195E}">
      <dsp:nvSpPr>
        <dsp:cNvPr id="0" name=""/>
        <dsp:cNvSpPr/>
      </dsp:nvSpPr>
      <dsp:spPr>
        <a:xfrm>
          <a:off x="7625" y="1069991"/>
          <a:ext cx="2572668" cy="922564"/>
        </a:xfrm>
        <a:prstGeom prst="roundRect">
          <a:avLst>
            <a:gd name="adj" fmla="val 10000"/>
          </a:avLst>
        </a:prstGeom>
        <a:solidFill>
          <a:schemeClr val="accent1">
            <a:shade val="8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Login/Register on </a:t>
          </a:r>
          <a:r>
            <a:rPr lang="en-US" sz="1800" kern="1200" dirty="0" err="1"/>
            <a:t>EazyDates</a:t>
          </a:r>
          <a:endParaRPr lang="en-SG" sz="1800" kern="1200" dirty="0"/>
        </a:p>
      </dsp:txBody>
      <dsp:txXfrm>
        <a:off x="34646" y="1097012"/>
        <a:ext cx="2518626" cy="868522"/>
      </dsp:txXfrm>
    </dsp:sp>
    <dsp:sp modelId="{89ACE3CF-BF02-435C-89E2-A7C12686AEB8}">
      <dsp:nvSpPr>
        <dsp:cNvPr id="0" name=""/>
        <dsp:cNvSpPr/>
      </dsp:nvSpPr>
      <dsp:spPr>
        <a:xfrm rot="5400000">
          <a:off x="-260051" y="3234720"/>
          <a:ext cx="1573948" cy="231540"/>
        </a:xfrm>
        <a:prstGeom prst="rect">
          <a:avLst/>
        </a:prstGeom>
        <a:solidFill>
          <a:schemeClr val="accent1">
            <a:shade val="90000"/>
            <a:hueOff val="108959"/>
            <a:satOff val="-7595"/>
            <a:lumOff val="49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A2E112-19A0-4601-990F-F49380107087}">
      <dsp:nvSpPr>
        <dsp:cNvPr id="0" name=""/>
        <dsp:cNvSpPr/>
      </dsp:nvSpPr>
      <dsp:spPr>
        <a:xfrm>
          <a:off x="7625" y="2378456"/>
          <a:ext cx="2572668" cy="1151016"/>
        </a:xfrm>
        <a:prstGeom prst="roundRect">
          <a:avLst>
            <a:gd name="adj" fmla="val 10000"/>
          </a:avLst>
        </a:prstGeom>
        <a:solidFill>
          <a:schemeClr val="accent1">
            <a:shade val="80000"/>
            <a:hueOff val="94695"/>
            <a:satOff val="-6645"/>
            <a:lumOff val="458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Mark the start date of your periods on the calendar for the current month.</a:t>
          </a:r>
          <a:endParaRPr lang="en-SG" sz="1800" kern="1200" dirty="0"/>
        </a:p>
      </dsp:txBody>
      <dsp:txXfrm>
        <a:off x="41337" y="2412168"/>
        <a:ext cx="2505244" cy="1083592"/>
      </dsp:txXfrm>
    </dsp:sp>
    <dsp:sp modelId="{38BCB589-C1C1-42D7-AC33-75C71ED5B4C4}">
      <dsp:nvSpPr>
        <dsp:cNvPr id="0" name=""/>
        <dsp:cNvSpPr/>
      </dsp:nvSpPr>
      <dsp:spPr>
        <a:xfrm rot="21347207">
          <a:off x="526860" y="3894326"/>
          <a:ext cx="3571468" cy="231540"/>
        </a:xfrm>
        <a:prstGeom prst="rect">
          <a:avLst/>
        </a:prstGeom>
        <a:solidFill>
          <a:schemeClr val="accent1">
            <a:shade val="90000"/>
            <a:hueOff val="217918"/>
            <a:satOff val="-15189"/>
            <a:lumOff val="99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FC3DD6-5F2A-40FE-AF99-CAEC07A7349E}">
      <dsp:nvSpPr>
        <dsp:cNvPr id="0" name=""/>
        <dsp:cNvSpPr/>
      </dsp:nvSpPr>
      <dsp:spPr>
        <a:xfrm>
          <a:off x="7625" y="3915373"/>
          <a:ext cx="2572668" cy="1239835"/>
        </a:xfrm>
        <a:prstGeom prst="roundRect">
          <a:avLst>
            <a:gd name="adj" fmla="val 10000"/>
          </a:avLst>
        </a:prstGeom>
        <a:solidFill>
          <a:schemeClr val="accent1">
            <a:shade val="80000"/>
            <a:hueOff val="189390"/>
            <a:satOff val="-13291"/>
            <a:lumOff val="917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Mark the end date of your periods on the calendar for the current month.</a:t>
          </a:r>
          <a:endParaRPr lang="en-SG" sz="1800" kern="1200" dirty="0"/>
        </a:p>
      </dsp:txBody>
      <dsp:txXfrm>
        <a:off x="43939" y="3951687"/>
        <a:ext cx="2500040" cy="1167207"/>
      </dsp:txXfrm>
    </dsp:sp>
    <dsp:sp modelId="{047A3701-4374-4E0E-B9E0-5D9634A7F06B}">
      <dsp:nvSpPr>
        <dsp:cNvPr id="0" name=""/>
        <dsp:cNvSpPr/>
      </dsp:nvSpPr>
      <dsp:spPr>
        <a:xfrm rot="16200000">
          <a:off x="3151264" y="2809935"/>
          <a:ext cx="1884475" cy="231540"/>
        </a:xfrm>
        <a:prstGeom prst="rect">
          <a:avLst/>
        </a:prstGeom>
        <a:solidFill>
          <a:schemeClr val="accent1">
            <a:shade val="90000"/>
            <a:hueOff val="326877"/>
            <a:satOff val="-22784"/>
            <a:lumOff val="149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C19CCE-337B-4916-9B46-50901B51EBF0}">
      <dsp:nvSpPr>
        <dsp:cNvPr id="0" name=""/>
        <dsp:cNvSpPr/>
      </dsp:nvSpPr>
      <dsp:spPr>
        <a:xfrm>
          <a:off x="3574205" y="3379635"/>
          <a:ext cx="2572668" cy="1775573"/>
        </a:xfrm>
        <a:prstGeom prst="roundRect">
          <a:avLst>
            <a:gd name="adj" fmla="val 10000"/>
          </a:avLst>
        </a:prstGeom>
        <a:solidFill>
          <a:schemeClr val="accent1">
            <a:shade val="80000"/>
            <a:hueOff val="284085"/>
            <a:satOff val="-19936"/>
            <a:lumOff val="1376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Based on your previously provided data our machine learning model would predict your next month’s period start-end date.</a:t>
          </a:r>
          <a:endParaRPr lang="en-SG" sz="1800" kern="1200" dirty="0"/>
        </a:p>
      </dsp:txBody>
      <dsp:txXfrm>
        <a:off x="3626210" y="3431640"/>
        <a:ext cx="2468658" cy="1671563"/>
      </dsp:txXfrm>
    </dsp:sp>
    <dsp:sp modelId="{4C39258B-D68D-48E9-AB92-492157011DDB}">
      <dsp:nvSpPr>
        <dsp:cNvPr id="0" name=""/>
        <dsp:cNvSpPr/>
      </dsp:nvSpPr>
      <dsp:spPr>
        <a:xfrm rot="16200000">
          <a:off x="3288399" y="1054939"/>
          <a:ext cx="1610206" cy="231540"/>
        </a:xfrm>
        <a:prstGeom prst="rect">
          <a:avLst/>
        </a:prstGeom>
        <a:solidFill>
          <a:schemeClr val="accent1">
            <a:shade val="90000"/>
            <a:hueOff val="435836"/>
            <a:satOff val="-30378"/>
            <a:lumOff val="198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BA01DA-A614-4EA1-B16C-2D162D01372E}">
      <dsp:nvSpPr>
        <dsp:cNvPr id="0" name=""/>
        <dsp:cNvSpPr/>
      </dsp:nvSpPr>
      <dsp:spPr>
        <a:xfrm>
          <a:off x="3574205" y="1753544"/>
          <a:ext cx="2572668" cy="1240190"/>
        </a:xfrm>
        <a:prstGeom prst="roundRect">
          <a:avLst>
            <a:gd name="adj" fmla="val 10000"/>
          </a:avLst>
        </a:prstGeom>
        <a:solidFill>
          <a:schemeClr val="accent1">
            <a:shade val="80000"/>
            <a:hueOff val="378780"/>
            <a:satOff val="-26581"/>
            <a:lumOff val="1835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The app would keep track of the amount of calories you should burn during your periods.</a:t>
          </a:r>
          <a:endParaRPr lang="en-SG" sz="1800" kern="1200" dirty="0"/>
        </a:p>
      </dsp:txBody>
      <dsp:txXfrm>
        <a:off x="3610529" y="1789868"/>
        <a:ext cx="2500020" cy="1167542"/>
      </dsp:txXfrm>
    </dsp:sp>
    <dsp:sp modelId="{C085D4B4-9129-4C6B-BB63-FD16BD023DDF}">
      <dsp:nvSpPr>
        <dsp:cNvPr id="0" name=""/>
        <dsp:cNvSpPr/>
      </dsp:nvSpPr>
      <dsp:spPr>
        <a:xfrm rot="268736">
          <a:off x="4093348" y="385540"/>
          <a:ext cx="3572188" cy="231540"/>
        </a:xfrm>
        <a:prstGeom prst="rect">
          <a:avLst/>
        </a:prstGeom>
        <a:solidFill>
          <a:schemeClr val="accent1">
            <a:shade val="90000"/>
            <a:hueOff val="544794"/>
            <a:satOff val="-37973"/>
            <a:lumOff val="2486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62D27E-5B7C-489A-A4DD-B357C04A8AA5}">
      <dsp:nvSpPr>
        <dsp:cNvPr id="0" name=""/>
        <dsp:cNvSpPr/>
      </dsp:nvSpPr>
      <dsp:spPr>
        <a:xfrm>
          <a:off x="3429274" y="144016"/>
          <a:ext cx="2862530" cy="1223627"/>
        </a:xfrm>
        <a:prstGeom prst="roundRect">
          <a:avLst>
            <a:gd name="adj" fmla="val 10000"/>
          </a:avLst>
        </a:prstGeom>
        <a:solidFill>
          <a:schemeClr val="accent1">
            <a:shade val="80000"/>
            <a:hueOff val="473475"/>
            <a:satOff val="-33226"/>
            <a:lumOff val="2294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The app would give you recommendations/remedy articles based on flow whether regular or irregular.</a:t>
          </a:r>
          <a:endParaRPr lang="en-SG" sz="1800" kern="1200" dirty="0"/>
        </a:p>
      </dsp:txBody>
      <dsp:txXfrm>
        <a:off x="3465113" y="179855"/>
        <a:ext cx="2790852" cy="1151949"/>
      </dsp:txXfrm>
    </dsp:sp>
    <dsp:sp modelId="{CC279EB2-D484-492A-9B03-B937427B5935}">
      <dsp:nvSpPr>
        <dsp:cNvPr id="0" name=""/>
        <dsp:cNvSpPr/>
      </dsp:nvSpPr>
      <dsp:spPr>
        <a:xfrm rot="5400000">
          <a:off x="6638226" y="1557942"/>
          <a:ext cx="2043712" cy="231540"/>
        </a:xfrm>
        <a:prstGeom prst="rect">
          <a:avLst/>
        </a:prstGeom>
        <a:solidFill>
          <a:schemeClr val="accent1">
            <a:shade val="90000"/>
            <a:hueOff val="653753"/>
            <a:satOff val="-45567"/>
            <a:lumOff val="298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B83FD9-10EA-405F-8A57-80C5B06AF87F}">
      <dsp:nvSpPr>
        <dsp:cNvPr id="0" name=""/>
        <dsp:cNvSpPr/>
      </dsp:nvSpPr>
      <dsp:spPr>
        <a:xfrm>
          <a:off x="7140785" y="144016"/>
          <a:ext cx="2572668" cy="1792614"/>
        </a:xfrm>
        <a:prstGeom prst="roundRect">
          <a:avLst>
            <a:gd name="adj" fmla="val 10000"/>
          </a:avLst>
        </a:prstGeom>
        <a:solidFill>
          <a:schemeClr val="accent1">
            <a:shade val="80000"/>
            <a:hueOff val="568170"/>
            <a:satOff val="-39872"/>
            <a:lumOff val="2752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If the periods get irregular then the user has to enter the start and end date each time for our model to learn and predict better.</a:t>
          </a:r>
          <a:endParaRPr lang="en-SG" sz="1800" kern="1200" dirty="0"/>
        </a:p>
      </dsp:txBody>
      <dsp:txXfrm>
        <a:off x="7193289" y="196520"/>
        <a:ext cx="2467660" cy="1687606"/>
      </dsp:txXfrm>
    </dsp:sp>
    <dsp:sp modelId="{D913758F-F64B-4DD3-A8D0-7827737B3821}">
      <dsp:nvSpPr>
        <dsp:cNvPr id="0" name=""/>
        <dsp:cNvSpPr/>
      </dsp:nvSpPr>
      <dsp:spPr>
        <a:xfrm rot="5400000">
          <a:off x="6700095" y="3549312"/>
          <a:ext cx="1919973" cy="231540"/>
        </a:xfrm>
        <a:prstGeom prst="rect">
          <a:avLst/>
        </a:prstGeom>
        <a:solidFill>
          <a:schemeClr val="accent1">
            <a:shade val="90000"/>
            <a:hueOff val="762712"/>
            <a:satOff val="-53162"/>
            <a:lumOff val="348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3AA563-65A3-4254-9AC2-9C258D77ADD6}">
      <dsp:nvSpPr>
        <dsp:cNvPr id="0" name=""/>
        <dsp:cNvSpPr/>
      </dsp:nvSpPr>
      <dsp:spPr>
        <a:xfrm>
          <a:off x="7140785" y="2322531"/>
          <a:ext cx="2572668" cy="1543601"/>
        </a:xfrm>
        <a:prstGeom prst="roundRect">
          <a:avLst>
            <a:gd name="adj" fmla="val 10000"/>
          </a:avLst>
        </a:prstGeom>
        <a:solidFill>
          <a:schemeClr val="accent1">
            <a:shade val="80000"/>
            <a:hueOff val="662865"/>
            <a:satOff val="-46517"/>
            <a:lumOff val="3211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SG" sz="1800" kern="1200" dirty="0"/>
            <a:t>Deployment of application using Azure tools.</a:t>
          </a:r>
        </a:p>
      </dsp:txBody>
      <dsp:txXfrm>
        <a:off x="7185996" y="2367742"/>
        <a:ext cx="2482246" cy="1453179"/>
      </dsp:txXfrm>
    </dsp:sp>
    <dsp:sp modelId="{1AD6202A-9B49-4C98-86C2-07EA9C0EC16B}">
      <dsp:nvSpPr>
        <dsp:cNvPr id="0" name=""/>
        <dsp:cNvSpPr/>
      </dsp:nvSpPr>
      <dsp:spPr>
        <a:xfrm>
          <a:off x="7140785" y="4252032"/>
          <a:ext cx="2572668" cy="1543601"/>
        </a:xfrm>
        <a:prstGeom prst="roundRect">
          <a:avLst>
            <a:gd name="adj" fmla="val 10000"/>
          </a:avLst>
        </a:prstGeom>
        <a:solidFill>
          <a:schemeClr val="accent1">
            <a:shade val="80000"/>
            <a:hueOff val="757560"/>
            <a:satOff val="-53162"/>
            <a:lumOff val="3670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Our mission is to comfort and guide every female to get through their dates with ease.</a:t>
          </a:r>
          <a:endParaRPr lang="en-SG" sz="1800" kern="1200" dirty="0"/>
        </a:p>
      </dsp:txBody>
      <dsp:txXfrm>
        <a:off x="7185996" y="4297243"/>
        <a:ext cx="2482246" cy="145317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pPr/>
              <a:t>6/19/2022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p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6/19/2022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10</a:t>
            </a:fld>
            <a:endParaRPr lang="en-US" dirty="0"/>
          </a:p>
        </p:txBody>
      </p:sp>
    </p:spTree>
    <p:extLst>
      <p:ext uri="{BB962C8B-B14F-4D97-AF65-F5344CB8AC3E}">
        <p14:creationId xmlns:p14="http://schemas.microsoft.com/office/powerpoint/2010/main" val="1971716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a:extLst>
              <a:ext uri="{FF2B5EF4-FFF2-40B4-BE49-F238E27FC236}">
                <a16:creationId xmlns=""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a:extLst>
              <a:ext uri="{FF2B5EF4-FFF2-40B4-BE49-F238E27FC236}">
                <a16:creationId xmlns=""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a:extLst>
              <a:ext uri="{FF2B5EF4-FFF2-40B4-BE49-F238E27FC236}">
                <a16:creationId xmlns=""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a:extLst>
              <a:ext uri="{FF2B5EF4-FFF2-40B4-BE49-F238E27FC236}">
                <a16:creationId xmlns=""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 xmlns:a16="http://schemas.microsoft.com/office/drawing/2014/main" id="{0892D56C-96CD-4165-AB95-2CADE13D46A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 xmlns:a16="http://schemas.microsoft.com/office/drawing/2014/main" id="{2895593F-750B-4731-88A6-52CB635F3674}"/>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 xmlns:a16="http://schemas.microsoft.com/office/drawing/2014/main" id="{38C70AB9-AC3D-460C-8E6E-F9D342C003E9}"/>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 xmlns:a16="http://schemas.microsoft.com/office/drawing/2014/main" id="{818F5097-2D84-4FA6-A064-0F1141B59D41}"/>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divot">
          <a:fgClr>
            <a:srgbClr val="002060"/>
          </a:fgClr>
          <a:bgClr>
            <a:schemeClr val="tx1">
              <a:lumMod val="75000"/>
              <a:lumOff val="25000"/>
            </a:schemeClr>
          </a:bgClr>
        </a:pattFill>
        <a:effectLst/>
      </p:bgPr>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a:extLst>
              <a:ext uri="{FF2B5EF4-FFF2-40B4-BE49-F238E27FC236}">
                <a16:creationId xmlns=""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a:extLst>
              <a:ext uri="{FF2B5EF4-FFF2-40B4-BE49-F238E27FC236}">
                <a16:creationId xmlns=""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 xmlns:a16="http://schemas.microsoft.com/office/drawing/2014/main" id="{25DD594A-F878-4D26-9CF2-405279373BC3}"/>
              </a:ext>
            </a:extLst>
          </p:cNvPr>
          <p:cNvPicPr>
            <a:picLocks noChangeAspect="1"/>
          </p:cNvPicPr>
          <p:nvPr userDrawn="1"/>
        </p:nvPicPr>
        <p:blipFill>
          <a:blip r:embed="rId138" cstate="print">
            <a:extLst>
              <a:ext uri="{96DAC541-7B7A-43D3-8B79-37D633B846F1}">
                <asvg:svgBlip xmlns=""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6.xml"/><Relationship Id="rId1" Type="http://schemas.openxmlformats.org/officeDocument/2006/relationships/customXml" Target="../../customXml/item5.xml"/><Relationship Id="rId6" Type="http://schemas.openxmlformats.org/officeDocument/2006/relationships/image" Target="../media/image8.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8.xml"/><Relationship Id="rId1" Type="http://schemas.openxmlformats.org/officeDocument/2006/relationships/customXml" Target="../../customXml/item2.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37096D2-BF8E-40F7-B829-95F00ADC975D}"/>
              </a:ext>
            </a:extLst>
          </p:cNvPr>
          <p:cNvSpPr>
            <a:spLocks noGrp="1"/>
          </p:cNvSpPr>
          <p:nvPr>
            <p:ph type="body" sz="quarter" idx="11"/>
          </p:nvPr>
        </p:nvSpPr>
        <p:spPr/>
        <p:txBody>
          <a:bodyPr/>
          <a:lstStyle/>
          <a:p>
            <a:r>
              <a:rPr lang="en-IN" dirty="0" err="1"/>
              <a:t>EazyDates</a:t>
            </a:r>
            <a:r>
              <a:rPr lang="en-IN" dirty="0"/>
              <a:t>: Your personalised partner  </a:t>
            </a:r>
          </a:p>
        </p:txBody>
      </p:sp>
      <p:sp>
        <p:nvSpPr>
          <p:cNvPr id="2" name="Text Placeholder 1">
            <a:extLst>
              <a:ext uri="{FF2B5EF4-FFF2-40B4-BE49-F238E27FC236}">
                <a16:creationId xmlns=""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pic>
        <p:nvPicPr>
          <p:cNvPr id="1026" name="Picture 2" descr="https://miro.medium.com/max/1400/1*03RYWpmy_z9M-5IoWDLyEw.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 y="-1"/>
            <a:ext cx="10690278" cy="6084887"/>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F0EB6C-85EC-40B2-BF07-371E7E2D5C81}"/>
              </a:ext>
            </a:extLst>
          </p:cNvPr>
          <p:cNvSpPr txBox="1"/>
          <p:nvPr/>
        </p:nvSpPr>
        <p:spPr>
          <a:xfrm>
            <a:off x="3230885" y="3060551"/>
            <a:ext cx="6912768" cy="2554545"/>
          </a:xfrm>
          <a:prstGeom prst="rect">
            <a:avLst/>
          </a:prstGeom>
          <a:noFill/>
        </p:spPr>
        <p:txBody>
          <a:bodyPr wrap="square" anchor="ctr">
            <a:spAutoFit/>
          </a:bodyPr>
          <a:lstStyle/>
          <a:p>
            <a:pPr algn="ctr"/>
            <a:r>
              <a:rPr lang="en-US" sz="2800" b="1" i="0" u="none" strike="noStrike" cap="none" dirty="0">
                <a:solidFill>
                  <a:schemeClr val="tx2"/>
                </a:solidFill>
                <a:latin typeface="+mj-lt"/>
                <a:ea typeface="Calibri"/>
                <a:cs typeface="Calibri"/>
                <a:sym typeface="Calibri"/>
              </a:rPr>
              <a:t>Thank You</a:t>
            </a:r>
          </a:p>
          <a:p>
            <a:pPr algn="ctr"/>
            <a:endParaRPr lang="en-US" sz="2400" b="1" dirty="0">
              <a:solidFill>
                <a:schemeClr val="tx2"/>
              </a:solidFill>
              <a:latin typeface="+mj-lt"/>
              <a:sym typeface="Calibri"/>
            </a:endParaRPr>
          </a:p>
          <a:p>
            <a:pPr algn="ctr"/>
            <a:endParaRPr lang="en-US" sz="2400" b="1" dirty="0">
              <a:solidFill>
                <a:schemeClr val="tx2"/>
              </a:solidFill>
              <a:latin typeface="+mj-lt"/>
              <a:sym typeface="Calibri"/>
            </a:endParaRPr>
          </a:p>
          <a:p>
            <a:pPr algn="ct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a:xfrm>
            <a:off x="431999" y="1800048"/>
            <a:ext cx="12564000" cy="5292951"/>
          </a:xfrm>
        </p:spPr>
        <p:txBody>
          <a:bodyPr/>
          <a:lstStyle/>
          <a:p>
            <a:pPr lvl="2"/>
            <a:r>
              <a:rPr lang="en-US" b="1" dirty="0"/>
              <a:t>Member 1:</a:t>
            </a:r>
            <a:r>
              <a:rPr lang="en-US" dirty="0"/>
              <a:t> </a:t>
            </a:r>
            <a:r>
              <a:rPr lang="en-US" dirty="0" err="1"/>
              <a:t>Samridhi</a:t>
            </a:r>
            <a:r>
              <a:rPr lang="en-US" dirty="0"/>
              <a:t> </a:t>
            </a:r>
            <a:r>
              <a:rPr lang="en-US" dirty="0" err="1"/>
              <a:t>Garg</a:t>
            </a:r>
            <a:endParaRPr lang="en-US" dirty="0"/>
          </a:p>
          <a:p>
            <a:pPr lvl="2"/>
            <a:r>
              <a:rPr lang="en-US" b="1" dirty="0"/>
              <a:t>Member 2:</a:t>
            </a:r>
            <a:r>
              <a:rPr lang="en-US" dirty="0"/>
              <a:t> </a:t>
            </a:r>
            <a:r>
              <a:rPr lang="en-US" dirty="0" err="1"/>
              <a:t>Akanksha</a:t>
            </a:r>
            <a:r>
              <a:rPr lang="en-US" dirty="0"/>
              <a:t> </a:t>
            </a:r>
            <a:r>
              <a:rPr lang="en-US" dirty="0" err="1"/>
              <a:t>Takkar</a:t>
            </a:r>
            <a:endParaRPr lang="en-US" dirty="0"/>
          </a:p>
          <a:p>
            <a:pPr lvl="2"/>
            <a:r>
              <a:rPr lang="en-US" b="1" dirty="0"/>
              <a:t>Member 3:</a:t>
            </a:r>
            <a:r>
              <a:rPr lang="en-US" dirty="0"/>
              <a:t> </a:t>
            </a:r>
            <a:r>
              <a:rPr lang="en-US" dirty="0" err="1"/>
              <a:t>Divya</a:t>
            </a:r>
            <a:r>
              <a:rPr lang="en-US" dirty="0"/>
              <a:t> Gandhi</a:t>
            </a:r>
          </a:p>
          <a:p>
            <a:pPr lvl="2"/>
            <a:endParaRPr lang="en-US" dirty="0"/>
          </a:p>
          <a:p>
            <a:pPr marL="0" lvl="2" indent="0">
              <a:buNone/>
            </a:pPr>
            <a:endParaRPr lang="en-US" dirty="0"/>
          </a:p>
          <a:p>
            <a:r>
              <a:rPr lang="en-US" sz="2400" dirty="0"/>
              <a:t>Theme Name: </a:t>
            </a:r>
            <a:r>
              <a:rPr lang="en-US" sz="2400" b="0" dirty="0">
                <a:solidFill>
                  <a:schemeClr val="tx2"/>
                </a:solidFill>
              </a:rPr>
              <a:t> Women Health</a:t>
            </a:r>
          </a:p>
          <a:p>
            <a:pPr marL="0" lvl="2" indent="0">
              <a:buNone/>
            </a:pPr>
            <a:endParaRPr lang="en-US" dirty="0"/>
          </a:p>
          <a:p>
            <a:pPr lvl="2"/>
            <a:endParaRPr lang="en-IN" dirty="0"/>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a:xfrm>
            <a:off x="432000" y="468264"/>
            <a:ext cx="10609957" cy="864096"/>
          </a:xfrm>
        </p:spPr>
        <p:txBody>
          <a:bodyPr/>
          <a:lstStyle/>
          <a:p>
            <a:pPr algn="ctr"/>
            <a:r>
              <a:rPr lang="en-US" dirty="0"/>
              <a:t>Team name and member details</a:t>
            </a:r>
            <a:br>
              <a:rPr lang="en-US" dirty="0"/>
            </a:br>
            <a:r>
              <a:rPr lang="en-US" dirty="0"/>
              <a:t>Team Name : Rocket Girls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endParaRPr lang="en-SG" dirty="0"/>
          </a:p>
          <a:p>
            <a:pPr lvl="2"/>
            <a:r>
              <a:rPr lang="en-US" dirty="0"/>
              <a:t> Since women undergo the process of menstruation, many a times young women(teenagers) and otherwise working women also , tend to forget their dates .They may find it difficult to remember the calendar. Due to the inherent variability of menstrual experience, it can be difficult to predict </a:t>
            </a:r>
            <a:r>
              <a:rPr lang="en-US" dirty="0" smtClean="0"/>
              <a:t>after how long, </a:t>
            </a:r>
            <a:r>
              <a:rPr lang="en-US" dirty="0"/>
              <a:t>each user will </a:t>
            </a:r>
            <a:r>
              <a:rPr lang="en-US" dirty="0" smtClean="0"/>
              <a:t>have their </a:t>
            </a:r>
            <a:r>
              <a:rPr lang="en-US" dirty="0"/>
              <a:t>next </a:t>
            </a:r>
            <a:r>
              <a:rPr lang="en-US" dirty="0" smtClean="0"/>
              <a:t>cycle started. </a:t>
            </a:r>
            <a:r>
              <a:rPr lang="en-US" dirty="0"/>
              <a:t>According to various findings, the experience of menstruation varies within and between individuals, not only the duration and length of the cycle (the number of days between consecutive periods), but also the characteristics of menstrual flow, physical pain, and quality of life.  Combined with the inconsistent compliance possibilities mentioned  (for example, some users may track information consistently and others may intentionally or accidentally skip tracking) of menstruation. Modeling difficulties are especially true for such self-tracking data, as multiple causes of uncertainty must be </a:t>
            </a:r>
            <a:r>
              <a:rPr lang="en-US" dirty="0" smtClean="0"/>
              <a:t>considered.</a:t>
            </a:r>
            <a:endParaRPr lang="en-US" dirty="0"/>
          </a:p>
          <a:p>
            <a:pPr lvl="2"/>
            <a:endParaRPr lang="en-US" dirty="0"/>
          </a:p>
          <a:p>
            <a:pPr lvl="2"/>
            <a:endParaRPr lang="en-SG" dirty="0"/>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pPr algn="ctr"/>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288535" y="1188344"/>
            <a:ext cx="12841652" cy="5976664"/>
          </a:xfrm>
        </p:spPr>
        <p:txBody>
          <a:bodyPr vert="horz" lIns="0" tIns="0" rIns="0" bIns="0" rtlCol="0" anchor="t">
            <a:noAutofit/>
          </a:bodyPr>
          <a:lstStyle/>
          <a:p>
            <a:pPr marL="0" lvl="2" indent="0" algn="just">
              <a:spcBef>
                <a:spcPts val="1800"/>
              </a:spcBef>
              <a:buClrTx/>
              <a:buSzTx/>
              <a:buNone/>
            </a:pPr>
            <a:r>
              <a:rPr lang="en-US" b="1" dirty="0">
                <a:solidFill>
                  <a:srgbClr val="F9AE91"/>
                </a:solidFill>
              </a:rPr>
              <a:t>Our solution is an application which predict the start date of one’s menstrual cycle depending on data that the user would be providing. It would keep a track of amount of calories the user burns every day and would suggest a threshold calorie range that should be achieved  while the user  is menstruating. Incase, the user tend to have irregular periods then our app would suggest significant remedies ,  recommendations.</a:t>
            </a:r>
            <a:endParaRPr lang="en-SG" b="1" dirty="0">
              <a:solidFill>
                <a:srgbClr val="F9AE91"/>
              </a:solidFill>
            </a:endParaRPr>
          </a:p>
          <a:p>
            <a:pPr marL="0" lvl="2" indent="0">
              <a:spcBef>
                <a:spcPts val="1800"/>
              </a:spcBef>
              <a:buClrTx/>
              <a:buSzTx/>
              <a:buNone/>
            </a:pPr>
            <a:endParaRPr lang="en-US" b="0" dirty="0">
              <a:solidFill>
                <a:schemeClr val="lt1"/>
              </a:solidFill>
              <a:latin typeface="Source Sans Pro" panose="020B0503030403020204" pitchFamily="34" charset="0"/>
              <a:ea typeface="Source Sans Pro" panose="020B0503030403020204" pitchFamily="34" charset="0"/>
            </a:endParaRPr>
          </a:p>
          <a:p>
            <a:pPr marL="101600" lvl="0">
              <a:lnSpc>
                <a:spcPct val="115000"/>
              </a:lnSpc>
              <a:spcBef>
                <a:spcPts val="0"/>
              </a:spcBef>
              <a:spcAft>
                <a:spcPts val="0"/>
              </a:spcAft>
              <a:buClr>
                <a:schemeClr val="lt1"/>
              </a:buClr>
              <a:buSzPts val="2000"/>
            </a:pPr>
            <a:r>
              <a:rPr lang="en-US" b="0" dirty="0">
                <a:solidFill>
                  <a:schemeClr val="lt1"/>
                </a:solidFill>
                <a:latin typeface="Source Sans Pro" panose="020B0503030403020204" pitchFamily="34" charset="0"/>
                <a:ea typeface="Source Sans Pro" panose="020B0503030403020204" pitchFamily="34" charset="0"/>
              </a:rPr>
              <a:t>Our solution’s impact metrics are as follows: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Accurate date prediction.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Relevant recommendations.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Efficient tracking of calories burnt.</a:t>
            </a:r>
          </a:p>
          <a:p>
            <a:pPr marL="457200" lvl="0" indent="-355600">
              <a:lnSpc>
                <a:spcPct val="115000"/>
              </a:lnSpc>
              <a:spcBef>
                <a:spcPts val="0"/>
              </a:spcBef>
              <a:spcAft>
                <a:spcPts val="0"/>
              </a:spcAft>
              <a:buClr>
                <a:schemeClr val="lt1"/>
              </a:buClr>
              <a:buSzPts val="2000"/>
              <a:buFont typeface="Source Sans Pro"/>
              <a:buChar char="●"/>
            </a:pPr>
            <a:endParaRPr lang="en-US" b="0" dirty="0">
              <a:solidFill>
                <a:schemeClr val="lt1"/>
              </a:solidFill>
              <a:latin typeface="Source Sans Pro" panose="020B0503030403020204" pitchFamily="34" charset="0"/>
              <a:ea typeface="Source Sans Pro" panose="020B0503030403020204" pitchFamily="34" charset="0"/>
            </a:endParaRPr>
          </a:p>
          <a:p>
            <a:pPr marL="101600">
              <a:lnSpc>
                <a:spcPct val="115000"/>
              </a:lnSpc>
              <a:spcBef>
                <a:spcPts val="0"/>
              </a:spcBef>
              <a:spcAft>
                <a:spcPts val="0"/>
              </a:spcAft>
              <a:buClr>
                <a:schemeClr val="lt1"/>
              </a:buClr>
              <a:buSzPts val="2000"/>
            </a:pPr>
            <a:r>
              <a:rPr lang="en-US" dirty="0">
                <a:solidFill>
                  <a:schemeClr val="lt1"/>
                </a:solidFill>
                <a:latin typeface="Source Sans Pro" panose="020B0503030403020204" pitchFamily="34" charset="0"/>
                <a:ea typeface="Source Sans Pro" panose="020B0503030403020204" pitchFamily="34" charset="0"/>
              </a:rPr>
              <a:t>Frameworks/Technologies stacks to be used:</a:t>
            </a:r>
          </a:p>
          <a:p>
            <a:pPr marL="444500" indent="-342900">
              <a:lnSpc>
                <a:spcPct val="115000"/>
              </a:lnSpc>
              <a:spcBef>
                <a:spcPts val="0"/>
              </a:spcBef>
              <a:spcAft>
                <a:spcPts val="0"/>
              </a:spcAft>
              <a:buClr>
                <a:schemeClr val="lt1"/>
              </a:buClr>
              <a:buSzPts val="2000"/>
              <a:buFont typeface="Arial" pitchFamily="34" charset="0"/>
              <a:buChar char="•"/>
            </a:pPr>
            <a:r>
              <a:rPr lang="en-US" b="0" dirty="0">
                <a:solidFill>
                  <a:schemeClr val="lt1"/>
                </a:solidFill>
                <a:latin typeface="Source Sans Pro" panose="020B0503030403020204" pitchFamily="34" charset="0"/>
                <a:ea typeface="Source Sans Pro" panose="020B0503030403020204" pitchFamily="34" charset="0"/>
              </a:rPr>
              <a:t>A PWA(progressive web application) in </a:t>
            </a:r>
            <a:r>
              <a:rPr lang="en-US" b="0" dirty="0" err="1">
                <a:solidFill>
                  <a:schemeClr val="lt1"/>
                </a:solidFill>
                <a:latin typeface="Source Sans Pro" panose="020B0503030403020204" pitchFamily="34" charset="0"/>
                <a:ea typeface="Source Sans Pro" panose="020B0503030403020204" pitchFamily="34" charset="0"/>
              </a:rPr>
              <a:t>Django</a:t>
            </a:r>
            <a:r>
              <a:rPr lang="en-US" b="0" dirty="0" smtClean="0">
                <a:solidFill>
                  <a:schemeClr val="lt1"/>
                </a:solidFill>
                <a:latin typeface="Source Sans Pro" panose="020B0503030403020204" pitchFamily="34" charset="0"/>
                <a:ea typeface="Source Sans Pro" panose="020B0503030403020204" pitchFamily="34" charset="0"/>
              </a:rPr>
              <a:t>.</a:t>
            </a:r>
          </a:p>
          <a:p>
            <a:pPr marL="444500" indent="-342900">
              <a:lnSpc>
                <a:spcPct val="115000"/>
              </a:lnSpc>
              <a:spcBef>
                <a:spcPts val="0"/>
              </a:spcBef>
              <a:spcAft>
                <a:spcPts val="0"/>
              </a:spcAft>
              <a:buClr>
                <a:schemeClr val="lt1"/>
              </a:buClr>
              <a:buSzPts val="2000"/>
              <a:buFont typeface="Arial" pitchFamily="34" charset="0"/>
              <a:buChar char="•"/>
            </a:pPr>
            <a:r>
              <a:rPr lang="en-US" b="0" dirty="0" smtClean="0">
                <a:solidFill>
                  <a:schemeClr val="lt1"/>
                </a:solidFill>
                <a:latin typeface="Source Sans Pro" panose="020B0503030403020204" pitchFamily="34" charset="0"/>
                <a:ea typeface="Source Sans Pro" panose="020B0503030403020204" pitchFamily="34" charset="0"/>
              </a:rPr>
              <a:t>Deployment of ML models on Azure.</a:t>
            </a:r>
            <a:endParaRPr lang="en-US" b="0" dirty="0">
              <a:solidFill>
                <a:schemeClr val="lt1"/>
              </a:solidFill>
              <a:latin typeface="Source Sans Pro" panose="020B0503030403020204" pitchFamily="34" charset="0"/>
              <a:ea typeface="Source Sans Pro" panose="020B0503030403020204" pitchFamily="34" charset="0"/>
            </a:endParaRPr>
          </a:p>
          <a:p>
            <a:pPr marL="101600" lvl="0">
              <a:lnSpc>
                <a:spcPct val="115000"/>
              </a:lnSpc>
              <a:spcBef>
                <a:spcPts val="0"/>
              </a:spcBef>
              <a:spcAft>
                <a:spcPts val="0"/>
              </a:spcAft>
              <a:buClr>
                <a:schemeClr val="lt1"/>
              </a:buClr>
              <a:buSzPts val="2000"/>
            </a:pPr>
            <a:endParaRPr lang="en-US" b="0" dirty="0">
              <a:solidFill>
                <a:schemeClr val="lt1"/>
              </a:solidFill>
              <a:latin typeface="Source Sans Pro" panose="020B0503030403020204" pitchFamily="34" charset="0"/>
            </a:endParaRPr>
          </a:p>
          <a:p>
            <a:endParaRPr lang="en-US" dirty="0">
              <a:solidFill>
                <a:schemeClr val="tx2"/>
              </a:solidFill>
            </a:endParaRPr>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pPr algn="ctr"/>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292055" y="923111"/>
            <a:ext cx="12755244" cy="5292951"/>
          </a:xfrm>
        </p:spPr>
        <p:txBody>
          <a:bodyPr vert="horz" lIns="0" tIns="0" rIns="0" bIns="0" rtlCol="0" anchor="t">
            <a:noAutofit/>
          </a:bodyPr>
          <a:lstStyle/>
          <a:p>
            <a:r>
              <a:rPr lang="en-SG" dirty="0"/>
              <a:t>The application is like a personalised calendar  which would  get trained by the user inputs i.e. Their period start date and end date. With the help of these, the machine learning model would predict the start and end date for the upcoming month. Along with prediction of the dates , the application would give the user recommendations related to hygiene/lifestyle during periods and as per their period patterns(regular/irregular). The application would also keep track of the amount of work-out done by the individual during normal days and would suggest how much work-out they should do during their periods to prevent any health issues.  </a:t>
            </a:r>
            <a:endParaRPr lang="en-SG" dirty="0" smtClean="0"/>
          </a:p>
          <a:p>
            <a:r>
              <a:rPr dirty="0" smtClean="0"/>
              <a:t>We surfaced five reasons women track their menstrual cycles. Women track to: (1) be aware of how their body is doing, (2) understand their body's reactions to different phases of their cycle, (3) be prepared, (4) become pregnant, and (5) inform conversations with healthcare providers. We surfaced six methods and tools women use to track their cycle. Women (1) use phone apps, (2) use digital calendars, (3) write in paper diaries, (4) follow cues in their birth control, (5) notice symptoms, or (6) simply remember.</a:t>
            </a:r>
            <a:endParaRPr lang="en-SG" dirty="0"/>
          </a:p>
          <a:p>
            <a:r>
              <a:rPr dirty="0" smtClean="0"/>
              <a:t>Our main task </a:t>
            </a:r>
            <a:r>
              <a:rPr dirty="0"/>
              <a:t>i</a:t>
            </a:r>
            <a:r>
              <a:rPr dirty="0" smtClean="0"/>
              <a:t>s </a:t>
            </a:r>
            <a:r>
              <a:rPr dirty="0" smtClean="0"/>
              <a:t>to predict the number of days remaining until the next menstrual cycle starts on any day of the current cycle. The following information is obtained till the current day of the cycle (previous menstruations logs, user profile info, weight records, temperature records, previous events history, events occurred during the current cycle). All this data </a:t>
            </a:r>
            <a:r>
              <a:rPr dirty="0" smtClean="0"/>
              <a:t>will be </a:t>
            </a:r>
            <a:r>
              <a:rPr dirty="0" smtClean="0"/>
              <a:t>completely </a:t>
            </a:r>
            <a:r>
              <a:rPr dirty="0" err="1" smtClean="0"/>
              <a:t>anonymized</a:t>
            </a:r>
            <a:r>
              <a:rPr dirty="0" smtClean="0"/>
              <a:t>, we </a:t>
            </a:r>
            <a:r>
              <a:rPr dirty="0" smtClean="0"/>
              <a:t>would have</a:t>
            </a:r>
            <a:r>
              <a:rPr dirty="0" smtClean="0"/>
              <a:t> </a:t>
            </a:r>
            <a:r>
              <a:rPr dirty="0" smtClean="0"/>
              <a:t>no access to user personal data. Having all this information in place, we </a:t>
            </a:r>
            <a:r>
              <a:rPr dirty="0" smtClean="0"/>
              <a:t>would </a:t>
            </a:r>
            <a:r>
              <a:rPr dirty="0" smtClean="0"/>
              <a:t>calculate the next menstruation start date.</a:t>
            </a:r>
          </a:p>
          <a:p>
            <a:endParaRPr b="0" dirty="0" smtClean="0"/>
          </a:p>
          <a:p>
            <a:endParaRPr dirty="0" smtClean="0"/>
          </a:p>
          <a:p>
            <a:r>
              <a:rPr lang="en-SG" b="0" dirty="0">
                <a:solidFill>
                  <a:schemeClr val="tx2"/>
                </a:solidFill>
              </a:rPr>
              <a:t/>
            </a:r>
            <a:br>
              <a:rPr lang="en-SG" b="0" dirty="0">
                <a:solidFill>
                  <a:schemeClr val="tx2"/>
                </a:solidFill>
              </a:rPr>
            </a:br>
            <a:r>
              <a:rPr lang="en-US" b="0" dirty="0">
                <a:solidFill>
                  <a:schemeClr val="lt1"/>
                </a:solidFill>
              </a:rPr>
              <a:t> </a:t>
            </a:r>
            <a:endParaRPr lang="en-US" b="0" i="1" dirty="0">
              <a:solidFill>
                <a:schemeClr val="lt1"/>
              </a:solidFill>
            </a:endParaRPr>
          </a:p>
          <a:p>
            <a:pPr lvl="1"/>
            <a:endParaRPr lang="en-US" dirty="0"/>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363493" y="280169"/>
            <a:ext cx="12578399" cy="379263"/>
          </a:xfrm>
        </p:spPr>
        <p:txBody>
          <a:bodyPr/>
          <a:lstStyle/>
          <a:p>
            <a:pPr algn="ctr"/>
            <a:r>
              <a:rPr lang="en-US" dirty="0"/>
              <a:t>Methodology </a:t>
            </a:r>
            <a:endParaRPr lang="en-IN" dirty="0"/>
          </a:p>
        </p:txBody>
      </p:sp>
    </p:spTree>
    <p:extLst>
      <p:ext uri="{BB962C8B-B14F-4D97-AF65-F5344CB8AC3E}">
        <p14:creationId xmlns:p14="http://schemas.microsoft.com/office/powerpoint/2010/main" val="243797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17" y="208731"/>
            <a:ext cx="13001716" cy="7000924"/>
          </a:xfrm>
        </p:spPr>
        <p:txBody>
          <a:bodyPr/>
          <a:lstStyle/>
          <a:p>
            <a:r>
              <a:rPr lang="en-US" sz="2000" dirty="0" smtClean="0">
                <a:solidFill>
                  <a:srgbClr val="F9AE91"/>
                </a:solidFill>
              </a:rPr>
              <a:t>We </a:t>
            </a:r>
            <a:r>
              <a:rPr lang="en-US" sz="2000" dirty="0" smtClean="0">
                <a:solidFill>
                  <a:srgbClr val="F9AE91"/>
                </a:solidFill>
              </a:rPr>
              <a:t>will take</a:t>
            </a:r>
            <a:r>
              <a:rPr lang="en-US" sz="2000" dirty="0" smtClean="0">
                <a:solidFill>
                  <a:srgbClr val="F9AE91"/>
                </a:solidFill>
              </a:rPr>
              <a:t> </a:t>
            </a:r>
            <a:r>
              <a:rPr lang="en-US" sz="2000" dirty="0" smtClean="0">
                <a:solidFill>
                  <a:srgbClr val="F9AE91"/>
                </a:solidFill>
              </a:rPr>
              <a:t>raw data, </a:t>
            </a:r>
            <a:r>
              <a:rPr lang="en-US" sz="2000" dirty="0" smtClean="0">
                <a:solidFill>
                  <a:srgbClr val="F9AE91"/>
                </a:solidFill>
              </a:rPr>
              <a:t>extract </a:t>
            </a:r>
            <a:r>
              <a:rPr lang="en-US" sz="2000" dirty="0" smtClean="0">
                <a:solidFill>
                  <a:srgbClr val="F9AE91"/>
                </a:solidFill>
              </a:rPr>
              <a:t>some numerical features. Then </a:t>
            </a:r>
            <a:r>
              <a:rPr lang="en-US" sz="2000" dirty="0" smtClean="0">
                <a:solidFill>
                  <a:srgbClr val="F9AE91"/>
                </a:solidFill>
              </a:rPr>
              <a:t>we’ll use those </a:t>
            </a:r>
            <a:r>
              <a:rPr lang="en-US" sz="2000" dirty="0" smtClean="0">
                <a:solidFill>
                  <a:srgbClr val="F9AE91"/>
                </a:solidFill>
              </a:rPr>
              <a:t>features and the </a:t>
            </a:r>
            <a:r>
              <a:rPr lang="en-US" sz="2000" dirty="0" smtClean="0">
                <a:solidFill>
                  <a:srgbClr val="F9AE91"/>
                </a:solidFill>
              </a:rPr>
              <a:t>calculate target </a:t>
            </a:r>
            <a:r>
              <a:rPr lang="en-US" sz="2000" dirty="0" smtClean="0">
                <a:solidFill>
                  <a:srgbClr val="F9AE91"/>
                </a:solidFill>
              </a:rPr>
              <a:t>(the number of days left before the cycle starts) to train a model that would be able to predict the same target but for the new users</a:t>
            </a:r>
            <a:r>
              <a:rPr lang="en-US" sz="2000" b="0" dirty="0" smtClean="0"/>
              <a:t>. </a:t>
            </a:r>
            <a:r>
              <a:rPr lang="en-US" sz="2000" dirty="0" smtClean="0">
                <a:solidFill>
                  <a:srgbClr val="F9AE91"/>
                </a:solidFill>
              </a:rPr>
              <a:t>Linear predictive models because they are faster to train than other machine learning approaches like neural networks. Moreover, linear models require less RAM. And it’s much easier to implement them both on Server and Application sides.</a:t>
            </a:r>
            <a:br>
              <a:rPr lang="en-US" sz="2000" dirty="0" smtClean="0">
                <a:solidFill>
                  <a:srgbClr val="F9AE91"/>
                </a:solidFill>
              </a:rPr>
            </a:br>
            <a:r>
              <a:rPr lang="en-US" sz="2000" dirty="0" smtClean="0">
                <a:solidFill>
                  <a:srgbClr val="F9AE91"/>
                </a:solidFill>
              </a:rPr>
              <a:t/>
            </a:r>
            <a:br>
              <a:rPr lang="en-US" sz="2000" dirty="0" smtClean="0">
                <a:solidFill>
                  <a:srgbClr val="F9AE91"/>
                </a:solidFill>
              </a:rPr>
            </a:br>
            <a:r>
              <a:rPr lang="en-US" sz="2000" dirty="0" smtClean="0">
                <a:solidFill>
                  <a:srgbClr val="F9AE91"/>
                </a:solidFill>
              </a:rPr>
              <a:t> If any aspect of </a:t>
            </a:r>
            <a:r>
              <a:rPr lang="en-US" sz="2000" dirty="0" smtClean="0">
                <a:solidFill>
                  <a:srgbClr val="F9AE91"/>
                </a:solidFill>
              </a:rPr>
              <a:t>your(i.e. user) </a:t>
            </a:r>
            <a:r>
              <a:rPr lang="en-US" sz="2000" dirty="0" smtClean="0">
                <a:solidFill>
                  <a:srgbClr val="F9AE91"/>
                </a:solidFill>
              </a:rPr>
              <a:t>menstrual cycle has changed, you should keep an accurate record of when your period begins and ends, including the amount of flow and whether you pass large blood clots. Keep track of any other symptoms, such as bleeding between periods and menstrual cramps or pain. . Our app will accordingly suggest the treatment for the same (by referring to various online resources and expert guidelines) to prevent further complications.</a:t>
            </a:r>
            <a:br>
              <a:rPr lang="en-US" sz="2000" dirty="0" smtClean="0">
                <a:solidFill>
                  <a:srgbClr val="F9AE91"/>
                </a:solidFill>
              </a:rPr>
            </a:br>
            <a:r>
              <a:rPr lang="en-US" sz="2000" dirty="0" smtClean="0">
                <a:solidFill>
                  <a:srgbClr val="F9AE91"/>
                </a:solidFill>
              </a:rPr>
              <a:t>Irregular periods are usually not harmful. However, persistent or long-term irregularity leads to- Anemia , cardiovascular diseases, osteoporosis and Endometrial </a:t>
            </a:r>
            <a:r>
              <a:rPr lang="en-US" sz="2000" dirty="0" err="1" smtClean="0">
                <a:solidFill>
                  <a:srgbClr val="F9AE91"/>
                </a:solidFill>
              </a:rPr>
              <a:t>Hyperplasis</a:t>
            </a:r>
            <a:r>
              <a:rPr lang="en-US" sz="2000" dirty="0" smtClean="0">
                <a:solidFill>
                  <a:srgbClr val="F9AE91"/>
                </a:solidFill>
              </a:rPr>
              <a:t>.</a:t>
            </a:r>
            <a:br>
              <a:rPr lang="en-US" sz="2000" dirty="0" smtClean="0">
                <a:solidFill>
                  <a:srgbClr val="F9AE91"/>
                </a:solidFill>
              </a:rPr>
            </a:br>
            <a:r>
              <a:rPr lang="en-US" sz="2000" dirty="0" smtClean="0">
                <a:solidFill>
                  <a:srgbClr val="F9AE91"/>
                </a:solidFill>
              </a:rPr>
              <a:t/>
            </a:r>
            <a:br>
              <a:rPr lang="en-US" sz="2000" dirty="0" smtClean="0">
                <a:solidFill>
                  <a:srgbClr val="F9AE91"/>
                </a:solidFill>
              </a:rPr>
            </a:br>
            <a:r>
              <a:rPr lang="en-US" sz="2000" dirty="0" smtClean="0">
                <a:solidFill>
                  <a:srgbClr val="F9AE91"/>
                </a:solidFill>
              </a:rPr>
              <a:t>During our period, our hormone levels reach their lowest points. </a:t>
            </a:r>
            <a:r>
              <a:rPr lang="en-US" sz="2000" dirty="0" err="1" smtClean="0">
                <a:solidFill>
                  <a:srgbClr val="F9AE91"/>
                </a:solidFill>
              </a:rPr>
              <a:t>Oestrogen</a:t>
            </a:r>
            <a:r>
              <a:rPr lang="en-US" sz="2000" dirty="0" smtClean="0">
                <a:solidFill>
                  <a:srgbClr val="F9AE91"/>
                </a:solidFill>
              </a:rPr>
              <a:t> and progesterone levels decrease, meaning our recovery rate during exercise is faster. This makes an extra set of reps or a post-work run much easier to handle, but it doesn’t necessarily mean we’ll do the extra work or burn the extra calories. In the days leading up to their period, women might find they're anxious, grouchy or desire particular foods. These changes are known as premenstrual syndrome (PMS) cravings and mood swings.</a:t>
            </a:r>
            <a:br>
              <a:rPr lang="en-US" sz="2000" dirty="0" smtClean="0">
                <a:solidFill>
                  <a:srgbClr val="F9AE91"/>
                </a:solidFill>
              </a:rPr>
            </a:br>
            <a:r>
              <a:rPr lang="en-US" sz="2000" dirty="0" smtClean="0">
                <a:solidFill>
                  <a:srgbClr val="F9AE91"/>
                </a:solidFill>
              </a:rPr>
              <a:t>So how can you keep your changing caloric needs and hunger levels from derailing your healthy eating habits? To prevent your body getting affected during this span due to hormonal changes our app also recommends the calorie requirements which is dependent on height, weight, level of physical inactivity, age etc. </a:t>
            </a:r>
            <a:endParaRPr lang="en-US" sz="2000" dirty="0">
              <a:solidFill>
                <a:srgbClr val="F9AE9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759866"/>
            <a:ext cx="12576019" cy="6449789"/>
          </a:xfrm>
        </p:spPr>
        <p:txBody>
          <a:bodyPr/>
          <a:lstStyle/>
          <a:p>
            <a:r>
              <a:rPr lang="en-US" sz="2000" dirty="0" smtClean="0">
                <a:solidFill>
                  <a:srgbClr val="F9AE91"/>
                </a:solidFill>
              </a:rPr>
              <a:t>There are physical and chemical changes that occur in the body during menstruation that can be alleviated through exercise. In fact, exercise can increase the production of endorphins (“feel-good hormones”) and reduce anxiety, depression, and pain, improving your mood.</a:t>
            </a:r>
            <a:br>
              <a:rPr lang="en-US" sz="2000" dirty="0" smtClean="0">
                <a:solidFill>
                  <a:srgbClr val="F9AE91"/>
                </a:solidFill>
              </a:rPr>
            </a:br>
            <a:r>
              <a:rPr lang="en-US" sz="2000" dirty="0" smtClean="0">
                <a:solidFill>
                  <a:srgbClr val="F9AE91"/>
                </a:solidFill>
              </a:rPr>
              <a:t/>
            </a:r>
            <a:br>
              <a:rPr lang="en-US" sz="2000" dirty="0" smtClean="0">
                <a:solidFill>
                  <a:srgbClr val="F9AE91"/>
                </a:solidFill>
              </a:rPr>
            </a:br>
            <a:r>
              <a:rPr lang="en-US" sz="2000" dirty="0" smtClean="0">
                <a:solidFill>
                  <a:srgbClr val="F9AE91"/>
                </a:solidFill>
              </a:rPr>
              <a:t>Exercising during your period shouldn’t put additional stress on the body, cause pain, or interfere with the normal process of your cycle. Strenuous or prolonged exercise</a:t>
            </a:r>
            <a:r>
              <a:rPr lang="en-US" sz="2000" b="0" dirty="0" smtClean="0">
                <a:solidFill>
                  <a:srgbClr val="F9AE91"/>
                </a:solidFill>
              </a:rPr>
              <a:t> </a:t>
            </a:r>
            <a:r>
              <a:rPr lang="en-US" sz="2000" dirty="0" smtClean="0">
                <a:solidFill>
                  <a:srgbClr val="F9AE91"/>
                </a:solidFill>
              </a:rPr>
              <a:t>might not be good for the body when you are menstruating</a:t>
            </a:r>
            <a:r>
              <a:rPr lang="en-US" sz="2000" b="0" dirty="0" smtClean="0">
                <a:solidFill>
                  <a:srgbClr val="F9AE91"/>
                </a:solidFill>
              </a:rPr>
              <a:t>.</a:t>
            </a:r>
            <a:br>
              <a:rPr lang="en-US" sz="2000" b="0" dirty="0" smtClean="0">
                <a:solidFill>
                  <a:srgbClr val="F9AE91"/>
                </a:solidFill>
              </a:rPr>
            </a:br>
            <a:r>
              <a:rPr lang="en-US" sz="2000" b="0" dirty="0" smtClean="0">
                <a:solidFill>
                  <a:srgbClr val="F9AE91"/>
                </a:solidFill>
              </a:rPr>
              <a:t/>
            </a:r>
            <a:br>
              <a:rPr lang="en-US" sz="2000" b="0" dirty="0" smtClean="0">
                <a:solidFill>
                  <a:srgbClr val="F9AE91"/>
                </a:solidFill>
              </a:rPr>
            </a:br>
            <a:r>
              <a:rPr lang="en-US" sz="2000" b="0" dirty="0" smtClean="0">
                <a:solidFill>
                  <a:srgbClr val="F9AE91"/>
                </a:solidFill>
              </a:rPr>
              <a:t> </a:t>
            </a:r>
            <a:r>
              <a:rPr lang="en-US" sz="2000" dirty="0" smtClean="0">
                <a:solidFill>
                  <a:srgbClr val="F9AE91"/>
                </a:solidFill>
              </a:rPr>
              <a:t>Inversion-type yoga poses are thought by some to pull the uterus toward the head. Although there’s no scientific evidence for this theory, some believe that this can cause the broad ligaments that support the uterus to stretch and compress the veins that carry blood away from the uterus. This can lead to vascular congestion and increased bleeding because the arteries that supply the uterus continue to pump blood into the area. </a:t>
            </a:r>
            <a:br>
              <a:rPr lang="en-US" sz="2000" dirty="0" smtClean="0">
                <a:solidFill>
                  <a:srgbClr val="F9AE91"/>
                </a:solidFill>
              </a:rPr>
            </a:br>
            <a:r>
              <a:rPr lang="en-US" sz="2000" dirty="0" smtClean="0">
                <a:solidFill>
                  <a:srgbClr val="F9AE91"/>
                </a:solidFill>
              </a:rPr>
              <a:t/>
            </a:r>
            <a:br>
              <a:rPr lang="en-US" sz="2000" dirty="0" smtClean="0">
                <a:solidFill>
                  <a:srgbClr val="F9AE91"/>
                </a:solidFill>
              </a:rPr>
            </a:br>
            <a:r>
              <a:rPr lang="en-US" sz="2000" dirty="0" smtClean="0">
                <a:solidFill>
                  <a:srgbClr val="F9AE91"/>
                </a:solidFill>
              </a:rPr>
              <a:t>Along with suggesting workout by providing information on required calories to be burnt during periods to maintain good health, the app would  also set a threshold on the calories burnt via physical activities  by tracking the calories burnt by a women. </a:t>
            </a:r>
            <a:endParaRPr lang="en-US" sz="2000" dirty="0">
              <a:solidFill>
                <a:srgbClr val="F9AE9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40755" y="1044328"/>
            <a:ext cx="12755244" cy="6120680"/>
          </a:xfrm>
        </p:spPr>
        <p:txBody>
          <a:bodyPr/>
          <a:lstStyle/>
          <a:p>
            <a:pPr>
              <a:lnSpc>
                <a:spcPct val="100000"/>
              </a:lnSpc>
            </a:pPr>
            <a:r>
              <a:rPr lang="en-SG" b="0" dirty="0">
                <a:solidFill>
                  <a:schemeClr val="tx2"/>
                </a:solidFill>
              </a:rPr>
              <a:t/>
            </a:r>
            <a:br>
              <a:rPr lang="en-SG" b="0" dirty="0">
                <a:solidFill>
                  <a:schemeClr val="tx2"/>
                </a:solidFill>
              </a:rPr>
            </a:br>
            <a:endParaRPr lang="en-SG" dirty="0"/>
          </a:p>
        </p:txBody>
      </p:sp>
      <p:graphicFrame>
        <p:nvGraphicFramePr>
          <p:cNvPr id="3" name="Diagram 2"/>
          <p:cNvGraphicFramePr/>
          <p:nvPr>
            <p:extLst>
              <p:ext uri="{D42A27DB-BD31-4B8C-83A1-F6EECF244321}">
                <p14:modId xmlns:p14="http://schemas.microsoft.com/office/powerpoint/2010/main" val="2163866456"/>
              </p:ext>
            </p:extLst>
          </p:nvPr>
        </p:nvGraphicFramePr>
        <p:xfrm>
          <a:off x="1680915" y="1151337"/>
          <a:ext cx="9721079" cy="593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88827" y="684286"/>
            <a:ext cx="3384376" cy="467051"/>
          </a:xfrm>
          <a:prstGeom prst="rect">
            <a:avLst/>
          </a:prstGeom>
          <a:noFill/>
        </p:spPr>
        <p:txBody>
          <a:bodyPr wrap="square" rtlCol="0">
            <a:spAutoFit/>
          </a:bodyPr>
          <a:lstStyle/>
          <a:p>
            <a:r>
              <a:rPr lang="en-US" sz="2400" b="1" dirty="0">
                <a:solidFill>
                  <a:schemeClr val="bg1"/>
                </a:solidFill>
              </a:rPr>
              <a:t>Application Flow</a:t>
            </a:r>
            <a:endParaRPr lang="en-SG" sz="2400" b="1" dirty="0">
              <a:solidFill>
                <a:schemeClr val="bg1"/>
              </a:solidFill>
            </a:endParaRPr>
          </a:p>
        </p:txBody>
      </p:sp>
    </p:spTree>
    <p:extLst>
      <p:ext uri="{BB962C8B-B14F-4D97-AF65-F5344CB8AC3E}">
        <p14:creationId xmlns:p14="http://schemas.microsoft.com/office/powerpoint/2010/main" val="276898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260352"/>
            <a:ext cx="12564000" cy="1944216"/>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 : Users would also be able to integrate  the wearable devices such as </a:t>
            </a:r>
            <a:r>
              <a:rPr lang="en-US" b="0" dirty="0" err="1">
                <a:solidFill>
                  <a:schemeClr val="lt1"/>
                </a:solidFill>
              </a:rPr>
              <a:t>AppleWatch</a:t>
            </a:r>
            <a:r>
              <a:rPr lang="en-US" b="0" dirty="0">
                <a:solidFill>
                  <a:schemeClr val="lt1"/>
                </a:solidFill>
              </a:rPr>
              <a:t> or </a:t>
            </a:r>
            <a:r>
              <a:rPr lang="en-US" b="0" dirty="0" err="1">
                <a:solidFill>
                  <a:schemeClr val="lt1"/>
                </a:solidFill>
              </a:rPr>
              <a:t>FitBit</a:t>
            </a:r>
            <a:r>
              <a:rPr lang="en-US" b="0" dirty="0">
                <a:solidFill>
                  <a:schemeClr val="lt1"/>
                </a:solidFill>
              </a:rPr>
              <a:t>, with the app to be more aware of their health, and the number is growing. All this enables the company to conduct health  research at large scale and continuously improve predictions, feeding it with new types of health data.</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 : Regress training &amp; testing of the implemented ML models for better accuracy rates in predicting the dates.</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 : New algorithms could be designed and implemented.</a:t>
            </a:r>
          </a:p>
          <a:p>
            <a:pPr marL="457200" lvl="0" indent="-355600">
              <a:lnSpc>
                <a:spcPct val="115000"/>
              </a:lnSpc>
              <a:spcBef>
                <a:spcPts val="0"/>
              </a:spcBef>
              <a:spcAft>
                <a:spcPts val="0"/>
              </a:spcAft>
              <a:buClr>
                <a:schemeClr val="lt1"/>
              </a:buClr>
              <a:buSzPts val="2000"/>
              <a:buChar char="●"/>
            </a:pPr>
            <a:endParaRPr lang="en-US" b="0" dirty="0">
              <a:solidFill>
                <a:schemeClr val="lt1"/>
              </a:solidFill>
            </a:endParaRPr>
          </a:p>
          <a:p>
            <a:pPr marL="101600" lvl="0">
              <a:lnSpc>
                <a:spcPct val="115000"/>
              </a:lnSpc>
              <a:spcBef>
                <a:spcPts val="0"/>
              </a:spcBef>
              <a:spcAft>
                <a:spcPts val="0"/>
              </a:spcAft>
              <a:buClr>
                <a:schemeClr val="lt1"/>
              </a:buClr>
              <a:buSzPts val="2000"/>
            </a:pPr>
            <a:endParaRPr lang="en-US" b="0" dirty="0">
              <a:solidFill>
                <a:schemeClr val="lt1"/>
              </a:solidFill>
            </a:endParaRPr>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 xmlns:a16="http://schemas.microsoft.com/office/drawing/2014/main" id="{343D100C-CBCF-4740-8808-AA3731B46C28}"/>
              </a:ext>
            </a:extLst>
          </p:cNvPr>
          <p:cNvSpPr txBox="1">
            <a:spLocks/>
          </p:cNvSpPr>
          <p:nvPr/>
        </p:nvSpPr>
        <p:spPr>
          <a:xfrm>
            <a:off x="446951" y="3689400"/>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endParaRPr lang="en-US" dirty="0">
              <a:solidFill>
                <a:schemeClr val="lt1"/>
              </a:solidFill>
              <a:latin typeface="Source Sans Pro" panose="020B0503030403020204" pitchFamily="34" charset="0"/>
              <a:ea typeface="Source Sans Pro" panose="020B0503030403020204" pitchFamily="34" charset="0"/>
              <a:cs typeface="Source Sans Pro"/>
              <a:sym typeface="Source Sans Pro"/>
            </a:endParaRPr>
          </a:p>
          <a:p>
            <a:pPr lvl="0">
              <a:spcBef>
                <a:spcPts val="0"/>
              </a:spcBef>
              <a:buClr>
                <a:srgbClr val="000000"/>
              </a:buClr>
              <a:buSzPts val="3800"/>
            </a:pPr>
            <a:endParaRPr lang="en-US" dirty="0">
              <a:solidFill>
                <a:schemeClr val="lt1"/>
              </a:solidFill>
              <a:latin typeface="Source Sans Pro" panose="020B0503030403020204" pitchFamily="34" charset="0"/>
              <a:ea typeface="Source Sans Pro" panose="020B0503030403020204" pitchFamily="34" charset="0"/>
              <a:cs typeface="Source Sans Pro"/>
              <a:sym typeface="Source Sans Pro"/>
            </a:endParaRPr>
          </a:p>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 xmlns:a16="http://schemas.microsoft.com/office/drawing/2014/main" id="{E97A4741-1A72-C64F-ADE5-3CC93618A7AF}"/>
              </a:ext>
            </a:extLst>
          </p:cNvPr>
          <p:cNvSpPr txBox="1">
            <a:spLocks/>
          </p:cNvSpPr>
          <p:nvPr/>
        </p:nvSpPr>
        <p:spPr>
          <a:xfrm>
            <a:off x="431999" y="3743452"/>
            <a:ext cx="12564000" cy="2773483"/>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endParaRPr lang="en-IN" b="0" dirty="0">
              <a:solidFill>
                <a:schemeClr val="lt1"/>
              </a:solidFill>
            </a:endParaRPr>
          </a:p>
        </p:txBody>
      </p:sp>
      <p:sp>
        <p:nvSpPr>
          <p:cNvPr id="2" name="TextBox 1"/>
          <p:cNvSpPr txBox="1"/>
          <p:nvPr/>
        </p:nvSpPr>
        <p:spPr>
          <a:xfrm>
            <a:off x="431999" y="4644727"/>
            <a:ext cx="12578400" cy="3213829"/>
          </a:xfrm>
          <a:prstGeom prst="rect">
            <a:avLst/>
          </a:prstGeom>
          <a:noFill/>
        </p:spPr>
        <p:txBody>
          <a:bodyPr wrap="square" rtlCol="0">
            <a:spAutoFit/>
          </a:bodyPr>
          <a:lstStyle/>
          <a:p>
            <a:pPr marL="342900" indent="-342900">
              <a:buFont typeface="Arial" pitchFamily="34" charset="0"/>
              <a:buChar char="•"/>
            </a:pPr>
            <a:r>
              <a:rPr lang="en-US" sz="2000" dirty="0">
                <a:solidFill>
                  <a:schemeClr val="bg1"/>
                </a:solidFill>
              </a:rPr>
              <a:t>Spreading awareness about a natural process in females like menstruation is important. The lifestyle, hygiene and certain recommendations based on one’s menstrual cycle could provide them with better understanding about their body and they themselves could track their menses and work-out needs.</a:t>
            </a:r>
          </a:p>
          <a:p>
            <a:pPr marL="342900" indent="-342900">
              <a:buFont typeface="Arial" pitchFamily="34" charset="0"/>
              <a:buChar char="•"/>
            </a:pPr>
            <a:r>
              <a:rPr lang="en-US" sz="2000" dirty="0">
                <a:solidFill>
                  <a:schemeClr val="bg1"/>
                </a:solidFill>
              </a:rPr>
              <a:t>Breaking the taboo about menstrual cycle in the society by lending a hand of care towards women.</a:t>
            </a:r>
          </a:p>
          <a:p>
            <a:pPr marL="342900" indent="-342900">
              <a:buFont typeface="Arial" pitchFamily="34" charset="0"/>
              <a:buChar char="•"/>
            </a:pPr>
            <a:r>
              <a:rPr lang="en-US" sz="2000" dirty="0">
                <a:solidFill>
                  <a:schemeClr val="bg1"/>
                </a:solidFill>
              </a:rPr>
              <a:t>Disentangling physiological patterns of menstruation from adherence allows for accurate and  informative predictions of menstrual cycle start date.</a:t>
            </a:r>
          </a:p>
          <a:p>
            <a:endParaRPr lang="en-SG" sz="2000" dirty="0"/>
          </a:p>
        </p:txBody>
      </p:sp>
    </p:spTree>
    <p:extLst>
      <p:ext uri="{BB962C8B-B14F-4D97-AF65-F5344CB8AC3E}">
        <p14:creationId xmlns:p14="http://schemas.microsoft.com/office/powerpoint/2010/main" val="902599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11.xml><?xml version="1.0" encoding="utf-8"?>
<TemplafySlideFormConfiguration><![CDATA[{"formFields":[],"formDataEntries":[]}]]></TemplafySlideForm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5.xml><?xml version="1.0" encoding="utf-8"?>
<TemplafySlideFormConfiguration><![CDATA[{"formFields":[],"formDataEntries":[]}]]></TemplafySlideFormConfiguration>
</file>

<file path=customXml/item6.xml><?xml version="1.0" encoding="utf-8"?>
<TemplafySlideTemplateConfiguration><![CDATA[{"slideVersion":0,"isValidatorEnabled":false,"isLocked":false,"elementsMetadata":[],"slideId":"637619437708884421","enableDocumentContentUpdater":true,"version":"1.11"}]]></TemplafySlideTemplate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TemplafySlideFormConfiguration><![CDATA[{"formFields":[],"formDataEntries":[]}]]></TemplafySlideFormConfiguration>
</file>

<file path=customXml/item9.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Props1.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BE1EF330-E3AF-495D-830D-05885DBF6EBC}">
  <ds:schemaRef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a5c6db09-7ebe-4e6b-a76e-5dc93d18b60b"/>
    <ds:schemaRef ds:uri="18812a47-41c3-4ae4-a99b-bb81eab4150b"/>
  </ds:schemaRefs>
</ds:datastoreItem>
</file>

<file path=customXml/itemProps11.xml><?xml version="1.0" encoding="utf-8"?>
<ds:datastoreItem xmlns:ds="http://schemas.openxmlformats.org/officeDocument/2006/customXml" ds:itemID="{60D3FCEE-FBB6-44C9-808D-BEF4541DFDE0}">
  <ds:schemaRefs/>
</ds:datastoreItem>
</file>

<file path=customXml/itemProps2.xml><?xml version="1.0" encoding="utf-8"?>
<ds:datastoreItem xmlns:ds="http://schemas.openxmlformats.org/officeDocument/2006/customXml" ds:itemID="{AC52CB3E-BF9F-46DB-9057-868751284721}">
  <ds:schemaRefs/>
</ds:datastoreItem>
</file>

<file path=customXml/itemProps3.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4.xml><?xml version="1.0" encoding="utf-8"?>
<ds:datastoreItem xmlns:ds="http://schemas.openxmlformats.org/officeDocument/2006/customXml" ds:itemID="{12EEFC2F-DADF-4A55-981A-784BF5BE9558}">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E4BEACE3-5A64-4321-8881-298631914CE7}">
  <ds:schemaRefs/>
</ds:datastoreItem>
</file>

<file path=customXml/itemProps7.xml><?xml version="1.0" encoding="utf-8"?>
<ds:datastoreItem xmlns:ds="http://schemas.openxmlformats.org/officeDocument/2006/customXml" ds:itemID="{BB70BA6C-4950-48C3-9E77-1559DFE0E9C1}">
  <ds:schemaRefs/>
</ds:datastoreItem>
</file>

<file path=customXml/itemProps8.xml><?xml version="1.0" encoding="utf-8"?>
<ds:datastoreItem xmlns:ds="http://schemas.openxmlformats.org/officeDocument/2006/customXml" ds:itemID="{5CE68F08-F703-449B-BC5D-8A952A0A881D}">
  <ds:schemaRefs/>
</ds:datastoreItem>
</file>

<file path=customXml/itemProps9.xml><?xml version="1.0" encoding="utf-8"?>
<ds:datastoreItem xmlns:ds="http://schemas.openxmlformats.org/officeDocument/2006/customXml" ds:itemID="{2D1D177E-5746-42E6-9607-46532FE7A753}">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1100</Words>
  <Application>Microsoft Office PowerPoint</Application>
  <PresentationFormat>Custom</PresentationFormat>
  <Paragraphs>57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PowerPoint Template 16:9</vt:lpstr>
      <vt:lpstr>PowerPoint Presentation</vt:lpstr>
      <vt:lpstr>Team name and member details Team Name : Rocket Girls</vt:lpstr>
      <vt:lpstr>Problem statement</vt:lpstr>
      <vt:lpstr>Solution</vt:lpstr>
      <vt:lpstr>Methodology </vt:lpstr>
      <vt:lpstr>We will take raw data, extract some numerical features. Then we’ll use those features and the calculate target (the number of days left before the cycle starts) to train a model that would be able to predict the same target but for the new users. Linear predictive models because they are faster to train than other machine learning approaches like neural networks. Moreover, linear models require less RAM. And it’s much easier to implement them both on Server and Application sides.   If any aspect of your(i.e. user) menstrual cycle has changed, you should keep an accurate record of when your period begins and ends, including the amount of flow and whether you pass large blood clots. Keep track of any other symptoms, such as bleeding between periods and menstrual cramps or pain. . Our app will accordingly suggest the treatment for the same (by referring to various online resources and expert guidelines) to prevent further complications. Irregular periods are usually not harmful. However, persistent or long-term irregularity leads to- Anemia , cardiovascular diseases, osteoporosis and Endometrial Hyperplasis.  During our period, our hormone levels reach their lowest points. Oestrogen and progesterone levels decrease, meaning our recovery rate during exercise is faster. This makes an extra set of reps or a post-work run much easier to handle, but it doesn’t necessarily mean we’ll do the extra work or burn the extra calories. In the days leading up to their period, women might find they're anxious, grouchy or desire particular foods. These changes are known as premenstrual syndrome (PMS) cravings and mood swings. So how can you keep your changing caloric needs and hunger levels from derailing your healthy eating habits? To prevent your body getting affected during this span due to hormonal changes our app also recommends the calorie requirements which is dependent on height, weight, level of physical inactivity, age etc. </vt:lpstr>
      <vt:lpstr>There are physical and chemical changes that occur in the body during menstruation that can be alleviated through exercise. In fact, exercise can increase the production of endorphins (“feel-good hormones”) and reduce anxiety, depression, and pain, improving your mood.  Exercising during your period shouldn’t put additional stress on the body, cause pain, or interfere with the normal process of your cycle. Strenuous or prolonged exercise might not be good for the body when you are menstruating.   Inversion-type yoga poses are thought by some to pull the uterus toward the head. Although there’s no scientific evidence for this theory, some believe that this can cause the broad ligaments that support the uterus to stretch and compress the veins that carry blood away from the uterus. This can lead to vascular congestion and increased bleeding because the arteries that supply the uterus continue to pump blood into the area.   Along with suggesting workout by providing information on required calories to be burnt during periods to maintain good health, the app would  also set a threshold on the calories burnt via physical activities  by tracking the calories burnt by a women. </vt:lpstr>
      <vt:lpstr>PowerPoint Presentation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cp:revision>
  <dcterms:created xsi:type="dcterms:W3CDTF">2017-09-19T07:28:07Z</dcterms:created>
  <dcterms:modified xsi:type="dcterms:W3CDTF">2022-06-19T18:21:00Z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ComplianceAssetId">
    <vt:lpwstr/>
  </property>
  <property fmtid="{D5CDD505-2E9C-101B-9397-08002B2CF9AE}" pid="14" name="_ExtendedDescription">
    <vt:lpwstr/>
  </property>
</Properties>
</file>