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Comfortaa SemiBold"/>
      <p:regular r:id="rId36"/>
      <p:bold r:id="rId37"/>
    </p:embeddedFon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omfortaaSemiBold-bold.fntdata"/><Relationship Id="rId14" Type="http://schemas.openxmlformats.org/officeDocument/2006/relationships/slide" Target="slides/slide9.xml"/><Relationship Id="rId36" Type="http://schemas.openxmlformats.org/officeDocument/2006/relationships/font" Target="fonts/ComfortaaSemiBold-regular.fntdata"/><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8c6cc76f95_2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8c6cc76f95_2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c6cc76f95_2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8c6cc76f95_2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c6cc76f95_2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c6cc76f95_2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c6cc76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c6cc76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069bddf42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069bddf42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c6cc76f9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8c6cc76f9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c6cc76f9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c6cc76f9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069bddf42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069bddf42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9069bddf42_0_1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9069bddf42_0_1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9069bddf42_0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9069bddf42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069bddf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069bddf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c6cc76f95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c6cc76f95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c6cc76f95_2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c6cc76f95_2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c6cc76f95_2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8c6cc76f95_2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8c6cc76f95_2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8c6cc76f95_2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8c6cc76f95_2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8c6cc76f95_2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8c6cc76f95_2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8c6cc76f95_2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c6cc76f95_2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c6cc76f95_2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8c6cc76f95_2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8c6cc76f95_2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c6cc76f9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c6cc76f9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c6cc76f9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c6cc76f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8c6cc76f95_2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8c6cc76f95_2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069bddf42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069bddf42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c6cc76f95_2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c6cc76f95_2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069bddf42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069bddf42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069bddf42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069bddf42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c6cc76f95_2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c6cc76f95_2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hyperlink" Target="http://drive.google.com/file/d/1vHrLWvKRIaA725u5yA-QRu84COWp41PA/view" TargetMode="External"/><Relationship Id="rId4" Type="http://schemas.openxmlformats.org/officeDocument/2006/relationships/image" Target="../media/image1.png"/><Relationship Id="rId5" Type="http://schemas.openxmlformats.org/officeDocument/2006/relationships/hyperlink" Target="http://www.youtube.com/watch?v=RrrrzeDmZRk" TargetMode="External"/><Relationship Id="rId6"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406250" y="641975"/>
            <a:ext cx="6331500" cy="154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Analysis of MOOCs</a:t>
            </a:r>
            <a:endParaRPr/>
          </a:p>
        </p:txBody>
      </p:sp>
      <p:sp>
        <p:nvSpPr>
          <p:cNvPr id="73" name="Google Shape;73;p13"/>
          <p:cNvSpPr txBox="1"/>
          <p:nvPr/>
        </p:nvSpPr>
        <p:spPr>
          <a:xfrm>
            <a:off x="504950" y="2677475"/>
            <a:ext cx="3628500" cy="155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FFFFFF"/>
                </a:solidFill>
                <a:latin typeface="Lato"/>
                <a:ea typeface="Lato"/>
                <a:cs typeface="Lato"/>
                <a:sym typeface="Lato"/>
              </a:rPr>
              <a:t>Sanat Goel</a:t>
            </a:r>
            <a:endParaRPr sz="20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sz="2000">
                <a:solidFill>
                  <a:srgbClr val="FFFFFF"/>
                </a:solidFill>
                <a:latin typeface="Lato"/>
                <a:ea typeface="Lato"/>
                <a:cs typeface="Lato"/>
                <a:sym typeface="Lato"/>
              </a:rPr>
              <a:t>Arqam Patel</a:t>
            </a:r>
            <a:endParaRPr sz="20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sz="2000">
                <a:solidFill>
                  <a:srgbClr val="FFFFFF"/>
                </a:solidFill>
                <a:latin typeface="Lato"/>
                <a:ea typeface="Lato"/>
                <a:cs typeface="Lato"/>
                <a:sym typeface="Lato"/>
              </a:rPr>
              <a:t>Divya Gupta </a:t>
            </a:r>
            <a:endParaRPr sz="20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sz="2000">
                <a:solidFill>
                  <a:srgbClr val="FFFFFF"/>
                </a:solidFill>
                <a:latin typeface="Lato"/>
                <a:ea typeface="Lato"/>
                <a:cs typeface="Lato"/>
                <a:sym typeface="Lato"/>
              </a:rPr>
              <a:t>Sudesh Kumari</a:t>
            </a:r>
            <a:endParaRPr sz="2000">
              <a:solidFill>
                <a:srgbClr val="FFFFFF"/>
              </a:solidFill>
              <a:latin typeface="Lato"/>
              <a:ea typeface="Lato"/>
              <a:cs typeface="Lato"/>
              <a:sym typeface="Lato"/>
            </a:endParaRPr>
          </a:p>
        </p:txBody>
      </p:sp>
      <p:sp>
        <p:nvSpPr>
          <p:cNvPr id="74" name="Google Shape;74;p13"/>
          <p:cNvSpPr txBox="1"/>
          <p:nvPr/>
        </p:nvSpPr>
        <p:spPr>
          <a:xfrm>
            <a:off x="5360925" y="2677475"/>
            <a:ext cx="3220200" cy="129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solidFill>
                  <a:srgbClr val="0000FF"/>
                </a:solidFill>
                <a:latin typeface="Comfortaa SemiBold"/>
                <a:ea typeface="Comfortaa SemiBold"/>
                <a:cs typeface="Comfortaa SemiBold"/>
                <a:sym typeface="Comfortaa SemiBold"/>
              </a:rPr>
              <a:t>Group 4</a:t>
            </a:r>
            <a:endParaRPr sz="1800">
              <a:solidFill>
                <a:srgbClr val="0000FF"/>
              </a:solidFill>
              <a:latin typeface="Comfortaa SemiBold"/>
              <a:ea typeface="Comfortaa SemiBold"/>
              <a:cs typeface="Comfortaa SemiBold"/>
              <a:sym typeface="Comfortaa SemiBold"/>
            </a:endParaRPr>
          </a:p>
          <a:p>
            <a:pPr indent="0" lvl="0" marL="0" rtl="0" algn="l">
              <a:lnSpc>
                <a:spcPct val="150000"/>
              </a:lnSpc>
              <a:spcBef>
                <a:spcPts val="0"/>
              </a:spcBef>
              <a:spcAft>
                <a:spcPts val="0"/>
              </a:spcAft>
              <a:buNone/>
            </a:pPr>
            <a:r>
              <a:rPr lang="en" sz="1800">
                <a:solidFill>
                  <a:srgbClr val="0000FF"/>
                </a:solidFill>
                <a:latin typeface="Comfortaa SemiBold"/>
                <a:ea typeface="Comfortaa SemiBold"/>
                <a:cs typeface="Comfortaa SemiBold"/>
                <a:sym typeface="Comfortaa SemiBold"/>
              </a:rPr>
              <a:t> MTH208</a:t>
            </a:r>
            <a:endParaRPr sz="1800">
              <a:solidFill>
                <a:srgbClr val="0000FF"/>
              </a:solidFill>
              <a:latin typeface="Comfortaa SemiBold"/>
              <a:ea typeface="Comfortaa SemiBold"/>
              <a:cs typeface="Comfortaa SemiBold"/>
              <a:sym typeface="Comfortaa SemiBold"/>
            </a:endParaRPr>
          </a:p>
          <a:p>
            <a:pPr indent="0" lvl="0" marL="0" rtl="0" algn="l">
              <a:lnSpc>
                <a:spcPct val="150000"/>
              </a:lnSpc>
              <a:spcBef>
                <a:spcPts val="0"/>
              </a:spcBef>
              <a:spcAft>
                <a:spcPts val="0"/>
              </a:spcAft>
              <a:buNone/>
            </a:pPr>
            <a:r>
              <a:rPr lang="en" sz="1800">
                <a:solidFill>
                  <a:srgbClr val="0000FF"/>
                </a:solidFill>
                <a:latin typeface="Comfortaa SemiBold"/>
                <a:ea typeface="Comfortaa SemiBold"/>
                <a:cs typeface="Comfortaa SemiBold"/>
                <a:sym typeface="Comfortaa SemiBold"/>
              </a:rPr>
              <a:t> Prof : Dr. Dootika Vats</a:t>
            </a:r>
            <a:endParaRPr sz="1800">
              <a:solidFill>
                <a:srgbClr val="0000FF"/>
              </a:solidFill>
              <a:latin typeface="Comfortaa SemiBold"/>
              <a:ea typeface="Comfortaa SemiBold"/>
              <a:cs typeface="Comfortaa SemiBold"/>
              <a:sym typeface="Comforta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solidFill>
                  <a:schemeClr val="dk1"/>
                </a:solidFill>
              </a:rPr>
              <a:t>What is our jmotivation</a:t>
            </a:r>
            <a:endParaRPr sz="2400"/>
          </a:p>
        </p:txBody>
      </p:sp>
      <p:pic>
        <p:nvPicPr>
          <p:cNvPr id="132" name="Google Shape;132;p22"/>
          <p:cNvPicPr preferRelativeResize="0"/>
          <p:nvPr/>
        </p:nvPicPr>
        <p:blipFill>
          <a:blip r:embed="rId3">
            <a:alphaModFix/>
          </a:blip>
          <a:stretch>
            <a:fillRect/>
          </a:stretch>
        </p:blipFill>
        <p:spPr>
          <a:xfrm>
            <a:off x="1465150" y="1193150"/>
            <a:ext cx="5197200" cy="32016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543625" y="130475"/>
            <a:ext cx="6830126" cy="460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nvSpPr>
        <p:spPr>
          <a:xfrm>
            <a:off x="1061350" y="759300"/>
            <a:ext cx="69969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The countries with the most </a:t>
            </a:r>
            <a:r>
              <a:rPr lang="en" sz="1800">
                <a:solidFill>
                  <a:schemeClr val="lt1"/>
                </a:solidFill>
                <a:latin typeface="Lato"/>
                <a:ea typeface="Lato"/>
                <a:cs typeface="Lato"/>
                <a:sym typeface="Lato"/>
              </a:rPr>
              <a:t>university</a:t>
            </a:r>
            <a:r>
              <a:rPr lang="en" sz="1800">
                <a:solidFill>
                  <a:schemeClr val="lt1"/>
                </a:solidFill>
                <a:latin typeface="Lato"/>
                <a:ea typeface="Lato"/>
                <a:cs typeface="Lato"/>
                <a:sym typeface="Lato"/>
              </a:rPr>
              <a:t> offered MOOCs on Coursera are:</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USA (1277)</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China(117)</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Russia (81)</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Canada (69)</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Australia (68)</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Spain (60)</a:t>
            </a:r>
            <a:endParaRPr sz="18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1231200" y="473475"/>
            <a:ext cx="602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A Comparison of the Platforms</a:t>
            </a:r>
            <a:endParaRPr sz="1800">
              <a:solidFill>
                <a:srgbClr val="FFFFFF"/>
              </a:solidFill>
              <a:latin typeface="Lato"/>
              <a:ea typeface="Lato"/>
              <a:cs typeface="Lato"/>
              <a:sym typeface="Lato"/>
            </a:endParaRPr>
          </a:p>
        </p:txBody>
      </p:sp>
      <p:pic>
        <p:nvPicPr>
          <p:cNvPr id="148" name="Google Shape;148;p25"/>
          <p:cNvPicPr preferRelativeResize="0"/>
          <p:nvPr/>
        </p:nvPicPr>
        <p:blipFill>
          <a:blip r:embed="rId3">
            <a:alphaModFix/>
          </a:blip>
          <a:stretch>
            <a:fillRect/>
          </a:stretch>
        </p:blipFill>
        <p:spPr>
          <a:xfrm>
            <a:off x="6007950" y="1256100"/>
            <a:ext cx="3136050" cy="2469725"/>
          </a:xfrm>
          <a:prstGeom prst="rect">
            <a:avLst/>
          </a:prstGeom>
          <a:noFill/>
          <a:ln>
            <a:noFill/>
          </a:ln>
        </p:spPr>
      </p:pic>
      <p:sp>
        <p:nvSpPr>
          <p:cNvPr id="149" name="Google Shape;149;p25"/>
          <p:cNvSpPr txBox="1"/>
          <p:nvPr/>
        </p:nvSpPr>
        <p:spPr>
          <a:xfrm>
            <a:off x="7339700" y="4046750"/>
            <a:ext cx="509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edX</a:t>
            </a:r>
            <a:endParaRPr sz="1800">
              <a:solidFill>
                <a:srgbClr val="FFFFFF"/>
              </a:solidFill>
              <a:latin typeface="Lato"/>
              <a:ea typeface="Lato"/>
              <a:cs typeface="Lato"/>
              <a:sym typeface="Lato"/>
            </a:endParaRPr>
          </a:p>
        </p:txBody>
      </p:sp>
      <p:pic>
        <p:nvPicPr>
          <p:cNvPr id="150" name="Google Shape;150;p25"/>
          <p:cNvPicPr preferRelativeResize="0"/>
          <p:nvPr/>
        </p:nvPicPr>
        <p:blipFill>
          <a:blip r:embed="rId4">
            <a:alphaModFix/>
          </a:blip>
          <a:stretch>
            <a:fillRect/>
          </a:stretch>
        </p:blipFill>
        <p:spPr>
          <a:xfrm>
            <a:off x="0" y="1259050"/>
            <a:ext cx="3136050" cy="2469716"/>
          </a:xfrm>
          <a:prstGeom prst="rect">
            <a:avLst/>
          </a:prstGeom>
          <a:noFill/>
          <a:ln>
            <a:noFill/>
          </a:ln>
        </p:spPr>
      </p:pic>
      <p:sp>
        <p:nvSpPr>
          <p:cNvPr id="151" name="Google Shape;151;p25"/>
          <p:cNvSpPr txBox="1"/>
          <p:nvPr/>
        </p:nvSpPr>
        <p:spPr>
          <a:xfrm>
            <a:off x="1036950" y="3924275"/>
            <a:ext cx="209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NPTEL</a:t>
            </a:r>
            <a:endParaRPr/>
          </a:p>
        </p:txBody>
      </p:sp>
      <p:sp>
        <p:nvSpPr>
          <p:cNvPr id="152" name="Google Shape;152;p25"/>
          <p:cNvSpPr txBox="1"/>
          <p:nvPr/>
        </p:nvSpPr>
        <p:spPr>
          <a:xfrm>
            <a:off x="3731075" y="4046750"/>
            <a:ext cx="279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Coursera</a:t>
            </a:r>
            <a:endParaRPr/>
          </a:p>
        </p:txBody>
      </p:sp>
      <p:pic>
        <p:nvPicPr>
          <p:cNvPr id="153" name="Google Shape;153;p25"/>
          <p:cNvPicPr preferRelativeResize="0"/>
          <p:nvPr/>
        </p:nvPicPr>
        <p:blipFill>
          <a:blip r:embed="rId5">
            <a:alphaModFix/>
          </a:blip>
          <a:stretch>
            <a:fillRect/>
          </a:stretch>
        </p:blipFill>
        <p:spPr>
          <a:xfrm>
            <a:off x="3003975" y="1256100"/>
            <a:ext cx="3136050" cy="24697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59" name="Google Shape;159;p26"/>
          <p:cNvPicPr preferRelativeResize="0"/>
          <p:nvPr/>
        </p:nvPicPr>
        <p:blipFill>
          <a:blip r:embed="rId3">
            <a:alphaModFix/>
          </a:blip>
          <a:stretch>
            <a:fillRect/>
          </a:stretch>
        </p:blipFill>
        <p:spPr>
          <a:xfrm>
            <a:off x="34225" y="555175"/>
            <a:ext cx="4457275" cy="3934475"/>
          </a:xfrm>
          <a:prstGeom prst="rect">
            <a:avLst/>
          </a:prstGeom>
          <a:noFill/>
          <a:ln>
            <a:noFill/>
          </a:ln>
        </p:spPr>
      </p:pic>
      <p:pic>
        <p:nvPicPr>
          <p:cNvPr id="160" name="Google Shape;160;p26"/>
          <p:cNvPicPr preferRelativeResize="0"/>
          <p:nvPr/>
        </p:nvPicPr>
        <p:blipFill>
          <a:blip r:embed="rId4">
            <a:alphaModFix/>
          </a:blip>
          <a:stretch>
            <a:fillRect/>
          </a:stretch>
        </p:blipFill>
        <p:spPr>
          <a:xfrm>
            <a:off x="4572000" y="512563"/>
            <a:ext cx="4457274" cy="401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nvSpPr>
        <p:spPr>
          <a:xfrm>
            <a:off x="503900" y="446850"/>
            <a:ext cx="7596300" cy="18009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 </a:t>
            </a:r>
            <a:r>
              <a:rPr lang="en" sz="2100">
                <a:solidFill>
                  <a:srgbClr val="FFFFFF"/>
                </a:solidFill>
                <a:latin typeface="Lato"/>
                <a:ea typeface="Lato"/>
                <a:cs typeface="Lato"/>
                <a:sym typeface="Lato"/>
              </a:rPr>
              <a:t>MOOCs on NPTEL are more related to core engineering topics like </a:t>
            </a:r>
            <a:r>
              <a:rPr b="1" lang="en" sz="2100">
                <a:solidFill>
                  <a:srgbClr val="FFFFFF"/>
                </a:solidFill>
                <a:latin typeface="Lato"/>
                <a:ea typeface="Lato"/>
                <a:cs typeface="Lato"/>
                <a:sym typeface="Lato"/>
              </a:rPr>
              <a:t>Mechanical, Electrical, </a:t>
            </a:r>
            <a:r>
              <a:rPr b="1" lang="en" sz="2100">
                <a:solidFill>
                  <a:srgbClr val="FFFFFF"/>
                </a:solidFill>
                <a:latin typeface="Lato"/>
                <a:ea typeface="Lato"/>
                <a:cs typeface="Lato"/>
                <a:sym typeface="Lato"/>
              </a:rPr>
              <a:t>Electronics, etc</a:t>
            </a:r>
            <a:r>
              <a:rPr lang="en" sz="2100">
                <a:solidFill>
                  <a:srgbClr val="FFFFFF"/>
                </a:solidFill>
                <a:latin typeface="Lato"/>
                <a:ea typeface="Lato"/>
                <a:cs typeface="Lato"/>
                <a:sym typeface="Lato"/>
              </a:rPr>
              <a:t>. </a:t>
            </a:r>
            <a:endParaRPr sz="2100">
              <a:solidFill>
                <a:srgbClr val="FFFFFF"/>
              </a:solidFill>
              <a:latin typeface="Lato"/>
              <a:ea typeface="Lato"/>
              <a:cs typeface="Lato"/>
              <a:sym typeface="Lato"/>
            </a:endParaRPr>
          </a:p>
          <a:p>
            <a:pPr indent="-361950" lvl="0" marL="457200" rtl="0" algn="l">
              <a:spcBef>
                <a:spcPts val="0"/>
              </a:spcBef>
              <a:spcAft>
                <a:spcPts val="0"/>
              </a:spcAft>
              <a:buClr>
                <a:srgbClr val="FFFFFF"/>
              </a:buClr>
              <a:buSzPts val="2100"/>
              <a:buFont typeface="Lato"/>
              <a:buChar char="●"/>
            </a:pPr>
            <a:r>
              <a:rPr lang="en" sz="2100">
                <a:solidFill>
                  <a:srgbClr val="FFFFFF"/>
                </a:solidFill>
                <a:latin typeface="Lato"/>
                <a:ea typeface="Lato"/>
                <a:cs typeface="Lato"/>
                <a:sym typeface="Lato"/>
              </a:rPr>
              <a:t>Where</a:t>
            </a:r>
            <a:r>
              <a:rPr lang="en" sz="2100">
                <a:solidFill>
                  <a:srgbClr val="FFFFFF"/>
                </a:solidFill>
                <a:latin typeface="Lato"/>
                <a:ea typeface="Lato"/>
                <a:cs typeface="Lato"/>
                <a:sym typeface="Lato"/>
              </a:rPr>
              <a:t> as MOOCs on EdX, are more software related, and it also have some courses that are missing from NPTEL, like </a:t>
            </a:r>
            <a:r>
              <a:rPr b="1" lang="en" sz="2100">
                <a:solidFill>
                  <a:srgbClr val="FFFFFF"/>
                </a:solidFill>
                <a:latin typeface="Lato"/>
                <a:ea typeface="Lato"/>
                <a:cs typeface="Lato"/>
                <a:sym typeface="Lato"/>
              </a:rPr>
              <a:t>art, history, culture, law, languages, etc.</a:t>
            </a:r>
            <a:endParaRPr b="1" sz="21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2240987" y="140500"/>
            <a:ext cx="4662025" cy="497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nvSpPr>
        <p:spPr>
          <a:xfrm>
            <a:off x="657625" y="716325"/>
            <a:ext cx="7903200" cy="2662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rgbClr val="FFFFFF"/>
              </a:buClr>
              <a:buSzPts val="2300"/>
              <a:buFont typeface="Lato"/>
              <a:buChar char="●"/>
            </a:pPr>
            <a:r>
              <a:rPr lang="en" sz="2300">
                <a:solidFill>
                  <a:srgbClr val="FFFFFF"/>
                </a:solidFill>
                <a:latin typeface="Lato"/>
                <a:ea typeface="Lato"/>
                <a:cs typeface="Lato"/>
                <a:sym typeface="Lato"/>
              </a:rPr>
              <a:t>As we can see the highest courses are from </a:t>
            </a:r>
            <a:r>
              <a:rPr b="1" lang="en" sz="2300">
                <a:solidFill>
                  <a:srgbClr val="FFFFFF"/>
                </a:solidFill>
                <a:latin typeface="Lato"/>
                <a:ea typeface="Lato"/>
                <a:cs typeface="Lato"/>
                <a:sym typeface="Lato"/>
              </a:rPr>
              <a:t>Mechanical </a:t>
            </a:r>
            <a:r>
              <a:rPr b="1" lang="en" sz="2300">
                <a:solidFill>
                  <a:srgbClr val="FFFFFF"/>
                </a:solidFill>
                <a:latin typeface="Lato"/>
                <a:ea typeface="Lato"/>
                <a:cs typeface="Lato"/>
                <a:sym typeface="Lato"/>
              </a:rPr>
              <a:t>Engineering</a:t>
            </a:r>
            <a:r>
              <a:rPr lang="en" sz="2300">
                <a:solidFill>
                  <a:srgbClr val="FFFFFF"/>
                </a:solidFill>
                <a:latin typeface="Lato"/>
                <a:ea typeface="Lato"/>
                <a:cs typeface="Lato"/>
                <a:sym typeface="Lato"/>
              </a:rPr>
              <a:t>, and the other top contributor </a:t>
            </a:r>
            <a:r>
              <a:rPr lang="en" sz="2300">
                <a:solidFill>
                  <a:srgbClr val="FFFFFF"/>
                </a:solidFill>
                <a:latin typeface="Lato"/>
                <a:ea typeface="Lato"/>
                <a:cs typeface="Lato"/>
                <a:sym typeface="Lato"/>
              </a:rPr>
              <a:t>include</a:t>
            </a:r>
            <a:r>
              <a:rPr lang="en" sz="2300">
                <a:solidFill>
                  <a:srgbClr val="FFFFFF"/>
                </a:solidFill>
                <a:latin typeface="Lato"/>
                <a:ea typeface="Lato"/>
                <a:cs typeface="Lato"/>
                <a:sym typeface="Lato"/>
              </a:rPr>
              <a:t> </a:t>
            </a:r>
            <a:r>
              <a:rPr b="1" lang="en" sz="2300">
                <a:solidFill>
                  <a:srgbClr val="FFFFFF"/>
                </a:solidFill>
                <a:latin typeface="Lato"/>
                <a:ea typeface="Lato"/>
                <a:cs typeface="Lato"/>
                <a:sym typeface="Lato"/>
              </a:rPr>
              <a:t>Electrical and Electronics</a:t>
            </a:r>
            <a:r>
              <a:rPr lang="en" sz="2300">
                <a:solidFill>
                  <a:srgbClr val="FFFFFF"/>
                </a:solidFill>
                <a:latin typeface="Lato"/>
                <a:ea typeface="Lato"/>
                <a:cs typeface="Lato"/>
                <a:sym typeface="Lato"/>
              </a:rPr>
              <a:t>, </a:t>
            </a:r>
            <a:r>
              <a:rPr b="1" lang="en" sz="2300">
                <a:solidFill>
                  <a:srgbClr val="FFFFFF"/>
                </a:solidFill>
                <a:latin typeface="Lato"/>
                <a:ea typeface="Lato"/>
                <a:cs typeface="Lato"/>
                <a:sym typeface="Lato"/>
              </a:rPr>
              <a:t>Computer Science</a:t>
            </a:r>
            <a:r>
              <a:rPr lang="en" sz="2300">
                <a:solidFill>
                  <a:srgbClr val="FFFFFF"/>
                </a:solidFill>
                <a:latin typeface="Lato"/>
                <a:ea typeface="Lato"/>
                <a:cs typeface="Lato"/>
                <a:sym typeface="Lato"/>
              </a:rPr>
              <a:t>, </a:t>
            </a:r>
            <a:r>
              <a:rPr b="1" lang="en" sz="2300">
                <a:solidFill>
                  <a:srgbClr val="FFFFFF"/>
                </a:solidFill>
                <a:latin typeface="Lato"/>
                <a:ea typeface="Lato"/>
                <a:cs typeface="Lato"/>
                <a:sym typeface="Lato"/>
              </a:rPr>
              <a:t>Mathematics</a:t>
            </a:r>
            <a:r>
              <a:rPr lang="en" sz="2300">
                <a:solidFill>
                  <a:srgbClr val="FFFFFF"/>
                </a:solidFill>
                <a:latin typeface="Lato"/>
                <a:ea typeface="Lato"/>
                <a:cs typeface="Lato"/>
                <a:sym typeface="Lato"/>
              </a:rPr>
              <a:t>.</a:t>
            </a:r>
            <a:endParaRPr sz="2300">
              <a:solidFill>
                <a:srgbClr val="FFFFFF"/>
              </a:solidFill>
              <a:latin typeface="Lato"/>
              <a:ea typeface="Lato"/>
              <a:cs typeface="Lato"/>
              <a:sym typeface="Lato"/>
            </a:endParaRPr>
          </a:p>
          <a:p>
            <a:pPr indent="-374650" lvl="0" marL="457200" rtl="0" algn="l">
              <a:spcBef>
                <a:spcPts val="0"/>
              </a:spcBef>
              <a:spcAft>
                <a:spcPts val="0"/>
              </a:spcAft>
              <a:buClr>
                <a:srgbClr val="FFFFFF"/>
              </a:buClr>
              <a:buSzPts val="2300"/>
              <a:buFont typeface="Lato"/>
              <a:buChar char="●"/>
            </a:pPr>
            <a:r>
              <a:rPr lang="en" sz="2300">
                <a:solidFill>
                  <a:srgbClr val="FFFFFF"/>
                </a:solidFill>
                <a:latin typeface="Lato"/>
                <a:ea typeface="Lato"/>
                <a:cs typeface="Lato"/>
                <a:sym typeface="Lato"/>
              </a:rPr>
              <a:t>One thing that is common among these </a:t>
            </a:r>
            <a:r>
              <a:rPr lang="en" sz="2300">
                <a:solidFill>
                  <a:srgbClr val="FFFFFF"/>
                </a:solidFill>
                <a:latin typeface="Lato"/>
                <a:ea typeface="Lato"/>
                <a:cs typeface="Lato"/>
                <a:sym typeface="Lato"/>
              </a:rPr>
              <a:t>departments</a:t>
            </a:r>
            <a:r>
              <a:rPr lang="en" sz="2300">
                <a:solidFill>
                  <a:srgbClr val="FFFFFF"/>
                </a:solidFill>
                <a:latin typeface="Lato"/>
                <a:ea typeface="Lato"/>
                <a:cs typeface="Lato"/>
                <a:sym typeface="Lato"/>
              </a:rPr>
              <a:t> is that these departments are really old and very well established in top IITs </a:t>
            </a:r>
            <a:endParaRPr sz="2300">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81" name="Google Shape;181;p30"/>
          <p:cNvPicPr preferRelativeResize="0"/>
          <p:nvPr/>
        </p:nvPicPr>
        <p:blipFill>
          <a:blip r:embed="rId3">
            <a:alphaModFix/>
          </a:blip>
          <a:stretch>
            <a:fillRect/>
          </a:stretch>
        </p:blipFill>
        <p:spPr>
          <a:xfrm>
            <a:off x="1026000" y="266262"/>
            <a:ext cx="7358600" cy="461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927725" y="1268250"/>
            <a:ext cx="6623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Lato"/>
                <a:ea typeface="Lato"/>
                <a:cs typeface="Lato"/>
                <a:sym typeface="Lato"/>
              </a:rPr>
              <a:t>Something really interesting that we found during our analysis is that </a:t>
            </a:r>
            <a:r>
              <a:rPr lang="en" sz="2000">
                <a:solidFill>
                  <a:srgbClr val="FFFFFF"/>
                </a:solidFill>
                <a:latin typeface="Lato"/>
                <a:ea typeface="Lato"/>
                <a:cs typeface="Lato"/>
                <a:sym typeface="Lato"/>
              </a:rPr>
              <a:t>although</a:t>
            </a:r>
            <a:r>
              <a:rPr lang="en" sz="2000">
                <a:solidFill>
                  <a:srgbClr val="FFFFFF"/>
                </a:solidFill>
                <a:latin typeface="Lato"/>
                <a:ea typeface="Lato"/>
                <a:cs typeface="Lato"/>
                <a:sym typeface="Lato"/>
              </a:rPr>
              <a:t> alot of </a:t>
            </a:r>
            <a:r>
              <a:rPr lang="en" sz="2000">
                <a:solidFill>
                  <a:srgbClr val="FFFFFF"/>
                </a:solidFill>
                <a:latin typeface="Lato"/>
                <a:ea typeface="Lato"/>
                <a:cs typeface="Lato"/>
                <a:sym typeface="Lato"/>
              </a:rPr>
              <a:t>institution</a:t>
            </a:r>
            <a:r>
              <a:rPr lang="en" sz="2000">
                <a:solidFill>
                  <a:srgbClr val="FFFFFF"/>
                </a:solidFill>
                <a:latin typeface="Lato"/>
                <a:ea typeface="Lato"/>
                <a:cs typeface="Lato"/>
                <a:sym typeface="Lato"/>
              </a:rPr>
              <a:t> are there contributing on NPTEL, but the majority content is is provided only by </a:t>
            </a:r>
            <a:r>
              <a:rPr b="1" lang="en" sz="2000">
                <a:solidFill>
                  <a:srgbClr val="FFFFFF"/>
                </a:solidFill>
                <a:latin typeface="Lato"/>
                <a:ea typeface="Lato"/>
                <a:cs typeface="Lato"/>
                <a:sym typeface="Lato"/>
              </a:rPr>
              <a:t>IISC Banglore</a:t>
            </a:r>
            <a:r>
              <a:rPr lang="en" sz="2000">
                <a:solidFill>
                  <a:srgbClr val="FFFFFF"/>
                </a:solidFill>
                <a:latin typeface="Lato"/>
                <a:ea typeface="Lato"/>
                <a:cs typeface="Lato"/>
                <a:sym typeface="Lato"/>
              </a:rPr>
              <a:t> and </a:t>
            </a:r>
            <a:r>
              <a:rPr b="1" lang="en" sz="2000">
                <a:solidFill>
                  <a:srgbClr val="FFFFFF"/>
                </a:solidFill>
                <a:latin typeface="Lato"/>
                <a:ea typeface="Lato"/>
                <a:cs typeface="Lato"/>
                <a:sym typeface="Lato"/>
              </a:rPr>
              <a:t>top 7 IITs</a:t>
            </a:r>
            <a:r>
              <a:rPr lang="en" sz="2000">
                <a:solidFill>
                  <a:srgbClr val="FFFFFF"/>
                </a:solidFill>
                <a:latin typeface="Lato"/>
                <a:ea typeface="Lato"/>
                <a:cs typeface="Lato"/>
                <a:sym typeface="Lato"/>
              </a:rPr>
              <a:t> ( i.e IIT Kanpur, IIT Madras, IIT Kharagpur, IIT Bombay, IIT Delhi, IIT Roorkee and IIT </a:t>
            </a:r>
            <a:r>
              <a:rPr lang="en" sz="2000">
                <a:solidFill>
                  <a:srgbClr val="FFFFFF"/>
                </a:solidFill>
                <a:latin typeface="Lato"/>
                <a:ea typeface="Lato"/>
                <a:cs typeface="Lato"/>
                <a:sym typeface="Lato"/>
              </a:rPr>
              <a:t>Guwahati</a:t>
            </a:r>
            <a:r>
              <a:rPr lang="en" sz="2000">
                <a:solidFill>
                  <a:srgbClr val="FFFFFF"/>
                </a:solidFill>
                <a:latin typeface="Lato"/>
                <a:ea typeface="Lato"/>
                <a:cs typeface="Lato"/>
                <a:sym typeface="Lato"/>
              </a:rPr>
              <a:t>)</a:t>
            </a:r>
            <a:endParaRPr sz="20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nvSpPr>
        <p:spPr>
          <a:xfrm>
            <a:off x="786775" y="347650"/>
            <a:ext cx="6599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FFFFFF"/>
                </a:solidFill>
                <a:latin typeface="Lato"/>
                <a:ea typeface="Lato"/>
                <a:cs typeface="Lato"/>
                <a:sym typeface="Lato"/>
              </a:rPr>
              <a:t>What is a MOOC ?</a:t>
            </a:r>
            <a:endParaRPr b="1" sz="4400">
              <a:solidFill>
                <a:srgbClr val="FFFFFF"/>
              </a:solidFill>
              <a:latin typeface="Lato"/>
              <a:ea typeface="Lato"/>
              <a:cs typeface="Lato"/>
              <a:sym typeface="Lato"/>
            </a:endParaRPr>
          </a:p>
        </p:txBody>
      </p:sp>
      <p:sp>
        <p:nvSpPr>
          <p:cNvPr id="80" name="Google Shape;80;p14"/>
          <p:cNvSpPr txBox="1"/>
          <p:nvPr/>
        </p:nvSpPr>
        <p:spPr>
          <a:xfrm>
            <a:off x="986425" y="1209550"/>
            <a:ext cx="67641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MOOC stands for Massive Open Online Course</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These are free Internet based Distance learning Programmes, made for people all over the globe.</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MOOCs have a increasing importance in today society especially after the pandemic, </a:t>
            </a:r>
            <a:r>
              <a:rPr lang="en" sz="1800">
                <a:solidFill>
                  <a:srgbClr val="FFFFFF"/>
                </a:solidFill>
                <a:latin typeface="Lato"/>
                <a:ea typeface="Lato"/>
                <a:cs typeface="Lato"/>
                <a:sym typeface="Lato"/>
              </a:rPr>
              <a:t>because it provides access to quality educational resources at affordable prices.</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Some of the major sites that host these MOOCs include</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Coursera</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EdX</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NPTEL</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92" name="Google Shape;192;p32"/>
          <p:cNvPicPr preferRelativeResize="0"/>
          <p:nvPr/>
        </p:nvPicPr>
        <p:blipFill>
          <a:blip r:embed="rId3">
            <a:alphaModFix/>
          </a:blip>
          <a:stretch>
            <a:fillRect/>
          </a:stretch>
        </p:blipFill>
        <p:spPr>
          <a:xfrm>
            <a:off x="142550" y="49075"/>
            <a:ext cx="8920949" cy="5045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3" title="7FD50C8F-CD1C-4545-88C9-08673EFF1772.mov">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
        <p:nvSpPr>
          <p:cNvPr id="198" name="Google Shape;198;p33"/>
          <p:cNvSpPr txBox="1"/>
          <p:nvPr/>
        </p:nvSpPr>
        <p:spPr>
          <a:xfrm>
            <a:off x="2993450" y="403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9" name="Google Shape;199;p33" title="MTH208_grp4">
            <a:hlinkClick r:id="rId5"/>
          </p:cNvPr>
          <p:cNvPicPr preferRelativeResize="0"/>
          <p:nvPr/>
        </p:nvPicPr>
        <p:blipFill>
          <a:blip r:embed="rId6">
            <a:alphaModFix/>
          </a:blip>
          <a:stretch>
            <a:fillRect/>
          </a:stretch>
        </p:blipFill>
        <p:spPr>
          <a:xfrm>
            <a:off x="1798925" y="571500"/>
            <a:ext cx="5546150" cy="415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664550" y="168600"/>
            <a:ext cx="4045200" cy="7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2400">
                <a:solidFill>
                  <a:schemeClr val="lt1"/>
                </a:solidFill>
              </a:rPr>
              <a:t>Limitations</a:t>
            </a:r>
            <a:endParaRPr b="0" sz="2400">
              <a:solidFill>
                <a:schemeClr val="lt1"/>
              </a:solidFill>
            </a:endParaRPr>
          </a:p>
        </p:txBody>
      </p:sp>
      <p:sp>
        <p:nvSpPr>
          <p:cNvPr id="205" name="Google Shape;205;p34"/>
          <p:cNvSpPr txBox="1"/>
          <p:nvPr/>
        </p:nvSpPr>
        <p:spPr>
          <a:xfrm>
            <a:off x="613400" y="1219375"/>
            <a:ext cx="8254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data scraped from the different platforms had different parameters, making any comparative analysis difficult. For example, we were able to get numeric course duration, rating and enrolments data from Coursera while we only got price, duration data from edX.</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 some cases, multiple universities collaborated on a single MOOC, and in such cases we </a:t>
            </a:r>
            <a:r>
              <a:rPr lang="en">
                <a:solidFill>
                  <a:schemeClr val="lt1"/>
                </a:solidFill>
                <a:latin typeface="Lato"/>
                <a:ea typeface="Lato"/>
                <a:cs typeface="Lato"/>
                <a:sym typeface="Lato"/>
              </a:rPr>
              <a:t>only</a:t>
            </a:r>
            <a:r>
              <a:rPr lang="en">
                <a:solidFill>
                  <a:schemeClr val="lt1"/>
                </a:solidFill>
                <a:latin typeface="Lato"/>
                <a:ea typeface="Lato"/>
                <a:cs typeface="Lato"/>
                <a:sym typeface="Lato"/>
              </a:rPr>
              <a:t> considered the university named first.</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Further, the data was quite cluttered; for example some courses listed duration in terms of modules rather than weeks. Some prices were in rupees, some in USD.</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Lack of time data about courses meant we could not explore some interesting </a:t>
            </a:r>
            <a:r>
              <a:rPr lang="en">
                <a:solidFill>
                  <a:schemeClr val="lt1"/>
                </a:solidFill>
                <a:latin typeface="Lato"/>
                <a:ea typeface="Lato"/>
                <a:cs typeface="Lato"/>
                <a:sym typeface="Lato"/>
              </a:rPr>
              <a:t>questions</a:t>
            </a:r>
            <a:r>
              <a:rPr lang="en">
                <a:solidFill>
                  <a:schemeClr val="lt1"/>
                </a:solidFill>
                <a:latin typeface="Lato"/>
                <a:ea typeface="Lato"/>
                <a:cs typeface="Lato"/>
                <a:sym typeface="Lato"/>
              </a:rPr>
              <a:t> like COVID effect on MOOCs.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11" name="Google Shape;211;p35"/>
          <p:cNvSpPr txBox="1"/>
          <p:nvPr>
            <p:ph idx="1" type="subTitle"/>
          </p:nvPr>
        </p:nvSpPr>
        <p:spPr>
          <a:xfrm>
            <a:off x="784000" y="169575"/>
            <a:ext cx="78639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University rankings vs Median enrolments</a:t>
            </a:r>
            <a:endParaRPr/>
          </a:p>
        </p:txBody>
      </p:sp>
      <p:sp>
        <p:nvSpPr>
          <p:cNvPr id="212" name="Google Shape;212;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5"/>
          <p:cNvPicPr preferRelativeResize="0"/>
          <p:nvPr/>
        </p:nvPicPr>
        <p:blipFill>
          <a:blip r:embed="rId3">
            <a:alphaModFix/>
          </a:blip>
          <a:stretch>
            <a:fillRect/>
          </a:stretch>
        </p:blipFill>
        <p:spPr>
          <a:xfrm>
            <a:off x="1237670" y="672725"/>
            <a:ext cx="7152855" cy="4343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451675" y="893075"/>
            <a:ext cx="31869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aaeee</a:t>
            </a:r>
            <a:endParaRPr/>
          </a:p>
        </p:txBody>
      </p:sp>
      <p:pic>
        <p:nvPicPr>
          <p:cNvPr id="219" name="Google Shape;219;p36"/>
          <p:cNvPicPr preferRelativeResize="0"/>
          <p:nvPr/>
        </p:nvPicPr>
        <p:blipFill>
          <a:blip r:embed="rId3">
            <a:alphaModFix/>
          </a:blip>
          <a:stretch>
            <a:fillRect/>
          </a:stretch>
        </p:blipFill>
        <p:spPr>
          <a:xfrm>
            <a:off x="1938325" y="512300"/>
            <a:ext cx="5267325" cy="4495800"/>
          </a:xfrm>
          <a:prstGeom prst="rect">
            <a:avLst/>
          </a:prstGeom>
          <a:noFill/>
          <a:ln>
            <a:noFill/>
          </a:ln>
        </p:spPr>
      </p:pic>
      <p:sp>
        <p:nvSpPr>
          <p:cNvPr id="220" name="Google Shape;220;p36"/>
          <p:cNvSpPr txBox="1"/>
          <p:nvPr/>
        </p:nvSpPr>
        <p:spPr>
          <a:xfrm>
            <a:off x="325825" y="112100"/>
            <a:ext cx="29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FROM COURSERA DATASET -:</a:t>
            </a:r>
            <a:endParaRPr b="1">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pic>
        <p:nvPicPr>
          <p:cNvPr id="226" name="Google Shape;226;p37"/>
          <p:cNvPicPr preferRelativeResize="0"/>
          <p:nvPr/>
        </p:nvPicPr>
        <p:blipFill>
          <a:blip r:embed="rId3">
            <a:alphaModFix/>
          </a:blip>
          <a:stretch>
            <a:fillRect/>
          </a:stretch>
        </p:blipFill>
        <p:spPr>
          <a:xfrm>
            <a:off x="1295763" y="1038350"/>
            <a:ext cx="5381625" cy="3848100"/>
          </a:xfrm>
          <a:prstGeom prst="rect">
            <a:avLst/>
          </a:prstGeom>
          <a:noFill/>
          <a:ln>
            <a:noFill/>
          </a:ln>
        </p:spPr>
      </p:pic>
      <p:sp>
        <p:nvSpPr>
          <p:cNvPr id="227" name="Google Shape;227;p37"/>
          <p:cNvSpPr txBox="1"/>
          <p:nvPr/>
        </p:nvSpPr>
        <p:spPr>
          <a:xfrm>
            <a:off x="2363850" y="249450"/>
            <a:ext cx="458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Average user rating vs Duration in hours</a:t>
            </a:r>
            <a:endParaRPr sz="1800">
              <a:solidFill>
                <a:schemeClr val="lt1"/>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33" name="Google Shape;233;p38"/>
          <p:cNvSpPr txBox="1"/>
          <p:nvPr>
            <p:ph idx="2" type="body"/>
          </p:nvPr>
        </p:nvSpPr>
        <p:spPr>
          <a:xfrm>
            <a:off x="2370750" y="94625"/>
            <a:ext cx="4887300" cy="689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Rating vs Duration (by difficulty)</a:t>
            </a:r>
            <a:endParaRPr/>
          </a:p>
        </p:txBody>
      </p:sp>
      <p:pic>
        <p:nvPicPr>
          <p:cNvPr id="234" name="Google Shape;234;p38"/>
          <p:cNvPicPr preferRelativeResize="0"/>
          <p:nvPr/>
        </p:nvPicPr>
        <p:blipFill>
          <a:blip r:embed="rId3">
            <a:alphaModFix/>
          </a:blip>
          <a:stretch>
            <a:fillRect/>
          </a:stretch>
        </p:blipFill>
        <p:spPr>
          <a:xfrm>
            <a:off x="1598413" y="1070825"/>
            <a:ext cx="5381625" cy="3848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40" name="Google Shape;240;p39"/>
          <p:cNvSpPr txBox="1"/>
          <p:nvPr>
            <p:ph idx="2" type="body"/>
          </p:nvPr>
        </p:nvSpPr>
        <p:spPr>
          <a:xfrm>
            <a:off x="2468700" y="118375"/>
            <a:ext cx="3837000" cy="8199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Enrolments vs Duration</a:t>
            </a:r>
            <a:endParaRPr/>
          </a:p>
        </p:txBody>
      </p:sp>
      <p:pic>
        <p:nvPicPr>
          <p:cNvPr id="241" name="Google Shape;241;p39"/>
          <p:cNvPicPr preferRelativeResize="0"/>
          <p:nvPr/>
        </p:nvPicPr>
        <p:blipFill>
          <a:blip r:embed="rId3">
            <a:alphaModFix/>
          </a:blip>
          <a:stretch>
            <a:fillRect/>
          </a:stretch>
        </p:blipFill>
        <p:spPr>
          <a:xfrm>
            <a:off x="1696375" y="938275"/>
            <a:ext cx="5381625" cy="3848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pic>
        <p:nvPicPr>
          <p:cNvPr id="247" name="Google Shape;247;p40"/>
          <p:cNvPicPr preferRelativeResize="0"/>
          <p:nvPr/>
        </p:nvPicPr>
        <p:blipFill>
          <a:blip r:embed="rId3">
            <a:alphaModFix/>
          </a:blip>
          <a:stretch>
            <a:fillRect/>
          </a:stretch>
        </p:blipFill>
        <p:spPr>
          <a:xfrm>
            <a:off x="1450725" y="465475"/>
            <a:ext cx="6186000" cy="4468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53" name="Google Shape;253;p41"/>
          <p:cNvSpPr txBox="1"/>
          <p:nvPr>
            <p:ph idx="1" type="subTitle"/>
          </p:nvPr>
        </p:nvSpPr>
        <p:spPr>
          <a:xfrm>
            <a:off x="314500" y="62082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sz="2800" u="sng">
                <a:latin typeface="Arial"/>
                <a:ea typeface="Arial"/>
                <a:cs typeface="Arial"/>
                <a:sym typeface="Arial"/>
              </a:rPr>
              <a:t>Data Sources</a:t>
            </a:r>
            <a:endParaRPr b="1" i="1" sz="2800" u="sng">
              <a:latin typeface="Arial"/>
              <a:ea typeface="Arial"/>
              <a:cs typeface="Arial"/>
              <a:sym typeface="Arial"/>
            </a:endParaRPr>
          </a:p>
        </p:txBody>
      </p:sp>
      <p:sp>
        <p:nvSpPr>
          <p:cNvPr id="254" name="Google Shape;254;p41"/>
          <p:cNvSpPr txBox="1"/>
          <p:nvPr>
            <p:ph idx="2" type="body"/>
          </p:nvPr>
        </p:nvSpPr>
        <p:spPr>
          <a:xfrm>
            <a:off x="4939500" y="724200"/>
            <a:ext cx="3837000" cy="3325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NPTEL website</a:t>
            </a:r>
            <a:endParaRPr/>
          </a:p>
          <a:p>
            <a:pPr indent="0" lvl="0" marL="0" rtl="0" algn="l">
              <a:spcBef>
                <a:spcPts val="1200"/>
              </a:spcBef>
              <a:spcAft>
                <a:spcPts val="0"/>
              </a:spcAft>
              <a:buNone/>
            </a:pPr>
            <a:r>
              <a:rPr lang="en"/>
              <a:t>Coursera Algolia API</a:t>
            </a:r>
            <a:endParaRPr/>
          </a:p>
          <a:p>
            <a:pPr indent="0" lvl="0" marL="0" rtl="0" algn="l">
              <a:spcBef>
                <a:spcPts val="1200"/>
              </a:spcBef>
              <a:spcAft>
                <a:spcPts val="0"/>
              </a:spcAft>
              <a:buNone/>
            </a:pPr>
            <a:r>
              <a:rPr lang="en"/>
              <a:t>edX Algolia API</a:t>
            </a:r>
            <a:endParaRPr/>
          </a:p>
          <a:p>
            <a:pPr indent="0" lvl="0" marL="0" rtl="0" algn="l">
              <a:spcBef>
                <a:spcPts val="1200"/>
              </a:spcBef>
              <a:spcAft>
                <a:spcPts val="1200"/>
              </a:spcAft>
              <a:buNone/>
            </a:pPr>
            <a:r>
              <a:rPr lang="en"/>
              <a:t>QS World Rankings 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nvSpPr>
        <p:spPr>
          <a:xfrm>
            <a:off x="1231200" y="473475"/>
            <a:ext cx="602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A Comparison of the Platforms</a:t>
            </a:r>
            <a:endParaRPr sz="1800">
              <a:solidFill>
                <a:srgbClr val="FFFFFF"/>
              </a:solidFill>
              <a:latin typeface="Lato"/>
              <a:ea typeface="Lato"/>
              <a:cs typeface="Lato"/>
              <a:sym typeface="Lato"/>
            </a:endParaRPr>
          </a:p>
        </p:txBody>
      </p:sp>
      <p:sp>
        <p:nvSpPr>
          <p:cNvPr id="86" name="Google Shape;86;p15"/>
          <p:cNvSpPr txBox="1"/>
          <p:nvPr/>
        </p:nvSpPr>
        <p:spPr>
          <a:xfrm>
            <a:off x="6837175" y="1112875"/>
            <a:ext cx="5097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edX</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Monthly traffic:</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14.1 </a:t>
            </a:r>
            <a:r>
              <a:rPr lang="en" sz="1300">
                <a:solidFill>
                  <a:schemeClr val="lt1"/>
                </a:solidFill>
                <a:latin typeface="Lato"/>
                <a:ea typeface="Lato"/>
                <a:cs typeface="Lato"/>
                <a:sym typeface="Lato"/>
              </a:rPr>
              <a:t>million</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Registered users:</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110 </a:t>
            </a:r>
            <a:r>
              <a:rPr lang="en" sz="1300">
                <a:solidFill>
                  <a:schemeClr val="lt1"/>
                </a:solidFill>
                <a:latin typeface="Lato"/>
                <a:ea typeface="Lato"/>
                <a:cs typeface="Lato"/>
                <a:sym typeface="Lato"/>
              </a:rPr>
              <a:t>million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No. of courses: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5300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No. of universities: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160</a:t>
            </a:r>
            <a:endParaRPr sz="1300">
              <a:solidFill>
                <a:schemeClr val="lt1"/>
              </a:solidFill>
              <a:latin typeface="Lato"/>
              <a:ea typeface="Lato"/>
              <a:cs typeface="Lato"/>
              <a:sym typeface="Lato"/>
            </a:endParaRPr>
          </a:p>
        </p:txBody>
      </p:sp>
      <p:sp>
        <p:nvSpPr>
          <p:cNvPr id="87" name="Google Shape;87;p15"/>
          <p:cNvSpPr txBox="1"/>
          <p:nvPr/>
        </p:nvSpPr>
        <p:spPr>
          <a:xfrm>
            <a:off x="778300" y="1071700"/>
            <a:ext cx="20991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NPTEL</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Monthly traffic: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4.6 million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Registered users: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18.2 million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No. of courses: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2400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No. of universities: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31</a:t>
            </a:r>
            <a:endParaRPr sz="1300">
              <a:solidFill>
                <a:schemeClr val="lt1"/>
              </a:solidFill>
              <a:latin typeface="Lato"/>
              <a:ea typeface="Lato"/>
              <a:cs typeface="Lato"/>
              <a:sym typeface="Lato"/>
            </a:endParaRPr>
          </a:p>
        </p:txBody>
      </p:sp>
      <p:sp>
        <p:nvSpPr>
          <p:cNvPr id="88" name="Google Shape;88;p15"/>
          <p:cNvSpPr txBox="1"/>
          <p:nvPr/>
        </p:nvSpPr>
        <p:spPr>
          <a:xfrm>
            <a:off x="3501975" y="1112875"/>
            <a:ext cx="27906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Coursera</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Monthly traffic: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54.9 </a:t>
            </a:r>
            <a:r>
              <a:rPr lang="en" sz="1300">
                <a:solidFill>
                  <a:schemeClr val="lt1"/>
                </a:solidFill>
                <a:latin typeface="Lato"/>
                <a:ea typeface="Lato"/>
                <a:cs typeface="Lato"/>
                <a:sym typeface="Lato"/>
              </a:rPr>
              <a:t>million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Registered Users: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113 million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No. of courses: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13500</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No. of universities: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151</a:t>
            </a:r>
            <a:endParaRPr sz="1300">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60" name="Google Shape;260;p42"/>
          <p:cNvSpPr txBox="1"/>
          <p:nvPr>
            <p:ph idx="1" type="subTitle"/>
          </p:nvPr>
        </p:nvSpPr>
        <p:spPr>
          <a:xfrm>
            <a:off x="428775" y="1567879"/>
            <a:ext cx="7090500" cy="258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Thank you.</a:t>
            </a:r>
            <a:endParaRPr sz="3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nvSpPr>
        <p:spPr>
          <a:xfrm>
            <a:off x="2078550" y="622375"/>
            <a:ext cx="51906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8761D"/>
                </a:solidFill>
                <a:latin typeface="Lato"/>
                <a:ea typeface="Lato"/>
                <a:cs typeface="Lato"/>
                <a:sym typeface="Lato"/>
              </a:rPr>
              <a:t>Problem Statement </a:t>
            </a:r>
            <a:endParaRPr sz="4300">
              <a:solidFill>
                <a:srgbClr val="38761D"/>
              </a:solidFill>
              <a:latin typeface="Lato"/>
              <a:ea typeface="Lato"/>
              <a:cs typeface="Lato"/>
              <a:sym typeface="Lato"/>
            </a:endParaRPr>
          </a:p>
        </p:txBody>
      </p:sp>
      <p:sp>
        <p:nvSpPr>
          <p:cNvPr id="94" name="Google Shape;94;p16"/>
          <p:cNvSpPr txBox="1"/>
          <p:nvPr/>
        </p:nvSpPr>
        <p:spPr>
          <a:xfrm>
            <a:off x="1162575" y="1925875"/>
            <a:ext cx="6670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Comfortaa SemiBold"/>
                <a:ea typeface="Comfortaa SemiBold"/>
                <a:cs typeface="Comfortaa SemiBold"/>
                <a:sym typeface="Comfortaa SemiBold"/>
              </a:rPr>
              <a:t>Dr. Dootika Vats is launching a MOOC for MTH208™</a:t>
            </a:r>
            <a:r>
              <a:rPr lang="en" sz="1800">
                <a:solidFill>
                  <a:srgbClr val="FFFFFF"/>
                </a:solidFill>
                <a:latin typeface="Comfortaa SemiBold"/>
                <a:ea typeface="Comfortaa SemiBold"/>
                <a:cs typeface="Comfortaa SemiBold"/>
                <a:sym typeface="Comfortaa SemiBold"/>
              </a:rPr>
              <a:t>.</a:t>
            </a:r>
            <a:endParaRPr sz="1800">
              <a:solidFill>
                <a:srgbClr val="FFFFFF"/>
              </a:solidFill>
              <a:latin typeface="Comfortaa SemiBold"/>
              <a:ea typeface="Comfortaa SemiBold"/>
              <a:cs typeface="Comfortaa SemiBold"/>
              <a:sym typeface="Comfortaa SemiBold"/>
            </a:endParaRPr>
          </a:p>
          <a:p>
            <a:pPr indent="0" lvl="0" marL="0" rtl="0" algn="l">
              <a:spcBef>
                <a:spcPts val="0"/>
              </a:spcBef>
              <a:spcAft>
                <a:spcPts val="0"/>
              </a:spcAft>
              <a:buNone/>
            </a:pPr>
            <a:r>
              <a:rPr lang="en" sz="1800">
                <a:solidFill>
                  <a:srgbClr val="FFFFFF"/>
                </a:solidFill>
                <a:latin typeface="Comfortaa SemiBold"/>
                <a:ea typeface="Comfortaa SemiBold"/>
                <a:cs typeface="Comfortaa SemiBold"/>
                <a:sym typeface="Comfortaa SemiBold"/>
              </a:rPr>
              <a:t>She wants to find the secret sauce for making it a hit.</a:t>
            </a:r>
            <a:endParaRPr sz="1800">
              <a:solidFill>
                <a:srgbClr val="FFFFFF"/>
              </a:solidFill>
              <a:latin typeface="Comfortaa SemiBold"/>
              <a:ea typeface="Comfortaa SemiBold"/>
              <a:cs typeface="Comfortaa SemiBold"/>
              <a:sym typeface="Comfortaa SemiBold"/>
            </a:endParaRPr>
          </a:p>
          <a:p>
            <a:pPr indent="0" lvl="0" marL="0" rtl="0" algn="l">
              <a:spcBef>
                <a:spcPts val="0"/>
              </a:spcBef>
              <a:spcAft>
                <a:spcPts val="0"/>
              </a:spcAft>
              <a:buNone/>
            </a:pPr>
            <a:r>
              <a:rPr lang="en" sz="1800">
                <a:solidFill>
                  <a:srgbClr val="FFFFFF"/>
                </a:solidFill>
                <a:latin typeface="Comfortaa SemiBold"/>
                <a:ea typeface="Comfortaa SemiBold"/>
                <a:cs typeface="Comfortaa SemiBold"/>
                <a:sym typeface="Comfortaa SemiBold"/>
              </a:rPr>
              <a:t>So she has hired the students of Group 4 Consulting Ltd, and we are going to help her decide what is the optimum choice in terms of platform, duration of the online course, etc. to achieve the best result.</a:t>
            </a:r>
            <a:endParaRPr sz="1800">
              <a:solidFill>
                <a:srgbClr val="FFFFFF"/>
              </a:solidFill>
              <a:latin typeface="Comfortaa SemiBold"/>
              <a:ea typeface="Comfortaa SemiBold"/>
              <a:cs typeface="Comfortaa SemiBold"/>
              <a:sym typeface="Comforta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0" name="Google Shape;100;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1" name="Google Shape;101;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Datasets:</a:t>
            </a:r>
            <a:endParaRPr b="1" sz="3000">
              <a:solidFill>
                <a:schemeClr val="lt2"/>
              </a:solidFill>
              <a:latin typeface="Raleway"/>
              <a:ea typeface="Raleway"/>
              <a:cs typeface="Raleway"/>
              <a:sym typeface="Raleway"/>
            </a:endParaRPr>
          </a:p>
        </p:txBody>
      </p:sp>
      <p:sp>
        <p:nvSpPr>
          <p:cNvPr id="102" name="Google Shape;102;p1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Coursera</a:t>
            </a:r>
            <a:br>
              <a:rPr lang="en" sz="1400">
                <a:latin typeface="Raleway"/>
                <a:ea typeface="Raleway"/>
                <a:cs typeface="Raleway"/>
                <a:sym typeface="Raleway"/>
              </a:rPr>
            </a:br>
            <a:r>
              <a:rPr lang="en" sz="1200">
                <a:latin typeface="Raleway"/>
                <a:ea typeface="Raleway"/>
                <a:cs typeface="Raleway"/>
                <a:sym typeface="Raleway"/>
              </a:rPr>
              <a:t> 3580 courses </a:t>
            </a:r>
            <a:r>
              <a:rPr lang="en" sz="1200">
                <a:latin typeface="Raleway"/>
                <a:ea typeface="Raleway"/>
                <a:cs typeface="Raleway"/>
                <a:sym typeface="Raleway"/>
              </a:rPr>
              <a:t>f</a:t>
            </a:r>
            <a:r>
              <a:rPr lang="en" sz="1200">
                <a:latin typeface="Raleway"/>
                <a:ea typeface="Raleway"/>
                <a:cs typeface="Raleway"/>
                <a:sym typeface="Raleway"/>
              </a:rPr>
              <a:t>rom 210 universities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edX</a:t>
            </a:r>
            <a:br>
              <a:rPr lang="en" sz="1400">
                <a:latin typeface="Raleway"/>
                <a:ea typeface="Raleway"/>
                <a:cs typeface="Raleway"/>
                <a:sym typeface="Raleway"/>
              </a:rPr>
            </a:br>
            <a:r>
              <a:rPr lang="en" sz="1200">
                <a:latin typeface="Raleway"/>
                <a:ea typeface="Raleway"/>
                <a:cs typeface="Raleway"/>
                <a:sym typeface="Raleway"/>
              </a:rPr>
              <a:t>2848 courses from 202 entities</a:t>
            </a:r>
            <a:endParaRPr sz="10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NPTEL</a:t>
            </a:r>
            <a:br>
              <a:rPr lang="en" sz="1400">
                <a:latin typeface="Raleway"/>
                <a:ea typeface="Raleway"/>
                <a:cs typeface="Raleway"/>
                <a:sym typeface="Raleway"/>
              </a:rPr>
            </a:br>
            <a:r>
              <a:rPr lang="en" sz="1200">
                <a:latin typeface="Raleway"/>
                <a:ea typeface="Raleway"/>
                <a:cs typeface="Raleway"/>
                <a:sym typeface="Raleway"/>
              </a:rPr>
              <a:t>2568 courses from 31 universities</a:t>
            </a:r>
            <a:endParaRPr sz="10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What is our motivation</a:t>
            </a:r>
            <a:endParaRPr sz="2400"/>
          </a:p>
        </p:txBody>
      </p:sp>
      <p:sp>
        <p:nvSpPr>
          <p:cNvPr id="108" name="Google Shape;108;p18"/>
          <p:cNvSpPr txBox="1"/>
          <p:nvPr/>
        </p:nvSpPr>
        <p:spPr>
          <a:xfrm>
            <a:off x="890450" y="1753800"/>
            <a:ext cx="6881400" cy="150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4300" u="sng">
                <a:solidFill>
                  <a:srgbClr val="FFFFFF"/>
                </a:solidFill>
                <a:latin typeface="Lato"/>
                <a:ea typeface="Lato"/>
                <a:cs typeface="Lato"/>
                <a:sym typeface="Lato"/>
              </a:rPr>
              <a:t>Analysis by difficulty</a:t>
            </a:r>
            <a:endParaRPr b="1" i="1" sz="4300" u="sng">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152375" y="4196450"/>
            <a:ext cx="4556700" cy="4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Coursera</a:t>
            </a:r>
            <a:endParaRPr sz="2000"/>
          </a:p>
        </p:txBody>
      </p:sp>
      <p:pic>
        <p:nvPicPr>
          <p:cNvPr id="114" name="Google Shape;114;p19"/>
          <p:cNvPicPr preferRelativeResize="0"/>
          <p:nvPr/>
        </p:nvPicPr>
        <p:blipFill>
          <a:blip r:embed="rId3">
            <a:alphaModFix/>
          </a:blip>
          <a:stretch>
            <a:fillRect/>
          </a:stretch>
        </p:blipFill>
        <p:spPr>
          <a:xfrm>
            <a:off x="152400" y="152400"/>
            <a:ext cx="4335099" cy="3891650"/>
          </a:xfrm>
          <a:prstGeom prst="rect">
            <a:avLst/>
          </a:prstGeom>
          <a:noFill/>
          <a:ln>
            <a:noFill/>
          </a:ln>
        </p:spPr>
      </p:pic>
      <p:pic>
        <p:nvPicPr>
          <p:cNvPr id="115" name="Google Shape;115;p19"/>
          <p:cNvPicPr preferRelativeResize="0"/>
          <p:nvPr/>
        </p:nvPicPr>
        <p:blipFill>
          <a:blip r:embed="rId4">
            <a:alphaModFix/>
          </a:blip>
          <a:stretch>
            <a:fillRect/>
          </a:stretch>
        </p:blipFill>
        <p:spPr>
          <a:xfrm>
            <a:off x="4851975" y="152400"/>
            <a:ext cx="4130125" cy="3891650"/>
          </a:xfrm>
          <a:prstGeom prst="rect">
            <a:avLst/>
          </a:prstGeom>
          <a:noFill/>
          <a:ln>
            <a:noFill/>
          </a:ln>
        </p:spPr>
      </p:pic>
      <p:sp>
        <p:nvSpPr>
          <p:cNvPr id="116" name="Google Shape;116;p19"/>
          <p:cNvSpPr txBox="1"/>
          <p:nvPr/>
        </p:nvSpPr>
        <p:spPr>
          <a:xfrm>
            <a:off x="4905825" y="4230800"/>
            <a:ext cx="2738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FFFF"/>
                </a:solidFill>
                <a:latin typeface="Lato"/>
                <a:ea typeface="Lato"/>
                <a:cs typeface="Lato"/>
                <a:sym typeface="Lato"/>
              </a:rPr>
              <a:t>EdX</a:t>
            </a:r>
            <a:endParaRPr b="1" sz="18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nvSpPr>
        <p:spPr>
          <a:xfrm>
            <a:off x="1482475" y="953825"/>
            <a:ext cx="6024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There are very few courses of Advanced </a:t>
            </a:r>
            <a:r>
              <a:rPr lang="en" sz="1800">
                <a:solidFill>
                  <a:srgbClr val="FFFFFF"/>
                </a:solidFill>
                <a:latin typeface="Lato"/>
                <a:ea typeface="Lato"/>
                <a:cs typeface="Lato"/>
                <a:sym typeface="Lato"/>
              </a:rPr>
              <a:t>level compared to Beginner or Intermediate levels.</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This suggests two possible conclusions:</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The core base of MOOC platforms are beginners; rather than advanced learners.</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MOOCs are not a good way to acquire Advanced skills.</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Both these hypothesis will have to be tested further !!</a:t>
            </a:r>
            <a:endParaRPr sz="18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96975" y="1373544"/>
            <a:ext cx="6244200" cy="1198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Locations of Universities offering courses</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