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3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3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79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64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7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2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69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312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4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9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11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45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9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68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39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85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63DA05-9B22-4DF8-9D84-B04603249CEC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1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1516B-9384-4A40-B20D-72F02D0C78ED}"/>
              </a:ext>
            </a:extLst>
          </p:cNvPr>
          <p:cNvSpPr txBox="1"/>
          <p:nvPr/>
        </p:nvSpPr>
        <p:spPr>
          <a:xfrm>
            <a:off x="3180944" y="1391055"/>
            <a:ext cx="5428034" cy="79714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i="0" dirty="0">
                <a:solidFill>
                  <a:schemeClr val="tx1"/>
                </a:solidFill>
                <a:effectLst/>
              </a:rPr>
              <a:t>Indian Airlines </a:t>
            </a:r>
            <a:r>
              <a:rPr lang="en-US" sz="8000" b="1" i="0" dirty="0"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Ticket</a:t>
            </a:r>
            <a:r>
              <a:rPr lang="en-US" sz="8000" b="1" i="0" dirty="0">
                <a:solidFill>
                  <a:schemeClr val="tx1"/>
                </a:solidFill>
                <a:effectLst/>
              </a:rPr>
              <a:t> </a:t>
            </a:r>
            <a:r>
              <a:rPr lang="en-US" sz="6000" b="1" i="0" dirty="0">
                <a:solidFill>
                  <a:schemeClr val="tx1"/>
                </a:solidFill>
                <a:effectLst/>
              </a:rPr>
              <a:t>Price</a:t>
            </a:r>
            <a:r>
              <a:rPr lang="en-US" sz="8000" b="1" i="0" dirty="0">
                <a:solidFill>
                  <a:schemeClr val="tx1"/>
                </a:solidFill>
                <a:effectLst/>
              </a:rPr>
              <a:t> Analysis</a:t>
            </a:r>
          </a:p>
          <a:p>
            <a:pPr algn="ctr"/>
            <a:br>
              <a:rPr lang="en-US" sz="9600" strike="sngStrike" dirty="0"/>
            </a:br>
            <a:endParaRPr lang="en-IN" sz="9600" strike="sngStrike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2D14A-026B-474B-8C64-4A53D585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41" y="-122380"/>
            <a:ext cx="4270441" cy="15912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713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5000">
        <p15:prstTrans prst="peelOff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45BE3-B555-4AE5-8912-7A7CB53FEE44}"/>
              </a:ext>
            </a:extLst>
          </p:cNvPr>
          <p:cNvSpPr txBox="1"/>
          <p:nvPr/>
        </p:nvSpPr>
        <p:spPr>
          <a:xfrm>
            <a:off x="1595336" y="214009"/>
            <a:ext cx="571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Price average by duration and airline 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84B47-2EE3-47FC-B55C-54CEEF732C2B}"/>
              </a:ext>
            </a:extLst>
          </p:cNvPr>
          <p:cNvSpPr txBox="1"/>
          <p:nvPr/>
        </p:nvSpPr>
        <p:spPr>
          <a:xfrm>
            <a:off x="807397" y="1001948"/>
            <a:ext cx="10739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36.08 in airline made up 0.30% of price average.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﻿</a:t>
            </a:r>
            <a:r>
              <a:rPr lang="en-IN" sz="2000" dirty="0">
                <a:effectLst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N" sz="2000" dirty="0">
                <a:effectLst/>
              </a:rPr>
              <a:t>﻿ Vistara is leading in price average as per duration and as comparison to other airline 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C8E96-A01E-4288-88A1-75CA6361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49" y="2553319"/>
            <a:ext cx="6731540" cy="304981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190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C5998-BC1D-45AA-9A7E-797F38032183}"/>
              </a:ext>
            </a:extLst>
          </p:cNvPr>
          <p:cNvSpPr txBox="1"/>
          <p:nvPr/>
        </p:nvSpPr>
        <p:spPr>
          <a:xfrm>
            <a:off x="1595336" y="136187"/>
            <a:ext cx="3433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Max Price per airline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4BC5C-481C-4E6D-88B2-0B0B1C4AF5D3}"/>
              </a:ext>
            </a:extLst>
          </p:cNvPr>
          <p:cNvSpPr txBox="1"/>
          <p:nvPr/>
        </p:nvSpPr>
        <p:spPr>
          <a:xfrm>
            <a:off x="817123" y="1060315"/>
            <a:ext cx="10914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b="0" i="0" dirty="0">
                <a:solidFill>
                  <a:srgbClr val="070F25"/>
                </a:solidFill>
                <a:effectLst/>
                <a:latin typeface="Segoe UI Light" panose="020B0502040204020203" pitchFamily="34" charset="0"/>
              </a:rPr>
            </a:br>
            <a:r>
              <a:rPr lang="en-IN" sz="2000" b="0" i="0" dirty="0">
                <a:effectLst/>
                <a:latin typeface="Segoe UI Light" panose="020B0502040204020203" pitchFamily="34" charset="0"/>
              </a:rPr>
              <a:t>﻿At 127859.00, Vistara had the highest max price per airline and was 1,318.92% higher than SpiceJet, which had the lowest max price per airline at 9011.00.﻿﻿ ﻿﻿ ﻿﻿[]﻿﻿ ﻿﻿ ﻿﻿Across all 6 airline, max price per airline ranged from 9011.00 to 127859.00.﻿﻿ ﻿﻿ ﻿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8F15F-703A-4BAC-A60B-D1D537F1A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69" y="3015996"/>
            <a:ext cx="6650245" cy="320970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81545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DFC72-4D94-4E03-AFF8-77531CD41ED3}"/>
              </a:ext>
            </a:extLst>
          </p:cNvPr>
          <p:cNvSpPr txBox="1"/>
          <p:nvPr/>
        </p:nvSpPr>
        <p:spPr>
          <a:xfrm>
            <a:off x="1468878" y="194553"/>
            <a:ext cx="283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A7E31-636D-4B67-9AAE-99C0B87F018E}"/>
              </a:ext>
            </a:extLst>
          </p:cNvPr>
          <p:cNvSpPr txBox="1"/>
          <p:nvPr/>
        </p:nvSpPr>
        <p:spPr>
          <a:xfrm>
            <a:off x="97277" y="779328"/>
            <a:ext cx="1189692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-apple-system"/>
              </a:rPr>
              <a:t>Air Asia' offers the cheapest flight tickets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-apple-system"/>
              </a:rPr>
              <a:t>Flight prices increase with increase in number of stops.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-apple-system"/>
              </a:rPr>
              <a:t>Ticket price is lower as the source city is Delhi but highest price ticket when source city is Kolkata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-apple-system"/>
              </a:rPr>
              <a:t>Arrival late night had the highest price ticket and Arrival early morning had the lowest price ticket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-apple-system"/>
              </a:rPr>
              <a:t>Departure late night had the highest price ticket and departure evening had the lowest price ticket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of duration for no and yes diverged the most when the airline was </a:t>
            </a:r>
            <a:r>
              <a:rPr lang="en-IN" sz="2400" dirty="0" err="1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Air_India</a:t>
            </a:r>
            <a:r>
              <a:rPr lang="en-IN" sz="2400" dirty="0"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Segoe UI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0" i="0" dirty="0">
                <a:effectLst/>
                <a:latin typeface="Segoe UI Light" panose="020B0502040204020203" pitchFamily="34" charset="0"/>
                <a:cs typeface="Times New Roman" panose="02020603050405020304" pitchFamily="18" charset="0"/>
              </a:rPr>
              <a:t>As per the duration price increases but </a:t>
            </a:r>
            <a:r>
              <a:rPr lang="en-IN" sz="2400" dirty="0">
                <a:effectLst/>
              </a:rPr>
              <a:t>Vistara is leading in price average as per duration and as comparison to other airline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017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2000">
        <p15:prstTrans prst="peelOff"/>
      </p:transition>
    </mc:Choice>
    <mc:Fallback xmlns="">
      <p:transition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66E48-5645-427D-8764-B2E2F5E1C217}"/>
              </a:ext>
            </a:extLst>
          </p:cNvPr>
          <p:cNvSpPr txBox="1"/>
          <p:nvPr/>
        </p:nvSpPr>
        <p:spPr>
          <a:xfrm>
            <a:off x="3482502" y="77821"/>
            <a:ext cx="467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rial Rounded MT Bold" panose="020F0704030504030204" pitchFamily="34" charset="0"/>
              </a:rPr>
              <a:t>Objective</a:t>
            </a:r>
            <a:r>
              <a:rPr lang="en-IN" sz="5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3FCDF-0882-42FB-BACF-12757307C484}"/>
              </a:ext>
            </a:extLst>
          </p:cNvPr>
          <p:cNvSpPr txBox="1"/>
          <p:nvPr/>
        </p:nvSpPr>
        <p:spPr>
          <a:xfrm>
            <a:off x="1468877" y="2315183"/>
            <a:ext cx="8618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-apple-system"/>
              </a:rPr>
              <a:t>In aviation industry the ticket price plays an important as far as business concern . And the ticket price rely on different factors  . we did analysis and found some insights .</a:t>
            </a:r>
            <a:br>
              <a:rPr lang="en-US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77308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 advClick="0" advTm="4000">
        <p15:prstTrans prst="peelOff"/>
      </p:transition>
    </mc:Choice>
    <mc:Fallback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2DC8B-C4F2-4944-A14B-5A5001646546}"/>
              </a:ext>
            </a:extLst>
          </p:cNvPr>
          <p:cNvSpPr txBox="1"/>
          <p:nvPr/>
        </p:nvSpPr>
        <p:spPr>
          <a:xfrm>
            <a:off x="2801567" y="-145916"/>
            <a:ext cx="591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effectLst/>
                <a:latin typeface="-apple-system"/>
              </a:rPr>
              <a:t>About the dataset</a:t>
            </a:r>
          </a:p>
          <a:p>
            <a:pPr algn="ctr"/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03808-1D63-4278-ABDB-225805603006}"/>
              </a:ext>
            </a:extLst>
          </p:cNvPr>
          <p:cNvSpPr txBox="1"/>
          <p:nvPr/>
        </p:nvSpPr>
        <p:spPr>
          <a:xfrm>
            <a:off x="359923" y="593386"/>
            <a:ext cx="11361908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dataset include details of ticket price and different airline and their class and the number of flights .   </a:t>
            </a:r>
          </a:p>
          <a:p>
            <a:r>
              <a:rPr lang="en-IN" dirty="0"/>
              <a:t>Various features of clean dataset are given below .</a:t>
            </a:r>
          </a:p>
          <a:p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Airline  :   The airline </a:t>
            </a:r>
            <a:r>
              <a:rPr lang="en-US" sz="2000" b="0" i="0" dirty="0">
                <a:effectLst/>
                <a:latin typeface="-apple-system"/>
              </a:rPr>
              <a:t>column</a:t>
            </a:r>
            <a:r>
              <a:rPr lang="en-US" b="0" i="0" dirty="0">
                <a:effectLst/>
                <a:latin typeface="-apple-system"/>
              </a:rPr>
              <a:t> contains the name of the airline firm. There are six different airlines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Flight    : The flight code of the aircraft is stored in flight.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Source City  : City where the flight departs from is a classification feature with 6 distinctive cities.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Departure Time:  It has six different time labels and stores information about the departure time.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Stops: A category feature that holds the number of stops between the source and destination cities 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Arrival Time:  It provide information regarding the arrival time and has six different time labels.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Destination City: The location of the aircraft's landing. It is a classification feature with 6 distinctive cities.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Class: It explain the class of Airline .  Its has two different values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Duration: A permanent feature that shows the total number of hours needed to travel between cities.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Price: Information about the ticket price is stored in price column 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872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D79638-F3E9-4E47-A166-735AD8BC3FE1}"/>
              </a:ext>
            </a:extLst>
          </p:cNvPr>
          <p:cNvSpPr txBox="1"/>
          <p:nvPr/>
        </p:nvSpPr>
        <p:spPr>
          <a:xfrm>
            <a:off x="2538919" y="291828"/>
            <a:ext cx="60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20DC3-77E2-4115-B01B-27CFDA33E85B}"/>
              </a:ext>
            </a:extLst>
          </p:cNvPr>
          <p:cNvSpPr txBox="1"/>
          <p:nvPr/>
        </p:nvSpPr>
        <p:spPr>
          <a:xfrm>
            <a:off x="58368" y="1011677"/>
            <a:ext cx="1213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Total</a:t>
            </a:r>
            <a:r>
              <a:rPr lang="en-IN" dirty="0"/>
              <a:t> Number of Airline and total number of Flights –</a:t>
            </a:r>
          </a:p>
          <a:p>
            <a:r>
              <a:rPr lang="en-IN" dirty="0"/>
              <a:t>There are two class of Airlines . And there are six types of Airlines  . And  300 K  total number of flights .Vistara has highest number of flights at 67 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577E7-EAE4-4A60-8989-56F84F85A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6" y="3099932"/>
            <a:ext cx="2225233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62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43F46D-FF8E-42C4-9996-E9105A738F7A}"/>
              </a:ext>
            </a:extLst>
          </p:cNvPr>
          <p:cNvSpPr txBox="1"/>
          <p:nvPr/>
        </p:nvSpPr>
        <p:spPr>
          <a:xfrm>
            <a:off x="1585608" y="418287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Price</a:t>
            </a:r>
            <a:r>
              <a:rPr lang="en-IN" dirty="0"/>
              <a:t> average by </a:t>
            </a:r>
            <a:r>
              <a:rPr lang="en-IN" sz="3200" dirty="0"/>
              <a:t>source city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C1CAD-3C94-4D6B-8A55-4B25B593D43B}"/>
              </a:ext>
            </a:extLst>
          </p:cNvPr>
          <p:cNvSpPr txBox="1"/>
          <p:nvPr/>
        </p:nvSpPr>
        <p:spPr>
          <a:xfrm>
            <a:off x="1177046" y="1167319"/>
            <a:ext cx="10087584" cy="125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8,201.98, Kolkata had the </a:t>
            </a:r>
            <a:r>
              <a:rPr lang="en-IN" sz="2400" dirty="0"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price average and was 18.52% higher than Delhi, which had the lowest price average at 6,920.23.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Across all 6 </a:t>
            </a:r>
            <a:r>
              <a:rPr lang="en-IN" sz="2400" dirty="0" err="1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source_city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price average ranged from 6,920.23 to 8,201.98.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29C2D-2CFB-481E-A907-2DF255EA3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63" y="2697400"/>
            <a:ext cx="6174471" cy="385904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742297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EA92A-0FE5-4094-BBE3-47A3E868C14C}"/>
              </a:ext>
            </a:extLst>
          </p:cNvPr>
          <p:cNvSpPr txBox="1"/>
          <p:nvPr/>
        </p:nvSpPr>
        <p:spPr>
          <a:xfrm>
            <a:off x="2052536" y="389106"/>
            <a:ext cx="431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average by stop 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7EBF4-DD5E-4D9B-BEDE-E06F547A3CBB}"/>
              </a:ext>
            </a:extLst>
          </p:cNvPr>
          <p:cNvSpPr txBox="1"/>
          <p:nvPr/>
        </p:nvSpPr>
        <p:spPr>
          <a:xfrm>
            <a:off x="972766" y="1138136"/>
            <a:ext cx="976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2 had the highest price average at 10,841.42, followed by 1 at 7,296.66 and 0 at 4,062.09.</a:t>
            </a:r>
            <a:r>
              <a:rPr lang="en-IN" sz="2000" b="1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﻿</a:t>
            </a:r>
            <a:r>
              <a:rPr lang="en-IN" sz="2000" b="1" dirty="0">
                <a:effectLst/>
              </a:rPr>
              <a:t>﻿</a:t>
            </a:r>
            <a:r>
              <a:rPr lang="en-IN" sz="20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N" sz="2000" b="1" dirty="0">
                <a:effectLst/>
              </a:rPr>
              <a:t>﻿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15BDE-9C74-4554-A028-E3E23B0E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86" y="2690491"/>
            <a:ext cx="3949431" cy="356439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18089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5204C-3B3D-446F-8716-F7215B625502}"/>
              </a:ext>
            </a:extLst>
          </p:cNvPr>
          <p:cNvSpPr txBox="1"/>
          <p:nvPr/>
        </p:nvSpPr>
        <p:spPr>
          <a:xfrm>
            <a:off x="1546698" y="311285"/>
            <a:ext cx="52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Price average by Arrival time 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27696-B8B1-4F6C-BC6B-11EE2D58F03C}"/>
              </a:ext>
            </a:extLst>
          </p:cNvPr>
          <p:cNvSpPr txBox="1"/>
          <p:nvPr/>
        </p:nvSpPr>
        <p:spPr>
          <a:xfrm>
            <a:off x="1040860" y="914400"/>
            <a:ext cx="1011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 night had the highest price average at 8,109.67 where as early morning had the lowest price average at  6,217.62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E0172-01BE-4140-959C-DD2423E64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818133"/>
            <a:ext cx="3645986" cy="281629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E82A1-BC49-4139-859A-CA3036CEC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14" y="1837730"/>
            <a:ext cx="3620005" cy="279626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631B1-2340-4435-9A39-BDDDF72F7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57" y="5039866"/>
            <a:ext cx="1828383" cy="11201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EA2FEF-37A9-444F-8A16-B5CF23B59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94" y="5039867"/>
            <a:ext cx="1828383" cy="11201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56235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BAF5B-4346-407B-929A-EAC9536BE1E1}"/>
              </a:ext>
            </a:extLst>
          </p:cNvPr>
          <p:cNvSpPr txBox="1"/>
          <p:nvPr/>
        </p:nvSpPr>
        <p:spPr>
          <a:xfrm>
            <a:off x="1420238" y="252919"/>
            <a:ext cx="467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Price average by departure time 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70D2E-B332-4A17-B275-85ECE3950227}"/>
              </a:ext>
            </a:extLst>
          </p:cNvPr>
          <p:cNvSpPr txBox="1"/>
          <p:nvPr/>
        </p:nvSpPr>
        <p:spPr>
          <a:xfrm>
            <a:off x="1138136" y="1108953"/>
            <a:ext cx="10486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Late night had the highest price average at 7,544.45 , where as evening had the lowest price average at 7,159.62</a:t>
            </a:r>
            <a:endParaRPr lang="en-IN" sz="2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12067D3-081A-428E-8DD5-F28A5329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20" y="5717447"/>
            <a:ext cx="1695687" cy="83831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E29030-A916-4DA6-9E09-175106507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72" y="2211208"/>
            <a:ext cx="4553585" cy="334514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8344007-96CA-4DD0-BD82-D04905AA4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44" y="2211208"/>
            <a:ext cx="4763584" cy="318761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26671CE-4A54-4561-A7CD-EDA18E218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82" y="5538656"/>
            <a:ext cx="1667108" cy="86689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98942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0B9D7-72A7-4A7F-9E77-0C6F4E2847DC}"/>
              </a:ext>
            </a:extLst>
          </p:cNvPr>
          <p:cNvSpPr txBox="1"/>
          <p:nvPr/>
        </p:nvSpPr>
        <p:spPr>
          <a:xfrm>
            <a:off x="1536970" y="359923"/>
            <a:ext cx="401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0utlier</a:t>
            </a:r>
            <a:r>
              <a:rPr lang="en-IN" sz="2400" dirty="0">
                <a:solidFill>
                  <a:srgbClr val="070F25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–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09782-D1FF-434A-B37D-FB72A2407ACA}"/>
              </a:ext>
            </a:extLst>
          </p:cNvPr>
          <p:cNvSpPr txBox="1"/>
          <p:nvPr/>
        </p:nvSpPr>
        <p:spPr>
          <a:xfrm>
            <a:off x="982494" y="1215957"/>
            <a:ext cx="10719880" cy="139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 err="1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Air_India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outlier made up 16.98% of Average of duration.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duration was higher for yes (13.21) than no (10.82).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of duration for no and yes diverged the most when the airline was </a:t>
            </a:r>
            <a:r>
              <a:rPr lang="en-IN" sz="2000" dirty="0" err="1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Air_India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when no were 2.78 higher than yes.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EAF11-FD56-4F42-855E-2FE937C65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58" y="3003270"/>
            <a:ext cx="5336861" cy="30084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16088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</TotalTime>
  <Words>666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-apple-system</vt:lpstr>
      <vt:lpstr>Arial</vt:lpstr>
      <vt:lpstr>Arial Rounded MT Bold</vt:lpstr>
      <vt:lpstr>Calibri</vt:lpstr>
      <vt:lpstr>Century Gothic</vt:lpstr>
      <vt:lpstr>Eras Medium ITC</vt:lpstr>
      <vt:lpstr>Segoe UI Light</vt:lpstr>
      <vt:lpstr>Tahoma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sharma</dc:creator>
  <cp:lastModifiedBy>divya sharma</cp:lastModifiedBy>
  <cp:revision>22</cp:revision>
  <dcterms:created xsi:type="dcterms:W3CDTF">2023-04-19T18:30:40Z</dcterms:created>
  <dcterms:modified xsi:type="dcterms:W3CDTF">2023-04-21T08:10:16Z</dcterms:modified>
</cp:coreProperties>
</file>