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71673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E73CA-AC30-449F-9005-FF52F1ACFAD8}"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1732616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588762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4333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278667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1512162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4237730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3533891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38697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165446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47553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3E73CA-AC30-449F-9005-FF52F1ACFAD8}"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3518008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3E73CA-AC30-449F-9005-FF52F1ACFAD8}"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323011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311916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18729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73E73CA-AC30-449F-9005-FF52F1ACFAD8}" type="datetimeFigureOut">
              <a:rPr lang="en-IN" smtClean="0"/>
              <a:t>11-07-2023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2913379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E73CA-AC30-449F-9005-FF52F1ACFAD8}"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1107A0-D34F-49B7-B5D7-75998918169A}" type="slidenum">
              <a:rPr lang="en-IN" smtClean="0"/>
              <a:t>‹#›</a:t>
            </a:fld>
            <a:endParaRPr lang="en-IN"/>
          </a:p>
        </p:txBody>
      </p:sp>
    </p:spTree>
    <p:extLst>
      <p:ext uri="{BB962C8B-B14F-4D97-AF65-F5344CB8AC3E}">
        <p14:creationId xmlns:p14="http://schemas.microsoft.com/office/powerpoint/2010/main" val="35435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3E73CA-AC30-449F-9005-FF52F1ACFAD8}" type="datetimeFigureOut">
              <a:rPr lang="en-IN" smtClean="0"/>
              <a:t>11-07-2023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31107A0-D34F-49B7-B5D7-75998918169A}" type="slidenum">
              <a:rPr lang="en-IN" smtClean="0"/>
              <a:t>‹#›</a:t>
            </a:fld>
            <a:endParaRPr lang="en-IN"/>
          </a:p>
        </p:txBody>
      </p:sp>
    </p:spTree>
    <p:extLst>
      <p:ext uri="{BB962C8B-B14F-4D97-AF65-F5344CB8AC3E}">
        <p14:creationId xmlns:p14="http://schemas.microsoft.com/office/powerpoint/2010/main" val="48107725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7094" y="-1"/>
            <a:ext cx="8669548" cy="793631"/>
          </a:xfrm>
        </p:spPr>
        <p:txBody>
          <a:bodyPr>
            <a:normAutofit/>
          </a:bodyPr>
          <a:lstStyle/>
          <a:p>
            <a:pPr algn="ctr"/>
            <a:r>
              <a:rPr lang="en-IN" sz="3600" b="1" dirty="0" smtClean="0">
                <a:latin typeface="Algerian" panose="04020705040A02060702" pitchFamily="82" charset="0"/>
              </a:rPr>
              <a:t>Sales Analysis</a:t>
            </a:r>
            <a:endParaRPr lang="en-IN" sz="3600" b="1" dirty="0">
              <a:latin typeface="Algerian" panose="04020705040A02060702" pitchFamily="82" charset="0"/>
            </a:endParaRPr>
          </a:p>
        </p:txBody>
      </p:sp>
      <p:sp>
        <p:nvSpPr>
          <p:cNvPr id="4" name="Rectangle 1"/>
          <p:cNvSpPr>
            <a:spLocks noGrp="1" noChangeArrowheads="1"/>
          </p:cNvSpPr>
          <p:nvPr>
            <p:ph type="subTitle" idx="1"/>
          </p:nvPr>
        </p:nvSpPr>
        <p:spPr bwMode="auto">
          <a:xfrm>
            <a:off x="871268" y="664206"/>
            <a:ext cx="9954881" cy="643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Söhne"/>
              </a:rPr>
              <a:t>The project involves analyzing various aspects of the dataset, such as gender, age group, state, marital status, occupation, and product category, to gain insights into customer behavior and sales patterns. Here's a brief description of the steps taken in the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chemeClr val="tx1"/>
                </a:solidFill>
                <a:effectLst/>
                <a:latin typeface="Söhne"/>
              </a:rPr>
              <a:t>Data Import: The project starts by importing the necessary libraries (</a:t>
            </a:r>
            <a:r>
              <a:rPr kumimoji="0" lang="en-US" altLang="en-US" sz="1400" b="0" i="0" u="none" strike="noStrike" cap="none" normalizeH="0" baseline="0" dirty="0" err="1" smtClean="0">
                <a:ln>
                  <a:noFill/>
                </a:ln>
                <a:solidFill>
                  <a:schemeClr val="tx1"/>
                </a:solidFill>
                <a:effectLst/>
                <a:latin typeface="Söhne"/>
              </a:rPr>
              <a:t>numpy</a:t>
            </a:r>
            <a:r>
              <a:rPr kumimoji="0" lang="en-US" altLang="en-US" sz="1400" b="0" i="0" u="none" strike="noStrike" cap="none" normalizeH="0" baseline="0" dirty="0" smtClean="0">
                <a:ln>
                  <a:noFill/>
                </a:ln>
                <a:solidFill>
                  <a:schemeClr val="tx1"/>
                </a:solidFill>
                <a:effectLst/>
                <a:latin typeface="Söhne"/>
              </a:rPr>
              <a:t>, pandas, </a:t>
            </a:r>
            <a:r>
              <a:rPr kumimoji="0" lang="en-US" altLang="en-US" sz="1400" b="0" i="0" u="none" strike="noStrike" cap="none" normalizeH="0" baseline="0" dirty="0" err="1" smtClean="0">
                <a:ln>
                  <a:noFill/>
                </a:ln>
                <a:solidFill>
                  <a:schemeClr val="tx1"/>
                </a:solidFill>
                <a:effectLst/>
                <a:latin typeface="Söhne"/>
              </a:rPr>
              <a:t>matplotlib</a:t>
            </a:r>
            <a:r>
              <a:rPr kumimoji="0" lang="en-US" altLang="en-US" sz="1400" b="0" i="0" u="none" strike="noStrike" cap="none" normalizeH="0" baseline="0" dirty="0" smtClean="0">
                <a:ln>
                  <a:noFill/>
                </a:ln>
                <a:solidFill>
                  <a:schemeClr val="tx1"/>
                </a:solidFill>
                <a:effectLst/>
                <a:latin typeface="Söhne"/>
              </a:rPr>
              <a:t>, </a:t>
            </a:r>
            <a:r>
              <a:rPr kumimoji="0" lang="en-US" altLang="en-US" sz="1400" b="0" i="0" u="none" strike="noStrike" cap="none" normalizeH="0" baseline="0" dirty="0" err="1" smtClean="0">
                <a:ln>
                  <a:noFill/>
                </a:ln>
                <a:solidFill>
                  <a:schemeClr val="tx1"/>
                </a:solidFill>
                <a:effectLst/>
                <a:latin typeface="Söhne"/>
              </a:rPr>
              <a:t>seaborn</a:t>
            </a:r>
            <a:r>
              <a:rPr kumimoji="0" lang="en-US" altLang="en-US" sz="1400" b="0" i="0" u="none" strike="noStrike" cap="none" normalizeH="0" baseline="0" dirty="0" smtClean="0">
                <a:ln>
                  <a:noFill/>
                </a:ln>
                <a:solidFill>
                  <a:schemeClr val="tx1"/>
                </a:solidFill>
                <a:effectLst/>
                <a:latin typeface="Söhne"/>
              </a:rPr>
              <a:t>) and reading the dataset from a CSV file using </a:t>
            </a:r>
            <a:r>
              <a:rPr kumimoji="0" lang="en-US" altLang="en-US" sz="1400" b="1" i="0" u="none" strike="noStrike" cap="none" normalizeH="0" baseline="0" dirty="0" err="1" smtClean="0">
                <a:ln>
                  <a:noFill/>
                </a:ln>
                <a:solidFill>
                  <a:schemeClr val="tx1"/>
                </a:solidFill>
                <a:effectLst/>
                <a:latin typeface="Söhne Mono"/>
              </a:rPr>
              <a:t>pd.read_csv</a:t>
            </a:r>
            <a:r>
              <a:rPr kumimoji="0" lang="en-US" altLang="en-US" sz="1400" b="1" i="0" u="none" strike="noStrike" cap="none" normalizeH="0" baseline="0" dirty="0" smtClean="0">
                <a:ln>
                  <a:noFill/>
                </a:ln>
                <a:solidFill>
                  <a:schemeClr val="tx1"/>
                </a:solidFill>
                <a:effectLst/>
                <a:latin typeface="Söhne Mono"/>
              </a:rPr>
              <a:t>()</a:t>
            </a:r>
            <a:r>
              <a:rPr kumimoji="0" lang="en-US" altLang="en-US" sz="1400" b="0" i="0" u="none" strike="noStrike" cap="none" normalizeH="0" baseline="0" dirty="0" smtClean="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400" b="0" i="0" u="none" strike="noStrike" cap="none" normalizeH="0" baseline="0" dirty="0" smtClean="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0" u="none" strike="noStrike" cap="none" normalizeH="0" baseline="0" dirty="0" smtClean="0">
                <a:ln>
                  <a:noFill/>
                </a:ln>
                <a:solidFill>
                  <a:schemeClr val="tx1"/>
                </a:solidFill>
                <a:effectLst/>
                <a:latin typeface="Söhne"/>
              </a:rPr>
              <a:t>Data Exploration: The initial exploration involves checking the shape of the dataset, displaying the first few rows using </a:t>
            </a:r>
            <a:r>
              <a:rPr kumimoji="0" lang="en-US" altLang="en-US" sz="1400" b="1" i="0" u="none" strike="noStrike" cap="none" normalizeH="0" baseline="0" dirty="0" err="1" smtClean="0">
                <a:ln>
                  <a:noFill/>
                </a:ln>
                <a:solidFill>
                  <a:schemeClr val="tx1"/>
                </a:solidFill>
                <a:effectLst/>
                <a:latin typeface="Söhne Mono"/>
              </a:rPr>
              <a:t>df.head</a:t>
            </a:r>
            <a:r>
              <a:rPr kumimoji="0" lang="en-US" altLang="en-US" sz="1400" b="1" i="0" u="none" strike="noStrike" cap="none" normalizeH="0" baseline="0" dirty="0" smtClean="0">
                <a:ln>
                  <a:noFill/>
                </a:ln>
                <a:solidFill>
                  <a:schemeClr val="tx1"/>
                </a:solidFill>
                <a:effectLst/>
                <a:latin typeface="Söhne Mono"/>
              </a:rPr>
              <a:t>()</a:t>
            </a:r>
            <a:r>
              <a:rPr kumimoji="0" lang="en-US" altLang="en-US" sz="1400" b="0" i="0" u="none" strike="noStrike" cap="none" normalizeH="0" baseline="0" dirty="0" smtClean="0">
                <a:ln>
                  <a:noFill/>
                </a:ln>
                <a:solidFill>
                  <a:schemeClr val="tx1"/>
                </a:solidFill>
                <a:effectLst/>
                <a:latin typeface="Söhne"/>
              </a:rPr>
              <a:t>, and examining the column names, data types, and non-null counts using </a:t>
            </a:r>
            <a:r>
              <a:rPr kumimoji="0" lang="en-US" altLang="en-US" sz="1400" b="1" i="0" u="none" strike="noStrike" cap="none" normalizeH="0" baseline="0" dirty="0" smtClean="0">
                <a:ln>
                  <a:noFill/>
                </a:ln>
                <a:solidFill>
                  <a:schemeClr val="tx1"/>
                </a:solidFill>
                <a:effectLst/>
                <a:latin typeface="Söhne Mono"/>
              </a:rPr>
              <a:t>df.info()</a:t>
            </a:r>
            <a:r>
              <a:rPr kumimoji="0" lang="en-US" altLang="en-US" sz="1400" b="0" i="0" u="none" strike="noStrike" cap="none" normalizeH="0" baseline="0" dirty="0" smtClean="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smtClean="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0" u="none" strike="noStrike" cap="none" normalizeH="0" baseline="0" dirty="0" smtClean="0">
                <a:ln>
                  <a:noFill/>
                </a:ln>
                <a:solidFill>
                  <a:schemeClr val="tx1"/>
                </a:solidFill>
                <a:effectLst/>
                <a:latin typeface="Söhne"/>
              </a:rPr>
              <a:t>Data Cleaning: The project proceeds with data cleaning steps. First, irrelevant or blank columns ('Status' and 'unnamed1') are dropped using </a:t>
            </a:r>
            <a:r>
              <a:rPr kumimoji="0" lang="en-US" altLang="en-US" sz="1400" b="1" i="0" u="none" strike="noStrike" cap="none" normalizeH="0" baseline="0" dirty="0" err="1" smtClean="0">
                <a:ln>
                  <a:noFill/>
                </a:ln>
                <a:solidFill>
                  <a:schemeClr val="tx1"/>
                </a:solidFill>
                <a:effectLst/>
                <a:latin typeface="Söhne Mono"/>
              </a:rPr>
              <a:t>df.drop</a:t>
            </a:r>
            <a:r>
              <a:rPr kumimoji="0" lang="en-US" altLang="en-US" sz="1400" b="1" i="0" u="none" strike="noStrike" cap="none" normalizeH="0" baseline="0" dirty="0" smtClean="0">
                <a:ln>
                  <a:noFill/>
                </a:ln>
                <a:solidFill>
                  <a:schemeClr val="tx1"/>
                </a:solidFill>
                <a:effectLst/>
                <a:latin typeface="Söhne Mono"/>
              </a:rPr>
              <a:t>()</a:t>
            </a:r>
            <a:r>
              <a:rPr kumimoji="0" lang="en-US" altLang="en-US" sz="1400" b="0" i="0" u="none" strike="noStrike" cap="none" normalizeH="0" baseline="0" dirty="0" smtClean="0">
                <a:ln>
                  <a:noFill/>
                </a:ln>
                <a:solidFill>
                  <a:schemeClr val="tx1"/>
                </a:solidFill>
                <a:effectLst/>
                <a:latin typeface="Söhne"/>
              </a:rPr>
              <a:t>. Next, the presence of null values is checked using </a:t>
            </a:r>
            <a:r>
              <a:rPr kumimoji="0" lang="en-US" altLang="en-US" sz="1400" b="1" i="0" u="none" strike="noStrike" cap="none" normalizeH="0" baseline="0" dirty="0" err="1" smtClean="0">
                <a:ln>
                  <a:noFill/>
                </a:ln>
                <a:solidFill>
                  <a:schemeClr val="tx1"/>
                </a:solidFill>
                <a:effectLst/>
                <a:latin typeface="Söhne Mono"/>
              </a:rPr>
              <a:t>pd.isnull</a:t>
            </a:r>
            <a:r>
              <a:rPr kumimoji="0" lang="en-US" altLang="en-US" sz="1400" b="1" i="0" u="none" strike="noStrike" cap="none" normalizeH="0" baseline="0" dirty="0" smtClean="0">
                <a:ln>
                  <a:noFill/>
                </a:ln>
                <a:solidFill>
                  <a:schemeClr val="tx1"/>
                </a:solidFill>
                <a:effectLst/>
                <a:latin typeface="Söhne Mono"/>
              </a:rPr>
              <a:t>(</a:t>
            </a:r>
            <a:r>
              <a:rPr kumimoji="0" lang="en-US" altLang="en-US" sz="1400" b="1" i="0" u="none" strike="noStrike" cap="none" normalizeH="0" baseline="0" dirty="0" err="1" smtClean="0">
                <a:ln>
                  <a:noFill/>
                </a:ln>
                <a:solidFill>
                  <a:schemeClr val="tx1"/>
                </a:solidFill>
                <a:effectLst/>
                <a:latin typeface="Söhne Mono"/>
              </a:rPr>
              <a:t>df</a:t>
            </a:r>
            <a:r>
              <a:rPr kumimoji="0" lang="en-US" altLang="en-US" sz="1400" b="1" i="0" u="none" strike="noStrike" cap="none" normalizeH="0" baseline="0" dirty="0" smtClean="0">
                <a:ln>
                  <a:noFill/>
                </a:ln>
                <a:solidFill>
                  <a:schemeClr val="tx1"/>
                </a:solidFill>
                <a:effectLst/>
                <a:latin typeface="Söhne Mono"/>
              </a:rPr>
              <a:t>).sum()</a:t>
            </a:r>
            <a:r>
              <a:rPr kumimoji="0" lang="en-US" altLang="en-US" sz="1400" b="0" i="0" u="none" strike="noStrike" cap="none" normalizeH="0" baseline="0" dirty="0" smtClean="0">
                <a:ln>
                  <a:noFill/>
                </a:ln>
                <a:solidFill>
                  <a:schemeClr val="tx1"/>
                </a:solidFill>
                <a:effectLst/>
                <a:latin typeface="Söhne"/>
              </a:rPr>
              <a:t>, and rows with null values are dropped using </a:t>
            </a:r>
            <a:r>
              <a:rPr kumimoji="0" lang="en-US" altLang="en-US" sz="1400" b="1" i="0" u="none" strike="noStrike" cap="none" normalizeH="0" baseline="0" dirty="0" err="1" smtClean="0">
                <a:ln>
                  <a:noFill/>
                </a:ln>
                <a:solidFill>
                  <a:schemeClr val="tx1"/>
                </a:solidFill>
                <a:effectLst/>
                <a:latin typeface="Söhne Mono"/>
              </a:rPr>
              <a:t>df.dropna</a:t>
            </a:r>
            <a:r>
              <a:rPr kumimoji="0" lang="en-US" altLang="en-US" sz="1400" b="1" i="0" u="none" strike="noStrike" cap="none" normalizeH="0" baseline="0" dirty="0" smtClean="0">
                <a:ln>
                  <a:noFill/>
                </a:ln>
                <a:solidFill>
                  <a:schemeClr val="tx1"/>
                </a:solidFill>
                <a:effectLst/>
                <a:latin typeface="Söhne Mono"/>
              </a:rPr>
              <a:t>()</a:t>
            </a:r>
            <a:r>
              <a:rPr kumimoji="0" lang="en-US" altLang="en-US" sz="1400" b="0" i="0" u="none" strike="noStrike" cap="none" normalizeH="0" baseline="0" dirty="0" smtClean="0">
                <a:ln>
                  <a:noFill/>
                </a:ln>
                <a:solidFill>
                  <a:schemeClr val="tx1"/>
                </a:solidFill>
                <a:effectLst/>
                <a:latin typeface="Söhne"/>
              </a:rPr>
              <a:t>. Finally, the data type of the 'Amount' column is changed to '</a:t>
            </a:r>
            <a:r>
              <a:rPr kumimoji="0" lang="en-US" altLang="en-US" sz="1400" b="0" i="0" u="none" strike="noStrike" cap="none" normalizeH="0" baseline="0" dirty="0" err="1" smtClean="0">
                <a:ln>
                  <a:noFill/>
                </a:ln>
                <a:solidFill>
                  <a:schemeClr val="tx1"/>
                </a:solidFill>
                <a:effectLst/>
                <a:latin typeface="Söhne"/>
              </a:rPr>
              <a:t>int</a:t>
            </a:r>
            <a:r>
              <a:rPr kumimoji="0" lang="en-US" altLang="en-US" sz="1400" b="0" i="0" u="none" strike="noStrike" cap="none" normalizeH="0" baseline="0" dirty="0" smtClean="0">
                <a:ln>
                  <a:noFill/>
                </a:ln>
                <a:solidFill>
                  <a:schemeClr val="tx1"/>
                </a:solidFill>
                <a:effectLst/>
                <a:latin typeface="Söhne"/>
              </a:rPr>
              <a:t>' using </a:t>
            </a:r>
            <a:r>
              <a:rPr kumimoji="0" lang="en-US" altLang="en-US" sz="1400" b="1" i="0" u="none" strike="noStrike" cap="none" normalizeH="0" baseline="0" dirty="0" err="1" smtClean="0">
                <a:ln>
                  <a:noFill/>
                </a:ln>
                <a:solidFill>
                  <a:schemeClr val="tx1"/>
                </a:solidFill>
                <a:effectLst/>
                <a:latin typeface="Söhne Mono"/>
              </a:rPr>
              <a:t>df</a:t>
            </a:r>
            <a:r>
              <a:rPr kumimoji="0" lang="en-US" altLang="en-US" sz="1400" b="1" i="0" u="none" strike="noStrike" cap="none" normalizeH="0" baseline="0" dirty="0" smtClean="0">
                <a:ln>
                  <a:noFill/>
                </a:ln>
                <a:solidFill>
                  <a:schemeClr val="tx1"/>
                </a:solidFill>
                <a:effectLst/>
                <a:latin typeface="Söhne Mono"/>
              </a:rPr>
              <a:t>['Amount'].</a:t>
            </a:r>
            <a:r>
              <a:rPr kumimoji="0" lang="en-US" altLang="en-US" sz="1400" b="1" i="0" u="none" strike="noStrike" cap="none" normalizeH="0" baseline="0" dirty="0" err="1" smtClean="0">
                <a:ln>
                  <a:noFill/>
                </a:ln>
                <a:solidFill>
                  <a:schemeClr val="tx1"/>
                </a:solidFill>
                <a:effectLst/>
                <a:latin typeface="Söhne Mono"/>
              </a:rPr>
              <a:t>astype</a:t>
            </a:r>
            <a:r>
              <a:rPr kumimoji="0" lang="en-US" altLang="en-US" sz="1400" b="1" i="0" u="none" strike="noStrike" cap="none" normalizeH="0" baseline="0" dirty="0" smtClean="0">
                <a:ln>
                  <a:noFill/>
                </a:ln>
                <a:solidFill>
                  <a:schemeClr val="tx1"/>
                </a:solidFill>
                <a:effectLst/>
                <a:latin typeface="Söhne Mono"/>
              </a:rPr>
              <a:t>('</a:t>
            </a:r>
            <a:r>
              <a:rPr kumimoji="0" lang="en-US" altLang="en-US" sz="1400" b="1" i="0" u="none" strike="noStrike" cap="none" normalizeH="0" baseline="0" dirty="0" err="1" smtClean="0">
                <a:ln>
                  <a:noFill/>
                </a:ln>
                <a:solidFill>
                  <a:schemeClr val="tx1"/>
                </a:solidFill>
                <a:effectLst/>
                <a:latin typeface="Söhne Mono"/>
              </a:rPr>
              <a:t>int</a:t>
            </a:r>
            <a:r>
              <a:rPr kumimoji="0" lang="en-US" altLang="en-US" sz="1400" b="1" i="0" u="none" strike="noStrike" cap="none" normalizeH="0" baseline="0" dirty="0" smtClean="0">
                <a:ln>
                  <a:noFill/>
                </a:ln>
                <a:solidFill>
                  <a:schemeClr val="tx1"/>
                </a:solidFill>
                <a:effectLst/>
                <a:latin typeface="Söhne Mono"/>
              </a:rPr>
              <a:t>')</a:t>
            </a:r>
            <a:r>
              <a:rPr kumimoji="0" lang="en-US" altLang="en-US" sz="1400" b="0" i="0" u="none" strike="noStrike" cap="none" normalizeH="0" baseline="0" dirty="0" smtClean="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smtClean="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0" i="0" u="none" strike="noStrike" cap="none" normalizeH="0" baseline="0" dirty="0" smtClean="0">
                <a:ln>
                  <a:noFill/>
                </a:ln>
                <a:solidFill>
                  <a:schemeClr val="tx1"/>
                </a:solidFill>
                <a:effectLst/>
                <a:latin typeface="Söhne"/>
              </a:rPr>
              <a:t>Data Analysis and Visualization: The project performs exploratory data analysis using various visualization techniques. Several bar charts are created using the </a:t>
            </a:r>
            <a:r>
              <a:rPr kumimoji="0" lang="en-US" altLang="en-US" sz="1400" b="0" i="0" u="none" strike="noStrike" cap="none" normalizeH="0" baseline="0" dirty="0" err="1" smtClean="0">
                <a:ln>
                  <a:noFill/>
                </a:ln>
                <a:solidFill>
                  <a:schemeClr val="tx1"/>
                </a:solidFill>
                <a:effectLst/>
                <a:latin typeface="Söhne"/>
              </a:rPr>
              <a:t>seaborn</a:t>
            </a:r>
            <a:r>
              <a:rPr kumimoji="0" lang="en-US" altLang="en-US" sz="1400" b="0" i="0" u="none" strike="noStrike" cap="none" normalizeH="0" baseline="0" dirty="0" smtClean="0">
                <a:ln>
                  <a:noFill/>
                </a:ln>
                <a:solidFill>
                  <a:schemeClr val="tx1"/>
                </a:solidFill>
                <a:effectLst/>
                <a:latin typeface="Söhne"/>
              </a:rPr>
              <a:t> library (</a:t>
            </a:r>
            <a:r>
              <a:rPr kumimoji="0" lang="en-US" altLang="en-US" sz="1400" b="1" i="0" u="none" strike="noStrike" cap="none" normalizeH="0" baseline="0" dirty="0" err="1" smtClean="0">
                <a:ln>
                  <a:noFill/>
                </a:ln>
                <a:solidFill>
                  <a:schemeClr val="tx1"/>
                </a:solidFill>
                <a:effectLst/>
                <a:latin typeface="Söhne Mono"/>
              </a:rPr>
              <a:t>sns.barplot</a:t>
            </a:r>
            <a:r>
              <a:rPr kumimoji="0" lang="en-US" altLang="en-US" sz="1400" b="1" i="0" u="none" strike="noStrike" cap="none" normalizeH="0" baseline="0" dirty="0" smtClean="0">
                <a:ln>
                  <a:noFill/>
                </a:ln>
                <a:solidFill>
                  <a:schemeClr val="tx1"/>
                </a:solidFill>
                <a:effectLst/>
                <a:latin typeface="Söhne Mono"/>
              </a:rPr>
              <a:t>()</a:t>
            </a:r>
            <a:r>
              <a:rPr kumimoji="0" lang="en-US" altLang="en-US" sz="1400" b="0" i="0" u="none" strike="noStrike" cap="none" normalizeH="0" baseline="0" dirty="0" smtClean="0">
                <a:ln>
                  <a:noFill/>
                </a:ln>
                <a:solidFill>
                  <a:schemeClr val="tx1"/>
                </a:solidFill>
                <a:effectLst/>
                <a:latin typeface="Söhne"/>
              </a:rPr>
              <a:t>) to analyze different aspects of the dataset, such as gender, age group, state, marital status, occupation, product category, and product ID. The bar charts provide insights into the distribution of data, sales trends, and patterns related to each category.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smtClean="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0" i="0" u="none" strike="noStrike" cap="none" normalizeH="0" baseline="0" dirty="0" smtClean="0">
                <a:ln>
                  <a:noFill/>
                </a:ln>
                <a:solidFill>
                  <a:schemeClr val="tx1"/>
                </a:solidFill>
                <a:effectLst/>
                <a:latin typeface="Söhne"/>
              </a:rPr>
              <a:t>Summary Statistics: The project concludes with the calculation of summary statistics using </a:t>
            </a:r>
            <a:r>
              <a:rPr kumimoji="0" lang="en-US" altLang="en-US" sz="1400" b="1" i="0" u="none" strike="noStrike" cap="none" normalizeH="0" baseline="0" dirty="0" err="1" smtClean="0">
                <a:ln>
                  <a:noFill/>
                </a:ln>
                <a:solidFill>
                  <a:schemeClr val="tx1"/>
                </a:solidFill>
                <a:effectLst/>
                <a:latin typeface="Söhne Mono"/>
              </a:rPr>
              <a:t>df.describe</a:t>
            </a:r>
            <a:r>
              <a:rPr kumimoji="0" lang="en-US" altLang="en-US" sz="1400" b="1" i="0" u="none" strike="noStrike" cap="none" normalizeH="0" baseline="0" dirty="0" smtClean="0">
                <a:ln>
                  <a:noFill/>
                </a:ln>
                <a:solidFill>
                  <a:schemeClr val="tx1"/>
                </a:solidFill>
                <a:effectLst/>
                <a:latin typeface="Söhne Mono"/>
              </a:rPr>
              <a:t>()</a:t>
            </a:r>
            <a:r>
              <a:rPr kumimoji="0" lang="en-US" altLang="en-US" sz="1400" b="0" i="0" u="none" strike="noStrike" cap="none" normalizeH="0" baseline="0" dirty="0" smtClean="0">
                <a:ln>
                  <a:noFill/>
                </a:ln>
                <a:solidFill>
                  <a:schemeClr val="tx1"/>
                </a:solidFill>
                <a:effectLst/>
                <a:latin typeface="Söhne"/>
              </a:rPr>
              <a:t> for the numerical columns '</a:t>
            </a:r>
            <a:r>
              <a:rPr kumimoji="0" lang="en-US" altLang="en-US" sz="1400" b="0" i="0" u="none" strike="noStrike" cap="none" normalizeH="0" baseline="0" dirty="0" err="1" smtClean="0">
                <a:ln>
                  <a:noFill/>
                </a:ln>
                <a:solidFill>
                  <a:schemeClr val="tx1"/>
                </a:solidFill>
                <a:effectLst/>
                <a:latin typeface="Söhne"/>
              </a:rPr>
              <a:t>User_ID</a:t>
            </a:r>
            <a:r>
              <a:rPr kumimoji="0" lang="en-US" altLang="en-US" sz="1400" b="0" i="0" u="none" strike="noStrike" cap="none" normalizeH="0" baseline="0" dirty="0" smtClean="0">
                <a:ln>
                  <a:noFill/>
                </a:ln>
                <a:solidFill>
                  <a:schemeClr val="tx1"/>
                </a:solidFill>
                <a:effectLst/>
                <a:latin typeface="Söhne"/>
              </a:rPr>
              <a:t>', 'Age', '</a:t>
            </a:r>
            <a:r>
              <a:rPr kumimoji="0" lang="en-US" altLang="en-US" sz="1400" b="0" i="0" u="none" strike="noStrike" cap="none" normalizeH="0" baseline="0" dirty="0" err="1" smtClean="0">
                <a:ln>
                  <a:noFill/>
                </a:ln>
                <a:solidFill>
                  <a:schemeClr val="tx1"/>
                </a:solidFill>
                <a:effectLst/>
                <a:latin typeface="Söhne"/>
              </a:rPr>
              <a:t>Marital_Status</a:t>
            </a:r>
            <a:r>
              <a:rPr kumimoji="0" lang="en-US" altLang="en-US" sz="1400" b="0" i="0" u="none" strike="noStrike" cap="none" normalizeH="0" baseline="0" dirty="0" smtClean="0">
                <a:ln>
                  <a:noFill/>
                </a:ln>
                <a:solidFill>
                  <a:schemeClr val="tx1"/>
                </a:solidFill>
                <a:effectLst/>
                <a:latin typeface="Söhne"/>
              </a:rPr>
              <a:t>', 'Orders', and 'Amount'. These statistics include count, mean, standard deviation, and quartile information, providing a numerical summary of the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Söhne"/>
              </a:rPr>
              <a:t>Overall, this project aims to explore and visualize the Diwali sales dataset to gain insights into customer demographics, purchasing patterns, and popular product categories. The visualizations and summary statistics help in understanding the underlying trends and patterns within the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8842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TotalTime>
  <Words>371</Words>
  <Application>Microsoft Office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Algerian</vt:lpstr>
      <vt:lpstr>Arial</vt:lpstr>
      <vt:lpstr>Century Gothic</vt:lpstr>
      <vt:lpstr>Söhne</vt:lpstr>
      <vt:lpstr>Söhne Mono</vt:lpstr>
      <vt:lpstr>Wingdings 3</vt:lpstr>
      <vt:lpstr>Ion</vt:lpstr>
      <vt:lpstr>Sales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Case study(SQL)</dc:title>
  <dc:creator>Microsoft account</dc:creator>
  <cp:lastModifiedBy>Microsoft account</cp:lastModifiedBy>
  <cp:revision>3</cp:revision>
  <dcterms:created xsi:type="dcterms:W3CDTF">2023-07-10T10:47:10Z</dcterms:created>
  <dcterms:modified xsi:type="dcterms:W3CDTF">2023-07-11T16:32:42Z</dcterms:modified>
</cp:coreProperties>
</file>