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F429FA6-5774-4E5A-BA6C-11A2355FEC88}"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B8222A-C7F3-491F-B678-9766DF40D3C6}" type="slidenum">
              <a:rPr lang="en-IN" smtClean="0"/>
              <a:t>‹#›</a:t>
            </a:fld>
            <a:endParaRPr lang="en-IN"/>
          </a:p>
        </p:txBody>
      </p:sp>
    </p:spTree>
    <p:extLst>
      <p:ext uri="{BB962C8B-B14F-4D97-AF65-F5344CB8AC3E}">
        <p14:creationId xmlns:p14="http://schemas.microsoft.com/office/powerpoint/2010/main" val="1470537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429FA6-5774-4E5A-BA6C-11A2355FEC88}"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B8222A-C7F3-491F-B678-9766DF40D3C6}" type="slidenum">
              <a:rPr lang="en-IN" smtClean="0"/>
              <a:t>‹#›</a:t>
            </a:fld>
            <a:endParaRPr lang="en-IN"/>
          </a:p>
        </p:txBody>
      </p:sp>
    </p:spTree>
    <p:extLst>
      <p:ext uri="{BB962C8B-B14F-4D97-AF65-F5344CB8AC3E}">
        <p14:creationId xmlns:p14="http://schemas.microsoft.com/office/powerpoint/2010/main" val="277460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429FA6-5774-4E5A-BA6C-11A2355FEC88}"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B8222A-C7F3-491F-B678-9766DF40D3C6}" type="slidenum">
              <a:rPr lang="en-IN" smtClean="0"/>
              <a:t>‹#›</a:t>
            </a:fld>
            <a:endParaRPr lang="en-IN"/>
          </a:p>
        </p:txBody>
      </p:sp>
    </p:spTree>
    <p:extLst>
      <p:ext uri="{BB962C8B-B14F-4D97-AF65-F5344CB8AC3E}">
        <p14:creationId xmlns:p14="http://schemas.microsoft.com/office/powerpoint/2010/main" val="68972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429FA6-5774-4E5A-BA6C-11A2355FEC88}"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B8222A-C7F3-491F-B678-9766DF40D3C6}" type="slidenum">
              <a:rPr lang="en-IN" smtClean="0"/>
              <a:t>‹#›</a:t>
            </a:fld>
            <a:endParaRPr lang="en-IN"/>
          </a:p>
        </p:txBody>
      </p:sp>
    </p:spTree>
    <p:extLst>
      <p:ext uri="{BB962C8B-B14F-4D97-AF65-F5344CB8AC3E}">
        <p14:creationId xmlns:p14="http://schemas.microsoft.com/office/powerpoint/2010/main" val="52337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429FA6-5774-4E5A-BA6C-11A2355FEC88}"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B8222A-C7F3-491F-B678-9766DF40D3C6}" type="slidenum">
              <a:rPr lang="en-IN" smtClean="0"/>
              <a:t>‹#›</a:t>
            </a:fld>
            <a:endParaRPr lang="en-IN"/>
          </a:p>
        </p:txBody>
      </p:sp>
    </p:spTree>
    <p:extLst>
      <p:ext uri="{BB962C8B-B14F-4D97-AF65-F5344CB8AC3E}">
        <p14:creationId xmlns:p14="http://schemas.microsoft.com/office/powerpoint/2010/main" val="330901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F429FA6-5774-4E5A-BA6C-11A2355FEC88}"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B8222A-C7F3-491F-B678-9766DF40D3C6}" type="slidenum">
              <a:rPr lang="en-IN" smtClean="0"/>
              <a:t>‹#›</a:t>
            </a:fld>
            <a:endParaRPr lang="en-IN"/>
          </a:p>
        </p:txBody>
      </p:sp>
    </p:spTree>
    <p:extLst>
      <p:ext uri="{BB962C8B-B14F-4D97-AF65-F5344CB8AC3E}">
        <p14:creationId xmlns:p14="http://schemas.microsoft.com/office/powerpoint/2010/main" val="392824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F429FA6-5774-4E5A-BA6C-11A2355FEC88}" type="datetimeFigureOut">
              <a:rPr lang="en-IN" smtClean="0"/>
              <a:t>16-07-2023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B8222A-C7F3-491F-B678-9766DF40D3C6}" type="slidenum">
              <a:rPr lang="en-IN" smtClean="0"/>
              <a:t>‹#›</a:t>
            </a:fld>
            <a:endParaRPr lang="en-IN"/>
          </a:p>
        </p:txBody>
      </p:sp>
    </p:spTree>
    <p:extLst>
      <p:ext uri="{BB962C8B-B14F-4D97-AF65-F5344CB8AC3E}">
        <p14:creationId xmlns:p14="http://schemas.microsoft.com/office/powerpoint/2010/main" val="327937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F429FA6-5774-4E5A-BA6C-11A2355FEC88}" type="datetimeFigureOut">
              <a:rPr lang="en-IN" smtClean="0"/>
              <a:t>16-07-2023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B8222A-C7F3-491F-B678-9766DF40D3C6}" type="slidenum">
              <a:rPr lang="en-IN" smtClean="0"/>
              <a:t>‹#›</a:t>
            </a:fld>
            <a:endParaRPr lang="en-IN"/>
          </a:p>
        </p:txBody>
      </p:sp>
    </p:spTree>
    <p:extLst>
      <p:ext uri="{BB962C8B-B14F-4D97-AF65-F5344CB8AC3E}">
        <p14:creationId xmlns:p14="http://schemas.microsoft.com/office/powerpoint/2010/main" val="371150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429FA6-5774-4E5A-BA6C-11A2355FEC88}" type="datetimeFigureOut">
              <a:rPr lang="en-IN" smtClean="0"/>
              <a:t>16-07-2023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B8222A-C7F3-491F-B678-9766DF40D3C6}" type="slidenum">
              <a:rPr lang="en-IN" smtClean="0"/>
              <a:t>‹#›</a:t>
            </a:fld>
            <a:endParaRPr lang="en-IN"/>
          </a:p>
        </p:txBody>
      </p:sp>
    </p:spTree>
    <p:extLst>
      <p:ext uri="{BB962C8B-B14F-4D97-AF65-F5344CB8AC3E}">
        <p14:creationId xmlns:p14="http://schemas.microsoft.com/office/powerpoint/2010/main" val="134364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429FA6-5774-4E5A-BA6C-11A2355FEC88}"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B8222A-C7F3-491F-B678-9766DF40D3C6}" type="slidenum">
              <a:rPr lang="en-IN" smtClean="0"/>
              <a:t>‹#›</a:t>
            </a:fld>
            <a:endParaRPr lang="en-IN"/>
          </a:p>
        </p:txBody>
      </p:sp>
    </p:spTree>
    <p:extLst>
      <p:ext uri="{BB962C8B-B14F-4D97-AF65-F5344CB8AC3E}">
        <p14:creationId xmlns:p14="http://schemas.microsoft.com/office/powerpoint/2010/main" val="121562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429FA6-5774-4E5A-BA6C-11A2355FEC88}"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B8222A-C7F3-491F-B678-9766DF40D3C6}" type="slidenum">
              <a:rPr lang="en-IN" smtClean="0"/>
              <a:t>‹#›</a:t>
            </a:fld>
            <a:endParaRPr lang="en-IN"/>
          </a:p>
        </p:txBody>
      </p:sp>
    </p:spTree>
    <p:extLst>
      <p:ext uri="{BB962C8B-B14F-4D97-AF65-F5344CB8AC3E}">
        <p14:creationId xmlns:p14="http://schemas.microsoft.com/office/powerpoint/2010/main" val="88568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29FA6-5774-4E5A-BA6C-11A2355FEC88}" type="datetimeFigureOut">
              <a:rPr lang="en-IN" smtClean="0"/>
              <a:t>16-07-2023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B8222A-C7F3-491F-B678-9766DF40D3C6}" type="slidenum">
              <a:rPr lang="en-IN" smtClean="0"/>
              <a:t>‹#›</a:t>
            </a:fld>
            <a:endParaRPr lang="en-IN"/>
          </a:p>
        </p:txBody>
      </p:sp>
    </p:spTree>
    <p:extLst>
      <p:ext uri="{BB962C8B-B14F-4D97-AF65-F5344CB8AC3E}">
        <p14:creationId xmlns:p14="http://schemas.microsoft.com/office/powerpoint/2010/main" val="679429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0226" y="1"/>
            <a:ext cx="9287774" cy="577970"/>
          </a:xfrm>
        </p:spPr>
        <p:txBody>
          <a:bodyPr/>
          <a:lstStyle/>
          <a:p>
            <a:r>
              <a:rPr lang="en-IN" sz="2400" b="1" dirty="0" smtClean="0"/>
              <a:t>Project Report</a:t>
            </a:r>
            <a:endParaRPr lang="en-IN" sz="2400" b="1" dirty="0"/>
          </a:p>
        </p:txBody>
      </p:sp>
      <p:sp>
        <p:nvSpPr>
          <p:cNvPr id="3" name="Subtitle 2"/>
          <p:cNvSpPr>
            <a:spLocks noGrp="1"/>
          </p:cNvSpPr>
          <p:nvPr>
            <p:ph type="subTitle" idx="1"/>
          </p:nvPr>
        </p:nvSpPr>
        <p:spPr>
          <a:xfrm>
            <a:off x="1457864" y="577971"/>
            <a:ext cx="9210135" cy="6176512"/>
          </a:xfrm>
        </p:spPr>
        <p:txBody>
          <a:bodyPr>
            <a:noAutofit/>
          </a:bodyPr>
          <a:lstStyle/>
          <a:p>
            <a:pPr algn="l"/>
            <a:r>
              <a:rPr lang="en-IN" dirty="0"/>
              <a:t>Based on the analysis of mean likes per category, it is evident that the "Music" category has been the most successful in terms of user engagement and likes. This finding suggests that the content related to music resonates well with the audience and attracts more likes compared to other categories</a:t>
            </a:r>
            <a:r>
              <a:rPr lang="en-IN" dirty="0" smtClean="0"/>
              <a:t>.</a:t>
            </a:r>
          </a:p>
          <a:p>
            <a:pPr lvl="0"/>
            <a:r>
              <a:rPr lang="en-IN" dirty="0"/>
              <a:t>As a social media manager or content creator, it is essential to take note of such insights and focus on creating more content that aligns with the interests and preferences of the target audience. By leveraging the success of the "Music" category, social media strategies can be optimized to drive higher engagement, increase client reach, and improve overall social media performance.</a:t>
            </a:r>
          </a:p>
          <a:p>
            <a:pPr lvl="0"/>
            <a:r>
              <a:rPr lang="en-IN" dirty="0"/>
              <a:t>Additionally, this project highlights the importance of data-driven decision-making in social media marketing. Analysing metrics like likes, retweets, and shares can provide valuable insights into the performance of different content types and help tailor content strategies to achieve specific goals.</a:t>
            </a:r>
          </a:p>
          <a:p>
            <a:pPr algn="l"/>
            <a:endParaRPr lang="en-IN" dirty="0"/>
          </a:p>
          <a:p>
            <a:endParaRPr lang="en-IN" dirty="0"/>
          </a:p>
        </p:txBody>
      </p:sp>
    </p:spTree>
    <p:extLst>
      <p:ext uri="{BB962C8B-B14F-4D97-AF65-F5344CB8AC3E}">
        <p14:creationId xmlns:p14="http://schemas.microsoft.com/office/powerpoint/2010/main" val="1985258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12845"/>
            <a:ext cx="6096000" cy="4647426"/>
          </a:xfrm>
          <a:prstGeom prst="rect">
            <a:avLst/>
          </a:prstGeom>
        </p:spPr>
        <p:txBody>
          <a:bodyPr>
            <a:spAutoFit/>
          </a:bodyPr>
          <a:lstStyle/>
          <a:p>
            <a:pPr marL="342900" indent="-342900">
              <a:tabLst>
                <a:tab pos="457200" algn="l"/>
              </a:tabLst>
            </a:pPr>
            <a:r>
              <a:rPr lang="en-IN" dirty="0"/>
              <a:t>Increasing client reach on social media requires a combination of effective strategies and tactics. Here are some proven methods to enhance client </a:t>
            </a:r>
            <a:r>
              <a:rPr lang="en-IN" dirty="0" smtClean="0"/>
              <a:t>reach:</a:t>
            </a:r>
          </a:p>
          <a:p>
            <a:pPr marL="342900" indent="-342900">
              <a:tabLst>
                <a:tab pos="457200" algn="l"/>
              </a:tabLst>
            </a:pPr>
            <a:endParaRPr lang="en-IN" dirty="0">
              <a:solidFill>
                <a:srgbClr val="374151"/>
              </a:solidFill>
              <a:latin typeface="Segoe UI" panose="020B0502040204020203" pitchFamily="34" charset="0"/>
              <a:ea typeface="Times New Roman" panose="02020603050405020304" pitchFamily="18" charset="0"/>
            </a:endParaRPr>
          </a:p>
          <a:p>
            <a:pPr marL="342900" lvl="0" indent="-342900">
              <a:spcAft>
                <a:spcPts val="0"/>
              </a:spcAft>
              <a:tabLst>
                <a:tab pos="457200" algn="l"/>
              </a:tabLst>
            </a:pPr>
            <a:r>
              <a:rPr lang="en-IN" sz="1400" dirty="0" smtClean="0">
                <a:solidFill>
                  <a:srgbClr val="374151"/>
                </a:solidFill>
                <a:effectLst/>
                <a:latin typeface="Segoe UI" panose="020B0502040204020203" pitchFamily="34" charset="0"/>
                <a:ea typeface="Times New Roman" panose="02020603050405020304" pitchFamily="18" charset="0"/>
              </a:rPr>
              <a:t>Content Optimization: Create high-quality and engaging content that resonates with your target audience. Understand their preferences, interests, and pain points, and tailor your content accordingly. Use a mix of formats such as images, videos, infographics, and live streams to keep the audience engaged.</a:t>
            </a:r>
            <a:endParaRPr lang="en-IN" sz="1400" dirty="0" smtClean="0">
              <a:effectLst/>
              <a:latin typeface="Times New Roman" panose="02020603050405020304" pitchFamily="18" charset="0"/>
              <a:ea typeface="Times New Roman" panose="02020603050405020304" pitchFamily="18" charset="0"/>
            </a:endParaRPr>
          </a:p>
          <a:p>
            <a:pPr marL="342900" lvl="0" indent="-342900">
              <a:spcAft>
                <a:spcPts val="0"/>
              </a:spcAft>
              <a:tabLst>
                <a:tab pos="457200" algn="l"/>
              </a:tabLst>
            </a:pPr>
            <a:r>
              <a:rPr lang="en-IN" sz="1400" dirty="0" smtClean="0">
                <a:solidFill>
                  <a:srgbClr val="374151"/>
                </a:solidFill>
                <a:effectLst/>
                <a:latin typeface="Segoe UI" panose="020B0502040204020203" pitchFamily="34" charset="0"/>
                <a:ea typeface="Times New Roman" panose="02020603050405020304" pitchFamily="18" charset="0"/>
              </a:rPr>
              <a:t>Consistent Posting Schedule: Maintain a consistent posting schedule to keep your brand visible and maintain audience interest. Consistency helps build trust with your audience, and they will know when to expect new content from you.</a:t>
            </a:r>
            <a:endParaRPr lang="en-IN" sz="1400" dirty="0" smtClean="0">
              <a:effectLst/>
              <a:latin typeface="Times New Roman" panose="02020603050405020304" pitchFamily="18" charset="0"/>
              <a:ea typeface="Times New Roman" panose="02020603050405020304" pitchFamily="18" charset="0"/>
            </a:endParaRPr>
          </a:p>
          <a:p>
            <a:pPr marL="342900" lvl="0" indent="-342900">
              <a:spcAft>
                <a:spcPts val="0"/>
              </a:spcAft>
              <a:tabLst>
                <a:tab pos="457200" algn="l"/>
              </a:tabLst>
            </a:pPr>
            <a:r>
              <a:rPr lang="en-IN" sz="1400" dirty="0" smtClean="0">
                <a:solidFill>
                  <a:srgbClr val="374151"/>
                </a:solidFill>
                <a:effectLst/>
                <a:latin typeface="Segoe UI" panose="020B0502040204020203" pitchFamily="34" charset="0"/>
                <a:ea typeface="Times New Roman" panose="02020603050405020304" pitchFamily="18" charset="0"/>
              </a:rPr>
              <a:t>Hashtags and Keywords: Utilize relevant hashtags and keywords to make your content discoverable by a wider audience. Research popular hashtags in your industry and incorporate them strategically into your posts.</a:t>
            </a:r>
            <a:endParaRPr lang="en-IN" sz="1400" dirty="0" smtClean="0">
              <a:effectLst/>
              <a:latin typeface="Times New Roman" panose="02020603050405020304" pitchFamily="18" charset="0"/>
              <a:ea typeface="Times New Roman" panose="02020603050405020304" pitchFamily="18" charset="0"/>
            </a:endParaRPr>
          </a:p>
          <a:p>
            <a:pPr marL="342900" lvl="0" indent="-342900">
              <a:spcAft>
                <a:spcPts val="0"/>
              </a:spcAft>
              <a:tabLst>
                <a:tab pos="457200" algn="l"/>
              </a:tabLst>
            </a:pPr>
            <a:r>
              <a:rPr lang="en-IN" sz="1400" dirty="0" smtClean="0">
                <a:solidFill>
                  <a:srgbClr val="374151"/>
                </a:solidFill>
                <a:effectLst/>
                <a:latin typeface="Segoe UI" panose="020B0502040204020203" pitchFamily="34" charset="0"/>
                <a:ea typeface="Times New Roman" panose="02020603050405020304" pitchFamily="18" charset="0"/>
              </a:rPr>
              <a:t>Collaborations and Influencer Marketing: Partner with influencers and other brands to expand your reach to their followers. Influencer marketing can help you tap into new audiences and build credibility.</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2109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Segoe UI</vt:lpstr>
      <vt:lpstr>Times New Roman</vt:lpstr>
      <vt:lpstr>Office Theme</vt:lpstr>
      <vt:lpstr>Project Report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Microsoft account</dc:creator>
  <cp:lastModifiedBy>Microsoft account</cp:lastModifiedBy>
  <cp:revision>1</cp:revision>
  <dcterms:created xsi:type="dcterms:W3CDTF">2023-07-16T12:05:59Z</dcterms:created>
  <dcterms:modified xsi:type="dcterms:W3CDTF">2023-07-16T12:06:41Z</dcterms:modified>
</cp:coreProperties>
</file>