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5" r:id="rId1"/>
  </p:sldMasterIdLst>
  <p:notesMasterIdLst>
    <p:notesMasterId r:id="rId32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3F"/>
    <a:srgbClr val="012D6F"/>
    <a:srgbClr val="00409F"/>
    <a:srgbClr val="C0C0C0"/>
    <a:srgbClr val="5F5F5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>
      <p:cViewPr>
        <p:scale>
          <a:sx n="100" d="100"/>
          <a:sy n="100" d="100"/>
        </p:scale>
        <p:origin x="-144" y="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567CDA-65DB-4F4A-9C12-489E99A7BA1F}" type="datetimeFigureOut">
              <a:rPr lang="en-US"/>
              <a:pPr>
                <a:defRPr/>
              </a:pPr>
              <a:t>1/22/2013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A395EFC-D3FF-40C4-A3CB-AD98B55EE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7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SAFE prospect profile &amp; why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3C539B-E0BA-443D-BE6B-3300EB9786ED}" type="slidenum">
              <a:rPr lang="en-US" smtClean="0">
                <a:ea typeface="MS PGothic" pitchFamily="34" charset="-128"/>
              </a:rPr>
              <a:pPr/>
              <a:t>2</a:t>
            </a:fld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7388"/>
            <a:ext cx="4568825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90600" y="3448792"/>
            <a:ext cx="7315200" cy="1656608"/>
          </a:xfr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buNone/>
              <a:defRPr sz="3200" baseline="0">
                <a:solidFill>
                  <a:srgbClr val="00193F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5257800"/>
            <a:ext cx="7315200" cy="1219200"/>
          </a:xfrm>
        </p:spPr>
        <p:txBody>
          <a:bodyPr>
            <a:no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733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334000"/>
          </a:xfrm>
        </p:spPr>
        <p:txBody>
          <a:bodyPr/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lvl1pPr>
            <a:lvl2pPr marL="463550" marR="0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Calibri" pitchFamily="34" charset="0"/>
              <a:buChar char="─"/>
              <a:tabLst/>
              <a:defRPr/>
            </a:lvl2pPr>
            <a:lvl3pPr marL="631825" marR="0" indent="-1682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lvl3pPr>
            <a:lvl4pPr marL="969963" marR="0" indent="-1666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Calibri" pitchFamily="34" charset="0"/>
              <a:buChar char="─"/>
              <a:tabLst/>
              <a:defRPr/>
            </a:lvl4pPr>
            <a:lvl5pPr marL="1143000" marR="0" indent="-1206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lvl5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Click to edit Master text styles</a:t>
            </a:r>
          </a:p>
          <a:p>
            <a:pPr marL="231775" marR="0" lvl="1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Second level</a:t>
            </a:r>
          </a:p>
          <a:p>
            <a:pPr marL="231775" marR="0" lvl="2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Third level</a:t>
            </a:r>
          </a:p>
          <a:p>
            <a:pPr marL="231775" marR="0" lvl="3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Fourth level</a:t>
            </a:r>
          </a:p>
          <a:p>
            <a:pPr marL="231775" marR="0" lvl="4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13C5-500D-498E-8930-C0E16B66C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19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13C5-500D-498E-8930-C0E16B66C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334000"/>
          </a:xfrm>
        </p:spPr>
        <p:txBody>
          <a:bodyPr/>
          <a:lstStyle>
            <a:lvl1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>
                <a:latin typeface="Calibri" pitchFamily="34" charset="0"/>
                <a:cs typeface="Calibri" pitchFamily="34" charset="0"/>
              </a:defRPr>
            </a:lvl1pPr>
            <a:lvl2pPr marL="688975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>
                <a:latin typeface="Calibri" pitchFamily="34" charset="0"/>
                <a:cs typeface="Calibri" pitchFamily="34" charset="0"/>
              </a:defRPr>
            </a:lvl2pPr>
            <a:lvl3pPr marL="92075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>
                <a:latin typeface="Calibri" pitchFamily="34" charset="0"/>
                <a:cs typeface="Calibri" pitchFamily="34" charset="0"/>
              </a:defRPr>
            </a:lvl3pPr>
            <a:lvl4pPr marL="974725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>
                <a:latin typeface="Calibri" pitchFamily="34" charset="0"/>
                <a:cs typeface="Calibri" pitchFamily="34" charset="0"/>
              </a:defRPr>
            </a:lvl4pPr>
            <a:lvl5pPr marL="1193800" marR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+mj-lt"/>
              <a:buAutoNum type="arabicPeriod"/>
              <a:tabLst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36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13C5-500D-498E-8930-C0E16B66C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52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13C5-500D-498E-8930-C0E16B66CF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12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5526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13C5-500D-498E-8930-C0E16B66C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81000" y="990600"/>
            <a:ext cx="4648200" cy="5334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513C5-500D-498E-8930-C0E16B66C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267200" y="990600"/>
            <a:ext cx="4648200" cy="5334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5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90600" y="3448792"/>
            <a:ext cx="7315200" cy="1656608"/>
          </a:xfrm>
        </p:spPr>
        <p:txBody>
          <a:bodyPr>
            <a:noAutofit/>
          </a:bodyPr>
          <a:lstStyle>
            <a:lvl1pPr marL="0" indent="0" algn="l">
              <a:spcBef>
                <a:spcPts val="200"/>
              </a:spcBef>
              <a:buNone/>
              <a:defRPr sz="3200" baseline="0">
                <a:solidFill>
                  <a:srgbClr val="00193F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5257800"/>
            <a:ext cx="7315200" cy="1219200"/>
          </a:xfrm>
        </p:spPr>
        <p:txBody>
          <a:bodyPr>
            <a:noAutofit/>
          </a:bodyPr>
          <a:lstStyle>
            <a:lvl1pPr marL="0" indent="0" algn="l">
              <a:buNone/>
              <a:defRPr sz="2000" b="0" baseline="0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70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012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228600" y="6637694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© </a:t>
            </a:r>
            <a:r>
              <a:rPr lang="en-US" sz="700" dirty="0" smtClean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2013 </a:t>
            </a: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ＭＳ Ｐゴシック" pitchFamily="-112" charset="-128"/>
                <a:cs typeface="Calibri" pitchFamily="34" charset="0"/>
              </a:rPr>
              <a:t>Quantum Secure, Incorporated.  All Rights Reserved. 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598121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D53513C5-500D-498E-8930-C0E16B66CF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11" y="6453594"/>
            <a:ext cx="1560577" cy="312115"/>
          </a:xfrm>
          <a:prstGeom prst="rect">
            <a:avLst/>
          </a:prstGeom>
          <a:solidFill>
            <a:srgbClr val="1A2F9A"/>
          </a:solidFill>
        </p:spPr>
      </p:pic>
    </p:spTree>
    <p:extLst>
      <p:ext uri="{BB962C8B-B14F-4D97-AF65-F5344CB8AC3E}">
        <p14:creationId xmlns:p14="http://schemas.microsoft.com/office/powerpoint/2010/main" val="77147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43" r:id="rId3"/>
    <p:sldLayoutId id="2147483838" r:id="rId4"/>
    <p:sldLayoutId id="2147483840" r:id="rId5"/>
    <p:sldLayoutId id="2147483844" r:id="rId6"/>
    <p:sldLayoutId id="2147483845" r:id="rId7"/>
    <p:sldLayoutId id="2147483842" r:id="rId8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1200"/>
        </a:spcAft>
        <a:buClrTx/>
        <a:buSzPct val="70000"/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63550" indent="-231775" algn="l" defTabSz="914400" rtl="0" eaLnBrk="1" latinLnBrk="0" hangingPunct="1">
        <a:spcBef>
          <a:spcPts val="0"/>
        </a:spcBef>
        <a:spcAft>
          <a:spcPts val="1200"/>
        </a:spcAft>
        <a:buClrTx/>
        <a:buSzPct val="70000"/>
        <a:buFont typeface="Calibri" pitchFamily="34" charset="0"/>
        <a:buChar char="─"/>
        <a:defRPr sz="2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631825" indent="-168275" algn="l" defTabSz="914400" rtl="0" eaLnBrk="1" latinLnBrk="0" hangingPunct="1">
        <a:spcBef>
          <a:spcPts val="0"/>
        </a:spcBef>
        <a:spcAft>
          <a:spcPts val="1200"/>
        </a:spcAft>
        <a:buClrTx/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969963" indent="-166688" algn="l" defTabSz="914400" rtl="0" eaLnBrk="1" latinLnBrk="0" hangingPunct="1">
        <a:spcBef>
          <a:spcPts val="0"/>
        </a:spcBef>
        <a:spcAft>
          <a:spcPts val="1200"/>
        </a:spcAft>
        <a:buClrTx/>
        <a:buSzPct val="70000"/>
        <a:buFont typeface="Calibri" pitchFamily="34" charset="0"/>
        <a:buChar char="─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143000" indent="-120650" algn="l" defTabSz="914400" rtl="0" eaLnBrk="1" latinLnBrk="0" hangingPunct="1">
        <a:spcBef>
          <a:spcPts val="0"/>
        </a:spcBef>
        <a:spcAft>
          <a:spcPts val="1200"/>
        </a:spcAft>
        <a:buClrTx/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cincinnatichildren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bnyc.com/index.cfm?CFID=35486285&amp;CFTOKEN=89181912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Vertical Solutions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85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Petro/Chemical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6388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Quantum Secure’s SAFE suite of products provides a single interface to manage all identities, roles and related area access across a global telecommunications security infrastructure.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SAFE offers telecommunications-specific features such as: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Automatic access assignments, limiting hours and areas, requirement of special approvals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Self-service portal for employees and  contractors to manage access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ability to configure access groups/zones to business needs – across facilities and PACS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Assignment of secure area stewardship to business owners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of workflow and emails to streamline processes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SAFE provides the back-end repository, business rules and Web GUI for the security office, employees and trusted and un-trusted identities, increasing operational efficiencies and providing real-time compliance reporting. </a:t>
            </a:r>
          </a:p>
          <a:p>
            <a:endParaRPr lang="en-US" dirty="0"/>
          </a:p>
        </p:txBody>
      </p:sp>
      <p:pic>
        <p:nvPicPr>
          <p:cNvPr id="6" name="Picture 2" descr="http://www.elpower.net/samson/images/refine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990600"/>
            <a:ext cx="2613025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2305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High Technology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26326"/>
              </p:ext>
            </p:extLst>
          </p:nvPr>
        </p:nvGraphicFramePr>
        <p:xfrm>
          <a:off x="381000" y="990600"/>
          <a:ext cx="8534400" cy="2809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33600"/>
                <a:gridCol w="2209800"/>
                <a:gridCol w="2057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Operations: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Disparate systems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Rapid expansion of enterprise ecosystem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Operational efficiency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Regulatory compliance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Security: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Protect both physical and information-based assets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Overlap between information and physical security functions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Consolidation and standardization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Leverage existing investments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Finance: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Corporate governance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Budget pressures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Customers: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Reputation: security as a selling point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48233"/>
              </p:ext>
            </p:extLst>
          </p:nvPr>
        </p:nvGraphicFramePr>
        <p:xfrm>
          <a:off x="381000" y="3886200"/>
          <a:ext cx="8534400" cy="25125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Multiple cards and card formats tied to one identity and physical access privileges globally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Seamless smartcard issuance and management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System and processes to establish authority, responsibility and related access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Flexibility to grow via merger and acquisition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Lower total cost of ownership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Works with existing physical security infrastructure – no rip &amp; replace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39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</a:t>
            </a:r>
            <a:r>
              <a:rPr lang="en-US" dirty="0"/>
              <a:t>High Technology</a:t>
            </a:r>
            <a:r>
              <a:rPr lang="en-US" dirty="0" smtClean="0"/>
              <a:t>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6388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Quantum Secure’s SAFE suite of products provides an enterprise management layer for high-technology organizations, working with existing physical security infrastructures, integrating with corporate and IT systems and solving critical pain points associated with global compliance and card access management.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SAFE interfaces with key systems including: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Physical Access Control Systems (PACS)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Biometric systems such as iris or fingerprint scanners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Corporate IT/HR systems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Vendor profile management systems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Visitor management systems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Disaster recovery and emergency notification systems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SAFE provides the back-end repository, business rules and Web GUI for the security office, employees and trusted and un-trusted identities, increasing operational efficiencies and providing real-time compliance reporting. </a:t>
            </a:r>
          </a:p>
          <a:p>
            <a:endParaRPr lang="en-US" dirty="0"/>
          </a:p>
        </p:txBody>
      </p:sp>
      <p:pic>
        <p:nvPicPr>
          <p:cNvPr id="5" name="Picture 2" descr="http://strategicdataservices.com/images/image0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8100" y="1276350"/>
            <a:ext cx="2413000" cy="1771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713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Education/Universities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61387"/>
              </p:ext>
            </p:extLst>
          </p:nvPr>
        </p:nvGraphicFramePr>
        <p:xfrm>
          <a:off x="381000" y="990600"/>
          <a:ext cx="8534400" cy="1742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33600"/>
                <a:gridCol w="2209800"/>
                <a:gridCol w="20574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Operations: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Multiple profiles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Operational efficiency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Regulatory compliance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Newer technologies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Security: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Ensure high security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Consolidation and standardization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Leverage existing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Finance: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Corporate governance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Budget pressures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Mergers and acquisitions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Customers: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Competition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Reputation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Customer satisfaction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68630"/>
              </p:ext>
            </p:extLst>
          </p:nvPr>
        </p:nvGraphicFramePr>
        <p:xfrm>
          <a:off x="381000" y="2819400"/>
          <a:ext cx="8534400" cy="2362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Role-based assignment of access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Seamless smartcard issuance and management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Automated, rules-based monitoring, enforcement  and reporting of compliance requirements 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Assuring compliance with regulatory security requirements such as FERPA and HIPAA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Works with existing physical security infrastructure – no rip &amp; replace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61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Education/Universities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6388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Quantum Secure’s SAFE suite of products provides automates manual workflows and processes, enabling higher-education security professionals to manage facility access of users and groups through role-based access control.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SAFE provides: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Accurate verification and automated provisioning/de-provisioning of faculty, staff, students, researcher, vendor, affiliates and alumni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Controlled access to facilities, restricted areas, physical assets within banner systems and PACS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reduction in physical security vulnerabilities by synchronizing changes to identities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common repository for physical security audits &amp; reports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SAFE allows public and private universities, multi-campus institutions, research and medical colleges to improve student services, enhance operational visibility and manage student life-cycles.</a:t>
            </a:r>
          </a:p>
          <a:p>
            <a:endParaRPr lang="en-US" dirty="0"/>
          </a:p>
        </p:txBody>
      </p:sp>
      <p:pic>
        <p:nvPicPr>
          <p:cNvPr id="6" name="Picture 2" descr="http://upload.wikimedia.org/wikipedia/commons/e/ec/Dartmouth_College_campus_2007-10-20_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8850" y="1047750"/>
            <a:ext cx="2749550" cy="168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6376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Government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019423"/>
              </p:ext>
            </p:extLst>
          </p:nvPr>
        </p:nvGraphicFramePr>
        <p:xfrm>
          <a:off x="381000" y="990600"/>
          <a:ext cx="8534400" cy="2230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Market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Operations: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Regulatory compliance: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HSPD-12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Common identification standard for federal employees and contractors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Operational efficiency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Back-end attribute exchange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Security: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Regular visitors and variance in quality of IDs used to enter restricted areas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Increase government efficiency, reduce identity fraud, and protect personal privacy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Consolidation and standardization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Leverage existing investments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362667"/>
              </p:ext>
            </p:extLst>
          </p:nvPr>
        </p:nvGraphicFramePr>
        <p:xfrm>
          <a:off x="381000" y="3276600"/>
          <a:ext cx="8534400" cy="2362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Facilitates usage of HSPD-12-compliant cards across entire physical security infrastructure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Elimination of manual data entry for PIV attributes = lower operational costs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Real-time certificate validation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Database integrity ensured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Centralized security policies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14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Education/Universities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6388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Quantum Secure’s SAFE suite of products automates manual workflows and processes, enabling government authorities to manage users and groups through role-based access control.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SAFE provides: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ability to enroll, verify, authorize and provision cardholders into virtually any existing PACS environment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enforcement of business rules for automatically granting and revoking access privileges per HSPD-12 guidelines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Real-time synchronization of PIV Identity attributes to manage additions/ changes/terminations/ certificate expiration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Support for a wide variety of card types, including CAC, FRAC, MAC  and TWIC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SAFE provides the back-end repository, business rules and Web GUI for the security office, employees and compliance regulators, increasing operational efficiencies and providing real-time reporting. </a:t>
            </a:r>
          </a:p>
          <a:p>
            <a:endParaRPr lang="en-US" dirty="0"/>
          </a:p>
        </p:txBody>
      </p:sp>
      <p:pic>
        <p:nvPicPr>
          <p:cNvPr id="5" name="Picture 4" descr="Government_Buil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38225"/>
            <a:ext cx="2624138" cy="196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3654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Quantum Secure Customer Deployments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January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3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 txBox="1">
            <a:spLocks noChangeArrowheads="1"/>
          </p:cNvSpPr>
          <p:nvPr/>
        </p:nvSpPr>
        <p:spPr bwMode="auto">
          <a:xfrm>
            <a:off x="139700" y="1079500"/>
            <a:ext cx="505936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endParaRPr lang="en-US" sz="1400" dirty="0">
              <a:solidFill>
                <a:srgbClr val="003366"/>
              </a:solidFill>
            </a:endParaRPr>
          </a:p>
        </p:txBody>
      </p:sp>
      <p:sp>
        <p:nvSpPr>
          <p:cNvPr id="34820" name="Rectangle 4"/>
          <p:cNvSpPr txBox="1">
            <a:spLocks noChangeArrowheads="1"/>
          </p:cNvSpPr>
          <p:nvPr/>
        </p:nvSpPr>
        <p:spPr bwMode="auto">
          <a:xfrm>
            <a:off x="5715000" y="3136900"/>
            <a:ext cx="3276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800000"/>
              </a:buClr>
            </a:pPr>
            <a:r>
              <a:rPr lang="en-US" sz="1600" dirty="0">
                <a:latin typeface="+mn-lt"/>
              </a:rPr>
              <a:t>SAFE Benefits</a:t>
            </a:r>
            <a:r>
              <a:rPr lang="en-US" sz="1600" dirty="0" smtClean="0">
                <a:latin typeface="+mn-lt"/>
              </a:rPr>
              <a:t>:</a:t>
            </a:r>
            <a:endParaRPr lang="en-US" sz="1600" dirty="0">
              <a:latin typeface="+mn-lt"/>
            </a:endParaRP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Avoided $8M of capital expense for PACS rip-replace due to M&amp;A 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Integrate and interoperate all disparate PACS into a common platform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Fully automated access provisioning / termination process globally – automated rules and workflows for access rights management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Real-time policy compliance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</a:rPr>
              <a:t>Operational cost savings year over year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5"/>
          <a:stretch>
            <a:fillRect/>
          </a:stretch>
        </p:blipFill>
        <p:spPr bwMode="auto">
          <a:xfrm>
            <a:off x="5791200" y="1333501"/>
            <a:ext cx="3017520" cy="1631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4823" name="Picture 8" descr="Oracle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15240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- Oracle Corporation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Background: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Services customers in 140+ countries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Over 2100 Facilities 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4 PACS brands; 12 PACS servers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130,000+ employees, contractors and vendors, third parties</a:t>
            </a:r>
          </a:p>
          <a:p>
            <a:pPr lvl="1">
              <a:buFont typeface="Gill Sans MT" pitchFamily="34" charset="0"/>
              <a:buChar char="–"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Centralize physical access grants, revoke and management across diverse PACS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Establish a flexible and scalable common  policy based platform for physical Identity and Access Management: Operational agility, compliant provisioning / terminations and rules based approval workflows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Centralize web badging: consolidate global SOCs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Compliance automation: Audit, attestation and real-time reporting</a:t>
            </a:r>
          </a:p>
          <a:p>
            <a:pPr lvl="1">
              <a:buFont typeface="Gill Sans MT" pitchFamily="34" charset="0"/>
              <a:buChar char="–"/>
            </a:pPr>
            <a:r>
              <a:rPr lang="en-US" sz="1400" dirty="0"/>
              <a:t>Reduce TCO (total cost of ownership) and  overall operational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19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</a:t>
            </a:r>
            <a:r>
              <a:rPr lang="en-US" dirty="0" smtClean="0"/>
              <a:t>Deployment - </a:t>
            </a:r>
            <a:r>
              <a:rPr lang="en-US" dirty="0"/>
              <a:t>British Telecom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Background: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British Telecom is a global provider of telecommunications infrastructure and services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7000+ facilities/sites throughout the world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200,000+ employees, contractors and vendors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Requirements: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Needed automate card holder administration &amp; role/location based provision by integrating PeopleSoft HRMS/Oracle </a:t>
            </a:r>
            <a:r>
              <a:rPr lang="en-US" sz="2000" dirty="0" err="1"/>
              <a:t>IdM</a:t>
            </a:r>
            <a:r>
              <a:rPr lang="en-US" sz="2000" dirty="0"/>
              <a:t> &amp; PACS (both legacy and updated)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Elimination in manual interventions needed for cardholder administration, visitor management and metal key management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Centralized smartcard badge issuance for logical and physical access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Temporary and ‘un-trusted’ (pool) card management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Self-service physical security portal - both trusted vendors and identities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Flexibility to grow - mergers &amp; acquisitions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Reduce TCO (Total Cost of Ownership)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68975" y="2933700"/>
            <a:ext cx="3146425" cy="3139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ea typeface="ＭＳ Ｐゴシック" pitchFamily="34" charset="-128"/>
              </a:rPr>
              <a:t>SAFE Benefits: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Cost Savings of £200K/year by automating manual security operations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Cost Savings of £750K/year by eliminating custom development &amp; Maintenance Cost 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Seamless smartcard issuance and management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Real-time policy compliance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Efficiencies in card management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No </a:t>
            </a:r>
            <a:r>
              <a:rPr lang="en-US" sz="1400" b="1" u="sng" dirty="0">
                <a:latin typeface="+mn-lt"/>
                <a:ea typeface="ＭＳ Ｐゴシック" pitchFamily="34" charset="-128"/>
              </a:rPr>
              <a:t>manual</a:t>
            </a:r>
            <a:r>
              <a:rPr lang="en-US" sz="1400" dirty="0">
                <a:latin typeface="+mn-lt"/>
                <a:ea typeface="ＭＳ Ｐゴシック" pitchFamily="34" charset="-128"/>
              </a:rPr>
              <a:t> processing – </a:t>
            </a:r>
            <a:br>
              <a:rPr lang="en-US" sz="1400" dirty="0">
                <a:latin typeface="+mn-lt"/>
                <a:ea typeface="ＭＳ Ｐゴシック" pitchFamily="34" charset="-128"/>
              </a:rPr>
            </a:br>
            <a:r>
              <a:rPr lang="en-US" sz="1400" dirty="0">
                <a:latin typeface="+mn-lt"/>
                <a:ea typeface="ＭＳ Ｐゴシック" pitchFamily="34" charset="-128"/>
              </a:rPr>
              <a:t>all automated</a:t>
            </a:r>
          </a:p>
          <a:p>
            <a:pPr marL="342900" lvl="4" indent="-34290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No rip &amp; replace</a:t>
            </a:r>
          </a:p>
        </p:txBody>
      </p:sp>
      <p:pic>
        <p:nvPicPr>
          <p:cNvPr id="5" name="Picture 4" descr="b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" b="11137"/>
          <a:stretch>
            <a:fillRect/>
          </a:stretch>
        </p:blipFill>
        <p:spPr bwMode="auto">
          <a:xfrm>
            <a:off x="5768975" y="838994"/>
            <a:ext cx="128746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3017520" cy="1470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19113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Vertical Profiles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0" dirty="0" smtClean="0">
                <a:solidFill>
                  <a:schemeClr val="tx1"/>
                </a:solidFill>
              </a:rPr>
              <a:t>Key Verticals </a:t>
            </a:r>
            <a:r>
              <a:rPr lang="en-US" dirty="0" smtClean="0"/>
              <a:t>Government </a:t>
            </a:r>
            <a:r>
              <a:rPr lang="en-US" dirty="0"/>
              <a:t>– (FIPS/PIV, CAC, FICAM)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Aviation/Seaports</a:t>
            </a:r>
            <a:r>
              <a:rPr lang="en-US" dirty="0"/>
              <a:t>/ Critical Infrastructure (TSA/TWIC)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Banking/Financial/Insurance – (FSA, PCI, MAR)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Energy (NERC)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Petrochem (CFATS)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Healthcare (HIPAA)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Pharma (21-CFR)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Higher Education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Symantec Corporation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300" dirty="0"/>
              <a:t>Background:</a:t>
            </a:r>
          </a:p>
          <a:p>
            <a:pPr lvl="1"/>
            <a:r>
              <a:rPr lang="en-US" dirty="0"/>
              <a:t>Global security management company</a:t>
            </a:r>
          </a:p>
          <a:p>
            <a:pPr lvl="1"/>
            <a:r>
              <a:rPr lang="en-US" dirty="0"/>
              <a:t>Facilities in 40+ countries </a:t>
            </a:r>
          </a:p>
          <a:p>
            <a:pPr lvl="1"/>
            <a:r>
              <a:rPr lang="en-US" dirty="0"/>
              <a:t>19 data centers, multiple PACS</a:t>
            </a:r>
          </a:p>
          <a:p>
            <a:pPr lvl="1"/>
            <a:r>
              <a:rPr lang="en-US" dirty="0"/>
              <a:t>40,000+ employees, contractors and vendors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 smtClean="0"/>
              <a:t>Requirements:</a:t>
            </a:r>
            <a:endParaRPr lang="en-US" sz="2300" dirty="0"/>
          </a:p>
          <a:p>
            <a:pPr lvl="1"/>
            <a:r>
              <a:rPr lang="en-US" dirty="0"/>
              <a:t>Needed automated card holder administration &amp; reporting across various PACS for Sarbanes Oxley (SOX) compliance</a:t>
            </a:r>
          </a:p>
          <a:p>
            <a:pPr lvl="1"/>
            <a:r>
              <a:rPr lang="en-US" dirty="0"/>
              <a:t>Ensure multiple cards and card formats can be tied to one identity and physical access privileges globally</a:t>
            </a:r>
          </a:p>
          <a:p>
            <a:pPr lvl="1"/>
            <a:r>
              <a:rPr lang="en-US" dirty="0"/>
              <a:t>Elimination in manual interventions needed across multiple PACS – GE, Lenel, visitor management systems, disaster recovery, case management</a:t>
            </a:r>
          </a:p>
          <a:p>
            <a:pPr lvl="1"/>
            <a:r>
              <a:rPr lang="en-US" dirty="0"/>
              <a:t>Eight-week deployment timeframe</a:t>
            </a:r>
          </a:p>
          <a:p>
            <a:pPr lvl="1"/>
            <a:r>
              <a:rPr lang="en-US" dirty="0"/>
              <a:t>Reduce TCO (Total Cost of Ownership)</a:t>
            </a:r>
          </a:p>
          <a:p>
            <a:pPr lvl="1"/>
            <a:r>
              <a:rPr lang="en-US" dirty="0"/>
              <a:t>Streamlined enrolment and badge issuance processes for visitors</a:t>
            </a:r>
          </a:p>
          <a:p>
            <a:endParaRPr lang="en-US" dirty="0"/>
          </a:p>
        </p:txBody>
      </p:sp>
      <p:pic>
        <p:nvPicPr>
          <p:cNvPr id="4" name="Picture 7" descr="symantec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60438"/>
            <a:ext cx="21621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1600200"/>
            <a:ext cx="3017520" cy="2007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5791200" y="3810000"/>
            <a:ext cx="3048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6223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rgbClr val="800000"/>
              </a:buClr>
            </a:pPr>
            <a:r>
              <a:rPr lang="en-US" sz="1600" dirty="0">
                <a:latin typeface="+mj-lt"/>
                <a:ea typeface="ＭＳ Ｐゴシック" pitchFamily="34" charset="-128"/>
              </a:rPr>
              <a:t>SAFE Benefits: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$2.5M cost savings over 3 years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Real-time policy compliance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Reduced manual interventions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Fewer SME required to operate security infrastructure</a:t>
            </a:r>
          </a:p>
          <a:p>
            <a:pPr marL="628650" lvl="2" indent="-1714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200" dirty="0">
                <a:latin typeface="+mj-lt"/>
                <a:ea typeface="ＭＳ Ｐゴシック" pitchFamily="34" charset="-128"/>
              </a:rPr>
              <a:t>Reduced from 15 to 8 people</a:t>
            </a:r>
          </a:p>
          <a:p>
            <a:pPr marL="285750" lvl="1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No rip &amp; replace of existing hardware/ software</a:t>
            </a:r>
          </a:p>
        </p:txBody>
      </p:sp>
    </p:spTree>
    <p:extLst>
      <p:ext uri="{BB962C8B-B14F-4D97-AF65-F5344CB8AC3E}">
        <p14:creationId xmlns:p14="http://schemas.microsoft.com/office/powerpoint/2010/main" val="2509793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Cincinnati Children’s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Background:</a:t>
            </a:r>
          </a:p>
          <a:p>
            <a:pPr lvl="1"/>
            <a:r>
              <a:rPr lang="en-US" sz="1400" dirty="0"/>
              <a:t>Cincinnati Children's Hospital Medical Center is a leader in pediatric healthcare, research and medical education</a:t>
            </a:r>
          </a:p>
          <a:p>
            <a:pPr lvl="1"/>
            <a:r>
              <a:rPr lang="en-US" sz="1400" dirty="0"/>
              <a:t>15 patient care sites throughout the region</a:t>
            </a:r>
          </a:p>
          <a:p>
            <a:pPr lvl="1"/>
            <a:r>
              <a:rPr lang="en-US" sz="1400" dirty="0"/>
              <a:t>15,000+ medical staff, employees, contractors and vendors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/>
            <a:r>
              <a:rPr lang="en-US" sz="1400" dirty="0"/>
              <a:t>Needed automate card holder administration &amp; role/location based provision by integrating PeopleSoft HRMS &amp; PACS</a:t>
            </a:r>
          </a:p>
          <a:p>
            <a:pPr lvl="1"/>
            <a:r>
              <a:rPr lang="en-US" sz="1400" dirty="0"/>
              <a:t>Elimination in manual interventions needed for cardholder administration, visitor management, hard key management, parking reports</a:t>
            </a:r>
          </a:p>
          <a:p>
            <a:pPr lvl="1"/>
            <a:r>
              <a:rPr lang="en-US" sz="1400" dirty="0"/>
              <a:t>Self-service physical security portal</a:t>
            </a:r>
          </a:p>
          <a:p>
            <a:pPr lvl="1"/>
            <a:r>
              <a:rPr lang="en-US" sz="1400" dirty="0"/>
              <a:t>Reduce TCO (Total Cost of Ownership)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686425" y="3810000"/>
            <a:ext cx="32797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  <a:ea typeface="ＭＳ Ｐゴシック" pitchFamily="34" charset="-128"/>
              </a:rPr>
              <a:t>SAFE Benefits:</a:t>
            </a:r>
          </a:p>
          <a:p>
            <a:pPr marL="285750" lvl="4" indent="-28575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One-click audit &amp; reporting</a:t>
            </a:r>
          </a:p>
          <a:p>
            <a:pPr marL="285750" lvl="4" indent="-28575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Real-time policy compliance</a:t>
            </a:r>
          </a:p>
          <a:p>
            <a:pPr marL="285750" lvl="4" indent="-28575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Efficiencies in card </a:t>
            </a:r>
            <a:r>
              <a:rPr lang="en-US" sz="1400" dirty="0" smtClean="0">
                <a:latin typeface="+mn-lt"/>
                <a:ea typeface="ＭＳ Ｐゴシック" pitchFamily="34" charset="-128"/>
              </a:rPr>
              <a:t>management</a:t>
            </a:r>
            <a:endParaRPr lang="en-US" sz="1400" dirty="0">
              <a:latin typeface="+mn-lt"/>
              <a:ea typeface="ＭＳ Ｐゴシック" pitchFamily="34" charset="-128"/>
            </a:endParaRPr>
          </a:p>
          <a:p>
            <a:pPr marL="285750" lvl="4" indent="-28575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No </a:t>
            </a:r>
            <a:r>
              <a:rPr lang="en-US" sz="1400" b="1" u="sng" dirty="0">
                <a:latin typeface="+mn-lt"/>
                <a:ea typeface="ＭＳ Ｐゴシック" pitchFamily="34" charset="-128"/>
              </a:rPr>
              <a:t>manual</a:t>
            </a:r>
            <a:r>
              <a:rPr lang="en-US" sz="1400" dirty="0">
                <a:latin typeface="+mn-lt"/>
                <a:ea typeface="ＭＳ Ｐゴシック" pitchFamily="34" charset="-128"/>
              </a:rPr>
              <a:t> processing – </a:t>
            </a:r>
            <a:br>
              <a:rPr lang="en-US" sz="1400" dirty="0">
                <a:latin typeface="+mn-lt"/>
                <a:ea typeface="ＭＳ Ｐゴシック" pitchFamily="34" charset="-128"/>
              </a:rPr>
            </a:br>
            <a:r>
              <a:rPr lang="en-US" sz="1400" dirty="0">
                <a:latin typeface="+mn-lt"/>
                <a:ea typeface="ＭＳ Ｐゴシック" pitchFamily="34" charset="-128"/>
              </a:rPr>
              <a:t>all automated</a:t>
            </a:r>
          </a:p>
          <a:p>
            <a:pPr marL="285750" lvl="4" indent="-285750" eaLnBrk="1" hangingPunct="1"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No rip &amp; replace</a:t>
            </a:r>
          </a:p>
        </p:txBody>
      </p:sp>
      <p:pic>
        <p:nvPicPr>
          <p:cNvPr id="5" name="Picture 5" descr="Cincinnati Children's Hospital Medical Center: Change The Outcome">
            <a:hlinkClick r:id="rId2" tooltip="Hom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59642"/>
            <a:ext cx="22733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incinnati Children's envisions being the leader in improving child heal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91480"/>
            <a:ext cx="3017520" cy="19187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28441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- Adobe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/>
              <a:t>Background:</a:t>
            </a:r>
          </a:p>
          <a:p>
            <a:pPr lvl="1"/>
            <a:r>
              <a:rPr lang="en-US" dirty="0"/>
              <a:t>American computer software company founded in 1982 </a:t>
            </a:r>
          </a:p>
          <a:p>
            <a:pPr lvl="1"/>
            <a:r>
              <a:rPr lang="en-US" dirty="0"/>
              <a:t>Creates multimedia and creativity software products, and into Internet application software development</a:t>
            </a:r>
          </a:p>
          <a:p>
            <a:pPr lvl="1"/>
            <a:r>
              <a:rPr lang="en-US" dirty="0"/>
              <a:t>In-house designed system for managing identities related to physical access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/>
              <a:t>Requirements:</a:t>
            </a:r>
          </a:p>
          <a:p>
            <a:pPr lvl="1"/>
            <a:r>
              <a:rPr lang="en-US" dirty="0"/>
              <a:t>Automation of key manual processes related to access credential issuance and access privilege assignment</a:t>
            </a:r>
          </a:p>
          <a:p>
            <a:pPr lvl="1"/>
            <a:r>
              <a:rPr lang="en-US" dirty="0"/>
              <a:t>Streamlining compliance initiatives</a:t>
            </a:r>
          </a:p>
          <a:p>
            <a:pPr lvl="1"/>
            <a:r>
              <a:rPr lang="en-US" dirty="0"/>
              <a:t>Integration and automation of various disparate systems</a:t>
            </a:r>
          </a:p>
          <a:p>
            <a:pPr lvl="1"/>
            <a:r>
              <a:rPr lang="en-US" dirty="0"/>
              <a:t>Eliminating data entry mistakes and improving auditing capabilities</a:t>
            </a:r>
          </a:p>
          <a:p>
            <a:pPr lvl="1"/>
            <a:r>
              <a:rPr lang="en-US" dirty="0"/>
              <a:t>User-friendly security operations and policies</a:t>
            </a:r>
          </a:p>
          <a:p>
            <a:pPr lvl="1"/>
            <a:r>
              <a:rPr lang="en-US" dirty="0"/>
              <a:t>Reduce TCO (Total Cost of Ownership)</a:t>
            </a:r>
          </a:p>
          <a:p>
            <a:pPr lvl="1"/>
            <a:r>
              <a:rPr lang="en-US" dirty="0"/>
              <a:t>Improving customer satisfaction and overall levels of security 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676400"/>
            <a:ext cx="2908300" cy="162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7" descr="adobe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14400"/>
            <a:ext cx="457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38800" y="3429000"/>
            <a:ext cx="3276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ea typeface="ＭＳ Ｐゴシック" pitchFamily="34" charset="-128"/>
              </a:rPr>
              <a:t>SAFE Benefits:</a:t>
            </a:r>
          </a:p>
          <a:p>
            <a:pPr marL="285750" lvl="4" indent="-285750" eaLnBrk="1" hangingPunct="1">
              <a:buFont typeface="Arial" pitchFamily="34" charset="0"/>
              <a:buChar char="•"/>
            </a:pPr>
            <a:r>
              <a:rPr lang="en-US" sz="1400" dirty="0">
                <a:latin typeface="+mn-lt"/>
                <a:ea typeface="ＭＳ Ｐゴシック" pitchFamily="34" charset="-128"/>
              </a:rPr>
              <a:t>Automation of manual, labor-intensive tasks</a:t>
            </a:r>
          </a:p>
          <a:p>
            <a:pPr marL="285750" lvl="4" indent="-285750" eaLnBrk="1" hangingPunct="1">
              <a:buFont typeface="Arial" pitchFamily="34" charset="0"/>
              <a:buChar char="•"/>
            </a:pPr>
            <a:r>
              <a:rPr lang="en-US" sz="1400" dirty="0">
                <a:latin typeface="+mn-lt"/>
                <a:ea typeface="ＭＳ Ｐゴシック" pitchFamily="34" charset="-128"/>
              </a:rPr>
              <a:t>Average processing time for employee badging reduced by 62%</a:t>
            </a:r>
          </a:p>
          <a:p>
            <a:pPr marL="285750" lvl="4" indent="-285750" eaLnBrk="1" hangingPunct="1">
              <a:buFont typeface="Arial" pitchFamily="34" charset="0"/>
              <a:buChar char="•"/>
            </a:pPr>
            <a:r>
              <a:rPr lang="en-US" sz="1400" dirty="0">
                <a:latin typeface="+mn-lt"/>
                <a:ea typeface="ＭＳ Ｐゴシック" pitchFamily="34" charset="-128"/>
              </a:rPr>
              <a:t>Average time-access changes to be granted in PACS from 4 minutes to half a minute</a:t>
            </a:r>
          </a:p>
          <a:p>
            <a:pPr marL="285750" lvl="4" indent="-285750" eaLnBrk="1" hangingPunct="1">
              <a:buFont typeface="Arial" pitchFamily="34" charset="0"/>
              <a:buChar char="•"/>
            </a:pPr>
            <a:r>
              <a:rPr lang="en-US" sz="1400" dirty="0">
                <a:latin typeface="+mn-lt"/>
                <a:ea typeface="ＭＳ Ｐゴシック" pitchFamily="34" charset="-128"/>
              </a:rPr>
              <a:t>A saving of 36 hours per month of labor in processing new employee badges</a:t>
            </a:r>
          </a:p>
        </p:txBody>
      </p:sp>
    </p:spTree>
    <p:extLst>
      <p:ext uri="{BB962C8B-B14F-4D97-AF65-F5344CB8AC3E}">
        <p14:creationId xmlns:p14="http://schemas.microsoft.com/office/powerpoint/2010/main" val="2123296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the Irvine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Background:</a:t>
            </a:r>
          </a:p>
          <a:p>
            <a:pPr lvl="1"/>
            <a:r>
              <a:rPr lang="en-US" dirty="0"/>
              <a:t>140-year-old real estate company </a:t>
            </a:r>
          </a:p>
          <a:p>
            <a:pPr lvl="1"/>
            <a:r>
              <a:rPr lang="en-US" dirty="0"/>
              <a:t>400 office buildings, 40 retail centers, 90 apartment communities, two hotels, five marinas, three golf clubs</a:t>
            </a:r>
          </a:p>
          <a:p>
            <a:pPr lvl="1"/>
            <a:r>
              <a:rPr lang="en-US" dirty="0"/>
              <a:t>Multiple PACS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Requirements:</a:t>
            </a:r>
          </a:p>
          <a:p>
            <a:pPr lvl="1"/>
            <a:r>
              <a:rPr lang="en-US" dirty="0"/>
              <a:t>Multi-tenant  delegated administration system</a:t>
            </a:r>
          </a:p>
          <a:p>
            <a:pPr lvl="1"/>
            <a:r>
              <a:rPr lang="en-US" dirty="0"/>
              <a:t>Different access levels/profiles per tenant </a:t>
            </a:r>
          </a:p>
          <a:p>
            <a:pPr lvl="1"/>
            <a:r>
              <a:rPr lang="en-US" dirty="0"/>
              <a:t>Change requests managed within five minutes</a:t>
            </a:r>
          </a:p>
          <a:p>
            <a:pPr lvl="1"/>
            <a:r>
              <a:rPr lang="en-US" dirty="0"/>
              <a:t>Notification to stakeholders within one minute</a:t>
            </a:r>
          </a:p>
          <a:p>
            <a:pPr lvl="1"/>
            <a:r>
              <a:rPr lang="en-US" dirty="0"/>
              <a:t>Alerting mode and one-minute response </a:t>
            </a:r>
            <a:br>
              <a:rPr lang="en-US" dirty="0"/>
            </a:br>
            <a:r>
              <a:rPr lang="en-US" dirty="0"/>
              <a:t>(via mail, pager, mobile)</a:t>
            </a:r>
          </a:p>
          <a:p>
            <a:pPr lvl="1"/>
            <a:r>
              <a:rPr lang="en-US" dirty="0"/>
              <a:t>Real-time reports on tenant-specific portal</a:t>
            </a:r>
          </a:p>
          <a:p>
            <a:pPr lvl="1"/>
            <a:r>
              <a:rPr lang="en-US" dirty="0"/>
              <a:t>Physical access usage history</a:t>
            </a:r>
          </a:p>
          <a:p>
            <a:pPr lvl="1"/>
            <a:r>
              <a:rPr lang="en-US" dirty="0"/>
              <a:t>Ability to view reports related to their employees</a:t>
            </a:r>
          </a:p>
          <a:p>
            <a:pPr lvl="1"/>
            <a:r>
              <a:rPr lang="en-US" dirty="0"/>
              <a:t>Physical access event correlation and interpretation, and alerting</a:t>
            </a:r>
          </a:p>
          <a:p>
            <a:endParaRPr lang="en-US" dirty="0"/>
          </a:p>
        </p:txBody>
      </p:sp>
      <p:pic>
        <p:nvPicPr>
          <p:cNvPr id="4" name="Picture 6" descr="skyscrap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3017520" cy="2009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7" descr="UPSSS_n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1" t="4329" r="22243" b="12770"/>
          <a:stretch>
            <a:fillRect/>
          </a:stretch>
        </p:blipFill>
        <p:spPr bwMode="auto">
          <a:xfrm>
            <a:off x="5791200" y="990600"/>
            <a:ext cx="958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rvine_comp_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82" y="990600"/>
            <a:ext cx="196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76583" y="3733800"/>
            <a:ext cx="3141662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ea typeface="ＭＳ Ｐゴシック" pitchFamily="34" charset="-128"/>
              </a:rPr>
              <a:t>SAFE Benefits: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Cost avoidance – </a:t>
            </a:r>
            <a:r>
              <a:rPr lang="en-US" sz="1400" dirty="0" err="1">
                <a:latin typeface="+mn-lt"/>
                <a:ea typeface="ＭＳ Ｐゴシック" pitchFamily="34" charset="-128"/>
              </a:rPr>
              <a:t>SaaS</a:t>
            </a:r>
            <a:endParaRPr lang="en-US" sz="1400" dirty="0">
              <a:latin typeface="+mn-lt"/>
              <a:ea typeface="ＭＳ Ｐゴシック" pitchFamily="34" charset="-128"/>
            </a:endParaRP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On-boarding card provisioning from days to minutes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Delegated administration – fully automated, labor savings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No rip &amp; replace</a:t>
            </a:r>
          </a:p>
        </p:txBody>
      </p:sp>
    </p:spTree>
    <p:extLst>
      <p:ext uri="{BB962C8B-B14F-4D97-AF65-F5344CB8AC3E}">
        <p14:creationId xmlns:p14="http://schemas.microsoft.com/office/powerpoint/2010/main" val="3592798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US Department of HHS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Background:</a:t>
            </a:r>
          </a:p>
          <a:p>
            <a:pPr lvl="1"/>
            <a:r>
              <a:rPr lang="en-US" sz="1600" dirty="0"/>
              <a:t>Large federal agency managing</a:t>
            </a:r>
          </a:p>
          <a:p>
            <a:pPr lvl="1"/>
            <a:r>
              <a:rPr lang="en-US" sz="1600" dirty="0"/>
              <a:t>FDA, NIH, CDC, IHS, HRSA, ….</a:t>
            </a:r>
          </a:p>
          <a:p>
            <a:pPr lvl="1"/>
            <a:r>
              <a:rPr lang="en-US" sz="1600" dirty="0"/>
              <a:t>100,000+ employees, contractors and vendors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/>
            <a:r>
              <a:rPr lang="en-US" sz="1600" dirty="0"/>
              <a:t>Real-Time integration with Enterprise Identity Management to eliminate manual forms, and maintain  data integrity</a:t>
            </a:r>
          </a:p>
          <a:p>
            <a:pPr lvl="1"/>
            <a:r>
              <a:rPr lang="en-US" sz="1600" dirty="0"/>
              <a:t>Compliance with Federal Badging Initiatives (HSPD12) </a:t>
            </a:r>
          </a:p>
          <a:p>
            <a:pPr lvl="1"/>
            <a:r>
              <a:rPr lang="en-US" sz="1600" dirty="0"/>
              <a:t>Consistency of photographs across all PACS Enforcement of business rules for automatically granting and revoking access privileges per HSPD-12 guidelines</a:t>
            </a:r>
          </a:p>
          <a:p>
            <a:pPr lvl="1"/>
            <a:r>
              <a:rPr lang="en-US" sz="1600" dirty="0"/>
              <a:t>Satisfy Multiple Stakeholders, Multiple Agencies within HHS </a:t>
            </a:r>
          </a:p>
        </p:txBody>
      </p:sp>
      <p:pic>
        <p:nvPicPr>
          <p:cNvPr id="4" name="Picture 2" descr="hhsreg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7" y="1958975"/>
            <a:ext cx="27178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U.S. Department of Health and Human Services log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394" y="908050"/>
            <a:ext cx="11620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i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2" y="1016000"/>
            <a:ext cx="5222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1037" y="3670299"/>
            <a:ext cx="3175000" cy="20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+mn-lt"/>
                <a:ea typeface="ＭＳ Ｐゴシック" pitchFamily="34" charset="-128"/>
              </a:rPr>
              <a:t>SAFE </a:t>
            </a:r>
            <a:r>
              <a:rPr lang="en-US" sz="1600" dirty="0" smtClean="0">
                <a:latin typeface="+mn-lt"/>
                <a:ea typeface="ＭＳ Ｐゴシック" pitchFamily="34" charset="-128"/>
              </a:rPr>
              <a:t>Benefits</a:t>
            </a:r>
            <a:r>
              <a:rPr lang="en-US" sz="1600" dirty="0">
                <a:latin typeface="+mn-lt"/>
                <a:ea typeface="ＭＳ Ｐゴシック" pitchFamily="34" charset="-128"/>
              </a:rPr>
              <a:t>:</a:t>
            </a:r>
          </a:p>
          <a:p>
            <a:pPr marL="285750" lvl="1" indent="-285750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Facilitates HSPD-12 compliance</a:t>
            </a:r>
          </a:p>
          <a:p>
            <a:pPr marL="285750" lvl="1" indent="-285750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Elimination of manual data entry for PIV attributes = lower operational cost</a:t>
            </a:r>
          </a:p>
          <a:p>
            <a:pPr marL="285750" lvl="1" indent="-285750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Real-time certificate validation</a:t>
            </a:r>
          </a:p>
          <a:p>
            <a:pPr marL="285750" lvl="1" indent="-285750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Database integrity ensured</a:t>
            </a:r>
          </a:p>
          <a:p>
            <a:pPr marL="285750" lvl="1" indent="-285750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Centralized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348555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Roger Williams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/>
              <a:t>Background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Established in 1956 and located on 140 acres of land</a:t>
            </a:r>
          </a:p>
          <a:p>
            <a:pPr lvl="1"/>
            <a:r>
              <a:rPr lang="en-US" dirty="0"/>
              <a:t>Private liberal arts college, currently ranked in the Top 10 of comprehensive colleges in the North</a:t>
            </a:r>
          </a:p>
          <a:p>
            <a:pPr lvl="1"/>
            <a:r>
              <a:rPr lang="en-US" dirty="0"/>
              <a:t>3,800 undergraduate and 850 graduate students enrolled in 36 liberal arts majors and five professional schools</a:t>
            </a:r>
          </a:p>
          <a:p>
            <a:pPr lvl="1"/>
            <a:r>
              <a:rPr lang="en-US" dirty="0"/>
              <a:t>Multiple disparate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/>
              <a:t>Requirements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Automating the process of managing security for personal and property</a:t>
            </a:r>
          </a:p>
          <a:p>
            <a:pPr lvl="1"/>
            <a:r>
              <a:rPr lang="en-US" dirty="0"/>
              <a:t>Integration of ERP systems with PACS</a:t>
            </a:r>
          </a:p>
          <a:p>
            <a:pPr lvl="1"/>
            <a:r>
              <a:rPr lang="en-US" dirty="0"/>
              <a:t>Delegation of authority regarding access related to identities to particular departments in the organization</a:t>
            </a:r>
          </a:p>
          <a:p>
            <a:pPr lvl="1"/>
            <a:r>
              <a:rPr lang="en-US" dirty="0"/>
              <a:t>Automating key physical security processes</a:t>
            </a:r>
          </a:p>
          <a:p>
            <a:pPr lvl="1"/>
            <a:r>
              <a:rPr lang="en-US" dirty="0"/>
              <a:t>Reduction in the Physical Access Management Team’s day-to-day efforts</a:t>
            </a:r>
          </a:p>
          <a:p>
            <a:pPr lvl="1"/>
            <a:r>
              <a:rPr lang="en-US" dirty="0"/>
              <a:t>Effective execution of badging and metal key management processes </a:t>
            </a:r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574799"/>
            <a:ext cx="3017520" cy="1922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12" descr="http://faculty.rwu.edu/mthombs/RWU5logotran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889000"/>
            <a:ext cx="17351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10224" y="3543300"/>
            <a:ext cx="3200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 smtClean="0">
                <a:latin typeface="+mj-lt"/>
                <a:ea typeface="ＭＳ Ｐゴシック" pitchFamily="34" charset="-128"/>
              </a:rPr>
              <a:t>SAFE </a:t>
            </a:r>
            <a:r>
              <a:rPr lang="en-US" sz="1600" dirty="0">
                <a:latin typeface="+mj-lt"/>
                <a:ea typeface="ＭＳ Ｐゴシック" pitchFamily="34" charset="-128"/>
              </a:rPr>
              <a:t>Benefits: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Integration of ERP systems with PACS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Automation of 40% of security operations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Elimination of  up to 95% of errors in badging and access management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Significant reduction in cost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Effective management of identity access to university buildings and facilities</a:t>
            </a:r>
          </a:p>
        </p:txBody>
      </p:sp>
    </p:spTree>
    <p:extLst>
      <p:ext uri="{BB962C8B-B14F-4D97-AF65-F5344CB8AC3E}">
        <p14:creationId xmlns:p14="http://schemas.microsoft.com/office/powerpoint/2010/main" val="2409421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- GTAA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Background: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Canada’s biggest &amp; busiest airport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Handling 30 million+ passengers/year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80,000 identities under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Pass/Permit Control Office (PPCO) administers 33,000 active personnel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Serves 175 clients/day (over 43,000 </a:t>
            </a:r>
            <a:br>
              <a:rPr lang="en-US" sz="1200" dirty="0"/>
            </a:br>
            <a:r>
              <a:rPr lang="en-US" sz="1200" dirty="0"/>
              <a:t>per year)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600" b="1" dirty="0"/>
              <a:t>Requirements: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Reduce long processing times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Poor customer service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Workers (tenant employees) leaving the airport before getting on the job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Increase security compliance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Difficult/costly to enforce consistent </a:t>
            </a:r>
            <a:br>
              <a:rPr lang="en-US" sz="1200" dirty="0"/>
            </a:br>
            <a:r>
              <a:rPr lang="en-US" sz="1200" dirty="0"/>
              <a:t>security controls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Automate manual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Average delay for a PPCO appointment </a:t>
            </a:r>
            <a:br>
              <a:rPr lang="en-US" sz="1200" dirty="0"/>
            </a:br>
            <a:r>
              <a:rPr lang="en-US" sz="1200" dirty="0"/>
              <a:t>was four weeks</a:t>
            </a:r>
          </a:p>
          <a:p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86400" y="2895600"/>
            <a:ext cx="35052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b="1" dirty="0">
                <a:latin typeface="+mj-lt"/>
                <a:ea typeface="ＭＳ Ｐゴシック" pitchFamily="34" charset="-128"/>
              </a:rPr>
              <a:t>SAFE </a:t>
            </a:r>
            <a:r>
              <a:rPr lang="en-US" sz="1600" b="1" dirty="0" smtClean="0">
                <a:latin typeface="+mj-lt"/>
                <a:ea typeface="ＭＳ Ｐゴシック" pitchFamily="34" charset="-128"/>
              </a:rPr>
              <a:t>Benefits</a:t>
            </a:r>
            <a:r>
              <a:rPr lang="en-US" sz="1600" b="1" dirty="0">
                <a:latin typeface="+mj-lt"/>
                <a:ea typeface="ＭＳ Ｐゴシック" pitchFamily="34" charset="-128"/>
              </a:rPr>
              <a:t>:</a:t>
            </a:r>
          </a:p>
          <a:p>
            <a:pPr marL="285750" lvl="4" indent="-285750" eaLnBrk="1" hangingPunct="1">
              <a:lnSpc>
                <a:spcPct val="150000"/>
              </a:lnSpc>
              <a:buSzPct val="77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Time for on-boarding IDs went </a:t>
            </a:r>
            <a:r>
              <a:rPr lang="en-US" sz="1200" dirty="0" smtClean="0">
                <a:latin typeface="+mn-lt"/>
                <a:ea typeface="ＭＳ Ｐゴシック" pitchFamily="34" charset="-128"/>
              </a:rPr>
              <a:t> from </a:t>
            </a:r>
            <a:r>
              <a:rPr lang="en-US" sz="1200" dirty="0">
                <a:latin typeface="+mn-lt"/>
                <a:ea typeface="ＭＳ Ｐゴシック" pitchFamily="34" charset="-128"/>
              </a:rPr>
              <a:t>577 min down to 72 min</a:t>
            </a:r>
          </a:p>
          <a:p>
            <a:pPr marL="285750" lvl="4" indent="-285750" eaLnBrk="1" hangingPunct="1">
              <a:lnSpc>
                <a:spcPct val="150000"/>
              </a:lnSpc>
              <a:buSzPct val="77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Price per ID processing went </a:t>
            </a:r>
            <a:r>
              <a:rPr lang="en-US" sz="1200" dirty="0" smtClean="0">
                <a:latin typeface="+mn-lt"/>
                <a:ea typeface="ＭＳ Ｐゴシック" pitchFamily="34" charset="-128"/>
              </a:rPr>
              <a:t> from </a:t>
            </a:r>
            <a:r>
              <a:rPr lang="en-US" sz="1200" dirty="0">
                <a:latin typeface="+mn-lt"/>
                <a:ea typeface="ＭＳ Ｐゴシック" pitchFamily="34" charset="-128"/>
              </a:rPr>
              <a:t>$49/card to $35/card </a:t>
            </a:r>
          </a:p>
          <a:p>
            <a:pPr marL="285750" lvl="4" indent="-285750" eaLnBrk="1" hangingPunct="1">
              <a:lnSpc>
                <a:spcPct val="150000"/>
              </a:lnSpc>
              <a:buSzPct val="77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Average wait times reduced from 560 minutes to 20 minutes, a 96% reduction</a:t>
            </a:r>
          </a:p>
          <a:p>
            <a:pPr marL="285750" lvl="4" indent="-285750" eaLnBrk="1" hangingPunct="1">
              <a:lnSpc>
                <a:spcPct val="150000"/>
              </a:lnSpc>
              <a:buSzPct val="77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Faster processing = better </a:t>
            </a:r>
            <a:r>
              <a:rPr lang="en-US" sz="1200" dirty="0" smtClean="0">
                <a:latin typeface="+mn-lt"/>
                <a:ea typeface="ＭＳ Ｐゴシック" pitchFamily="34" charset="-128"/>
              </a:rPr>
              <a:t> client </a:t>
            </a:r>
            <a:r>
              <a:rPr lang="en-US" sz="1200" dirty="0">
                <a:latin typeface="+mn-lt"/>
                <a:ea typeface="ＭＳ Ｐゴシック" pitchFamily="34" charset="-128"/>
              </a:rPr>
              <a:t>service</a:t>
            </a:r>
          </a:p>
          <a:p>
            <a:pPr marL="285750" lvl="4" indent="-285750" eaLnBrk="1" hangingPunct="1">
              <a:lnSpc>
                <a:spcPct val="150000"/>
              </a:lnSpc>
              <a:buSzPct val="77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Single-source data = </a:t>
            </a:r>
            <a:r>
              <a:rPr lang="en-US" sz="1200" dirty="0" smtClean="0">
                <a:latin typeface="+mn-lt"/>
                <a:ea typeface="ＭＳ Ｐゴシック" pitchFamily="34" charset="-128"/>
              </a:rPr>
              <a:t>high physical </a:t>
            </a:r>
            <a:r>
              <a:rPr lang="en-US" sz="1200" dirty="0">
                <a:latin typeface="+mn-lt"/>
                <a:ea typeface="ＭＳ Ｐゴシック" pitchFamily="34" charset="-128"/>
              </a:rPr>
              <a:t>security controls</a:t>
            </a:r>
          </a:p>
          <a:p>
            <a:pPr marL="285750" lvl="4" indent="-285750" eaLnBrk="1" hangingPunct="1">
              <a:lnSpc>
                <a:spcPct val="150000"/>
              </a:lnSpc>
              <a:buSzPct val="77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Reliable reporting = effective </a:t>
            </a:r>
            <a:r>
              <a:rPr lang="en-US" sz="1200" dirty="0" smtClean="0">
                <a:latin typeface="+mn-lt"/>
                <a:ea typeface="ＭＳ Ｐゴシック" pitchFamily="34" charset="-128"/>
              </a:rPr>
              <a:t>business operations</a:t>
            </a:r>
            <a:endParaRPr lang="en-US" sz="1200" dirty="0">
              <a:latin typeface="+mn-lt"/>
              <a:ea typeface="ＭＳ Ｐゴシック" pitchFamily="34" charset="-128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5541262" y="990600"/>
            <a:ext cx="3069338" cy="1524000"/>
          </a:xfrm>
          <a:prstGeom prst="round2SameRect">
            <a:avLst>
              <a:gd name="adj1" fmla="val 5640"/>
              <a:gd name="adj2" fmla="val 616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62" y="1214082"/>
            <a:ext cx="302183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474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>
            <a:off x="5541262" y="990600"/>
            <a:ext cx="3069338" cy="1524000"/>
          </a:xfrm>
          <a:prstGeom prst="round2SameRect">
            <a:avLst>
              <a:gd name="adj1" fmla="val 5640"/>
              <a:gd name="adj2" fmla="val 616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Aspen Airport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Background: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County-owned public-use airport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44,000 square foot single-floor terminal facility, including six rental car operations, a year-round guest services operation, a restaurant and gift shop concessions.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Largely seasonal employee base and a small airport badging staff</a:t>
            </a:r>
          </a:p>
          <a:p>
            <a:endParaRPr lang="en-US" sz="2300" dirty="0"/>
          </a:p>
          <a:p>
            <a:pPr marL="0" indent="0">
              <a:buNone/>
            </a:pPr>
            <a:r>
              <a:rPr lang="en-US" sz="1600" b="1" dirty="0"/>
              <a:t>Requirements: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Simplified provisioning of all personnel into their airport identity management system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Seamless integration of disparate  biometric devices into one user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Incorporation of  Biometric  Airport Security Identification  Consortium (BASIC) practices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Manage  the  issuance of pre-encoded proximity cards  for different types of badge layouts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Integration with centralized billing system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Provide central repository for capturing, storing and managing documents</a:t>
            </a:r>
          </a:p>
          <a:p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486400" y="2892891"/>
            <a:ext cx="36576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SzPct val="77000"/>
            </a:pPr>
            <a:r>
              <a:rPr lang="en-US" sz="1600" b="1" dirty="0">
                <a:latin typeface="+mn-lt"/>
                <a:ea typeface="ＭＳ Ｐゴシック" pitchFamily="34" charset="-128"/>
              </a:rPr>
              <a:t>SAFE Benefits</a:t>
            </a:r>
            <a:r>
              <a:rPr lang="en-US" sz="1600" b="1" dirty="0" smtClean="0">
                <a:latin typeface="+mn-lt"/>
                <a:ea typeface="ＭＳ Ｐゴシック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+mn-lt"/>
              </a:rPr>
              <a:t>Streamlined security operations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+mn-lt"/>
              </a:rPr>
              <a:t>Huge reductions in operating costs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+mn-lt"/>
              </a:rPr>
              <a:t>Future-proofing of the physical security infrastructure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+mn-lt"/>
              </a:rPr>
              <a:t>Simplification of badging operations through automation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+mn-lt"/>
              </a:rPr>
              <a:t>Reliable and accurate reporting on pass office operations 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>
                <a:latin typeface="+mn-lt"/>
              </a:rPr>
              <a:t>Real-time compliance with the TSA security directives</a:t>
            </a:r>
          </a:p>
          <a:p>
            <a:pPr eaLnBrk="1" hangingPunct="1">
              <a:buSzPct val="77000"/>
            </a:pPr>
            <a:endParaRPr lang="en-US" sz="1600" b="1" dirty="0">
              <a:latin typeface="+mn-lt"/>
              <a:ea typeface="ＭＳ Ｐゴシック" pitchFamily="34" charset="-128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45" y="1291744"/>
            <a:ext cx="2930555" cy="7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490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San Francisco International Airport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Background: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Category X airport that handles over 40-million passengers each year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Tenth largest in the United States and one of the world’s 30-busiest airports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Multiple departments within the airport – Aviation Security, Airfield Operations, Security Operations Center etc.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600" b="1" dirty="0" smtClean="0"/>
              <a:t>Requirements:</a:t>
            </a:r>
            <a:endParaRPr lang="en-US" sz="1600" b="1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Management of entire badging process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A system that could  work across multiple departments and systems within the airport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Automating  manual processes related  to background checks,  access credential issuance  and access privilege assignment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Issuance of multi-technology, highly secure badges for use with multiple PACS and biometric access devices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Provisioning of biographic and biometric information onto the badge contact-less chip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Dynamically driven enrollment processes appropriate to each applicant 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Electronic, workflow-driven processes for assignment of metal keys and other access devices to identities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Integration with computer-based training systems for real-time validation of training </a:t>
            </a:r>
            <a:r>
              <a:rPr lang="en-US" sz="1200" dirty="0" smtClean="0"/>
              <a:t>credentials</a:t>
            </a:r>
            <a:endParaRPr lang="en-US" sz="12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07143" y="2895600"/>
            <a:ext cx="32766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600" b="1" dirty="0">
                <a:latin typeface="+mn-lt"/>
                <a:ea typeface="ＭＳ Ｐゴシック" pitchFamily="34" charset="-128"/>
              </a:rPr>
              <a:t>SAFE Benefits:</a:t>
            </a:r>
          </a:p>
          <a:p>
            <a:pPr marL="171450" lvl="4" indent="-171450" eaLnBrk="1" hangingPunct="1">
              <a:spcAft>
                <a:spcPts val="600"/>
              </a:spcAft>
              <a:buSzPct val="70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Streamlined security operations</a:t>
            </a:r>
          </a:p>
          <a:p>
            <a:pPr marL="171450" lvl="4" indent="-171450" eaLnBrk="1" hangingPunct="1">
              <a:spcAft>
                <a:spcPts val="600"/>
              </a:spcAft>
              <a:buSzPct val="70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Improved level of customer services</a:t>
            </a:r>
          </a:p>
          <a:p>
            <a:pPr marL="171450" lvl="4" indent="-171450" eaLnBrk="1" hangingPunct="1">
              <a:spcAft>
                <a:spcPts val="600"/>
              </a:spcAft>
              <a:buSzPct val="70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Simplification of compliance needs</a:t>
            </a:r>
          </a:p>
          <a:p>
            <a:pPr marL="171450" lvl="4" indent="-171450" eaLnBrk="1" hangingPunct="1">
              <a:spcAft>
                <a:spcPts val="600"/>
              </a:spcAft>
              <a:buSzPct val="70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Real-time compliance with current TSA security directives</a:t>
            </a:r>
          </a:p>
          <a:p>
            <a:pPr marL="171450" lvl="4" indent="-171450" eaLnBrk="1" hangingPunct="1">
              <a:spcAft>
                <a:spcPts val="600"/>
              </a:spcAft>
              <a:buSzPct val="70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Reduction in data entry errors</a:t>
            </a:r>
          </a:p>
          <a:p>
            <a:pPr marL="171450" lvl="4" indent="-171450" eaLnBrk="1" hangingPunct="1">
              <a:spcAft>
                <a:spcPts val="600"/>
              </a:spcAft>
              <a:buSzPct val="70000"/>
              <a:buFont typeface="Wingdings" pitchFamily="2" charset="2"/>
              <a:buChar char="§"/>
            </a:pPr>
            <a:r>
              <a:rPr lang="en-US" sz="1200" dirty="0">
                <a:latin typeface="+mn-lt"/>
                <a:ea typeface="ＭＳ Ｐゴシック" pitchFamily="34" charset="-128"/>
              </a:rPr>
              <a:t>Optimization of the management of TSA-regulated badging processes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5541262" y="990600"/>
            <a:ext cx="3069338" cy="1524000"/>
          </a:xfrm>
          <a:prstGeom prst="round2SameRect">
            <a:avLst>
              <a:gd name="adj1" fmla="val 5640"/>
              <a:gd name="adj2" fmla="val 616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33500"/>
            <a:ext cx="2819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24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Empire State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Background:</a:t>
            </a:r>
          </a:p>
          <a:p>
            <a:pPr lvl="1"/>
            <a:r>
              <a:rPr lang="en-US" sz="1400" dirty="0"/>
              <a:t>Inability to securely manage thousands of visitors for their 300 tenants</a:t>
            </a:r>
          </a:p>
          <a:p>
            <a:pPr lvl="1"/>
            <a:r>
              <a:rPr lang="en-US" sz="1400" dirty="0"/>
              <a:t>High visitor processing time causing long wait times and delay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/>
            <a:r>
              <a:rPr lang="en-US" sz="1400" dirty="0"/>
              <a:t>Deployed SAFE and connected to the base building GE Diamond II system for validation of tenants’ status when pre-registering a visitor</a:t>
            </a:r>
          </a:p>
          <a:p>
            <a:pPr lvl="1"/>
            <a:r>
              <a:rPr lang="en-US" sz="1400" dirty="0"/>
              <a:t>All visitors are given a bar-code pass and must badge in through base building turnstiles</a:t>
            </a:r>
          </a:p>
          <a:p>
            <a:pPr lvl="1"/>
            <a:r>
              <a:rPr lang="en-US" sz="1400" dirty="0"/>
              <a:t>All visitors are checked against the watch list </a:t>
            </a:r>
          </a:p>
          <a:p>
            <a:pPr lvl="1"/>
            <a:r>
              <a:rPr lang="en-US" sz="1400" dirty="0"/>
              <a:t>All visitors are auditable in terms of their access to the building and allowed to access only pertinent elevator banks</a:t>
            </a:r>
          </a:p>
          <a:p>
            <a:pPr lvl="1"/>
            <a:r>
              <a:rPr lang="en-US" sz="1400" dirty="0"/>
              <a:t>Tenants use self-service portal to manage their employee’s status for base building access and visitor invitation authorization</a:t>
            </a:r>
          </a:p>
          <a:p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55" y="1323975"/>
            <a:ext cx="3017520" cy="2433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12" descr="Empire State Building : Official Internet Sit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3" b="43082"/>
          <a:stretch>
            <a:fillRect/>
          </a:stretch>
        </p:blipFill>
        <p:spPr bwMode="auto">
          <a:xfrm>
            <a:off x="5562600" y="1044575"/>
            <a:ext cx="26130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562600" y="3886200"/>
            <a:ext cx="3276600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600" dirty="0">
                <a:latin typeface="+mj-lt"/>
                <a:ea typeface="ＭＳ Ｐゴシック" pitchFamily="34" charset="-128"/>
              </a:rPr>
              <a:t>SAFE Benefits: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Securely manage both tenants’ physical access and visitors’ access to the premises using one solution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j-lt"/>
                <a:ea typeface="ＭＳ Ｐゴシック" pitchFamily="34" charset="-128"/>
              </a:rPr>
              <a:t>Reduce operating expenses by allowing tenants’ administrators to manage their employee access and pre-register visitors</a:t>
            </a:r>
          </a:p>
          <a:p>
            <a:pPr lvl="4" eaLnBrk="1" hangingPunct="1">
              <a:buFontTx/>
              <a:buChar char="•"/>
            </a:pPr>
            <a:endParaRPr lang="en-US" sz="1400" dirty="0">
              <a:solidFill>
                <a:srgbClr val="003366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2965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Aviation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486169"/>
              </p:ext>
            </p:extLst>
          </p:nvPr>
        </p:nvGraphicFramePr>
        <p:xfrm>
          <a:off x="381000" y="990600"/>
          <a:ext cx="85344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Operations: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Safety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Operational efficiency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Regulatory compliance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Changing technologies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Security: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Ensure high security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Exceed TSA, TSC requirements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Manage data privacy and background checks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Leverage existing investments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Finance: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Construction/ renovation projects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Increase airlines/vendors on-site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Constant need for additional revenue sources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Budget pressures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Customers: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Reputation is key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Customer satisfaction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492843"/>
              </p:ext>
            </p:extLst>
          </p:nvPr>
        </p:nvGraphicFramePr>
        <p:xfrm>
          <a:off x="381000" y="3674900"/>
          <a:ext cx="8534400" cy="24973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Real-time policy adherence, correction and compliance reporting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Efficiencies in card management via automated workflows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Self-service portal for employees and tenants 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Efficient processes, accurate data, scalable infrastructure that increases productivity for airport staff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Works with existing physical security infrastructure – no rip &amp; replace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77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Deployment – Juniper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Background:</a:t>
            </a:r>
          </a:p>
          <a:p>
            <a:pPr lvl="1"/>
            <a:r>
              <a:rPr lang="en-US" sz="1400" dirty="0"/>
              <a:t>Uses SAFE Physical Identity and Access Mgmt to securely on-board identities from HRMS to PACS</a:t>
            </a:r>
          </a:p>
          <a:p>
            <a:pPr lvl="1"/>
            <a:r>
              <a:rPr lang="en-US" sz="1400" dirty="0"/>
              <a:t>Wanted to securely manage all types of identities including visitors using the same solution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/>
            <a:r>
              <a:rPr lang="en-US" sz="1400" dirty="0"/>
              <a:t>Self-service process for managing access requests for employees</a:t>
            </a:r>
          </a:p>
          <a:p>
            <a:pPr lvl="1"/>
            <a:r>
              <a:rPr lang="en-US" sz="1400" dirty="0"/>
              <a:t>Centralized web-based badging and managing access for individual regions</a:t>
            </a:r>
          </a:p>
          <a:p>
            <a:pPr lvl="1"/>
            <a:r>
              <a:rPr lang="en-US" sz="1400" dirty="0"/>
              <a:t>Allow visitors to do an unmanned check-in at the lobby</a:t>
            </a:r>
          </a:p>
          <a:p>
            <a:pPr lvl="1"/>
            <a:r>
              <a:rPr lang="en-US" sz="1400" dirty="0"/>
              <a:t>Automate synching of PeopleSoft records with  </a:t>
            </a:r>
            <a:r>
              <a:rPr lang="en-US" sz="1400" dirty="0" err="1"/>
              <a:t>CCure</a:t>
            </a:r>
            <a:endParaRPr lang="en-US" sz="1400" dirty="0"/>
          </a:p>
          <a:p>
            <a:pPr lvl="1"/>
            <a:r>
              <a:rPr lang="en-US" sz="1400" dirty="0"/>
              <a:t>Common repository for security audits &amp; reports</a:t>
            </a:r>
          </a:p>
          <a:p>
            <a:pPr lvl="1"/>
            <a:r>
              <a:rPr lang="en-US" sz="1400" dirty="0"/>
              <a:t>Track packages delivered to employees within the organization</a:t>
            </a:r>
          </a:p>
          <a:p>
            <a:pPr lvl="1"/>
            <a:r>
              <a:rPr lang="en-US" sz="1400" dirty="0"/>
              <a:t>Linking SAFE with </a:t>
            </a:r>
            <a:r>
              <a:rPr lang="en-US" sz="1400" dirty="0" err="1"/>
              <a:t>ElectroStatic</a:t>
            </a:r>
            <a:r>
              <a:rPr lang="en-US" sz="1400" dirty="0"/>
              <a:t> Discharge (ESD) Training system/database</a:t>
            </a:r>
          </a:p>
          <a:p>
            <a:pPr lvl="1"/>
            <a:r>
              <a:rPr lang="en-US" sz="1400" dirty="0"/>
              <a:t>Integration with Emergency Notification System - </a:t>
            </a:r>
            <a:r>
              <a:rPr lang="en-US" sz="1400" dirty="0" err="1"/>
              <a:t>SendWordNow</a:t>
            </a:r>
            <a:endParaRPr lang="en-US" sz="1400" dirty="0"/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85900"/>
            <a:ext cx="1280160" cy="2292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" name="Picture 14" descr="http://www.wbresearch.com/uploadedimages/Events/USA/2010/10723_004/Event_Details/speaker_logos/juniper-network-blue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9091" r="1991" b="29848"/>
          <a:stretch>
            <a:fillRect/>
          </a:stretch>
        </p:blipFill>
        <p:spPr bwMode="auto">
          <a:xfrm>
            <a:off x="5743098" y="1055687"/>
            <a:ext cx="137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80710" y="4267200"/>
            <a:ext cx="32766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5100" indent="-165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6223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10795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15367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1993900" indent="-165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+mn-lt"/>
                <a:ea typeface="ＭＳ Ｐゴシック" pitchFamily="34" charset="-128"/>
              </a:rPr>
              <a:t>SAFE Benefits: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High ROI by leveraging one solution to manage all types of identities and using the same visitor </a:t>
            </a:r>
            <a:r>
              <a:rPr lang="en-US" sz="1400" dirty="0" smtClean="0">
                <a:latin typeface="+mn-lt"/>
                <a:ea typeface="ＭＳ Ｐゴシック" pitchFamily="34" charset="-128"/>
              </a:rPr>
              <a:t>management </a:t>
            </a:r>
            <a:r>
              <a:rPr lang="en-US" sz="1400" dirty="0">
                <a:latin typeface="+mn-lt"/>
                <a:ea typeface="ＭＳ Ｐゴシック" pitchFamily="34" charset="-128"/>
              </a:rPr>
              <a:t>solution to track packages</a:t>
            </a:r>
          </a:p>
          <a:p>
            <a:pPr marL="285750" lvl="4" indent="-285750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400" dirty="0">
                <a:latin typeface="+mn-lt"/>
                <a:ea typeface="ＭＳ Ｐゴシック" pitchFamily="34" charset="-128"/>
              </a:rPr>
              <a:t>Reduced operational expenses by allowing visitors to do self check-in</a:t>
            </a:r>
          </a:p>
        </p:txBody>
      </p:sp>
    </p:spTree>
    <p:extLst>
      <p:ext uri="{BB962C8B-B14F-4D97-AF65-F5344CB8AC3E}">
        <p14:creationId xmlns:p14="http://schemas.microsoft.com/office/powerpoint/2010/main" val="2534171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Aviation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6388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Quantum </a:t>
            </a:r>
            <a:r>
              <a:rPr lang="en-US" dirty="0"/>
              <a:t>Secure’s SAFE suite of products provides a supervisory management system layer to automate manual workflows and processes, enabling airport authorities to manage facility access of users and groups through role-based access control.</a:t>
            </a:r>
          </a:p>
          <a:p>
            <a:endParaRPr lang="en-US" dirty="0"/>
          </a:p>
          <a:p>
            <a:r>
              <a:rPr lang="en-US" dirty="0"/>
              <a:t>SAFE provides:</a:t>
            </a:r>
          </a:p>
          <a:p>
            <a:pPr lvl="1"/>
            <a:r>
              <a:rPr lang="en-US" dirty="0"/>
              <a:t>Employee/employer and customer profile management</a:t>
            </a:r>
          </a:p>
          <a:p>
            <a:pPr lvl="1"/>
            <a:r>
              <a:rPr lang="en-US" dirty="0"/>
              <a:t>Key card/pass permit/parking pass management</a:t>
            </a:r>
          </a:p>
          <a:p>
            <a:pPr lvl="1"/>
            <a:r>
              <a:rPr lang="en-US" dirty="0"/>
              <a:t>Airside Vehicle Operators Permit (AVOP) management</a:t>
            </a:r>
          </a:p>
          <a:p>
            <a:pPr lvl="1"/>
            <a:r>
              <a:rPr lang="en-US" dirty="0"/>
              <a:t>AVOP tickets/infractions/suspensions management</a:t>
            </a:r>
          </a:p>
          <a:p>
            <a:pPr lvl="1"/>
            <a:r>
              <a:rPr lang="en-US" dirty="0"/>
              <a:t>Correspondence/letter management</a:t>
            </a:r>
          </a:p>
          <a:p>
            <a:pPr lvl="1"/>
            <a:r>
              <a:rPr lang="en-US" dirty="0"/>
              <a:t>Reporting/auditing/exception handling</a:t>
            </a:r>
          </a:p>
          <a:p>
            <a:pPr lvl="1"/>
            <a:r>
              <a:rPr lang="en-US" dirty="0"/>
              <a:t>Role-based physical access control</a:t>
            </a:r>
          </a:p>
          <a:p>
            <a:endParaRPr lang="en-US" dirty="0"/>
          </a:p>
          <a:p>
            <a:r>
              <a:rPr lang="en-US" dirty="0"/>
              <a:t>SAFE provides the back-end repository, business rules and Web GUI for the permit/pass office and for gaining access to external TSA systems.</a:t>
            </a:r>
          </a:p>
          <a:p>
            <a:endParaRPr lang="en-US" dirty="0"/>
          </a:p>
        </p:txBody>
      </p:sp>
      <p:pic>
        <p:nvPicPr>
          <p:cNvPr id="4" name="Picture 3" descr="ws_Airport_terminal_1152x8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066800"/>
            <a:ext cx="2413552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1084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Life Sciences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15738"/>
              </p:ext>
            </p:extLst>
          </p:nvPr>
        </p:nvGraphicFramePr>
        <p:xfrm>
          <a:off x="381000" y="990600"/>
          <a:ext cx="8534400" cy="238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Compliance: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HIPAA, FDA, DEA, HIPAA, </a:t>
                      </a:r>
                      <a:r>
                        <a:rPr lang="en-US" sz="1400" dirty="0" err="1" smtClean="0"/>
                        <a:t>DoD</a:t>
                      </a:r>
                      <a:endParaRPr lang="en-US" sz="1400" dirty="0" smtClean="0"/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Data centers, laboratories, pharmacies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Loss of Assets &amp; Theft: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Essential medical equipment missing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High-value assets stolen or damaged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Restricted access to drugs and controlled substances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Fraud: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Billing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Time and attendance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Inventory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Threat: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Workplace stress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Potential for violence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Bioterrorism target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Criminal threat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Contamination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88300"/>
              </p:ext>
            </p:extLst>
          </p:nvPr>
        </p:nvGraphicFramePr>
        <p:xfrm>
          <a:off x="381000" y="3476780"/>
          <a:ext cx="8534400" cy="2362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Cost reductions in employee/ contractor on- and off-boarding, change management (lost cards, temporary cards, access changes, disabling cards for vacation, etc.)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Departmental productivity regained and wait times eliminated by automated processes and integrated self-service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Automated, rules-based monitoring, enforcement  and reporting of compliance requirements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97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Life Sciences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562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Quantum Secure’s SAFE suite of products provides a single interface to manage all identities, roles and related area access across a global telecommunications security infrastructure.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SAFE offers telecommunications-specific features such as:</a:t>
            </a:r>
          </a:p>
          <a:p>
            <a:pPr lvl="1"/>
            <a:r>
              <a:rPr lang="en-US" dirty="0"/>
              <a:t>Automatic access assignments, limiting hours and areas, requirement of special approvals</a:t>
            </a:r>
          </a:p>
          <a:p>
            <a:pPr lvl="1"/>
            <a:r>
              <a:rPr lang="en-US" dirty="0"/>
              <a:t>Self-service portal for employees and  contractors to manage access</a:t>
            </a:r>
          </a:p>
          <a:p>
            <a:pPr lvl="1"/>
            <a:r>
              <a:rPr lang="en-US" dirty="0"/>
              <a:t>The ability to configure access groups/zones to business needs – across facilities and PACS </a:t>
            </a:r>
          </a:p>
          <a:p>
            <a:pPr lvl="1"/>
            <a:r>
              <a:rPr lang="en-US" dirty="0"/>
              <a:t>Assignment of secure area stewardship to business owners</a:t>
            </a:r>
          </a:p>
          <a:p>
            <a:pPr lvl="1"/>
            <a:r>
              <a:rPr lang="en-US" dirty="0"/>
              <a:t>Use of workflow and emails to streamline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SAFE provides the back-end repository, business rules and Web GUI for the security office, employees and trusted and un-trusted identities, increasing operational efficiencies and providing real-time compliance reporting. </a:t>
            </a:r>
          </a:p>
          <a:p>
            <a:endParaRPr lang="en-US" dirty="0"/>
          </a:p>
        </p:txBody>
      </p:sp>
      <p:pic>
        <p:nvPicPr>
          <p:cNvPr id="5" name="Picture 2" descr="http://www.cheminpharma.com/main_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962023"/>
            <a:ext cx="2652712" cy="1768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2751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Telecommunications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56669"/>
              </p:ext>
            </p:extLst>
          </p:nvPr>
        </p:nvGraphicFramePr>
        <p:xfrm>
          <a:off x="381000" y="990600"/>
          <a:ext cx="8534400" cy="2382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95600"/>
                <a:gridCol w="28956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Operations: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Massive regional and/or global footprint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Disparate physical security systems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Data center/co-location management issues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Regulatory compliance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Security: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Management of “trusted” and “un-trusted” identities across employees, vendors and third-parties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Consolidation and standardization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Theft and data breaches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Budget pressures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Customers: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Equipment maintenance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Outages and emergency access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615416"/>
              </p:ext>
            </p:extLst>
          </p:nvPr>
        </p:nvGraphicFramePr>
        <p:xfrm>
          <a:off x="381000" y="3674900"/>
          <a:ext cx="8534400" cy="25125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Automate card holder administration and role/location-based provisioning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Global efficiencies in card management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Real-time policy compliance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Flexibility to grow via merger and acquisition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Lower total cost of ownership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Works with existing physical security infrastructure – no rip &amp; replace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60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Telecommunications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563880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Quantum Secure’s SAFE suite of products provides a single interface to manage all identities, roles and related area access across a global telecommunications security infrastructure.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SAFE offers telecommunications-specific features such as: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Automatic access assignments, limiting hours and areas, requirement of special approvals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Self-service portal for employees and  contractors to manage access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ability to configure access groups/zones to business needs – across facilities and PACS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Assignment of secure area stewardship to business owners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of workflow and emails to streamline processes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SAFE provides the back-end repository, business rules and Web GUI for the security office, employees and trusted and un-trusted identities, increasing operational efficiencies and providing real-time compliance reporting. </a:t>
            </a:r>
          </a:p>
          <a:p>
            <a:endParaRPr lang="en-US" dirty="0"/>
          </a:p>
        </p:txBody>
      </p:sp>
      <p:pic>
        <p:nvPicPr>
          <p:cNvPr id="5" name="Picture 2" descr="http://www.fgcomm.com/products/images/AntennaMicro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990600"/>
            <a:ext cx="2590800" cy="172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1101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for Petro/Chemical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42065"/>
              </p:ext>
            </p:extLst>
          </p:nvPr>
        </p:nvGraphicFramePr>
        <p:xfrm>
          <a:off x="381000" y="990600"/>
          <a:ext cx="85344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 Drivers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Operations: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Political and physically hostile environments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Employee safety across massive physical infrastructure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  <a:tabLst/>
                      </a:pPr>
                      <a:r>
                        <a:rPr lang="en-US" sz="1400" dirty="0" smtClean="0"/>
                        <a:t>Growth in regulatory and environmental restrictions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Security: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Ensure high security and safety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Consolidation and standardization 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Leverage existing investments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Finance: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Corporate governance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Budget pressures: exploration is very expensive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Downsizing within the industry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Customers:</a:t>
                      </a:r>
                    </a:p>
                    <a:p>
                      <a:pPr marL="228600" indent="-114300">
                        <a:buSzPct val="80000"/>
                        <a:buFont typeface="Calibri" pitchFamily="34" charset="0"/>
                        <a:buChar char="─"/>
                      </a:pPr>
                      <a:r>
                        <a:rPr lang="en-US" sz="1400" dirty="0" smtClean="0"/>
                        <a:t>Reputation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566760"/>
              </p:ext>
            </p:extLst>
          </p:nvPr>
        </p:nvGraphicFramePr>
        <p:xfrm>
          <a:off x="381000" y="3657600"/>
          <a:ext cx="8534400" cy="25125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34400"/>
              </a:tblGrid>
              <a:tr h="378940">
                <a:tc>
                  <a:txBody>
                    <a:bodyPr/>
                    <a:lstStyle/>
                    <a:p>
                      <a:r>
                        <a:rPr lang="en-US" dirty="0" smtClean="0"/>
                        <a:t>SAFE Benefits</a:t>
                      </a:r>
                      <a:endParaRPr lang="en-US" dirty="0"/>
                    </a:p>
                  </a:txBody>
                  <a:tcPr/>
                </a:tc>
              </a:tr>
              <a:tr h="1983260">
                <a:tc>
                  <a:txBody>
                    <a:bodyPr/>
                    <a:lstStyle/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Automate card holder administration and role/location-based provisioning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Global efficiencies in card management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Real-time policy compliance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Flexibility to grow via merger and acquisition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Lower total cost of ownership</a:t>
                      </a:r>
                    </a:p>
                    <a:p>
                      <a:pPr marL="165100" lvl="4" indent="-165100">
                        <a:spcBef>
                          <a:spcPts val="600"/>
                        </a:spcBef>
                        <a:spcAft>
                          <a:spcPts val="600"/>
                        </a:spcAft>
                        <a:buFontTx/>
                        <a:buChar char="•"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Works with existing physical security infrastructure – no rip &amp; replace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47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8EC551"/>
      </a:accent1>
      <a:accent2>
        <a:srgbClr val="012D6F"/>
      </a:accent2>
      <a:accent3>
        <a:srgbClr val="EE7E30"/>
      </a:accent3>
      <a:accent4>
        <a:srgbClr val="AB2B29"/>
      </a:accent4>
      <a:accent5>
        <a:srgbClr val="3A3939"/>
      </a:accent5>
      <a:accent6>
        <a:srgbClr val="001953"/>
      </a:accent6>
      <a:hlink>
        <a:srgbClr val="012D6F"/>
      </a:hlink>
      <a:folHlink>
        <a:srgbClr val="6F8A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3338</Words>
  <Application>Microsoft Office PowerPoint</Application>
  <PresentationFormat>On-screen Show (4:3)</PresentationFormat>
  <Paragraphs>506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blank</vt:lpstr>
      <vt:lpstr>PowerPoint Presentation</vt:lpstr>
      <vt:lpstr>Vertical Profiles</vt:lpstr>
      <vt:lpstr>SAFE for Aviation</vt:lpstr>
      <vt:lpstr>SAFE for Aviation Value Proposition</vt:lpstr>
      <vt:lpstr>SAFE for Life Sciences</vt:lpstr>
      <vt:lpstr>SAFE for Life Sciences Value Proposition</vt:lpstr>
      <vt:lpstr>SAFE for Telecommunications</vt:lpstr>
      <vt:lpstr>SAFE for Telecommunications Value Proposition</vt:lpstr>
      <vt:lpstr>SAFE for Petro/Chemical</vt:lpstr>
      <vt:lpstr>SAFE for Petro/Chemical Value Proposition</vt:lpstr>
      <vt:lpstr>SAFE for High Technology</vt:lpstr>
      <vt:lpstr>SAFE for High Technology Value Proposition</vt:lpstr>
      <vt:lpstr>SAFE for Education/Universities</vt:lpstr>
      <vt:lpstr>SAFE for Education/Universities Value Proposition</vt:lpstr>
      <vt:lpstr>SAFE for Government</vt:lpstr>
      <vt:lpstr>SAFE for Education/Universities Value Proposition</vt:lpstr>
      <vt:lpstr>PowerPoint Presentation</vt:lpstr>
      <vt:lpstr>SAFE Deployment - Oracle Corporation</vt:lpstr>
      <vt:lpstr>SAFE Deployment - British Telecom</vt:lpstr>
      <vt:lpstr>SAFE Deployment – Symantec Corporation</vt:lpstr>
      <vt:lpstr>SAFE Deployment – Cincinnati Children’s Hospital</vt:lpstr>
      <vt:lpstr>SAFE Deployment - Adobe</vt:lpstr>
      <vt:lpstr>SAFE Deployment – the Irvine Company</vt:lpstr>
      <vt:lpstr>SAFE Deployment – US Department of HHS</vt:lpstr>
      <vt:lpstr>SAFE Deployment – Roger Williams University</vt:lpstr>
      <vt:lpstr>SAFE Deployment - GTAA</vt:lpstr>
      <vt:lpstr>SAFE Deployment – Aspen Airport</vt:lpstr>
      <vt:lpstr>SAFE Deployment – San Francisco International Airport</vt:lpstr>
      <vt:lpstr>SAFE Deployment – Empire State Building</vt:lpstr>
      <vt:lpstr>SAFE Deployment – Juniper Networks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Rochelle</dc:creator>
  <cp:lastModifiedBy>Rochelle</cp:lastModifiedBy>
  <cp:revision>1</cp:revision>
  <dcterms:created xsi:type="dcterms:W3CDTF">2013-01-23T01:50:05Z</dcterms:created>
  <dcterms:modified xsi:type="dcterms:W3CDTF">2013-01-23T01:50:32Z</dcterms:modified>
</cp:coreProperties>
</file>