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Lst>
  <p:sldSz cx="16459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954"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3591562"/>
            <a:ext cx="13990320" cy="764032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1526522"/>
            <a:ext cx="12344400" cy="529843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3869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92445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168400"/>
            <a:ext cx="3549015"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168400"/>
            <a:ext cx="10441305"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97082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88026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5471167"/>
            <a:ext cx="14196060" cy="912875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14686287"/>
            <a:ext cx="14196060" cy="48005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06837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5842000"/>
            <a:ext cx="699516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5842000"/>
            <a:ext cx="699516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96823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168405"/>
            <a:ext cx="141960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5379722"/>
            <a:ext cx="6963012"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Edit Master text styles</a:t>
            </a:r>
          </a:p>
        </p:txBody>
      </p:sp>
      <p:sp>
        <p:nvSpPr>
          <p:cNvPr id="4" name="Content Placeholder 3"/>
          <p:cNvSpPr>
            <a:spLocks noGrp="1"/>
          </p:cNvSpPr>
          <p:nvPr>
            <p:ph sz="half" idx="2"/>
          </p:nvPr>
        </p:nvSpPr>
        <p:spPr>
          <a:xfrm>
            <a:off x="1133716" y="8016240"/>
            <a:ext cx="6963012"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5379722"/>
            <a:ext cx="6997304" cy="263651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Edit Master text styles</a:t>
            </a:r>
          </a:p>
        </p:txBody>
      </p:sp>
      <p:sp>
        <p:nvSpPr>
          <p:cNvPr id="6" name="Content Placeholder 5"/>
          <p:cNvSpPr>
            <a:spLocks noGrp="1"/>
          </p:cNvSpPr>
          <p:nvPr>
            <p:ph sz="quarter" idx="4"/>
          </p:nvPr>
        </p:nvSpPr>
        <p:spPr>
          <a:xfrm>
            <a:off x="8332471" y="8016240"/>
            <a:ext cx="699730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2666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150356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7010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3159765"/>
            <a:ext cx="8332470" cy="155956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Edit Master text styles</a:t>
            </a:r>
          </a:p>
        </p:txBody>
      </p:sp>
      <p:sp>
        <p:nvSpPr>
          <p:cNvPr id="5" name="Date Placeholder 4"/>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05646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463040"/>
            <a:ext cx="5308520" cy="512064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3159765"/>
            <a:ext cx="8332470" cy="155956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dirty="0"/>
              <a:t>Click icon to add picture</a:t>
            </a:r>
          </a:p>
        </p:txBody>
      </p:sp>
      <p:sp>
        <p:nvSpPr>
          <p:cNvPr id="4" name="Text Placeholder 3"/>
          <p:cNvSpPr>
            <a:spLocks noGrp="1"/>
          </p:cNvSpPr>
          <p:nvPr>
            <p:ph type="body" sz="half" idx="2"/>
          </p:nvPr>
        </p:nvSpPr>
        <p:spPr>
          <a:xfrm>
            <a:off x="1133714" y="6583680"/>
            <a:ext cx="5308520" cy="1219708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Edit Master text styles</a:t>
            </a:r>
          </a:p>
        </p:txBody>
      </p:sp>
      <p:sp>
        <p:nvSpPr>
          <p:cNvPr id="5" name="Date Placeholder 4"/>
          <p:cNvSpPr>
            <a:spLocks noGrp="1"/>
          </p:cNvSpPr>
          <p:nvPr>
            <p:ph type="dt" sz="half" idx="10"/>
          </p:nvPr>
        </p:nvSpPr>
        <p:spPr/>
        <p:txBody>
          <a:bodyPr/>
          <a:lstStyle/>
          <a:p>
            <a:fld id="{27E538DD-0EE1-4DD6-BC7F-1EBDC7F66486}" type="datetimeFigureOut">
              <a:rPr lang="en-IN" smtClean="0"/>
              <a:t>11-12-2019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84590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168405"/>
            <a:ext cx="141960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5842000"/>
            <a:ext cx="1419606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20340325"/>
            <a:ext cx="3703320" cy="1168400"/>
          </a:xfrm>
          <a:prstGeom prst="rect">
            <a:avLst/>
          </a:prstGeom>
        </p:spPr>
        <p:txBody>
          <a:bodyPr vert="horz" lIns="91440" tIns="45720" rIns="91440" bIns="45720" rtlCol="0" anchor="ctr"/>
          <a:lstStyle>
            <a:lvl1pPr algn="l">
              <a:defRPr sz="2160">
                <a:solidFill>
                  <a:schemeClr val="tx1">
                    <a:tint val="75000"/>
                  </a:schemeClr>
                </a:solidFill>
              </a:defRPr>
            </a:lvl1pPr>
          </a:lstStyle>
          <a:p>
            <a:fld id="{27E538DD-0EE1-4DD6-BC7F-1EBDC7F66486}" type="datetimeFigureOut">
              <a:rPr lang="en-IN" smtClean="0"/>
              <a:t>11-12-2019</a:t>
            </a:fld>
            <a:endParaRPr lang="en-IN" dirty="0"/>
          </a:p>
        </p:txBody>
      </p:sp>
      <p:sp>
        <p:nvSpPr>
          <p:cNvPr id="5" name="Footer Placeholder 4"/>
          <p:cNvSpPr>
            <a:spLocks noGrp="1"/>
          </p:cNvSpPr>
          <p:nvPr>
            <p:ph type="ftr" sz="quarter" idx="3"/>
          </p:nvPr>
        </p:nvSpPr>
        <p:spPr>
          <a:xfrm>
            <a:off x="5452110" y="20340325"/>
            <a:ext cx="5554980" cy="11684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1624310" y="20340325"/>
            <a:ext cx="3703320" cy="1168400"/>
          </a:xfrm>
          <a:prstGeom prst="rect">
            <a:avLst/>
          </a:prstGeom>
        </p:spPr>
        <p:txBody>
          <a:bodyPr vert="horz" lIns="91440" tIns="45720" rIns="91440" bIns="45720" rtlCol="0" anchor="ctr"/>
          <a:lstStyle>
            <a:lvl1pPr algn="r">
              <a:defRPr sz="2160">
                <a:solidFill>
                  <a:schemeClr val="tx1">
                    <a:tint val="75000"/>
                  </a:schemeClr>
                </a:solidFill>
              </a:defRPr>
            </a:lvl1pPr>
          </a:lstStyle>
          <a:p>
            <a:fld id="{69126246-C22C-46EF-BCCA-7CADEBB40A34}" type="slidenum">
              <a:rPr lang="en-IN" smtClean="0"/>
              <a:t>‹#›</a:t>
            </a:fld>
            <a:endParaRPr lang="en-IN" dirty="0"/>
          </a:p>
        </p:txBody>
      </p:sp>
    </p:spTree>
    <p:extLst>
      <p:ext uri="{BB962C8B-B14F-4D97-AF65-F5344CB8AC3E}">
        <p14:creationId xmlns:p14="http://schemas.microsoft.com/office/powerpoint/2010/main" val="62928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emf"/><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3029-69F9-4A33-BC00-F3A79C65AE70}"/>
              </a:ext>
            </a:extLst>
          </p:cNvPr>
          <p:cNvSpPr txBox="1">
            <a:spLocks/>
          </p:cNvSpPr>
          <p:nvPr/>
        </p:nvSpPr>
        <p:spPr>
          <a:xfrm>
            <a:off x="0" y="1"/>
            <a:ext cx="16459200" cy="1828799"/>
          </a:xfrm>
          <a:prstGeom prst="rect">
            <a:avLst/>
          </a:prstGeom>
          <a:solidFill>
            <a:srgbClr val="00B0F0"/>
          </a:solidFill>
        </p:spPr>
        <p:txBody>
          <a:bodyPr>
            <a:normAutofit fontScale="92500" lnSpcReduction="20000"/>
          </a:bodyPr>
          <a:lst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a:lstStyle>
          <a:p>
            <a:pPr algn="ctr"/>
            <a:r>
              <a:rPr lang="en-US" sz="5400" b="1" dirty="0">
                <a:solidFill>
                  <a:schemeClr val="bg1">
                    <a:lumMod val="95000"/>
                  </a:schemeClr>
                </a:solidFill>
                <a:cs typeface="Times New Roman" panose="02020603050405020304" pitchFamily="18" charset="0"/>
              </a:rPr>
              <a:t>PRINCIPLES OF BIG DATA MANAGEMENT</a:t>
            </a:r>
            <a:br>
              <a:rPr lang="en-US" sz="5400" b="1" dirty="0">
                <a:solidFill>
                  <a:schemeClr val="bg1">
                    <a:lumMod val="95000"/>
                  </a:schemeClr>
                </a:solidFill>
                <a:cs typeface="Times New Roman" panose="02020603050405020304" pitchFamily="18" charset="0"/>
              </a:rPr>
            </a:br>
            <a:r>
              <a:rPr lang="en-US" sz="5400" b="1" dirty="0">
                <a:solidFill>
                  <a:schemeClr val="bg1">
                    <a:lumMod val="95000"/>
                  </a:schemeClr>
                </a:solidFill>
                <a:cs typeface="Times New Roman" panose="02020603050405020304" pitchFamily="18" charset="0"/>
              </a:rPr>
              <a:t>Twitter Data Analysis </a:t>
            </a:r>
            <a:br>
              <a:rPr lang="en-US" sz="5400" b="1" dirty="0">
                <a:solidFill>
                  <a:schemeClr val="bg1">
                    <a:lumMod val="95000"/>
                  </a:schemeClr>
                </a:solidFill>
                <a:cs typeface="Times New Roman" panose="02020603050405020304" pitchFamily="18" charset="0"/>
              </a:rPr>
            </a:br>
            <a:r>
              <a:rPr lang="en-US" sz="5400" b="1" dirty="0">
                <a:solidFill>
                  <a:schemeClr val="bg1">
                    <a:lumMod val="95000"/>
                  </a:schemeClr>
                </a:solidFill>
                <a:cs typeface="Times New Roman" panose="02020603050405020304" pitchFamily="18" charset="0"/>
              </a:rPr>
              <a:t> National Basketball Association(NBA)</a:t>
            </a:r>
            <a:endParaRPr lang="en-US" sz="5400" i="1" dirty="0">
              <a:solidFill>
                <a:schemeClr val="bg1">
                  <a:lumMod val="95000"/>
                </a:schemeClr>
              </a:solidFill>
            </a:endParaRPr>
          </a:p>
        </p:txBody>
      </p:sp>
      <p:sp>
        <p:nvSpPr>
          <p:cNvPr id="3" name="Rectangle 2">
            <a:extLst>
              <a:ext uri="{FF2B5EF4-FFF2-40B4-BE49-F238E27FC236}">
                <a16:creationId xmlns:a16="http://schemas.microsoft.com/office/drawing/2014/main" id="{98268E24-68FB-42B7-8678-83C25BEF2C4E}"/>
              </a:ext>
            </a:extLst>
          </p:cNvPr>
          <p:cNvSpPr/>
          <p:nvPr/>
        </p:nvSpPr>
        <p:spPr>
          <a:xfrm>
            <a:off x="175021" y="2849462"/>
            <a:ext cx="6463662" cy="1960051"/>
          </a:xfrm>
          <a:prstGeom prst="rect">
            <a:avLst/>
          </a:prstGeom>
          <a:noFill/>
          <a:ln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latin typeface="+mj-lt"/>
              </a:rPr>
              <a:t>1</a:t>
            </a:r>
            <a:r>
              <a:rPr lang="en-US" sz="3200" dirty="0">
                <a:solidFill>
                  <a:schemeClr val="tx1"/>
                </a:solidFill>
                <a:latin typeface="+mj-lt"/>
                <a:cs typeface="Times New Roman" panose="02020603050405020304" pitchFamily="18" charset="0"/>
              </a:rPr>
              <a:t>.</a:t>
            </a:r>
            <a:r>
              <a:rPr lang="en-US" sz="2800" dirty="0">
                <a:solidFill>
                  <a:schemeClr val="tx1"/>
                </a:solidFill>
                <a:cs typeface="Times New Roman" panose="02020603050405020304" pitchFamily="18" charset="0"/>
              </a:rPr>
              <a:t>Performing analysis on the twitter data being collected by the means of various queries.</a:t>
            </a:r>
          </a:p>
          <a:p>
            <a:pPr algn="just"/>
            <a:r>
              <a:rPr lang="en-US" sz="2800" dirty="0">
                <a:solidFill>
                  <a:schemeClr val="tx1"/>
                </a:solidFill>
                <a:cs typeface="Times New Roman" panose="02020603050405020304" pitchFamily="18" charset="0"/>
              </a:rPr>
              <a:t>2. Visualization of data  </a:t>
            </a:r>
          </a:p>
        </p:txBody>
      </p:sp>
      <p:sp>
        <p:nvSpPr>
          <p:cNvPr id="4" name="Rectangle 3">
            <a:extLst>
              <a:ext uri="{FF2B5EF4-FFF2-40B4-BE49-F238E27FC236}">
                <a16:creationId xmlns:a16="http://schemas.microsoft.com/office/drawing/2014/main" id="{427DCDF7-7E3E-449E-B769-749C33483F03}"/>
              </a:ext>
            </a:extLst>
          </p:cNvPr>
          <p:cNvSpPr/>
          <p:nvPr/>
        </p:nvSpPr>
        <p:spPr>
          <a:xfrm>
            <a:off x="175020" y="1946427"/>
            <a:ext cx="6463662" cy="93369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Abstract</a:t>
            </a:r>
          </a:p>
        </p:txBody>
      </p:sp>
      <p:sp>
        <p:nvSpPr>
          <p:cNvPr id="7" name="Rectangle 6">
            <a:extLst>
              <a:ext uri="{FF2B5EF4-FFF2-40B4-BE49-F238E27FC236}">
                <a16:creationId xmlns:a16="http://schemas.microsoft.com/office/drawing/2014/main" id="{A377C63A-75C7-4502-953D-07312BCD8672}"/>
              </a:ext>
            </a:extLst>
          </p:cNvPr>
          <p:cNvSpPr/>
          <p:nvPr/>
        </p:nvSpPr>
        <p:spPr>
          <a:xfrm>
            <a:off x="6810917" y="2117664"/>
            <a:ext cx="9386678" cy="2419124"/>
          </a:xfrm>
          <a:prstGeom prst="rect">
            <a:avLst/>
          </a:prstGeom>
          <a:ln>
            <a:solidFill>
              <a:srgbClr val="00B0F0"/>
            </a:solidFill>
          </a:ln>
        </p:spPr>
        <p:txBody>
          <a:bodyPr wrap="square">
            <a:spAutoFit/>
          </a:bodyPr>
          <a:lstStyle/>
          <a:p>
            <a:pPr defTabSz="685800">
              <a:lnSpc>
                <a:spcPct val="90000"/>
              </a:lnSpc>
              <a:spcBef>
                <a:spcPct val="0"/>
              </a:spcBef>
              <a:defRPr/>
            </a:pPr>
            <a:r>
              <a:rPr lang="en-US" sz="2800" b="1" u="sng" dirty="0">
                <a:cs typeface="Times New Roman" panose="02020603050405020304" pitchFamily="18" charset="0"/>
              </a:rPr>
              <a:t>Technologies</a:t>
            </a:r>
            <a:r>
              <a:rPr lang="en-US" sz="2800" b="1" dirty="0">
                <a:cs typeface="Times New Roman" panose="02020603050405020304" pitchFamily="18" charset="0"/>
              </a:rPr>
              <a:t>: </a:t>
            </a:r>
            <a:r>
              <a:rPr lang="en-US" sz="2800" dirty="0">
                <a:cs typeface="Times New Roman" panose="02020603050405020304" pitchFamily="18" charset="0"/>
              </a:rPr>
              <a:t>Python, Spark</a:t>
            </a:r>
          </a:p>
          <a:p>
            <a:pPr defTabSz="685800">
              <a:lnSpc>
                <a:spcPct val="90000"/>
              </a:lnSpc>
              <a:spcBef>
                <a:spcPct val="0"/>
              </a:spcBef>
              <a:defRPr/>
            </a:pPr>
            <a:r>
              <a:rPr lang="en-US" sz="2800" b="1" u="sng" dirty="0">
                <a:cs typeface="Times New Roman" panose="02020603050405020304" pitchFamily="18" charset="0"/>
              </a:rPr>
              <a:t>Tools: </a:t>
            </a:r>
            <a:r>
              <a:rPr lang="en-US" sz="2800" dirty="0">
                <a:cs typeface="Times New Roman" panose="02020603050405020304" pitchFamily="18" charset="0"/>
              </a:rPr>
              <a:t>Spyder, Tableau</a:t>
            </a:r>
          </a:p>
          <a:p>
            <a:pPr defTabSz="685800">
              <a:lnSpc>
                <a:spcPct val="90000"/>
              </a:lnSpc>
              <a:spcBef>
                <a:spcPct val="0"/>
              </a:spcBef>
              <a:defRPr/>
            </a:pPr>
            <a:r>
              <a:rPr lang="en-US" sz="2800" b="1" u="sng" dirty="0">
                <a:cs typeface="Times New Roman" panose="02020603050405020304" pitchFamily="18" charset="0"/>
              </a:rPr>
              <a:t>Conclusion: </a:t>
            </a:r>
            <a:r>
              <a:rPr lang="en-US" sz="2800" dirty="0">
                <a:cs typeface="Times New Roman" panose="02020603050405020304" pitchFamily="18" charset="0"/>
              </a:rPr>
              <a:t>We get the insights by analyzing and visualizing the twitter data on sports like from what places in the world tweet about sports and more. Who are talking about sports more and what exactly on sports they tweet about</a:t>
            </a:r>
          </a:p>
        </p:txBody>
      </p:sp>
      <p:sp>
        <p:nvSpPr>
          <p:cNvPr id="9" name="Rectangle 8">
            <a:extLst>
              <a:ext uri="{FF2B5EF4-FFF2-40B4-BE49-F238E27FC236}">
                <a16:creationId xmlns:a16="http://schemas.microsoft.com/office/drawing/2014/main" id="{4344A474-C8D8-429D-B7CF-6921F8BEE39E}"/>
              </a:ext>
            </a:extLst>
          </p:cNvPr>
          <p:cNvSpPr/>
          <p:nvPr/>
        </p:nvSpPr>
        <p:spPr>
          <a:xfrm flipV="1">
            <a:off x="-22956" y="20536193"/>
            <a:ext cx="16482156" cy="1409405"/>
          </a:xfrm>
          <a:prstGeom prst="rect">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225CC9F-DD41-4105-AAEC-3001BD0F8F01}"/>
              </a:ext>
            </a:extLst>
          </p:cNvPr>
          <p:cNvSpPr/>
          <p:nvPr/>
        </p:nvSpPr>
        <p:spPr>
          <a:xfrm>
            <a:off x="13559177" y="20709645"/>
            <a:ext cx="2661686" cy="9334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t>Under the Guidance</a:t>
            </a:r>
          </a:p>
          <a:p>
            <a:r>
              <a:rPr lang="en-US" sz="2000" b="1" dirty="0"/>
              <a:t>Praveen Rao, </a:t>
            </a:r>
            <a:r>
              <a:rPr lang="en-US" sz="2000" b="1" dirty="0" err="1"/>
              <a:t>Ph.D</a:t>
            </a:r>
            <a:r>
              <a:rPr lang="en-US" sz="2000" b="1" dirty="0"/>
              <a:t>	</a:t>
            </a:r>
          </a:p>
          <a:p>
            <a:r>
              <a:rPr lang="en-US" sz="2000" b="1" dirty="0"/>
              <a:t>Associate Professor	</a:t>
            </a:r>
          </a:p>
          <a:p>
            <a:r>
              <a:rPr lang="en-US" sz="2000" b="1" dirty="0"/>
              <a:t>	</a:t>
            </a:r>
          </a:p>
        </p:txBody>
      </p:sp>
      <p:pic>
        <p:nvPicPr>
          <p:cNvPr id="13" name="Picture 12">
            <a:extLst>
              <a:ext uri="{FF2B5EF4-FFF2-40B4-BE49-F238E27FC236}">
                <a16:creationId xmlns:a16="http://schemas.microsoft.com/office/drawing/2014/main" id="{200BF3B3-55EA-4714-A364-D575D58BECE4}"/>
              </a:ext>
            </a:extLst>
          </p:cNvPr>
          <p:cNvPicPr>
            <a:picLocks noChangeAspect="1"/>
          </p:cNvPicPr>
          <p:nvPr/>
        </p:nvPicPr>
        <p:blipFill>
          <a:blip r:embed="rId3"/>
          <a:stretch>
            <a:fillRect/>
          </a:stretch>
        </p:blipFill>
        <p:spPr>
          <a:xfrm>
            <a:off x="6400800" y="20636965"/>
            <a:ext cx="2051178" cy="482725"/>
          </a:xfrm>
          <a:prstGeom prst="rect">
            <a:avLst/>
          </a:prstGeom>
        </p:spPr>
      </p:pic>
      <p:pic>
        <p:nvPicPr>
          <p:cNvPr id="14" name="Picture 13" descr="A person wearing glasses and smiling at the camera&#10;&#10;Description automatically generated">
            <a:extLst>
              <a:ext uri="{FF2B5EF4-FFF2-40B4-BE49-F238E27FC236}">
                <a16:creationId xmlns:a16="http://schemas.microsoft.com/office/drawing/2014/main" id="{CBEFB3AF-83FE-49F2-8778-A0A673EFE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3861" y="20725190"/>
            <a:ext cx="786979" cy="1030844"/>
          </a:xfrm>
          <a:prstGeom prst="rect">
            <a:avLst/>
          </a:prstGeom>
        </p:spPr>
      </p:pic>
      <p:pic>
        <p:nvPicPr>
          <p:cNvPr id="16" name="Picture 15">
            <a:extLst>
              <a:ext uri="{FF2B5EF4-FFF2-40B4-BE49-F238E27FC236}">
                <a16:creationId xmlns:a16="http://schemas.microsoft.com/office/drawing/2014/main" id="{56D85C36-E49F-4DC4-8911-19034765B602}"/>
              </a:ext>
            </a:extLst>
          </p:cNvPr>
          <p:cNvPicPr>
            <a:picLocks noChangeAspect="1"/>
          </p:cNvPicPr>
          <p:nvPr/>
        </p:nvPicPr>
        <p:blipFill>
          <a:blip r:embed="rId5"/>
          <a:stretch>
            <a:fillRect/>
          </a:stretch>
        </p:blipFill>
        <p:spPr>
          <a:xfrm>
            <a:off x="4025872" y="21237317"/>
            <a:ext cx="7674913" cy="457084"/>
          </a:xfrm>
          <a:prstGeom prst="rect">
            <a:avLst/>
          </a:prstGeom>
        </p:spPr>
      </p:pic>
      <p:sp>
        <p:nvSpPr>
          <p:cNvPr id="17" name="Rectangle 16">
            <a:extLst>
              <a:ext uri="{FF2B5EF4-FFF2-40B4-BE49-F238E27FC236}">
                <a16:creationId xmlns:a16="http://schemas.microsoft.com/office/drawing/2014/main" id="{578990A3-FD72-4E40-86C6-0D8AB46E7C67}"/>
              </a:ext>
            </a:extLst>
          </p:cNvPr>
          <p:cNvSpPr/>
          <p:nvPr/>
        </p:nvSpPr>
        <p:spPr>
          <a:xfrm>
            <a:off x="58993" y="20558890"/>
            <a:ext cx="3569110" cy="13867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 Team:</a:t>
            </a:r>
          </a:p>
          <a:p>
            <a:r>
              <a:rPr lang="en-US" b="1" dirty="0"/>
              <a:t> Vamsi Draksharam-16291789</a:t>
            </a:r>
          </a:p>
          <a:p>
            <a:r>
              <a:rPr lang="en-US" b="1" dirty="0"/>
              <a:t> Sai </a:t>
            </a:r>
            <a:r>
              <a:rPr lang="en-US" b="1" dirty="0" err="1"/>
              <a:t>Charan</a:t>
            </a:r>
            <a:r>
              <a:rPr lang="en-US" b="1" dirty="0"/>
              <a:t> </a:t>
            </a:r>
            <a:r>
              <a:rPr lang="en-US" b="1" dirty="0" err="1"/>
              <a:t>Kottapalli</a:t>
            </a:r>
            <a:r>
              <a:rPr lang="en-US" b="1" dirty="0"/>
              <a:t> -16247878</a:t>
            </a:r>
          </a:p>
          <a:p>
            <a:r>
              <a:rPr lang="en-US" b="1" dirty="0"/>
              <a:t> Divya Reddy Bandari – 16281700</a:t>
            </a:r>
          </a:p>
        </p:txBody>
      </p:sp>
      <p:pic>
        <p:nvPicPr>
          <p:cNvPr id="18" name="Content Placeholder 4" descr="A screenshot of a cell phone&#10;&#10;Description automatically generated">
            <a:extLst>
              <a:ext uri="{FF2B5EF4-FFF2-40B4-BE49-F238E27FC236}">
                <a16:creationId xmlns:a16="http://schemas.microsoft.com/office/drawing/2014/main" id="{A6BCAB02-0298-4210-8F9C-E16D990602B0}"/>
              </a:ext>
            </a:extLst>
          </p:cNvPr>
          <p:cNvPicPr>
            <a:picLocks noChangeAspect="1"/>
          </p:cNvPicPr>
          <p:nvPr/>
        </p:nvPicPr>
        <p:blipFill rotWithShape="1">
          <a:blip r:embed="rId6">
            <a:extLst>
              <a:ext uri="{28A0092B-C50C-407E-A947-70E740481C1C}">
                <a14:useLocalDpi xmlns:a14="http://schemas.microsoft.com/office/drawing/2010/main" val="0"/>
              </a:ext>
            </a:extLst>
          </a:blip>
          <a:srcRect t="16292" r="10109"/>
          <a:stretch/>
        </p:blipFill>
        <p:spPr>
          <a:xfrm>
            <a:off x="194325" y="5251404"/>
            <a:ext cx="6563310" cy="3474669"/>
          </a:xfrm>
          <a:prstGeom prst="rect">
            <a:avLst/>
          </a:prstGeom>
          <a:ln>
            <a:solidFill>
              <a:srgbClr val="00B0F0"/>
            </a:solidFill>
          </a:ln>
        </p:spPr>
      </p:pic>
      <p:pic>
        <p:nvPicPr>
          <p:cNvPr id="19" name="Picture 18" descr="A picture containing flower&#10;&#10;Description automatically generated">
            <a:extLst>
              <a:ext uri="{FF2B5EF4-FFF2-40B4-BE49-F238E27FC236}">
                <a16:creationId xmlns:a16="http://schemas.microsoft.com/office/drawing/2014/main" id="{2042C89D-6ADD-4268-A212-DD3274220F93}"/>
              </a:ext>
            </a:extLst>
          </p:cNvPr>
          <p:cNvPicPr>
            <a:picLocks noChangeAspect="1"/>
          </p:cNvPicPr>
          <p:nvPr/>
        </p:nvPicPr>
        <p:blipFill rotWithShape="1">
          <a:blip r:embed="rId7">
            <a:extLst>
              <a:ext uri="{28A0092B-C50C-407E-A947-70E740481C1C}">
                <a14:useLocalDpi xmlns:a14="http://schemas.microsoft.com/office/drawing/2010/main" val="0"/>
              </a:ext>
            </a:extLst>
          </a:blip>
          <a:srcRect t="11462" r="4234"/>
          <a:stretch/>
        </p:blipFill>
        <p:spPr>
          <a:xfrm>
            <a:off x="4821552" y="16827250"/>
            <a:ext cx="4286407" cy="2326163"/>
          </a:xfrm>
          <a:prstGeom prst="rect">
            <a:avLst/>
          </a:prstGeom>
          <a:solidFill>
            <a:srgbClr val="FFFFFF">
              <a:shade val="85000"/>
            </a:srgbClr>
          </a:solidFill>
          <a:ln w="3175" cap="rnd">
            <a:solidFill>
              <a:srgbClr val="00B0F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Picture 19" descr="A screenshot of a cell phone&#10;&#10;Description automatically generated">
            <a:extLst>
              <a:ext uri="{FF2B5EF4-FFF2-40B4-BE49-F238E27FC236}">
                <a16:creationId xmlns:a16="http://schemas.microsoft.com/office/drawing/2014/main" id="{5C7E3112-29C4-4861-AC57-74F5120EEFC0}"/>
              </a:ext>
            </a:extLst>
          </p:cNvPr>
          <p:cNvPicPr>
            <a:picLocks noChangeAspect="1"/>
          </p:cNvPicPr>
          <p:nvPr/>
        </p:nvPicPr>
        <p:blipFill rotWithShape="1">
          <a:blip r:embed="rId8">
            <a:extLst>
              <a:ext uri="{28A0092B-C50C-407E-A947-70E740481C1C}">
                <a14:useLocalDpi xmlns:a14="http://schemas.microsoft.com/office/drawing/2010/main" val="0"/>
              </a:ext>
            </a:extLst>
          </a:blip>
          <a:srcRect t="4507"/>
          <a:stretch/>
        </p:blipFill>
        <p:spPr>
          <a:xfrm>
            <a:off x="118953" y="10381705"/>
            <a:ext cx="4469544" cy="2627713"/>
          </a:xfrm>
          <a:prstGeom prst="rect">
            <a:avLst/>
          </a:prstGeom>
          <a:ln>
            <a:solidFill>
              <a:srgbClr val="00B0F0"/>
            </a:solidFill>
          </a:ln>
        </p:spPr>
      </p:pic>
      <p:pic>
        <p:nvPicPr>
          <p:cNvPr id="21" name="Picture 20" descr="A screenshot of text&#10;&#10;Description automatically generated">
            <a:extLst>
              <a:ext uri="{FF2B5EF4-FFF2-40B4-BE49-F238E27FC236}">
                <a16:creationId xmlns:a16="http://schemas.microsoft.com/office/drawing/2014/main" id="{3078C139-FC0B-46E8-9D57-034029B4F9DC}"/>
              </a:ext>
            </a:extLst>
          </p:cNvPr>
          <p:cNvPicPr>
            <a:picLocks noChangeAspect="1"/>
          </p:cNvPicPr>
          <p:nvPr/>
        </p:nvPicPr>
        <p:blipFill rotWithShape="1">
          <a:blip r:embed="rId9">
            <a:extLst>
              <a:ext uri="{28A0092B-C50C-407E-A947-70E740481C1C}">
                <a14:useLocalDpi xmlns:a14="http://schemas.microsoft.com/office/drawing/2010/main" val="0"/>
              </a:ext>
            </a:extLst>
          </a:blip>
          <a:srcRect t="6381"/>
          <a:stretch/>
        </p:blipFill>
        <p:spPr>
          <a:xfrm>
            <a:off x="7144992" y="5205533"/>
            <a:ext cx="5702121" cy="3321463"/>
          </a:xfrm>
          <a:prstGeom prst="rect">
            <a:avLst/>
          </a:prstGeom>
          <a:ln>
            <a:solidFill>
              <a:srgbClr val="00B0F0"/>
            </a:solidFill>
          </a:ln>
        </p:spPr>
      </p:pic>
      <p:pic>
        <p:nvPicPr>
          <p:cNvPr id="22" name="Picture 21" descr="A screenshot of a cell phone&#10;&#10;Description automatically generated">
            <a:extLst>
              <a:ext uri="{FF2B5EF4-FFF2-40B4-BE49-F238E27FC236}">
                <a16:creationId xmlns:a16="http://schemas.microsoft.com/office/drawing/2014/main" id="{7787C9AB-A2D5-4B6F-B052-8143BCB88E50}"/>
              </a:ext>
            </a:extLst>
          </p:cNvPr>
          <p:cNvPicPr>
            <a:picLocks noChangeAspect="1"/>
          </p:cNvPicPr>
          <p:nvPr/>
        </p:nvPicPr>
        <p:blipFill rotWithShape="1">
          <a:blip r:embed="rId10">
            <a:extLst>
              <a:ext uri="{28A0092B-C50C-407E-A947-70E740481C1C}">
                <a14:useLocalDpi xmlns:a14="http://schemas.microsoft.com/office/drawing/2010/main" val="0"/>
              </a:ext>
            </a:extLst>
          </a:blip>
          <a:srcRect t="15833" b="5237"/>
          <a:stretch/>
        </p:blipFill>
        <p:spPr>
          <a:xfrm>
            <a:off x="9282355" y="10557035"/>
            <a:ext cx="7001824" cy="4569316"/>
          </a:xfrm>
          <a:prstGeom prst="rect">
            <a:avLst/>
          </a:prstGeom>
          <a:ln>
            <a:solidFill>
              <a:srgbClr val="00B0F0"/>
            </a:solidFill>
          </a:ln>
        </p:spPr>
      </p:pic>
      <p:pic>
        <p:nvPicPr>
          <p:cNvPr id="25" name="Picture 24" descr="A close up of text on a white background&#10;&#10;Description automatically generated">
            <a:extLst>
              <a:ext uri="{FF2B5EF4-FFF2-40B4-BE49-F238E27FC236}">
                <a16:creationId xmlns:a16="http://schemas.microsoft.com/office/drawing/2014/main" id="{F40EC76F-E795-4AEA-A949-FB73379E1236}"/>
              </a:ext>
            </a:extLst>
          </p:cNvPr>
          <p:cNvPicPr>
            <a:picLocks noChangeAspect="1"/>
          </p:cNvPicPr>
          <p:nvPr/>
        </p:nvPicPr>
        <p:blipFill rotWithShape="1">
          <a:blip r:embed="rId11">
            <a:extLst>
              <a:ext uri="{28A0092B-C50C-407E-A947-70E740481C1C}">
                <a14:useLocalDpi xmlns:a14="http://schemas.microsoft.com/office/drawing/2010/main" val="0"/>
              </a:ext>
            </a:extLst>
          </a:blip>
          <a:srcRect t="5380"/>
          <a:stretch/>
        </p:blipFill>
        <p:spPr>
          <a:xfrm>
            <a:off x="5049174" y="10503016"/>
            <a:ext cx="3762227" cy="4477241"/>
          </a:xfrm>
          <a:prstGeom prst="rect">
            <a:avLst/>
          </a:prstGeom>
          <a:ln>
            <a:solidFill>
              <a:srgbClr val="00B0F0"/>
            </a:solidFill>
          </a:ln>
        </p:spPr>
      </p:pic>
      <p:pic>
        <p:nvPicPr>
          <p:cNvPr id="28" name="Picture 27" descr="A screenshot of a cell phone&#10;&#10;Description automatically generated">
            <a:extLst>
              <a:ext uri="{FF2B5EF4-FFF2-40B4-BE49-F238E27FC236}">
                <a16:creationId xmlns:a16="http://schemas.microsoft.com/office/drawing/2014/main" id="{1EF397C9-5524-4C56-AD78-EACD10976422}"/>
              </a:ext>
            </a:extLst>
          </p:cNvPr>
          <p:cNvPicPr>
            <a:picLocks noChangeAspect="1"/>
          </p:cNvPicPr>
          <p:nvPr/>
        </p:nvPicPr>
        <p:blipFill rotWithShape="1">
          <a:blip r:embed="rId12">
            <a:extLst>
              <a:ext uri="{28A0092B-C50C-407E-A947-70E740481C1C}">
                <a14:useLocalDpi xmlns:a14="http://schemas.microsoft.com/office/drawing/2010/main" val="0"/>
              </a:ext>
            </a:extLst>
          </a:blip>
          <a:srcRect t="6268"/>
          <a:stretch/>
        </p:blipFill>
        <p:spPr>
          <a:xfrm>
            <a:off x="175021" y="14845553"/>
            <a:ext cx="4389947" cy="4219924"/>
          </a:xfrm>
          <a:prstGeom prst="rect">
            <a:avLst/>
          </a:prstGeom>
          <a:ln>
            <a:solidFill>
              <a:srgbClr val="00B0F0"/>
            </a:solidFill>
          </a:ln>
        </p:spPr>
      </p:pic>
      <p:pic>
        <p:nvPicPr>
          <p:cNvPr id="30" name="Picture 29" descr="A screenshot of a cell phone&#10;&#10;Description automatically generated">
            <a:extLst>
              <a:ext uri="{FF2B5EF4-FFF2-40B4-BE49-F238E27FC236}">
                <a16:creationId xmlns:a16="http://schemas.microsoft.com/office/drawing/2014/main" id="{22E59C6C-6729-4E33-B1E5-B6EF51580585}"/>
              </a:ext>
            </a:extLst>
          </p:cNvPr>
          <p:cNvPicPr>
            <a:picLocks noChangeAspect="1"/>
          </p:cNvPicPr>
          <p:nvPr/>
        </p:nvPicPr>
        <p:blipFill rotWithShape="1">
          <a:blip r:embed="rId13">
            <a:extLst>
              <a:ext uri="{28A0092B-C50C-407E-A947-70E740481C1C}">
                <a14:useLocalDpi xmlns:a14="http://schemas.microsoft.com/office/drawing/2010/main" val="0"/>
              </a:ext>
            </a:extLst>
          </a:blip>
          <a:srcRect l="-811" t="5106" r="33592"/>
          <a:stretch/>
        </p:blipFill>
        <p:spPr>
          <a:xfrm>
            <a:off x="9243367" y="16908598"/>
            <a:ext cx="4003230" cy="2309864"/>
          </a:xfrm>
          <a:prstGeom prst="rect">
            <a:avLst/>
          </a:prstGeom>
          <a:ln>
            <a:solidFill>
              <a:srgbClr val="00B0F0"/>
            </a:solidFill>
          </a:ln>
        </p:spPr>
      </p:pic>
      <p:pic>
        <p:nvPicPr>
          <p:cNvPr id="32" name="Picture 31">
            <a:extLst>
              <a:ext uri="{FF2B5EF4-FFF2-40B4-BE49-F238E27FC236}">
                <a16:creationId xmlns:a16="http://schemas.microsoft.com/office/drawing/2014/main" id="{AAB3E7A5-C09B-4FEE-B67A-AF625FC99C8D}"/>
              </a:ext>
            </a:extLst>
          </p:cNvPr>
          <p:cNvPicPr>
            <a:picLocks noChangeAspect="1"/>
          </p:cNvPicPr>
          <p:nvPr/>
        </p:nvPicPr>
        <p:blipFill rotWithShape="1">
          <a:blip r:embed="rId14"/>
          <a:srcRect t="6583"/>
          <a:stretch/>
        </p:blipFill>
        <p:spPr>
          <a:xfrm>
            <a:off x="13246597" y="5224063"/>
            <a:ext cx="2974266" cy="3218974"/>
          </a:xfrm>
          <a:prstGeom prst="rect">
            <a:avLst/>
          </a:prstGeom>
          <a:ln>
            <a:solidFill>
              <a:srgbClr val="00B0F0"/>
            </a:solidFill>
          </a:ln>
        </p:spPr>
      </p:pic>
      <p:pic>
        <p:nvPicPr>
          <p:cNvPr id="33" name="Picture 32">
            <a:extLst>
              <a:ext uri="{FF2B5EF4-FFF2-40B4-BE49-F238E27FC236}">
                <a16:creationId xmlns:a16="http://schemas.microsoft.com/office/drawing/2014/main" id="{7D913627-651B-4732-97D4-88D00D7D588F}"/>
              </a:ext>
            </a:extLst>
          </p:cNvPr>
          <p:cNvPicPr>
            <a:picLocks noChangeAspect="1"/>
          </p:cNvPicPr>
          <p:nvPr/>
        </p:nvPicPr>
        <p:blipFill rotWithShape="1">
          <a:blip r:embed="rId15"/>
          <a:srcRect t="4741"/>
          <a:stretch/>
        </p:blipFill>
        <p:spPr>
          <a:xfrm>
            <a:off x="13422528" y="16856747"/>
            <a:ext cx="2974266" cy="2385239"/>
          </a:xfrm>
          <a:prstGeom prst="rect">
            <a:avLst/>
          </a:prstGeom>
          <a:ln>
            <a:solidFill>
              <a:srgbClr val="00B0F0"/>
            </a:solidFill>
          </a:ln>
        </p:spPr>
      </p:pic>
      <p:sp>
        <p:nvSpPr>
          <p:cNvPr id="34" name="Rectangle 33">
            <a:extLst>
              <a:ext uri="{FF2B5EF4-FFF2-40B4-BE49-F238E27FC236}">
                <a16:creationId xmlns:a16="http://schemas.microsoft.com/office/drawing/2014/main" id="{02B5A077-A632-421D-A40D-7D5DC075CD41}"/>
              </a:ext>
            </a:extLst>
          </p:cNvPr>
          <p:cNvSpPr/>
          <p:nvPr/>
        </p:nvSpPr>
        <p:spPr>
          <a:xfrm>
            <a:off x="0" y="529789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62B6C8-A14F-4EDD-8309-927022FF24B2}"/>
              </a:ext>
            </a:extLst>
          </p:cNvPr>
          <p:cNvSpPr/>
          <p:nvPr/>
        </p:nvSpPr>
        <p:spPr>
          <a:xfrm>
            <a:off x="5210295" y="4967870"/>
            <a:ext cx="7298982" cy="449134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01BFFFC-4D83-4114-9C9E-6BE16E61ACBE}"/>
              </a:ext>
            </a:extLst>
          </p:cNvPr>
          <p:cNvSpPr/>
          <p:nvPr/>
        </p:nvSpPr>
        <p:spPr>
          <a:xfrm>
            <a:off x="140438" y="14480134"/>
            <a:ext cx="4448060" cy="36162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TOP 5 </a:t>
            </a:r>
            <a:r>
              <a:rPr lang="en-US" sz="2000" b="1" dirty="0"/>
              <a:t>HASHTAGS</a:t>
            </a:r>
            <a:r>
              <a:rPr lang="en-US" sz="2400" b="1" dirty="0"/>
              <a:t> OF NBA</a:t>
            </a:r>
          </a:p>
        </p:txBody>
      </p:sp>
      <p:sp>
        <p:nvSpPr>
          <p:cNvPr id="38" name="Rectangle: Rounded Corners 37">
            <a:extLst>
              <a:ext uri="{FF2B5EF4-FFF2-40B4-BE49-F238E27FC236}">
                <a16:creationId xmlns:a16="http://schemas.microsoft.com/office/drawing/2014/main" id="{FF09D3FB-B4A6-4CF9-B4AC-BF51B893A1DD}"/>
              </a:ext>
            </a:extLst>
          </p:cNvPr>
          <p:cNvSpPr/>
          <p:nvPr/>
        </p:nvSpPr>
        <p:spPr>
          <a:xfrm>
            <a:off x="5022772" y="10082396"/>
            <a:ext cx="3788628" cy="45694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Player Recognition In NBA 2019</a:t>
            </a:r>
          </a:p>
        </p:txBody>
      </p:sp>
      <p:sp>
        <p:nvSpPr>
          <p:cNvPr id="42" name="Rectangle: Rounded Corners 41">
            <a:extLst>
              <a:ext uri="{FF2B5EF4-FFF2-40B4-BE49-F238E27FC236}">
                <a16:creationId xmlns:a16="http://schemas.microsoft.com/office/drawing/2014/main" id="{916A98DE-F33A-4792-8419-57DD122DFDDF}"/>
              </a:ext>
            </a:extLst>
          </p:cNvPr>
          <p:cNvSpPr/>
          <p:nvPr/>
        </p:nvSpPr>
        <p:spPr>
          <a:xfrm>
            <a:off x="9243367" y="9954770"/>
            <a:ext cx="7040811" cy="589306"/>
          </a:xfrm>
          <a:prstGeom prst="round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NBA 2019-Number of Matches being Conducted in Various Cities</a:t>
            </a:r>
          </a:p>
        </p:txBody>
      </p:sp>
      <p:sp>
        <p:nvSpPr>
          <p:cNvPr id="43" name="Rectangle: Rounded Corners 42">
            <a:extLst>
              <a:ext uri="{FF2B5EF4-FFF2-40B4-BE49-F238E27FC236}">
                <a16:creationId xmlns:a16="http://schemas.microsoft.com/office/drawing/2014/main" id="{0248B1BB-9EA6-4E57-A5AC-08D0FD8F35C0}"/>
              </a:ext>
            </a:extLst>
          </p:cNvPr>
          <p:cNvSpPr/>
          <p:nvPr/>
        </p:nvSpPr>
        <p:spPr>
          <a:xfrm>
            <a:off x="95424" y="10043804"/>
            <a:ext cx="4493074" cy="32446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Popular </a:t>
            </a:r>
            <a:r>
              <a:rPr lang="en-US" sz="2000" b="1" dirty="0"/>
              <a:t>Awards</a:t>
            </a:r>
            <a:r>
              <a:rPr lang="en-US" sz="2400" b="1" dirty="0"/>
              <a:t> of NBA</a:t>
            </a:r>
          </a:p>
        </p:txBody>
      </p:sp>
      <p:sp>
        <p:nvSpPr>
          <p:cNvPr id="45" name="Rectangle: Rounded Corners 44">
            <a:extLst>
              <a:ext uri="{FF2B5EF4-FFF2-40B4-BE49-F238E27FC236}">
                <a16:creationId xmlns:a16="http://schemas.microsoft.com/office/drawing/2014/main" id="{7EA35C03-9589-4954-B180-F05907987923}"/>
              </a:ext>
            </a:extLst>
          </p:cNvPr>
          <p:cNvSpPr/>
          <p:nvPr/>
        </p:nvSpPr>
        <p:spPr>
          <a:xfrm>
            <a:off x="4786968" y="16223853"/>
            <a:ext cx="4286407" cy="579093"/>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LeBron James supporters in NBA-2019</a:t>
            </a:r>
          </a:p>
        </p:txBody>
      </p:sp>
      <p:sp>
        <p:nvSpPr>
          <p:cNvPr id="46" name="Rectangle: Rounded Corners 45">
            <a:extLst>
              <a:ext uri="{FF2B5EF4-FFF2-40B4-BE49-F238E27FC236}">
                <a16:creationId xmlns:a16="http://schemas.microsoft.com/office/drawing/2014/main" id="{D90CBCD3-4C00-4F95-A8C6-CF347DBBCF09}"/>
              </a:ext>
            </a:extLst>
          </p:cNvPr>
          <p:cNvSpPr/>
          <p:nvPr/>
        </p:nvSpPr>
        <p:spPr>
          <a:xfrm>
            <a:off x="9209649" y="16239935"/>
            <a:ext cx="4036948" cy="636072"/>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List of trending players of NBA </a:t>
            </a:r>
          </a:p>
        </p:txBody>
      </p:sp>
      <p:sp>
        <p:nvSpPr>
          <p:cNvPr id="47" name="Rectangle: Rounded Corners 46">
            <a:extLst>
              <a:ext uri="{FF2B5EF4-FFF2-40B4-BE49-F238E27FC236}">
                <a16:creationId xmlns:a16="http://schemas.microsoft.com/office/drawing/2014/main" id="{D8D59543-7552-49C4-8DEA-56E7CE7A33FD}"/>
              </a:ext>
            </a:extLst>
          </p:cNvPr>
          <p:cNvSpPr/>
          <p:nvPr/>
        </p:nvSpPr>
        <p:spPr>
          <a:xfrm>
            <a:off x="7127966" y="4825652"/>
            <a:ext cx="5751642" cy="359579"/>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Tweets from top Users </a:t>
            </a:r>
          </a:p>
        </p:txBody>
      </p:sp>
      <p:sp>
        <p:nvSpPr>
          <p:cNvPr id="48" name="Rectangle: Rounded Corners 47">
            <a:extLst>
              <a:ext uri="{FF2B5EF4-FFF2-40B4-BE49-F238E27FC236}">
                <a16:creationId xmlns:a16="http://schemas.microsoft.com/office/drawing/2014/main" id="{E499F4D4-32BC-47A5-A323-1C79B8F49899}"/>
              </a:ext>
            </a:extLst>
          </p:cNvPr>
          <p:cNvSpPr/>
          <p:nvPr/>
        </p:nvSpPr>
        <p:spPr>
          <a:xfrm>
            <a:off x="13223328" y="4853623"/>
            <a:ext cx="2974267" cy="359579"/>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Top Players of  NBA 2019</a:t>
            </a:r>
          </a:p>
        </p:txBody>
      </p:sp>
      <p:sp>
        <p:nvSpPr>
          <p:cNvPr id="50" name="Rectangle: Rounded Corners 49">
            <a:extLst>
              <a:ext uri="{FF2B5EF4-FFF2-40B4-BE49-F238E27FC236}">
                <a16:creationId xmlns:a16="http://schemas.microsoft.com/office/drawing/2014/main" id="{C13B4238-F618-44A7-AD8C-9C5A16EB9A99}"/>
              </a:ext>
            </a:extLst>
          </p:cNvPr>
          <p:cNvSpPr/>
          <p:nvPr/>
        </p:nvSpPr>
        <p:spPr>
          <a:xfrm>
            <a:off x="13422526" y="16248207"/>
            <a:ext cx="2974267" cy="589807"/>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Tweets From Top 20 Languages</a:t>
            </a:r>
          </a:p>
        </p:txBody>
      </p:sp>
      <p:sp>
        <p:nvSpPr>
          <p:cNvPr id="51" name="Rectangle: Rounded Corners 50">
            <a:extLst>
              <a:ext uri="{FF2B5EF4-FFF2-40B4-BE49-F238E27FC236}">
                <a16:creationId xmlns:a16="http://schemas.microsoft.com/office/drawing/2014/main" id="{875CFCB5-CC42-4B38-8708-B087A5F4A707}"/>
              </a:ext>
            </a:extLst>
          </p:cNvPr>
          <p:cNvSpPr/>
          <p:nvPr/>
        </p:nvSpPr>
        <p:spPr>
          <a:xfrm>
            <a:off x="175019" y="4942103"/>
            <a:ext cx="6593758" cy="31780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Count of Retweets </a:t>
            </a:r>
          </a:p>
        </p:txBody>
      </p:sp>
      <p:sp>
        <p:nvSpPr>
          <p:cNvPr id="5" name="Rectangle 4">
            <a:extLst>
              <a:ext uri="{FF2B5EF4-FFF2-40B4-BE49-F238E27FC236}">
                <a16:creationId xmlns:a16="http://schemas.microsoft.com/office/drawing/2014/main" id="{EDBAD319-0C3A-4685-8EB1-14DC93A75744}"/>
              </a:ext>
            </a:extLst>
          </p:cNvPr>
          <p:cNvSpPr/>
          <p:nvPr/>
        </p:nvSpPr>
        <p:spPr>
          <a:xfrm>
            <a:off x="5035921" y="15001966"/>
            <a:ext cx="3762227" cy="1105161"/>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chemeClr val="tx1"/>
                </a:solidFill>
              </a:rPr>
              <a:t>Result :</a:t>
            </a:r>
          </a:p>
          <a:p>
            <a:pPr algn="just"/>
            <a:r>
              <a:rPr lang="en-US" b="1" dirty="0">
                <a:solidFill>
                  <a:schemeClr val="tx1"/>
                </a:solidFill>
              </a:rPr>
              <a:t>Jordan is most recognized player in NBA 2019</a:t>
            </a:r>
          </a:p>
          <a:p>
            <a:pPr algn="ctr"/>
            <a:endParaRPr lang="en-US" b="1" dirty="0">
              <a:solidFill>
                <a:schemeClr val="tx1"/>
              </a:solidFill>
            </a:endParaRPr>
          </a:p>
        </p:txBody>
      </p:sp>
      <p:sp>
        <p:nvSpPr>
          <p:cNvPr id="37" name="Rectangle 36">
            <a:extLst>
              <a:ext uri="{FF2B5EF4-FFF2-40B4-BE49-F238E27FC236}">
                <a16:creationId xmlns:a16="http://schemas.microsoft.com/office/drawing/2014/main" id="{B77399B6-319C-424E-83EC-0506615D49D6}"/>
              </a:ext>
            </a:extLst>
          </p:cNvPr>
          <p:cNvSpPr/>
          <p:nvPr/>
        </p:nvSpPr>
        <p:spPr>
          <a:xfrm>
            <a:off x="7144991" y="8526999"/>
            <a:ext cx="5702122" cy="1146892"/>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b="1" dirty="0">
              <a:solidFill>
                <a:schemeClr val="tx1"/>
              </a:solidFill>
            </a:endParaRPr>
          </a:p>
          <a:p>
            <a:pPr algn="just"/>
            <a:r>
              <a:rPr lang="en-US" sz="2000" b="1" dirty="0">
                <a:solidFill>
                  <a:schemeClr val="tx1"/>
                </a:solidFill>
              </a:rPr>
              <a:t>Result :</a:t>
            </a:r>
          </a:p>
          <a:p>
            <a:pPr algn="just"/>
            <a:r>
              <a:rPr lang="en-US" sz="2000" b="1" dirty="0">
                <a:solidFill>
                  <a:schemeClr val="tx1"/>
                </a:solidFill>
              </a:rPr>
              <a:t>Ernst </a:t>
            </a:r>
            <a:r>
              <a:rPr lang="en-US" sz="2000" b="1" dirty="0" err="1">
                <a:solidFill>
                  <a:schemeClr val="tx1"/>
                </a:solidFill>
              </a:rPr>
              <a:t>Nordholt</a:t>
            </a:r>
            <a:r>
              <a:rPr lang="en-US" sz="2000" b="1" dirty="0">
                <a:solidFill>
                  <a:schemeClr val="tx1"/>
                </a:solidFill>
              </a:rPr>
              <a:t> has tweeted the highest number of tweets while </a:t>
            </a:r>
            <a:r>
              <a:rPr lang="en-US" sz="2000" b="1" dirty="0" err="1">
                <a:solidFill>
                  <a:schemeClr val="tx1"/>
                </a:solidFill>
              </a:rPr>
              <a:t>Checo</a:t>
            </a:r>
            <a:r>
              <a:rPr lang="en-US" sz="2000" b="1" dirty="0">
                <a:solidFill>
                  <a:schemeClr val="tx1"/>
                </a:solidFill>
              </a:rPr>
              <a:t> tweets were the least </a:t>
            </a:r>
          </a:p>
          <a:p>
            <a:pPr algn="ctr"/>
            <a:endParaRPr lang="en-US" sz="2000" dirty="0">
              <a:solidFill>
                <a:schemeClr val="tx1"/>
              </a:solidFill>
            </a:endParaRPr>
          </a:p>
        </p:txBody>
      </p:sp>
      <p:sp>
        <p:nvSpPr>
          <p:cNvPr id="39" name="Rectangle 38">
            <a:extLst>
              <a:ext uri="{FF2B5EF4-FFF2-40B4-BE49-F238E27FC236}">
                <a16:creationId xmlns:a16="http://schemas.microsoft.com/office/drawing/2014/main" id="{ADBBAA6A-3922-4043-9A18-088D93C901FE}"/>
              </a:ext>
            </a:extLst>
          </p:cNvPr>
          <p:cNvSpPr/>
          <p:nvPr/>
        </p:nvSpPr>
        <p:spPr>
          <a:xfrm>
            <a:off x="13230397" y="8461770"/>
            <a:ext cx="2990465" cy="1206827"/>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rPr>
              <a:t>Result :</a:t>
            </a:r>
          </a:p>
          <a:p>
            <a:r>
              <a:rPr lang="en-US" sz="2000" b="1" dirty="0">
                <a:solidFill>
                  <a:schemeClr val="tx1"/>
                </a:solidFill>
              </a:rPr>
              <a:t>Chris Paul and Kevin Durant are the top players </a:t>
            </a:r>
          </a:p>
        </p:txBody>
      </p:sp>
      <p:sp>
        <p:nvSpPr>
          <p:cNvPr id="40" name="Rectangle 39">
            <a:extLst>
              <a:ext uri="{FF2B5EF4-FFF2-40B4-BE49-F238E27FC236}">
                <a16:creationId xmlns:a16="http://schemas.microsoft.com/office/drawing/2014/main" id="{3CEA7B52-A8E3-4CFF-8230-D1EB154B6AD3}"/>
              </a:ext>
            </a:extLst>
          </p:cNvPr>
          <p:cNvSpPr/>
          <p:nvPr/>
        </p:nvSpPr>
        <p:spPr>
          <a:xfrm>
            <a:off x="118954" y="13022852"/>
            <a:ext cx="4469544" cy="1129589"/>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chemeClr val="tx1"/>
                </a:solidFill>
              </a:rPr>
              <a:t>Result : </a:t>
            </a:r>
          </a:p>
          <a:p>
            <a:pPr algn="just"/>
            <a:r>
              <a:rPr lang="en-US" b="1" dirty="0">
                <a:solidFill>
                  <a:schemeClr val="tx1"/>
                </a:solidFill>
              </a:rPr>
              <a:t>Popular Award of NBA, The most popular goes to All-star Game MVP</a:t>
            </a:r>
          </a:p>
        </p:txBody>
      </p:sp>
      <p:sp>
        <p:nvSpPr>
          <p:cNvPr id="41" name="Rectangle 40">
            <a:extLst>
              <a:ext uri="{FF2B5EF4-FFF2-40B4-BE49-F238E27FC236}">
                <a16:creationId xmlns:a16="http://schemas.microsoft.com/office/drawing/2014/main" id="{97C5C300-8C95-4D9E-BD50-A4704560FB33}"/>
              </a:ext>
            </a:extLst>
          </p:cNvPr>
          <p:cNvSpPr/>
          <p:nvPr/>
        </p:nvSpPr>
        <p:spPr>
          <a:xfrm>
            <a:off x="9282354" y="15163348"/>
            <a:ext cx="7001825" cy="935789"/>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Result:</a:t>
            </a:r>
          </a:p>
          <a:p>
            <a:r>
              <a:rPr lang="en-US" b="1" dirty="0">
                <a:solidFill>
                  <a:schemeClr val="tx1"/>
                </a:solidFill>
              </a:rPr>
              <a:t>Most matches hosting city is BCB with 20.19% </a:t>
            </a:r>
          </a:p>
        </p:txBody>
      </p:sp>
      <p:sp>
        <p:nvSpPr>
          <p:cNvPr id="44" name="Rectangle 43">
            <a:extLst>
              <a:ext uri="{FF2B5EF4-FFF2-40B4-BE49-F238E27FC236}">
                <a16:creationId xmlns:a16="http://schemas.microsoft.com/office/drawing/2014/main" id="{09B2814D-B77C-4EE2-8D65-775E90201559}"/>
              </a:ext>
            </a:extLst>
          </p:cNvPr>
          <p:cNvSpPr/>
          <p:nvPr/>
        </p:nvSpPr>
        <p:spPr>
          <a:xfrm>
            <a:off x="13422527" y="19252847"/>
            <a:ext cx="2974267" cy="1151954"/>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Result:</a:t>
            </a:r>
          </a:p>
          <a:p>
            <a:pPr algn="just"/>
            <a:r>
              <a:rPr lang="en-US" b="1" dirty="0">
                <a:solidFill>
                  <a:schemeClr val="tx1"/>
                </a:solidFill>
              </a:rPr>
              <a:t>Among Top 20 Languages tweets, the most tweets are from English Language.</a:t>
            </a:r>
          </a:p>
        </p:txBody>
      </p:sp>
      <p:sp>
        <p:nvSpPr>
          <p:cNvPr id="49" name="Rectangle 48">
            <a:extLst>
              <a:ext uri="{FF2B5EF4-FFF2-40B4-BE49-F238E27FC236}">
                <a16:creationId xmlns:a16="http://schemas.microsoft.com/office/drawing/2014/main" id="{8DCC977F-AA5E-4906-970D-7CE7149DB907}"/>
              </a:ext>
            </a:extLst>
          </p:cNvPr>
          <p:cNvSpPr/>
          <p:nvPr/>
        </p:nvSpPr>
        <p:spPr>
          <a:xfrm>
            <a:off x="175020" y="8716061"/>
            <a:ext cx="6563310" cy="884187"/>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US" b="1" dirty="0">
                <a:solidFill>
                  <a:schemeClr val="tx1"/>
                </a:solidFill>
              </a:rPr>
              <a:t>Result :</a:t>
            </a:r>
          </a:p>
          <a:p>
            <a:pPr algn="just"/>
            <a:r>
              <a:rPr lang="en-US" b="1" dirty="0">
                <a:solidFill>
                  <a:schemeClr val="tx1"/>
                </a:solidFill>
              </a:rPr>
              <a:t>The 75.24% of Retweets are from </a:t>
            </a:r>
            <a:r>
              <a:rPr lang="en-US" b="1" dirty="0" err="1">
                <a:solidFill>
                  <a:schemeClr val="tx1"/>
                </a:solidFill>
              </a:rPr>
              <a:t>ShaunLivingston</a:t>
            </a:r>
            <a:r>
              <a:rPr lang="en-US" b="1" dirty="0">
                <a:solidFill>
                  <a:schemeClr val="tx1"/>
                </a:solidFill>
              </a:rPr>
              <a:t>  and the rest 25% is other countries. </a:t>
            </a:r>
          </a:p>
        </p:txBody>
      </p:sp>
      <p:sp>
        <p:nvSpPr>
          <p:cNvPr id="52" name="Rectangle 51">
            <a:extLst>
              <a:ext uri="{FF2B5EF4-FFF2-40B4-BE49-F238E27FC236}">
                <a16:creationId xmlns:a16="http://schemas.microsoft.com/office/drawing/2014/main" id="{2D6FB343-A37A-4B42-987E-CE9AC20F852C}"/>
              </a:ext>
            </a:extLst>
          </p:cNvPr>
          <p:cNvSpPr/>
          <p:nvPr/>
        </p:nvSpPr>
        <p:spPr>
          <a:xfrm>
            <a:off x="4786968" y="19177717"/>
            <a:ext cx="4317590" cy="1282307"/>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a:solidFill>
                  <a:schemeClr val="tx1"/>
                </a:solidFill>
              </a:rPr>
              <a:t>Result:</a:t>
            </a:r>
          </a:p>
          <a:p>
            <a:pPr algn="just"/>
            <a:r>
              <a:rPr lang="en-US" sz="1600" b="1" dirty="0">
                <a:solidFill>
                  <a:schemeClr val="tx1"/>
                </a:solidFill>
              </a:rPr>
              <a:t>Displaying the supporters and hatters of LeBron James in NBA-2019 and the visualization using Donut Pie-Chart.</a:t>
            </a:r>
          </a:p>
          <a:p>
            <a:pPr algn="just"/>
            <a:endParaRPr lang="en-US" sz="1600" b="1" dirty="0">
              <a:solidFill>
                <a:schemeClr val="tx1"/>
              </a:solidFill>
            </a:endParaRPr>
          </a:p>
          <a:p>
            <a:pPr algn="just"/>
            <a:endParaRPr lang="en-US" sz="1600" b="1" dirty="0">
              <a:solidFill>
                <a:schemeClr val="tx1"/>
              </a:solidFill>
            </a:endParaRPr>
          </a:p>
        </p:txBody>
      </p:sp>
      <p:sp>
        <p:nvSpPr>
          <p:cNvPr id="53" name="Rectangle 52">
            <a:extLst>
              <a:ext uri="{FF2B5EF4-FFF2-40B4-BE49-F238E27FC236}">
                <a16:creationId xmlns:a16="http://schemas.microsoft.com/office/drawing/2014/main" id="{42E72B84-CD35-446E-ACE7-C5F771EF105D}"/>
              </a:ext>
            </a:extLst>
          </p:cNvPr>
          <p:cNvSpPr/>
          <p:nvPr/>
        </p:nvSpPr>
        <p:spPr>
          <a:xfrm>
            <a:off x="9209649" y="19241987"/>
            <a:ext cx="4020749" cy="1165153"/>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chemeClr val="tx1"/>
                </a:solidFill>
              </a:rPr>
              <a:t>Result:</a:t>
            </a:r>
          </a:p>
          <a:p>
            <a:pPr algn="just"/>
            <a:r>
              <a:rPr lang="en-US" b="1" dirty="0">
                <a:solidFill>
                  <a:schemeClr val="tx1"/>
                </a:solidFill>
              </a:rPr>
              <a:t>Trending players of NBA Quinn and Jordan.</a:t>
            </a:r>
          </a:p>
          <a:p>
            <a:pPr algn="just"/>
            <a:endParaRPr lang="en-US" b="1" dirty="0">
              <a:solidFill>
                <a:schemeClr val="tx1"/>
              </a:solidFill>
            </a:endParaRPr>
          </a:p>
        </p:txBody>
      </p:sp>
      <p:sp>
        <p:nvSpPr>
          <p:cNvPr id="54" name="Rectangle 53">
            <a:extLst>
              <a:ext uri="{FF2B5EF4-FFF2-40B4-BE49-F238E27FC236}">
                <a16:creationId xmlns:a16="http://schemas.microsoft.com/office/drawing/2014/main" id="{AA57F075-05AE-4548-B4CE-58DBBE413BF3}"/>
              </a:ext>
            </a:extLst>
          </p:cNvPr>
          <p:cNvSpPr/>
          <p:nvPr/>
        </p:nvSpPr>
        <p:spPr>
          <a:xfrm>
            <a:off x="173942" y="19065477"/>
            <a:ext cx="4389947" cy="1373159"/>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chemeClr val="tx1"/>
                </a:solidFill>
              </a:rPr>
              <a:t>Result:</a:t>
            </a:r>
          </a:p>
          <a:p>
            <a:pPr algn="just"/>
            <a:r>
              <a:rPr lang="en-US" b="1" dirty="0">
                <a:solidFill>
                  <a:schemeClr val="tx1"/>
                </a:solidFill>
              </a:rPr>
              <a:t>Top 5 Hashtags of NBA is for FIBAWC and its 1800</a:t>
            </a:r>
          </a:p>
        </p:txBody>
      </p:sp>
      <p:pic>
        <p:nvPicPr>
          <p:cNvPr id="55" name="Picture 54">
            <a:extLst>
              <a:ext uri="{FF2B5EF4-FFF2-40B4-BE49-F238E27FC236}">
                <a16:creationId xmlns:a16="http://schemas.microsoft.com/office/drawing/2014/main" id="{E6F37DCD-F0C7-4043-84C9-2F7CDBA13E0C}"/>
              </a:ext>
            </a:extLst>
          </p:cNvPr>
          <p:cNvPicPr>
            <a:picLocks noChangeAspect="1"/>
          </p:cNvPicPr>
          <p:nvPr/>
        </p:nvPicPr>
        <p:blipFill>
          <a:blip r:embed="rId16"/>
          <a:stretch>
            <a:fillRect/>
          </a:stretch>
        </p:blipFill>
        <p:spPr>
          <a:xfrm>
            <a:off x="14364650" y="64591"/>
            <a:ext cx="1832945" cy="1590025"/>
          </a:xfrm>
          <a:prstGeom prst="rect">
            <a:avLst/>
          </a:prstGeom>
        </p:spPr>
      </p:pic>
    </p:spTree>
    <p:extLst>
      <p:ext uri="{BB962C8B-B14F-4D97-AF65-F5344CB8AC3E}">
        <p14:creationId xmlns:p14="http://schemas.microsoft.com/office/powerpoint/2010/main" val="12916677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222</TotalTime>
  <Words>316</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Reddy Bandari</dc:creator>
  <cp:lastModifiedBy>Divya Reddy Bandari</cp:lastModifiedBy>
  <cp:revision>22</cp:revision>
  <dcterms:created xsi:type="dcterms:W3CDTF">2019-12-11T21:40:01Z</dcterms:created>
  <dcterms:modified xsi:type="dcterms:W3CDTF">2019-12-12T02:04:04Z</dcterms:modified>
</cp:coreProperties>
</file>