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2" r:id="rId7"/>
    <p:sldId id="261" r:id="rId8"/>
    <p:sldId id="264" r:id="rId9"/>
    <p:sldId id="263" r:id="rId10"/>
    <p:sldId id="265" r:id="rId11"/>
    <p:sldId id="268" r:id="rId12"/>
    <p:sldId id="271" r:id="rId13"/>
    <p:sldId id="269"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24" autoAdjust="0"/>
  </p:normalViewPr>
  <p:slideViewPr>
    <p:cSldViewPr snapToGrid="0">
      <p:cViewPr varScale="1">
        <p:scale>
          <a:sx n="112" d="100"/>
          <a:sy n="112"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hyperlink" Target="https://gradio.app/guides/getting-started-with-the-js-client/" TargetMode="External"/><Relationship Id="rId1" Type="http://schemas.openxmlformats.org/officeDocument/2006/relationships/hyperlink" Target="https://gradio.app/guides/getting-started-with-the-python-client/" TargetMode="Externa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hyperlink" Target="https://gradio.app/guides/getting-started-with-the-js-client/" TargetMode="External"/><Relationship Id="rId5" Type="http://schemas.openxmlformats.org/officeDocument/2006/relationships/hyperlink" Target="https://gradio.app/guides/getting-started-with-the-python-client/" TargetMode="External"/><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CD5AE-286D-4E4E-8FD7-CD30C65F421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7D64C4-B605-4D09-ABCD-873B29ABED9C}">
      <dgm:prSet/>
      <dgm:spPr/>
      <dgm:t>
        <a:bodyPr/>
        <a:lstStyle/>
        <a:p>
          <a:r>
            <a:rPr lang="en-US"/>
            <a:t>Easy model sharing</a:t>
          </a:r>
        </a:p>
      </dgm:t>
    </dgm:pt>
    <dgm:pt modelId="{D41CA2A1-B919-491C-9EA7-CBFCC952DF56}" type="parTrans" cxnId="{08A431FA-7BF9-46DE-84F6-1741F1F2C99E}">
      <dgm:prSet/>
      <dgm:spPr/>
      <dgm:t>
        <a:bodyPr/>
        <a:lstStyle/>
        <a:p>
          <a:endParaRPr lang="en-US"/>
        </a:p>
      </dgm:t>
    </dgm:pt>
    <dgm:pt modelId="{BC3B5A4E-318B-43B5-A5B4-8F89AD5CF548}" type="sibTrans" cxnId="{08A431FA-7BF9-46DE-84F6-1741F1F2C99E}">
      <dgm:prSet/>
      <dgm:spPr/>
      <dgm:t>
        <a:bodyPr/>
        <a:lstStyle/>
        <a:p>
          <a:endParaRPr lang="en-US"/>
        </a:p>
      </dgm:t>
    </dgm:pt>
    <dgm:pt modelId="{8EF099C5-A2EA-4B74-96E1-C30C0A4E5F7C}">
      <dgm:prSet/>
      <dgm:spPr/>
      <dgm:t>
        <a:bodyPr/>
        <a:lstStyle/>
        <a:p>
          <a:r>
            <a:rPr lang="en-US"/>
            <a:t>No need for Flask/Django or React</a:t>
          </a:r>
        </a:p>
      </dgm:t>
    </dgm:pt>
    <dgm:pt modelId="{BC5010EE-0C97-461D-A6F5-4DF75A60BBE8}" type="parTrans" cxnId="{F4BFAFDD-0CB1-4483-B050-BAB69EA68540}">
      <dgm:prSet/>
      <dgm:spPr/>
      <dgm:t>
        <a:bodyPr/>
        <a:lstStyle/>
        <a:p>
          <a:endParaRPr lang="en-US"/>
        </a:p>
      </dgm:t>
    </dgm:pt>
    <dgm:pt modelId="{0D56B95A-54C1-4A94-BC5B-613AB1F84439}" type="sibTrans" cxnId="{F4BFAFDD-0CB1-4483-B050-BAB69EA68540}">
      <dgm:prSet/>
      <dgm:spPr/>
      <dgm:t>
        <a:bodyPr/>
        <a:lstStyle/>
        <a:p>
          <a:endParaRPr lang="en-US"/>
        </a:p>
      </dgm:t>
    </dgm:pt>
    <dgm:pt modelId="{A95314E9-B82A-4641-9D93-ECBB2E344A25}">
      <dgm:prSet/>
      <dgm:spPr/>
      <dgm:t>
        <a:bodyPr/>
        <a:lstStyle/>
        <a:p>
          <a:r>
            <a:rPr lang="en-US"/>
            <a:t>Live public links with share=True</a:t>
          </a:r>
        </a:p>
      </dgm:t>
    </dgm:pt>
    <dgm:pt modelId="{DB7677BB-6DAC-4925-9753-BDBF990D4C0D}" type="parTrans" cxnId="{3B0907DC-01A8-4C86-80B5-DEBE673C6775}">
      <dgm:prSet/>
      <dgm:spPr/>
      <dgm:t>
        <a:bodyPr/>
        <a:lstStyle/>
        <a:p>
          <a:endParaRPr lang="en-US"/>
        </a:p>
      </dgm:t>
    </dgm:pt>
    <dgm:pt modelId="{346146B5-0698-4B51-82B2-AA257071AE57}" type="sibTrans" cxnId="{3B0907DC-01A8-4C86-80B5-DEBE673C6775}">
      <dgm:prSet/>
      <dgm:spPr/>
      <dgm:t>
        <a:bodyPr/>
        <a:lstStyle/>
        <a:p>
          <a:endParaRPr lang="en-US"/>
        </a:p>
      </dgm:t>
    </dgm:pt>
    <dgm:pt modelId="{C31F8132-E500-438C-9B1B-A2FF71594D01}">
      <dgm:prSet/>
      <dgm:spPr/>
      <dgm:t>
        <a:bodyPr/>
        <a:lstStyle/>
        <a:p>
          <a:r>
            <a:rPr lang="en-US"/>
            <a:t>Flexible UI components (text, image, audio, video, chatbot)</a:t>
          </a:r>
        </a:p>
      </dgm:t>
    </dgm:pt>
    <dgm:pt modelId="{45209EDB-2289-40A7-A500-012C9A2A47D5}" type="parTrans" cxnId="{E877D3D3-3C47-44D6-91D0-B3B27BD10C92}">
      <dgm:prSet/>
      <dgm:spPr/>
      <dgm:t>
        <a:bodyPr/>
        <a:lstStyle/>
        <a:p>
          <a:endParaRPr lang="en-US"/>
        </a:p>
      </dgm:t>
    </dgm:pt>
    <dgm:pt modelId="{649B77AE-99F0-4B90-8066-ADC481553811}" type="sibTrans" cxnId="{E877D3D3-3C47-44D6-91D0-B3B27BD10C92}">
      <dgm:prSet/>
      <dgm:spPr/>
      <dgm:t>
        <a:bodyPr/>
        <a:lstStyle/>
        <a:p>
          <a:endParaRPr lang="en-US"/>
        </a:p>
      </dgm:t>
    </dgm:pt>
    <dgm:pt modelId="{A2C92487-3F06-4677-BE99-B309182F2D18}" type="pres">
      <dgm:prSet presAssocID="{5B0CD5AE-286D-4E4E-8FD7-CD30C65F4216}" presName="root" presStyleCnt="0">
        <dgm:presLayoutVars>
          <dgm:dir/>
          <dgm:resizeHandles val="exact"/>
        </dgm:presLayoutVars>
      </dgm:prSet>
      <dgm:spPr/>
    </dgm:pt>
    <dgm:pt modelId="{340CEC86-8243-4FAE-A92C-AEE0A3DAE521}" type="pres">
      <dgm:prSet presAssocID="{377D64C4-B605-4D09-ABCD-873B29ABED9C}" presName="compNode" presStyleCnt="0"/>
      <dgm:spPr/>
    </dgm:pt>
    <dgm:pt modelId="{74BE277B-4259-4D47-B0FF-A5A3534E27BB}" type="pres">
      <dgm:prSet presAssocID="{377D64C4-B605-4D09-ABCD-873B29ABED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1F57A5A-032D-45DA-A36D-A051273B9F73}" type="pres">
      <dgm:prSet presAssocID="{377D64C4-B605-4D09-ABCD-873B29ABED9C}" presName="spaceRect" presStyleCnt="0"/>
      <dgm:spPr/>
    </dgm:pt>
    <dgm:pt modelId="{4D8F02D2-FA9A-417D-8606-2ADB826BD928}" type="pres">
      <dgm:prSet presAssocID="{377D64C4-B605-4D09-ABCD-873B29ABED9C}" presName="textRect" presStyleLbl="revTx" presStyleIdx="0" presStyleCnt="4">
        <dgm:presLayoutVars>
          <dgm:chMax val="1"/>
          <dgm:chPref val="1"/>
        </dgm:presLayoutVars>
      </dgm:prSet>
      <dgm:spPr/>
    </dgm:pt>
    <dgm:pt modelId="{C821593C-2770-46D9-A00F-EB2AF734ED69}" type="pres">
      <dgm:prSet presAssocID="{BC3B5A4E-318B-43B5-A5B4-8F89AD5CF548}" presName="sibTrans" presStyleCnt="0"/>
      <dgm:spPr/>
    </dgm:pt>
    <dgm:pt modelId="{5EF26CE4-7B40-45E9-BF3A-C23519305120}" type="pres">
      <dgm:prSet presAssocID="{8EF099C5-A2EA-4B74-96E1-C30C0A4E5F7C}" presName="compNode" presStyleCnt="0"/>
      <dgm:spPr/>
    </dgm:pt>
    <dgm:pt modelId="{3235CF98-F83C-4A10-898F-DB305FFD10D8}" type="pres">
      <dgm:prSet presAssocID="{8EF099C5-A2EA-4B74-96E1-C30C0A4E5F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sk"/>
        </a:ext>
      </dgm:extLst>
    </dgm:pt>
    <dgm:pt modelId="{61BD1691-2DD3-40B4-A985-34ABD3905C59}" type="pres">
      <dgm:prSet presAssocID="{8EF099C5-A2EA-4B74-96E1-C30C0A4E5F7C}" presName="spaceRect" presStyleCnt="0"/>
      <dgm:spPr/>
    </dgm:pt>
    <dgm:pt modelId="{2604AF98-A198-43BA-8385-1AC16FBB61D6}" type="pres">
      <dgm:prSet presAssocID="{8EF099C5-A2EA-4B74-96E1-C30C0A4E5F7C}" presName="textRect" presStyleLbl="revTx" presStyleIdx="1" presStyleCnt="4">
        <dgm:presLayoutVars>
          <dgm:chMax val="1"/>
          <dgm:chPref val="1"/>
        </dgm:presLayoutVars>
      </dgm:prSet>
      <dgm:spPr/>
    </dgm:pt>
    <dgm:pt modelId="{C3737FCA-B854-415C-87DF-13B193516A8C}" type="pres">
      <dgm:prSet presAssocID="{0D56B95A-54C1-4A94-BC5B-613AB1F84439}" presName="sibTrans" presStyleCnt="0"/>
      <dgm:spPr/>
    </dgm:pt>
    <dgm:pt modelId="{1831A246-2CCE-4AEB-8097-8314C73F8F10}" type="pres">
      <dgm:prSet presAssocID="{A95314E9-B82A-4641-9D93-ECBB2E344A25}" presName="compNode" presStyleCnt="0"/>
      <dgm:spPr/>
    </dgm:pt>
    <dgm:pt modelId="{8ECC6760-971D-4F7B-80BB-9B6C49BB6AB6}" type="pres">
      <dgm:prSet presAssocID="{A95314E9-B82A-4641-9D93-ECBB2E344A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4290B44C-68F9-4FB6-9AC8-38B7B9E5A190}" type="pres">
      <dgm:prSet presAssocID="{A95314E9-B82A-4641-9D93-ECBB2E344A25}" presName="spaceRect" presStyleCnt="0"/>
      <dgm:spPr/>
    </dgm:pt>
    <dgm:pt modelId="{9DB0C135-CAE5-4A59-ADA8-298E53A6DE78}" type="pres">
      <dgm:prSet presAssocID="{A95314E9-B82A-4641-9D93-ECBB2E344A25}" presName="textRect" presStyleLbl="revTx" presStyleIdx="2" presStyleCnt="4">
        <dgm:presLayoutVars>
          <dgm:chMax val="1"/>
          <dgm:chPref val="1"/>
        </dgm:presLayoutVars>
      </dgm:prSet>
      <dgm:spPr/>
    </dgm:pt>
    <dgm:pt modelId="{F9FFE5B1-66D6-4D65-92DF-01ACE506226C}" type="pres">
      <dgm:prSet presAssocID="{346146B5-0698-4B51-82B2-AA257071AE57}" presName="sibTrans" presStyleCnt="0"/>
      <dgm:spPr/>
    </dgm:pt>
    <dgm:pt modelId="{6A325524-AC62-4821-BCA7-671475BA7238}" type="pres">
      <dgm:prSet presAssocID="{C31F8132-E500-438C-9B1B-A2FF71594D01}" presName="compNode" presStyleCnt="0"/>
      <dgm:spPr/>
    </dgm:pt>
    <dgm:pt modelId="{D993D034-F769-4A2D-8111-95310C5DD0E6}" type="pres">
      <dgm:prSet presAssocID="{C31F8132-E500-438C-9B1B-A2FF71594D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02DC6316-7F77-4B72-9CB3-0C20D0ACD60D}" type="pres">
      <dgm:prSet presAssocID="{C31F8132-E500-438C-9B1B-A2FF71594D01}" presName="spaceRect" presStyleCnt="0"/>
      <dgm:spPr/>
    </dgm:pt>
    <dgm:pt modelId="{2368383F-ACA5-4B06-923B-23A73296ADF0}" type="pres">
      <dgm:prSet presAssocID="{C31F8132-E500-438C-9B1B-A2FF71594D01}" presName="textRect" presStyleLbl="revTx" presStyleIdx="3" presStyleCnt="4">
        <dgm:presLayoutVars>
          <dgm:chMax val="1"/>
          <dgm:chPref val="1"/>
        </dgm:presLayoutVars>
      </dgm:prSet>
      <dgm:spPr/>
    </dgm:pt>
  </dgm:ptLst>
  <dgm:cxnLst>
    <dgm:cxn modelId="{5DE1A00B-031E-40F4-9134-EFBECC740DEE}" type="presOf" srcId="{377D64C4-B605-4D09-ABCD-873B29ABED9C}" destId="{4D8F02D2-FA9A-417D-8606-2ADB826BD928}" srcOrd="0" destOrd="0" presId="urn:microsoft.com/office/officeart/2018/2/layout/IconLabelList"/>
    <dgm:cxn modelId="{A51D2C33-3811-4BDF-926F-A3DB030D0ACD}" type="presOf" srcId="{C31F8132-E500-438C-9B1B-A2FF71594D01}" destId="{2368383F-ACA5-4B06-923B-23A73296ADF0}" srcOrd="0" destOrd="0" presId="urn:microsoft.com/office/officeart/2018/2/layout/IconLabelList"/>
    <dgm:cxn modelId="{3D1043A1-C356-4499-BB09-542800B27B1B}" type="presOf" srcId="{A95314E9-B82A-4641-9D93-ECBB2E344A25}" destId="{9DB0C135-CAE5-4A59-ADA8-298E53A6DE78}" srcOrd="0" destOrd="0" presId="urn:microsoft.com/office/officeart/2018/2/layout/IconLabelList"/>
    <dgm:cxn modelId="{F14AA3D3-83C3-40F3-9BF3-89FE17264E3C}" type="presOf" srcId="{8EF099C5-A2EA-4B74-96E1-C30C0A4E5F7C}" destId="{2604AF98-A198-43BA-8385-1AC16FBB61D6}" srcOrd="0" destOrd="0" presId="urn:microsoft.com/office/officeart/2018/2/layout/IconLabelList"/>
    <dgm:cxn modelId="{E877D3D3-3C47-44D6-91D0-B3B27BD10C92}" srcId="{5B0CD5AE-286D-4E4E-8FD7-CD30C65F4216}" destId="{C31F8132-E500-438C-9B1B-A2FF71594D01}" srcOrd="3" destOrd="0" parTransId="{45209EDB-2289-40A7-A500-012C9A2A47D5}" sibTransId="{649B77AE-99F0-4B90-8066-ADC481553811}"/>
    <dgm:cxn modelId="{3B0907DC-01A8-4C86-80B5-DEBE673C6775}" srcId="{5B0CD5AE-286D-4E4E-8FD7-CD30C65F4216}" destId="{A95314E9-B82A-4641-9D93-ECBB2E344A25}" srcOrd="2" destOrd="0" parTransId="{DB7677BB-6DAC-4925-9753-BDBF990D4C0D}" sibTransId="{346146B5-0698-4B51-82B2-AA257071AE57}"/>
    <dgm:cxn modelId="{F4BFAFDD-0CB1-4483-B050-BAB69EA68540}" srcId="{5B0CD5AE-286D-4E4E-8FD7-CD30C65F4216}" destId="{8EF099C5-A2EA-4B74-96E1-C30C0A4E5F7C}" srcOrd="1" destOrd="0" parTransId="{BC5010EE-0C97-461D-A6F5-4DF75A60BBE8}" sibTransId="{0D56B95A-54C1-4A94-BC5B-613AB1F84439}"/>
    <dgm:cxn modelId="{EFB61AE0-8D89-48FD-B7B5-24E4ECEED4D1}" type="presOf" srcId="{5B0CD5AE-286D-4E4E-8FD7-CD30C65F4216}" destId="{A2C92487-3F06-4677-BE99-B309182F2D18}" srcOrd="0" destOrd="0" presId="urn:microsoft.com/office/officeart/2018/2/layout/IconLabelList"/>
    <dgm:cxn modelId="{08A431FA-7BF9-46DE-84F6-1741F1F2C99E}" srcId="{5B0CD5AE-286D-4E4E-8FD7-CD30C65F4216}" destId="{377D64C4-B605-4D09-ABCD-873B29ABED9C}" srcOrd="0" destOrd="0" parTransId="{D41CA2A1-B919-491C-9EA7-CBFCC952DF56}" sibTransId="{BC3B5A4E-318B-43B5-A5B4-8F89AD5CF548}"/>
    <dgm:cxn modelId="{D830D747-CBA0-4731-8B5F-12DE46333C47}" type="presParOf" srcId="{A2C92487-3F06-4677-BE99-B309182F2D18}" destId="{340CEC86-8243-4FAE-A92C-AEE0A3DAE521}" srcOrd="0" destOrd="0" presId="urn:microsoft.com/office/officeart/2018/2/layout/IconLabelList"/>
    <dgm:cxn modelId="{F0D2FC91-7944-4231-830C-5ED0622BC223}" type="presParOf" srcId="{340CEC86-8243-4FAE-A92C-AEE0A3DAE521}" destId="{74BE277B-4259-4D47-B0FF-A5A3534E27BB}" srcOrd="0" destOrd="0" presId="urn:microsoft.com/office/officeart/2018/2/layout/IconLabelList"/>
    <dgm:cxn modelId="{6797D8F8-BF80-47EB-8B7E-52F7E8F23BF0}" type="presParOf" srcId="{340CEC86-8243-4FAE-A92C-AEE0A3DAE521}" destId="{A1F57A5A-032D-45DA-A36D-A051273B9F73}" srcOrd="1" destOrd="0" presId="urn:microsoft.com/office/officeart/2018/2/layout/IconLabelList"/>
    <dgm:cxn modelId="{2C2324A3-585E-488C-AA9C-4EEADC1496A5}" type="presParOf" srcId="{340CEC86-8243-4FAE-A92C-AEE0A3DAE521}" destId="{4D8F02D2-FA9A-417D-8606-2ADB826BD928}" srcOrd="2" destOrd="0" presId="urn:microsoft.com/office/officeart/2018/2/layout/IconLabelList"/>
    <dgm:cxn modelId="{A8A71A48-E179-42E4-AEC9-BE41AE4D5986}" type="presParOf" srcId="{A2C92487-3F06-4677-BE99-B309182F2D18}" destId="{C821593C-2770-46D9-A00F-EB2AF734ED69}" srcOrd="1" destOrd="0" presId="urn:microsoft.com/office/officeart/2018/2/layout/IconLabelList"/>
    <dgm:cxn modelId="{6C6BC6C5-F416-43FD-9037-95B1D626050D}" type="presParOf" srcId="{A2C92487-3F06-4677-BE99-B309182F2D18}" destId="{5EF26CE4-7B40-45E9-BF3A-C23519305120}" srcOrd="2" destOrd="0" presId="urn:microsoft.com/office/officeart/2018/2/layout/IconLabelList"/>
    <dgm:cxn modelId="{247BABD4-33F6-4FDF-A973-26D7DD8DC2D7}" type="presParOf" srcId="{5EF26CE4-7B40-45E9-BF3A-C23519305120}" destId="{3235CF98-F83C-4A10-898F-DB305FFD10D8}" srcOrd="0" destOrd="0" presId="urn:microsoft.com/office/officeart/2018/2/layout/IconLabelList"/>
    <dgm:cxn modelId="{39D4CBD7-0688-40B6-8F66-8ACE2EE1A132}" type="presParOf" srcId="{5EF26CE4-7B40-45E9-BF3A-C23519305120}" destId="{61BD1691-2DD3-40B4-A985-34ABD3905C59}" srcOrd="1" destOrd="0" presId="urn:microsoft.com/office/officeart/2018/2/layout/IconLabelList"/>
    <dgm:cxn modelId="{99674468-2FCA-4597-B16F-302A392DB052}" type="presParOf" srcId="{5EF26CE4-7B40-45E9-BF3A-C23519305120}" destId="{2604AF98-A198-43BA-8385-1AC16FBB61D6}" srcOrd="2" destOrd="0" presId="urn:microsoft.com/office/officeart/2018/2/layout/IconLabelList"/>
    <dgm:cxn modelId="{5B28C6CB-EC2E-4BDB-AF01-F514E712EF56}" type="presParOf" srcId="{A2C92487-3F06-4677-BE99-B309182F2D18}" destId="{C3737FCA-B854-415C-87DF-13B193516A8C}" srcOrd="3" destOrd="0" presId="urn:microsoft.com/office/officeart/2018/2/layout/IconLabelList"/>
    <dgm:cxn modelId="{A845476E-646E-42B7-9535-1DFB62C2E723}" type="presParOf" srcId="{A2C92487-3F06-4677-BE99-B309182F2D18}" destId="{1831A246-2CCE-4AEB-8097-8314C73F8F10}" srcOrd="4" destOrd="0" presId="urn:microsoft.com/office/officeart/2018/2/layout/IconLabelList"/>
    <dgm:cxn modelId="{6A4A41CA-E2A7-45F4-BD01-23E85FD07EFB}" type="presParOf" srcId="{1831A246-2CCE-4AEB-8097-8314C73F8F10}" destId="{8ECC6760-971D-4F7B-80BB-9B6C49BB6AB6}" srcOrd="0" destOrd="0" presId="urn:microsoft.com/office/officeart/2018/2/layout/IconLabelList"/>
    <dgm:cxn modelId="{99E57496-B29D-4948-B8AB-6C48C1A9AFE8}" type="presParOf" srcId="{1831A246-2CCE-4AEB-8097-8314C73F8F10}" destId="{4290B44C-68F9-4FB6-9AC8-38B7B9E5A190}" srcOrd="1" destOrd="0" presId="urn:microsoft.com/office/officeart/2018/2/layout/IconLabelList"/>
    <dgm:cxn modelId="{E324382C-7BD0-48AC-9DC0-88E2DFBD1671}" type="presParOf" srcId="{1831A246-2CCE-4AEB-8097-8314C73F8F10}" destId="{9DB0C135-CAE5-4A59-ADA8-298E53A6DE78}" srcOrd="2" destOrd="0" presId="urn:microsoft.com/office/officeart/2018/2/layout/IconLabelList"/>
    <dgm:cxn modelId="{3D196722-3264-407F-91AE-088213331124}" type="presParOf" srcId="{A2C92487-3F06-4677-BE99-B309182F2D18}" destId="{F9FFE5B1-66D6-4D65-92DF-01ACE506226C}" srcOrd="5" destOrd="0" presId="urn:microsoft.com/office/officeart/2018/2/layout/IconLabelList"/>
    <dgm:cxn modelId="{E5FE0D40-61C0-4E21-A6D9-C055E25CF077}" type="presParOf" srcId="{A2C92487-3F06-4677-BE99-B309182F2D18}" destId="{6A325524-AC62-4821-BCA7-671475BA7238}" srcOrd="6" destOrd="0" presId="urn:microsoft.com/office/officeart/2018/2/layout/IconLabelList"/>
    <dgm:cxn modelId="{8DAEE5E0-058A-4907-A3B2-3D3122155BAB}" type="presParOf" srcId="{6A325524-AC62-4821-BCA7-671475BA7238}" destId="{D993D034-F769-4A2D-8111-95310C5DD0E6}" srcOrd="0" destOrd="0" presId="urn:microsoft.com/office/officeart/2018/2/layout/IconLabelList"/>
    <dgm:cxn modelId="{82F6CABE-570C-410F-85F1-6BF68D4CDD8F}" type="presParOf" srcId="{6A325524-AC62-4821-BCA7-671475BA7238}" destId="{02DC6316-7F77-4B72-9CB3-0C20D0ACD60D}" srcOrd="1" destOrd="0" presId="urn:microsoft.com/office/officeart/2018/2/layout/IconLabelList"/>
    <dgm:cxn modelId="{EA96C9FE-F405-4FA5-8D0A-DB433988FD30}" type="presParOf" srcId="{6A325524-AC62-4821-BCA7-671475BA7238}" destId="{2368383F-ACA5-4B06-923B-23A73296ADF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91FCB-431D-4C20-AE76-2F2EA67983C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3BD21CB-0198-4577-9590-F97E26E50593}">
      <dgm:prSet/>
      <dgm:spPr/>
      <dgm:t>
        <a:bodyPr/>
        <a:lstStyle/>
        <a:p>
          <a:pPr>
            <a:lnSpc>
              <a:spcPct val="100000"/>
            </a:lnSpc>
          </a:pPr>
          <a:r>
            <a:rPr lang="en-US" b="1" i="0" baseline="0" dirty="0"/>
            <a:t>Components</a:t>
          </a:r>
          <a:r>
            <a:rPr lang="en-US" b="0" i="0" baseline="0" dirty="0"/>
            <a:t>: Textbox, Image Upload, File, Audio</a:t>
          </a:r>
          <a:endParaRPr lang="en-US" dirty="0"/>
        </a:p>
      </dgm:t>
    </dgm:pt>
    <dgm:pt modelId="{A85D9316-D19C-436A-89C8-3DE05F231326}" type="parTrans" cxnId="{0F4D83D8-50A1-4224-9CCE-5A464CEC7B66}">
      <dgm:prSet/>
      <dgm:spPr/>
      <dgm:t>
        <a:bodyPr/>
        <a:lstStyle/>
        <a:p>
          <a:endParaRPr lang="en-US"/>
        </a:p>
      </dgm:t>
    </dgm:pt>
    <dgm:pt modelId="{1B9E7F6F-B44C-4B52-A21F-7CABD248C6ED}" type="sibTrans" cxnId="{0F4D83D8-50A1-4224-9CCE-5A464CEC7B66}">
      <dgm:prSet/>
      <dgm:spPr/>
      <dgm:t>
        <a:bodyPr/>
        <a:lstStyle/>
        <a:p>
          <a:endParaRPr lang="en-US"/>
        </a:p>
      </dgm:t>
    </dgm:pt>
    <dgm:pt modelId="{59B40DE6-5266-4581-BA20-1118A6A4A13C}">
      <dgm:prSet/>
      <dgm:spPr/>
      <dgm:t>
        <a:bodyPr/>
        <a:lstStyle/>
        <a:p>
          <a:pPr>
            <a:lnSpc>
              <a:spcPct val="100000"/>
            </a:lnSpc>
          </a:pPr>
          <a:r>
            <a:rPr lang="en-US" b="0" i="0" baseline="0"/>
            <a:t>Interface (simple apps)</a:t>
          </a:r>
          <a:endParaRPr lang="en-US"/>
        </a:p>
      </dgm:t>
    </dgm:pt>
    <dgm:pt modelId="{02589A96-30A1-436F-92AB-2BCBE9638170}" type="parTrans" cxnId="{6CF3E52C-2875-442A-8B08-2B63B3FEBCC4}">
      <dgm:prSet/>
      <dgm:spPr/>
      <dgm:t>
        <a:bodyPr/>
        <a:lstStyle/>
        <a:p>
          <a:endParaRPr lang="en-US"/>
        </a:p>
      </dgm:t>
    </dgm:pt>
    <dgm:pt modelId="{BD07F34E-8367-49C5-BBB8-4082F4D49372}" type="sibTrans" cxnId="{6CF3E52C-2875-442A-8B08-2B63B3FEBCC4}">
      <dgm:prSet/>
      <dgm:spPr/>
      <dgm:t>
        <a:bodyPr/>
        <a:lstStyle/>
        <a:p>
          <a:endParaRPr lang="en-US"/>
        </a:p>
      </dgm:t>
    </dgm:pt>
    <dgm:pt modelId="{13168EC1-EA8B-4950-823A-B647E13BF680}">
      <dgm:prSet/>
      <dgm:spPr/>
      <dgm:t>
        <a:bodyPr/>
        <a:lstStyle/>
        <a:p>
          <a:pPr>
            <a:lnSpc>
              <a:spcPct val="100000"/>
            </a:lnSpc>
          </a:pPr>
          <a:r>
            <a:rPr lang="en-US" b="0" i="0" baseline="0"/>
            <a:t>Blocks (custom workflows)</a:t>
          </a:r>
          <a:endParaRPr lang="en-US"/>
        </a:p>
      </dgm:t>
    </dgm:pt>
    <dgm:pt modelId="{739D9FF5-91D8-4A26-98AF-3D9887E3A9A3}" type="parTrans" cxnId="{80F4C1A0-1BDE-45E7-A700-258E0B2436F1}">
      <dgm:prSet/>
      <dgm:spPr/>
      <dgm:t>
        <a:bodyPr/>
        <a:lstStyle/>
        <a:p>
          <a:endParaRPr lang="en-US"/>
        </a:p>
      </dgm:t>
    </dgm:pt>
    <dgm:pt modelId="{B52F8056-D5C7-43E4-9A04-1B94B39C5987}" type="sibTrans" cxnId="{80F4C1A0-1BDE-45E7-A700-258E0B2436F1}">
      <dgm:prSet/>
      <dgm:spPr/>
      <dgm:t>
        <a:bodyPr/>
        <a:lstStyle/>
        <a:p>
          <a:endParaRPr lang="en-US"/>
        </a:p>
      </dgm:t>
    </dgm:pt>
    <dgm:pt modelId="{8966373B-3946-41FA-8C0D-30BCB3E5ACC4}">
      <dgm:prSet/>
      <dgm:spPr/>
      <dgm:t>
        <a:bodyPr/>
        <a:lstStyle/>
        <a:p>
          <a:pPr>
            <a:lnSpc>
              <a:spcPct val="100000"/>
            </a:lnSpc>
          </a:pPr>
          <a:r>
            <a:rPr lang="en-US" b="1" i="0" baseline="0"/>
            <a:t>Integrations</a:t>
          </a:r>
          <a:r>
            <a:rPr lang="en-US" b="0" i="0" baseline="0"/>
            <a:t>: Hugging Face, TensorFlow, PyTorch</a:t>
          </a:r>
          <a:endParaRPr lang="en-US"/>
        </a:p>
      </dgm:t>
    </dgm:pt>
    <dgm:pt modelId="{17AFB69B-107E-43B8-863B-5F26AC38DE5F}" type="parTrans" cxnId="{1091E5E1-8433-4E9F-AFF3-E95C6A643F3B}">
      <dgm:prSet/>
      <dgm:spPr/>
      <dgm:t>
        <a:bodyPr/>
        <a:lstStyle/>
        <a:p>
          <a:endParaRPr lang="en-US"/>
        </a:p>
      </dgm:t>
    </dgm:pt>
    <dgm:pt modelId="{50BE15EA-1802-4C9E-AD6C-612AC0DC0B43}" type="sibTrans" cxnId="{1091E5E1-8433-4E9F-AFF3-E95C6A643F3B}">
      <dgm:prSet/>
      <dgm:spPr/>
      <dgm:t>
        <a:bodyPr/>
        <a:lstStyle/>
        <a:p>
          <a:endParaRPr lang="en-US"/>
        </a:p>
      </dgm:t>
    </dgm:pt>
    <dgm:pt modelId="{852A6034-6346-43E4-A602-42D99924DC8E}">
      <dgm:prSet/>
      <dgm:spPr/>
      <dgm:t>
        <a:bodyPr/>
        <a:lstStyle/>
        <a:p>
          <a:pPr>
            <a:lnSpc>
              <a:spcPct val="100000"/>
            </a:lnSpc>
          </a:pPr>
          <a:r>
            <a:rPr lang="en-US" b="1" i="0" baseline="0"/>
            <a:t>Deployment</a:t>
          </a:r>
          <a:r>
            <a:rPr lang="en-US" b="0" i="0" baseline="0"/>
            <a:t>: Hugging Face Spaces, Local Hosting, Public Links</a:t>
          </a:r>
          <a:endParaRPr lang="en-US"/>
        </a:p>
      </dgm:t>
    </dgm:pt>
    <dgm:pt modelId="{488D00C0-DFD7-45BE-A42A-6EFE02448199}" type="parTrans" cxnId="{8D359923-7C80-4E6D-BFEA-ED6E02DD8FDF}">
      <dgm:prSet/>
      <dgm:spPr/>
      <dgm:t>
        <a:bodyPr/>
        <a:lstStyle/>
        <a:p>
          <a:endParaRPr lang="en-US"/>
        </a:p>
      </dgm:t>
    </dgm:pt>
    <dgm:pt modelId="{C0859541-287A-4E5C-B7A3-07652F8EA8AD}" type="sibTrans" cxnId="{8D359923-7C80-4E6D-BFEA-ED6E02DD8FDF}">
      <dgm:prSet/>
      <dgm:spPr/>
      <dgm:t>
        <a:bodyPr/>
        <a:lstStyle/>
        <a:p>
          <a:endParaRPr lang="en-US"/>
        </a:p>
      </dgm:t>
    </dgm:pt>
    <dgm:pt modelId="{12397D1F-8D67-4C07-A952-CA42D7B26C68}" type="pres">
      <dgm:prSet presAssocID="{AAD91FCB-431D-4C20-AE76-2F2EA67983C8}" presName="root" presStyleCnt="0">
        <dgm:presLayoutVars>
          <dgm:dir/>
          <dgm:resizeHandles val="exact"/>
        </dgm:presLayoutVars>
      </dgm:prSet>
      <dgm:spPr/>
    </dgm:pt>
    <dgm:pt modelId="{47FB0955-7E6E-4CBA-BA7C-8045D29EFEA3}" type="pres">
      <dgm:prSet presAssocID="{C3BD21CB-0198-4577-9590-F97E26E50593}" presName="compNode" presStyleCnt="0"/>
      <dgm:spPr/>
    </dgm:pt>
    <dgm:pt modelId="{04958FA2-A06D-4308-9E5D-339E64F9D9E3}" type="pres">
      <dgm:prSet presAssocID="{C3BD21CB-0198-4577-9590-F97E26E505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CD91B845-670C-47F9-8DE7-46FD4886D269}" type="pres">
      <dgm:prSet presAssocID="{C3BD21CB-0198-4577-9590-F97E26E50593}" presName="spaceRect" presStyleCnt="0"/>
      <dgm:spPr/>
    </dgm:pt>
    <dgm:pt modelId="{3CB5A43C-84E5-4898-91BC-1A5A8A05033F}" type="pres">
      <dgm:prSet presAssocID="{C3BD21CB-0198-4577-9590-F97E26E50593}" presName="textRect" presStyleLbl="revTx" presStyleIdx="0" presStyleCnt="5">
        <dgm:presLayoutVars>
          <dgm:chMax val="1"/>
          <dgm:chPref val="1"/>
        </dgm:presLayoutVars>
      </dgm:prSet>
      <dgm:spPr/>
    </dgm:pt>
    <dgm:pt modelId="{2F15B320-5191-4B2B-9554-1EDCE921E9DB}" type="pres">
      <dgm:prSet presAssocID="{1B9E7F6F-B44C-4B52-A21F-7CABD248C6ED}" presName="sibTrans" presStyleCnt="0"/>
      <dgm:spPr/>
    </dgm:pt>
    <dgm:pt modelId="{C847EC96-0AA9-4BAA-ACC5-36CCD27778F3}" type="pres">
      <dgm:prSet presAssocID="{59B40DE6-5266-4581-BA20-1118A6A4A13C}" presName="compNode" presStyleCnt="0"/>
      <dgm:spPr/>
    </dgm:pt>
    <dgm:pt modelId="{A9987071-F695-40AF-9F23-FDBEF3F14A26}" type="pres">
      <dgm:prSet presAssocID="{59B40DE6-5266-4581-BA20-1118A6A4A13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92467202-E637-4F12-8C93-974A2786011C}" type="pres">
      <dgm:prSet presAssocID="{59B40DE6-5266-4581-BA20-1118A6A4A13C}" presName="spaceRect" presStyleCnt="0"/>
      <dgm:spPr/>
    </dgm:pt>
    <dgm:pt modelId="{1180D2B4-8ADF-4450-995D-9F64BCA064A5}" type="pres">
      <dgm:prSet presAssocID="{59B40DE6-5266-4581-BA20-1118A6A4A13C}" presName="textRect" presStyleLbl="revTx" presStyleIdx="1" presStyleCnt="5">
        <dgm:presLayoutVars>
          <dgm:chMax val="1"/>
          <dgm:chPref val="1"/>
        </dgm:presLayoutVars>
      </dgm:prSet>
      <dgm:spPr/>
    </dgm:pt>
    <dgm:pt modelId="{6DCA1138-D494-40AE-A083-6F02C9A96FF2}" type="pres">
      <dgm:prSet presAssocID="{BD07F34E-8367-49C5-BBB8-4082F4D49372}" presName="sibTrans" presStyleCnt="0"/>
      <dgm:spPr/>
    </dgm:pt>
    <dgm:pt modelId="{A2FA4B64-E081-4541-A4E5-B730D31DECE0}" type="pres">
      <dgm:prSet presAssocID="{13168EC1-EA8B-4950-823A-B647E13BF680}" presName="compNode" presStyleCnt="0"/>
      <dgm:spPr/>
    </dgm:pt>
    <dgm:pt modelId="{CD984428-7CF2-4427-9083-EDBD6828D2FB}" type="pres">
      <dgm:prSet presAssocID="{13168EC1-EA8B-4950-823A-B647E13BF68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DEC7393-6D73-441C-BF8E-2AC48E2946A7}" type="pres">
      <dgm:prSet presAssocID="{13168EC1-EA8B-4950-823A-B647E13BF680}" presName="spaceRect" presStyleCnt="0"/>
      <dgm:spPr/>
    </dgm:pt>
    <dgm:pt modelId="{D8DE4499-2731-46CD-9AB6-28A2D90A9B8A}" type="pres">
      <dgm:prSet presAssocID="{13168EC1-EA8B-4950-823A-B647E13BF680}" presName="textRect" presStyleLbl="revTx" presStyleIdx="2" presStyleCnt="5">
        <dgm:presLayoutVars>
          <dgm:chMax val="1"/>
          <dgm:chPref val="1"/>
        </dgm:presLayoutVars>
      </dgm:prSet>
      <dgm:spPr/>
    </dgm:pt>
    <dgm:pt modelId="{3489DA3B-A5B5-4F2F-8452-5E6ABF40A569}" type="pres">
      <dgm:prSet presAssocID="{B52F8056-D5C7-43E4-9A04-1B94B39C5987}" presName="sibTrans" presStyleCnt="0"/>
      <dgm:spPr/>
    </dgm:pt>
    <dgm:pt modelId="{1A56354D-7D6C-46C0-AD12-C963AD833425}" type="pres">
      <dgm:prSet presAssocID="{8966373B-3946-41FA-8C0D-30BCB3E5ACC4}" presName="compNode" presStyleCnt="0"/>
      <dgm:spPr/>
    </dgm:pt>
    <dgm:pt modelId="{F5D210EA-B266-44E0-A4A6-7DA9E180789C}" type="pres">
      <dgm:prSet presAssocID="{8966373B-3946-41FA-8C0D-30BCB3E5AC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ngel Face Outline"/>
        </a:ext>
      </dgm:extLst>
    </dgm:pt>
    <dgm:pt modelId="{37C0FA97-99B8-4C74-9E94-25BE1478B718}" type="pres">
      <dgm:prSet presAssocID="{8966373B-3946-41FA-8C0D-30BCB3E5ACC4}" presName="spaceRect" presStyleCnt="0"/>
      <dgm:spPr/>
    </dgm:pt>
    <dgm:pt modelId="{C4E056B7-EB74-4CC1-B0ED-5CF373D314C3}" type="pres">
      <dgm:prSet presAssocID="{8966373B-3946-41FA-8C0D-30BCB3E5ACC4}" presName="textRect" presStyleLbl="revTx" presStyleIdx="3" presStyleCnt="5">
        <dgm:presLayoutVars>
          <dgm:chMax val="1"/>
          <dgm:chPref val="1"/>
        </dgm:presLayoutVars>
      </dgm:prSet>
      <dgm:spPr/>
    </dgm:pt>
    <dgm:pt modelId="{BEE5508F-633C-4894-B662-EC3DFBBFFDBE}" type="pres">
      <dgm:prSet presAssocID="{50BE15EA-1802-4C9E-AD6C-612AC0DC0B43}" presName="sibTrans" presStyleCnt="0"/>
      <dgm:spPr/>
    </dgm:pt>
    <dgm:pt modelId="{36B42A62-94FB-4FBC-B6C6-2B395A663827}" type="pres">
      <dgm:prSet presAssocID="{852A6034-6346-43E4-A602-42D99924DC8E}" presName="compNode" presStyleCnt="0"/>
      <dgm:spPr/>
    </dgm:pt>
    <dgm:pt modelId="{911E74AB-CEAB-4F2F-B3F2-64F7F5AD8075}" type="pres">
      <dgm:prSet presAssocID="{852A6034-6346-43E4-A602-42D99924DC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each umbrella"/>
        </a:ext>
      </dgm:extLst>
    </dgm:pt>
    <dgm:pt modelId="{0BF3E6FA-D663-48B6-887C-1515A54CEA0C}" type="pres">
      <dgm:prSet presAssocID="{852A6034-6346-43E4-A602-42D99924DC8E}" presName="spaceRect" presStyleCnt="0"/>
      <dgm:spPr/>
    </dgm:pt>
    <dgm:pt modelId="{8D04D65D-0DA9-4EBD-A3AF-5F44902A6A05}" type="pres">
      <dgm:prSet presAssocID="{852A6034-6346-43E4-A602-42D99924DC8E}" presName="textRect" presStyleLbl="revTx" presStyleIdx="4" presStyleCnt="5">
        <dgm:presLayoutVars>
          <dgm:chMax val="1"/>
          <dgm:chPref val="1"/>
        </dgm:presLayoutVars>
      </dgm:prSet>
      <dgm:spPr/>
    </dgm:pt>
  </dgm:ptLst>
  <dgm:cxnLst>
    <dgm:cxn modelId="{8D359923-7C80-4E6D-BFEA-ED6E02DD8FDF}" srcId="{AAD91FCB-431D-4C20-AE76-2F2EA67983C8}" destId="{852A6034-6346-43E4-A602-42D99924DC8E}" srcOrd="4" destOrd="0" parTransId="{488D00C0-DFD7-45BE-A42A-6EFE02448199}" sibTransId="{C0859541-287A-4E5C-B7A3-07652F8EA8AD}"/>
    <dgm:cxn modelId="{6CF3E52C-2875-442A-8B08-2B63B3FEBCC4}" srcId="{AAD91FCB-431D-4C20-AE76-2F2EA67983C8}" destId="{59B40DE6-5266-4581-BA20-1118A6A4A13C}" srcOrd="1" destOrd="0" parTransId="{02589A96-30A1-436F-92AB-2BCBE9638170}" sibTransId="{BD07F34E-8367-49C5-BBB8-4082F4D49372}"/>
    <dgm:cxn modelId="{D5803B31-C6F3-479D-ABFA-AD8E6EF2B6DE}" type="presOf" srcId="{852A6034-6346-43E4-A602-42D99924DC8E}" destId="{8D04D65D-0DA9-4EBD-A3AF-5F44902A6A05}" srcOrd="0" destOrd="0" presId="urn:microsoft.com/office/officeart/2018/2/layout/IconLabelList"/>
    <dgm:cxn modelId="{57AD8C33-B35C-41A4-81A6-E13455E6FB2C}" type="presOf" srcId="{13168EC1-EA8B-4950-823A-B647E13BF680}" destId="{D8DE4499-2731-46CD-9AB6-28A2D90A9B8A}" srcOrd="0" destOrd="0" presId="urn:microsoft.com/office/officeart/2018/2/layout/IconLabelList"/>
    <dgm:cxn modelId="{543D4C64-8A1D-4B71-8918-672CF035CBB1}" type="presOf" srcId="{59B40DE6-5266-4581-BA20-1118A6A4A13C}" destId="{1180D2B4-8ADF-4450-995D-9F64BCA064A5}" srcOrd="0" destOrd="0" presId="urn:microsoft.com/office/officeart/2018/2/layout/IconLabelList"/>
    <dgm:cxn modelId="{A36AA448-2C76-4EE7-8456-D7F27807E2C5}" type="presOf" srcId="{8966373B-3946-41FA-8C0D-30BCB3E5ACC4}" destId="{C4E056B7-EB74-4CC1-B0ED-5CF373D314C3}" srcOrd="0" destOrd="0" presId="urn:microsoft.com/office/officeart/2018/2/layout/IconLabelList"/>
    <dgm:cxn modelId="{80F4C1A0-1BDE-45E7-A700-258E0B2436F1}" srcId="{AAD91FCB-431D-4C20-AE76-2F2EA67983C8}" destId="{13168EC1-EA8B-4950-823A-B647E13BF680}" srcOrd="2" destOrd="0" parTransId="{739D9FF5-91D8-4A26-98AF-3D9887E3A9A3}" sibTransId="{B52F8056-D5C7-43E4-9A04-1B94B39C5987}"/>
    <dgm:cxn modelId="{8244DCA2-E8CF-4665-AE1B-751BDCE838EC}" type="presOf" srcId="{C3BD21CB-0198-4577-9590-F97E26E50593}" destId="{3CB5A43C-84E5-4898-91BC-1A5A8A05033F}" srcOrd="0" destOrd="0" presId="urn:microsoft.com/office/officeart/2018/2/layout/IconLabelList"/>
    <dgm:cxn modelId="{E1EC39B4-729D-41F6-AB52-21974A539059}" type="presOf" srcId="{AAD91FCB-431D-4C20-AE76-2F2EA67983C8}" destId="{12397D1F-8D67-4C07-A952-CA42D7B26C68}" srcOrd="0" destOrd="0" presId="urn:microsoft.com/office/officeart/2018/2/layout/IconLabelList"/>
    <dgm:cxn modelId="{0F4D83D8-50A1-4224-9CCE-5A464CEC7B66}" srcId="{AAD91FCB-431D-4C20-AE76-2F2EA67983C8}" destId="{C3BD21CB-0198-4577-9590-F97E26E50593}" srcOrd="0" destOrd="0" parTransId="{A85D9316-D19C-436A-89C8-3DE05F231326}" sibTransId="{1B9E7F6F-B44C-4B52-A21F-7CABD248C6ED}"/>
    <dgm:cxn modelId="{1091E5E1-8433-4E9F-AFF3-E95C6A643F3B}" srcId="{AAD91FCB-431D-4C20-AE76-2F2EA67983C8}" destId="{8966373B-3946-41FA-8C0D-30BCB3E5ACC4}" srcOrd="3" destOrd="0" parTransId="{17AFB69B-107E-43B8-863B-5F26AC38DE5F}" sibTransId="{50BE15EA-1802-4C9E-AD6C-612AC0DC0B43}"/>
    <dgm:cxn modelId="{B37F6169-6945-4DA7-8462-754CBA2CF46E}" type="presParOf" srcId="{12397D1F-8D67-4C07-A952-CA42D7B26C68}" destId="{47FB0955-7E6E-4CBA-BA7C-8045D29EFEA3}" srcOrd="0" destOrd="0" presId="urn:microsoft.com/office/officeart/2018/2/layout/IconLabelList"/>
    <dgm:cxn modelId="{8D97D0F3-66D8-4472-8A45-04BB2F96B0B8}" type="presParOf" srcId="{47FB0955-7E6E-4CBA-BA7C-8045D29EFEA3}" destId="{04958FA2-A06D-4308-9E5D-339E64F9D9E3}" srcOrd="0" destOrd="0" presId="urn:microsoft.com/office/officeart/2018/2/layout/IconLabelList"/>
    <dgm:cxn modelId="{BC49C999-08BC-45CD-9EBB-2BB78167EAE2}" type="presParOf" srcId="{47FB0955-7E6E-4CBA-BA7C-8045D29EFEA3}" destId="{CD91B845-670C-47F9-8DE7-46FD4886D269}" srcOrd="1" destOrd="0" presId="urn:microsoft.com/office/officeart/2018/2/layout/IconLabelList"/>
    <dgm:cxn modelId="{CD69C248-F348-44F6-B968-5F3B13EAF112}" type="presParOf" srcId="{47FB0955-7E6E-4CBA-BA7C-8045D29EFEA3}" destId="{3CB5A43C-84E5-4898-91BC-1A5A8A05033F}" srcOrd="2" destOrd="0" presId="urn:microsoft.com/office/officeart/2018/2/layout/IconLabelList"/>
    <dgm:cxn modelId="{47BE9ADF-A431-4466-9BC5-88D40A196E71}" type="presParOf" srcId="{12397D1F-8D67-4C07-A952-CA42D7B26C68}" destId="{2F15B320-5191-4B2B-9554-1EDCE921E9DB}" srcOrd="1" destOrd="0" presId="urn:microsoft.com/office/officeart/2018/2/layout/IconLabelList"/>
    <dgm:cxn modelId="{52938A22-C9F0-413C-9997-5042A1AC348A}" type="presParOf" srcId="{12397D1F-8D67-4C07-A952-CA42D7B26C68}" destId="{C847EC96-0AA9-4BAA-ACC5-36CCD27778F3}" srcOrd="2" destOrd="0" presId="urn:microsoft.com/office/officeart/2018/2/layout/IconLabelList"/>
    <dgm:cxn modelId="{24C15E64-32E9-41D6-8143-D9804C311D64}" type="presParOf" srcId="{C847EC96-0AA9-4BAA-ACC5-36CCD27778F3}" destId="{A9987071-F695-40AF-9F23-FDBEF3F14A26}" srcOrd="0" destOrd="0" presId="urn:microsoft.com/office/officeart/2018/2/layout/IconLabelList"/>
    <dgm:cxn modelId="{072DBAAA-E0E3-494F-9955-D0B70F9FB6D3}" type="presParOf" srcId="{C847EC96-0AA9-4BAA-ACC5-36CCD27778F3}" destId="{92467202-E637-4F12-8C93-974A2786011C}" srcOrd="1" destOrd="0" presId="urn:microsoft.com/office/officeart/2018/2/layout/IconLabelList"/>
    <dgm:cxn modelId="{FEE95889-E18C-4966-A363-708D3483F5AA}" type="presParOf" srcId="{C847EC96-0AA9-4BAA-ACC5-36CCD27778F3}" destId="{1180D2B4-8ADF-4450-995D-9F64BCA064A5}" srcOrd="2" destOrd="0" presId="urn:microsoft.com/office/officeart/2018/2/layout/IconLabelList"/>
    <dgm:cxn modelId="{2E23E237-C060-4DD4-A599-099540CB5484}" type="presParOf" srcId="{12397D1F-8D67-4C07-A952-CA42D7B26C68}" destId="{6DCA1138-D494-40AE-A083-6F02C9A96FF2}" srcOrd="3" destOrd="0" presId="urn:microsoft.com/office/officeart/2018/2/layout/IconLabelList"/>
    <dgm:cxn modelId="{232E8AC2-576B-40B7-BC6A-2967A0304EC0}" type="presParOf" srcId="{12397D1F-8D67-4C07-A952-CA42D7B26C68}" destId="{A2FA4B64-E081-4541-A4E5-B730D31DECE0}" srcOrd="4" destOrd="0" presId="urn:microsoft.com/office/officeart/2018/2/layout/IconLabelList"/>
    <dgm:cxn modelId="{ECF4B28F-2335-46DF-AE9C-871592964613}" type="presParOf" srcId="{A2FA4B64-E081-4541-A4E5-B730D31DECE0}" destId="{CD984428-7CF2-4427-9083-EDBD6828D2FB}" srcOrd="0" destOrd="0" presId="urn:microsoft.com/office/officeart/2018/2/layout/IconLabelList"/>
    <dgm:cxn modelId="{0209EA0A-43C8-448E-8E09-3D9BB19F8710}" type="presParOf" srcId="{A2FA4B64-E081-4541-A4E5-B730D31DECE0}" destId="{0DEC7393-6D73-441C-BF8E-2AC48E2946A7}" srcOrd="1" destOrd="0" presId="urn:microsoft.com/office/officeart/2018/2/layout/IconLabelList"/>
    <dgm:cxn modelId="{42C3429E-AF7E-474F-8FA5-003984AD781E}" type="presParOf" srcId="{A2FA4B64-E081-4541-A4E5-B730D31DECE0}" destId="{D8DE4499-2731-46CD-9AB6-28A2D90A9B8A}" srcOrd="2" destOrd="0" presId="urn:microsoft.com/office/officeart/2018/2/layout/IconLabelList"/>
    <dgm:cxn modelId="{5B733128-05F8-4E9C-A8B4-8EEB1BDDB765}" type="presParOf" srcId="{12397D1F-8D67-4C07-A952-CA42D7B26C68}" destId="{3489DA3B-A5B5-4F2F-8452-5E6ABF40A569}" srcOrd="5" destOrd="0" presId="urn:microsoft.com/office/officeart/2018/2/layout/IconLabelList"/>
    <dgm:cxn modelId="{734B6B19-9FC0-4253-885D-EE7440B12F77}" type="presParOf" srcId="{12397D1F-8D67-4C07-A952-CA42D7B26C68}" destId="{1A56354D-7D6C-46C0-AD12-C963AD833425}" srcOrd="6" destOrd="0" presId="urn:microsoft.com/office/officeart/2018/2/layout/IconLabelList"/>
    <dgm:cxn modelId="{65CAEA9A-5FC6-4E2B-9EA3-413A72776FEE}" type="presParOf" srcId="{1A56354D-7D6C-46C0-AD12-C963AD833425}" destId="{F5D210EA-B266-44E0-A4A6-7DA9E180789C}" srcOrd="0" destOrd="0" presId="urn:microsoft.com/office/officeart/2018/2/layout/IconLabelList"/>
    <dgm:cxn modelId="{7567225A-854D-47D4-A45B-EB68F7CEE2DC}" type="presParOf" srcId="{1A56354D-7D6C-46C0-AD12-C963AD833425}" destId="{37C0FA97-99B8-4C74-9E94-25BE1478B718}" srcOrd="1" destOrd="0" presId="urn:microsoft.com/office/officeart/2018/2/layout/IconLabelList"/>
    <dgm:cxn modelId="{F5444A69-E7CF-43E2-8809-53A5F7CCB28D}" type="presParOf" srcId="{1A56354D-7D6C-46C0-AD12-C963AD833425}" destId="{C4E056B7-EB74-4CC1-B0ED-5CF373D314C3}" srcOrd="2" destOrd="0" presId="urn:microsoft.com/office/officeart/2018/2/layout/IconLabelList"/>
    <dgm:cxn modelId="{C98A2FBA-263F-42B3-A9D0-29269C0A674D}" type="presParOf" srcId="{12397D1F-8D67-4C07-A952-CA42D7B26C68}" destId="{BEE5508F-633C-4894-B662-EC3DFBBFFDBE}" srcOrd="7" destOrd="0" presId="urn:microsoft.com/office/officeart/2018/2/layout/IconLabelList"/>
    <dgm:cxn modelId="{2F8A5A81-5AD5-4C38-934B-F69172D99B9D}" type="presParOf" srcId="{12397D1F-8D67-4C07-A952-CA42D7B26C68}" destId="{36B42A62-94FB-4FBC-B6C6-2B395A663827}" srcOrd="8" destOrd="0" presId="urn:microsoft.com/office/officeart/2018/2/layout/IconLabelList"/>
    <dgm:cxn modelId="{7F3382CC-B3A7-4679-840B-212350B5A220}" type="presParOf" srcId="{36B42A62-94FB-4FBC-B6C6-2B395A663827}" destId="{911E74AB-CEAB-4F2F-B3F2-64F7F5AD8075}" srcOrd="0" destOrd="0" presId="urn:microsoft.com/office/officeart/2018/2/layout/IconLabelList"/>
    <dgm:cxn modelId="{682A576E-1D47-4970-943F-026B9910141E}" type="presParOf" srcId="{36B42A62-94FB-4FBC-B6C6-2B395A663827}" destId="{0BF3E6FA-D663-48B6-887C-1515A54CEA0C}" srcOrd="1" destOrd="0" presId="urn:microsoft.com/office/officeart/2018/2/layout/IconLabelList"/>
    <dgm:cxn modelId="{FE2504E7-5082-46DD-87CD-1051A945F049}" type="presParOf" srcId="{36B42A62-94FB-4FBC-B6C6-2B395A663827}" destId="{8D04D65D-0DA9-4EBD-A3AF-5F44902A6A0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9D351B-2F3B-4824-93C2-4DB850C8A71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AAC90-F7A3-498F-B8FA-B63481B6E1AF}">
      <dgm:prSet/>
      <dgm:spPr/>
      <dgm:t>
        <a:bodyPr/>
        <a:lstStyle/>
        <a:p>
          <a:r>
            <a:rPr lang="en-US" b="0" i="0"/>
            <a:t>You can use almost any Gradio app as an API! In the footer of a Gradio app you'll see a "Use via API" link.</a:t>
          </a:r>
          <a:endParaRPr lang="en-US"/>
        </a:p>
      </dgm:t>
    </dgm:pt>
    <dgm:pt modelId="{E16531A2-AC2E-4C8C-A4C1-8EEB869B844C}" type="parTrans" cxnId="{575AC9BD-8171-4B7A-98EF-9758A6F03AF0}">
      <dgm:prSet/>
      <dgm:spPr/>
      <dgm:t>
        <a:bodyPr/>
        <a:lstStyle/>
        <a:p>
          <a:endParaRPr lang="en-US"/>
        </a:p>
      </dgm:t>
    </dgm:pt>
    <dgm:pt modelId="{6B9AD7E2-BAFC-4513-83B3-1E2B2CA876A6}" type="sibTrans" cxnId="{575AC9BD-8171-4B7A-98EF-9758A6F03AF0}">
      <dgm:prSet/>
      <dgm:spPr/>
      <dgm:t>
        <a:bodyPr/>
        <a:lstStyle/>
        <a:p>
          <a:endParaRPr lang="en-US"/>
        </a:p>
      </dgm:t>
    </dgm:pt>
    <dgm:pt modelId="{87DD3B97-E191-42E9-A681-EB87D3D78A60}">
      <dgm:prSet/>
      <dgm:spPr/>
      <dgm:t>
        <a:bodyPr/>
        <a:lstStyle/>
        <a:p>
          <a:r>
            <a:rPr lang="en-US" dirty="0"/>
            <a:t>E</a:t>
          </a:r>
          <a:r>
            <a:rPr lang="en-US" b="0" i="0" dirty="0"/>
            <a:t>ndpoints can be used to query the </a:t>
          </a:r>
          <a:r>
            <a:rPr lang="en-US" b="0" i="0" dirty="0" err="1"/>
            <a:t>Gradio</a:t>
          </a:r>
          <a:r>
            <a:rPr lang="en-US" b="0" i="0" dirty="0"/>
            <a:t> app </a:t>
          </a:r>
          <a:r>
            <a:rPr lang="en-US" b="0" i="0" dirty="0" err="1"/>
            <a:t>programatically</a:t>
          </a:r>
          <a:r>
            <a:rPr lang="en-US" b="0" i="0" dirty="0"/>
            <a:t>, via our supported clients: either </a:t>
          </a:r>
          <a:r>
            <a:rPr lang="en-US" b="0" i="0" u="sng" dirty="0">
              <a:hlinkClick xmlns:r="http://schemas.openxmlformats.org/officeDocument/2006/relationships" r:id="rId1"/>
            </a:rPr>
            <a:t>the Python client</a:t>
          </a:r>
          <a:r>
            <a:rPr lang="en-US" b="0" i="0" dirty="0"/>
            <a:t>, or </a:t>
          </a:r>
          <a:r>
            <a:rPr lang="en-US" b="0" i="0" u="sng" dirty="0">
              <a:hlinkClick xmlns:r="http://schemas.openxmlformats.org/officeDocument/2006/relationships" r:id="rId2"/>
            </a:rPr>
            <a:t>the JavaScript client</a:t>
          </a:r>
          <a:r>
            <a:rPr lang="en-US" b="0" i="0" dirty="0"/>
            <a:t>.</a:t>
          </a:r>
          <a:endParaRPr lang="en-US" dirty="0"/>
        </a:p>
      </dgm:t>
    </dgm:pt>
    <dgm:pt modelId="{9E6CC751-7706-44D1-AD9C-8C0380503CCC}" type="parTrans" cxnId="{89C6EEF1-B7D5-44AB-B9BC-2E2FC420F329}">
      <dgm:prSet/>
      <dgm:spPr/>
      <dgm:t>
        <a:bodyPr/>
        <a:lstStyle/>
        <a:p>
          <a:endParaRPr lang="en-US"/>
        </a:p>
      </dgm:t>
    </dgm:pt>
    <dgm:pt modelId="{AEB9CE76-010C-43E6-9FBD-471AF08F2524}" type="sibTrans" cxnId="{89C6EEF1-B7D5-44AB-B9BC-2E2FC420F329}">
      <dgm:prSet/>
      <dgm:spPr/>
      <dgm:t>
        <a:bodyPr/>
        <a:lstStyle/>
        <a:p>
          <a:endParaRPr lang="en-US"/>
        </a:p>
      </dgm:t>
    </dgm:pt>
    <dgm:pt modelId="{A86427F2-BD30-4C9D-A819-B04F0EF5350B}">
      <dgm:prSet/>
      <dgm:spPr/>
      <dgm:t>
        <a:bodyPr/>
        <a:lstStyle/>
        <a:p>
          <a:r>
            <a:rPr lang="en-US" b="0" i="0"/>
            <a:t>For each endpoint, Gradio automatically generates the parameters and their types, as well as example inputs</a:t>
          </a:r>
          <a:br>
            <a:rPr lang="en-US"/>
          </a:br>
          <a:endParaRPr lang="en-US"/>
        </a:p>
      </dgm:t>
    </dgm:pt>
    <dgm:pt modelId="{D0CC13D4-3B02-407D-AD17-E041F557F5B3}" type="parTrans" cxnId="{9C23DAF1-D2BF-4437-B429-FF02624FA5C1}">
      <dgm:prSet/>
      <dgm:spPr/>
      <dgm:t>
        <a:bodyPr/>
        <a:lstStyle/>
        <a:p>
          <a:endParaRPr lang="en-US"/>
        </a:p>
      </dgm:t>
    </dgm:pt>
    <dgm:pt modelId="{D13D512F-8994-44FB-BFBA-122073F25458}" type="sibTrans" cxnId="{9C23DAF1-D2BF-4437-B429-FF02624FA5C1}">
      <dgm:prSet/>
      <dgm:spPr/>
      <dgm:t>
        <a:bodyPr/>
        <a:lstStyle/>
        <a:p>
          <a:endParaRPr lang="en-US"/>
        </a:p>
      </dgm:t>
    </dgm:pt>
    <dgm:pt modelId="{0437707A-7E3D-4E6F-A651-D558E610FBE8}" type="pres">
      <dgm:prSet presAssocID="{A59D351B-2F3B-4824-93C2-4DB850C8A71F}" presName="root" presStyleCnt="0">
        <dgm:presLayoutVars>
          <dgm:dir/>
          <dgm:resizeHandles val="exact"/>
        </dgm:presLayoutVars>
      </dgm:prSet>
      <dgm:spPr/>
    </dgm:pt>
    <dgm:pt modelId="{26AF5901-7CE2-406A-9285-C2375364128D}" type="pres">
      <dgm:prSet presAssocID="{C5FAAC90-F7A3-498F-B8FA-B63481B6E1AF}" presName="compNode" presStyleCnt="0"/>
      <dgm:spPr/>
    </dgm:pt>
    <dgm:pt modelId="{81A6E60B-BCCF-4FE9-BFD6-E5323E0CB2CD}" type="pres">
      <dgm:prSet presAssocID="{C5FAAC90-F7A3-498F-B8FA-B63481B6E1AF}"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CC67AB98-A163-4B15-AAE8-F740CA724229}" type="pres">
      <dgm:prSet presAssocID="{C5FAAC90-F7A3-498F-B8FA-B63481B6E1AF}" presName="spaceRect" presStyleCnt="0"/>
      <dgm:spPr/>
    </dgm:pt>
    <dgm:pt modelId="{E0DE042D-51BF-4DEC-A580-2E753AD41565}" type="pres">
      <dgm:prSet presAssocID="{C5FAAC90-F7A3-498F-B8FA-B63481B6E1AF}" presName="textRect" presStyleLbl="revTx" presStyleIdx="0" presStyleCnt="3">
        <dgm:presLayoutVars>
          <dgm:chMax val="1"/>
          <dgm:chPref val="1"/>
        </dgm:presLayoutVars>
      </dgm:prSet>
      <dgm:spPr/>
    </dgm:pt>
    <dgm:pt modelId="{864FF29B-56A5-4B40-94FA-DE086D04BD51}" type="pres">
      <dgm:prSet presAssocID="{6B9AD7E2-BAFC-4513-83B3-1E2B2CA876A6}" presName="sibTrans" presStyleCnt="0"/>
      <dgm:spPr/>
    </dgm:pt>
    <dgm:pt modelId="{94D2D32F-E52B-4362-B2B8-4AFE52E890AF}" type="pres">
      <dgm:prSet presAssocID="{87DD3B97-E191-42E9-A681-EB87D3D78A60}" presName="compNode" presStyleCnt="0"/>
      <dgm:spPr/>
    </dgm:pt>
    <dgm:pt modelId="{A85C3CFA-C46B-4B86-B42F-C9E2EEB821C4}" type="pres">
      <dgm:prSet presAssocID="{87DD3B97-E191-42E9-A681-EB87D3D78A60}"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2F6E3B4-BEB0-41C8-870B-387FA7C750CF}" type="pres">
      <dgm:prSet presAssocID="{87DD3B97-E191-42E9-A681-EB87D3D78A60}" presName="spaceRect" presStyleCnt="0"/>
      <dgm:spPr/>
    </dgm:pt>
    <dgm:pt modelId="{E4B78442-3D75-449D-AE9F-7937B004083E}" type="pres">
      <dgm:prSet presAssocID="{87DD3B97-E191-42E9-A681-EB87D3D78A60}" presName="textRect" presStyleLbl="revTx" presStyleIdx="1" presStyleCnt="3">
        <dgm:presLayoutVars>
          <dgm:chMax val="1"/>
          <dgm:chPref val="1"/>
        </dgm:presLayoutVars>
      </dgm:prSet>
      <dgm:spPr/>
    </dgm:pt>
    <dgm:pt modelId="{3ACCA7DB-1A00-4F20-8939-4D0A53310B76}" type="pres">
      <dgm:prSet presAssocID="{AEB9CE76-010C-43E6-9FBD-471AF08F2524}" presName="sibTrans" presStyleCnt="0"/>
      <dgm:spPr/>
    </dgm:pt>
    <dgm:pt modelId="{DDB0CC7F-9002-4599-95F8-7A9267CEEBA7}" type="pres">
      <dgm:prSet presAssocID="{A86427F2-BD30-4C9D-A819-B04F0EF5350B}" presName="compNode" presStyleCnt="0"/>
      <dgm:spPr/>
    </dgm:pt>
    <dgm:pt modelId="{F4E7E621-F675-4217-BE6C-044A75BEE97E}" type="pres">
      <dgm:prSet presAssocID="{A86427F2-BD30-4C9D-A819-B04F0EF5350B}"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947A0294-FBDE-49A8-B52F-C72170CF2EA5}" type="pres">
      <dgm:prSet presAssocID="{A86427F2-BD30-4C9D-A819-B04F0EF5350B}" presName="spaceRect" presStyleCnt="0"/>
      <dgm:spPr/>
    </dgm:pt>
    <dgm:pt modelId="{8333A97B-509E-48C2-AE1B-B347B3BE38CD}" type="pres">
      <dgm:prSet presAssocID="{A86427F2-BD30-4C9D-A819-B04F0EF5350B}" presName="textRect" presStyleLbl="revTx" presStyleIdx="2" presStyleCnt="3">
        <dgm:presLayoutVars>
          <dgm:chMax val="1"/>
          <dgm:chPref val="1"/>
        </dgm:presLayoutVars>
      </dgm:prSet>
      <dgm:spPr/>
    </dgm:pt>
  </dgm:ptLst>
  <dgm:cxnLst>
    <dgm:cxn modelId="{5B6B1933-AC5C-4AC8-BAFB-649777629CD8}" type="presOf" srcId="{A59D351B-2F3B-4824-93C2-4DB850C8A71F}" destId="{0437707A-7E3D-4E6F-A651-D558E610FBE8}" srcOrd="0" destOrd="0" presId="urn:microsoft.com/office/officeart/2018/2/layout/IconLabelList"/>
    <dgm:cxn modelId="{25358F95-3C56-40C2-ADE9-F36B570826DD}" type="presOf" srcId="{C5FAAC90-F7A3-498F-B8FA-B63481B6E1AF}" destId="{E0DE042D-51BF-4DEC-A580-2E753AD41565}" srcOrd="0" destOrd="0" presId="urn:microsoft.com/office/officeart/2018/2/layout/IconLabelList"/>
    <dgm:cxn modelId="{575AC9BD-8171-4B7A-98EF-9758A6F03AF0}" srcId="{A59D351B-2F3B-4824-93C2-4DB850C8A71F}" destId="{C5FAAC90-F7A3-498F-B8FA-B63481B6E1AF}" srcOrd="0" destOrd="0" parTransId="{E16531A2-AC2E-4C8C-A4C1-8EEB869B844C}" sibTransId="{6B9AD7E2-BAFC-4513-83B3-1E2B2CA876A6}"/>
    <dgm:cxn modelId="{7C39C0BF-B31D-42A4-BA5A-831A1F2C3D6E}" type="presOf" srcId="{87DD3B97-E191-42E9-A681-EB87D3D78A60}" destId="{E4B78442-3D75-449D-AE9F-7937B004083E}" srcOrd="0" destOrd="0" presId="urn:microsoft.com/office/officeart/2018/2/layout/IconLabelList"/>
    <dgm:cxn modelId="{9C23DAF1-D2BF-4437-B429-FF02624FA5C1}" srcId="{A59D351B-2F3B-4824-93C2-4DB850C8A71F}" destId="{A86427F2-BD30-4C9D-A819-B04F0EF5350B}" srcOrd="2" destOrd="0" parTransId="{D0CC13D4-3B02-407D-AD17-E041F557F5B3}" sibTransId="{D13D512F-8994-44FB-BFBA-122073F25458}"/>
    <dgm:cxn modelId="{89C6EEF1-B7D5-44AB-B9BC-2E2FC420F329}" srcId="{A59D351B-2F3B-4824-93C2-4DB850C8A71F}" destId="{87DD3B97-E191-42E9-A681-EB87D3D78A60}" srcOrd="1" destOrd="0" parTransId="{9E6CC751-7706-44D1-AD9C-8C0380503CCC}" sibTransId="{AEB9CE76-010C-43E6-9FBD-471AF08F2524}"/>
    <dgm:cxn modelId="{310A98FC-5CD4-486A-8089-4283644A88DB}" type="presOf" srcId="{A86427F2-BD30-4C9D-A819-B04F0EF5350B}" destId="{8333A97B-509E-48C2-AE1B-B347B3BE38CD}" srcOrd="0" destOrd="0" presId="urn:microsoft.com/office/officeart/2018/2/layout/IconLabelList"/>
    <dgm:cxn modelId="{9CDF60E1-2CBB-4E89-B42D-A061DC29C462}" type="presParOf" srcId="{0437707A-7E3D-4E6F-A651-D558E610FBE8}" destId="{26AF5901-7CE2-406A-9285-C2375364128D}" srcOrd="0" destOrd="0" presId="urn:microsoft.com/office/officeart/2018/2/layout/IconLabelList"/>
    <dgm:cxn modelId="{F1936704-2995-4B52-B27F-24804A4C3BD8}" type="presParOf" srcId="{26AF5901-7CE2-406A-9285-C2375364128D}" destId="{81A6E60B-BCCF-4FE9-BFD6-E5323E0CB2CD}" srcOrd="0" destOrd="0" presId="urn:microsoft.com/office/officeart/2018/2/layout/IconLabelList"/>
    <dgm:cxn modelId="{F8C69E8B-61A4-41A2-881E-11B38C989389}" type="presParOf" srcId="{26AF5901-7CE2-406A-9285-C2375364128D}" destId="{CC67AB98-A163-4B15-AAE8-F740CA724229}" srcOrd="1" destOrd="0" presId="urn:microsoft.com/office/officeart/2018/2/layout/IconLabelList"/>
    <dgm:cxn modelId="{CE3DDE51-CFF3-4740-B465-12B0C11F9198}" type="presParOf" srcId="{26AF5901-7CE2-406A-9285-C2375364128D}" destId="{E0DE042D-51BF-4DEC-A580-2E753AD41565}" srcOrd="2" destOrd="0" presId="urn:microsoft.com/office/officeart/2018/2/layout/IconLabelList"/>
    <dgm:cxn modelId="{35B22BBD-6B2D-4C2B-99D1-19ED6792B5E2}" type="presParOf" srcId="{0437707A-7E3D-4E6F-A651-D558E610FBE8}" destId="{864FF29B-56A5-4B40-94FA-DE086D04BD51}" srcOrd="1" destOrd="0" presId="urn:microsoft.com/office/officeart/2018/2/layout/IconLabelList"/>
    <dgm:cxn modelId="{97013AE2-CDA9-4246-A086-F8E71024A85C}" type="presParOf" srcId="{0437707A-7E3D-4E6F-A651-D558E610FBE8}" destId="{94D2D32F-E52B-4362-B2B8-4AFE52E890AF}" srcOrd="2" destOrd="0" presId="urn:microsoft.com/office/officeart/2018/2/layout/IconLabelList"/>
    <dgm:cxn modelId="{58056E53-4C6D-45A4-8F10-E6C946010F6A}" type="presParOf" srcId="{94D2D32F-E52B-4362-B2B8-4AFE52E890AF}" destId="{A85C3CFA-C46B-4B86-B42F-C9E2EEB821C4}" srcOrd="0" destOrd="0" presId="urn:microsoft.com/office/officeart/2018/2/layout/IconLabelList"/>
    <dgm:cxn modelId="{445030D7-2B08-45F5-AF85-6B88589261D1}" type="presParOf" srcId="{94D2D32F-E52B-4362-B2B8-4AFE52E890AF}" destId="{E2F6E3B4-BEB0-41C8-870B-387FA7C750CF}" srcOrd="1" destOrd="0" presId="urn:microsoft.com/office/officeart/2018/2/layout/IconLabelList"/>
    <dgm:cxn modelId="{5F590E52-C2B1-4CDB-83DB-C8185D9FA645}" type="presParOf" srcId="{94D2D32F-E52B-4362-B2B8-4AFE52E890AF}" destId="{E4B78442-3D75-449D-AE9F-7937B004083E}" srcOrd="2" destOrd="0" presId="urn:microsoft.com/office/officeart/2018/2/layout/IconLabelList"/>
    <dgm:cxn modelId="{20C52F18-8057-4DD4-93C9-14B53D4CD44C}" type="presParOf" srcId="{0437707A-7E3D-4E6F-A651-D558E610FBE8}" destId="{3ACCA7DB-1A00-4F20-8939-4D0A53310B76}" srcOrd="3" destOrd="0" presId="urn:microsoft.com/office/officeart/2018/2/layout/IconLabelList"/>
    <dgm:cxn modelId="{FE3AD288-C21A-4A10-AAE4-6B38829A0633}" type="presParOf" srcId="{0437707A-7E3D-4E6F-A651-D558E610FBE8}" destId="{DDB0CC7F-9002-4599-95F8-7A9267CEEBA7}" srcOrd="4" destOrd="0" presId="urn:microsoft.com/office/officeart/2018/2/layout/IconLabelList"/>
    <dgm:cxn modelId="{56A25815-EA3C-43E9-B0FF-D307DD6FF651}" type="presParOf" srcId="{DDB0CC7F-9002-4599-95F8-7A9267CEEBA7}" destId="{F4E7E621-F675-4217-BE6C-044A75BEE97E}" srcOrd="0" destOrd="0" presId="urn:microsoft.com/office/officeart/2018/2/layout/IconLabelList"/>
    <dgm:cxn modelId="{F579F37E-71C1-4FB7-8C01-65EFD3C4E60F}" type="presParOf" srcId="{DDB0CC7F-9002-4599-95F8-7A9267CEEBA7}" destId="{947A0294-FBDE-49A8-B52F-C72170CF2EA5}" srcOrd="1" destOrd="0" presId="urn:microsoft.com/office/officeart/2018/2/layout/IconLabelList"/>
    <dgm:cxn modelId="{43C2D2FE-C1A1-44FE-A604-D38B26CEDF64}" type="presParOf" srcId="{DDB0CC7F-9002-4599-95F8-7A9267CEEBA7}" destId="{8333A97B-509E-48C2-AE1B-B347B3BE38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D48E39-E351-4193-A8D1-D85ABC82D67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B8C691-F172-4EBB-A011-32E6D305AC18}">
      <dgm:prSet/>
      <dgm:spPr/>
      <dgm:t>
        <a:bodyPr/>
        <a:lstStyle/>
        <a:p>
          <a:r>
            <a:rPr lang="en-US" i="0"/>
            <a:t>Real Time Object Detection from a Webcam Stream with WebRTC</a:t>
          </a:r>
          <a:endParaRPr lang="en-US"/>
        </a:p>
      </dgm:t>
    </dgm:pt>
    <dgm:pt modelId="{BA6450BB-CC21-46BF-B2C0-C96180DD29BD}" type="parTrans" cxnId="{56B70DE6-4EB9-4278-8FE7-74B0E0165C86}">
      <dgm:prSet/>
      <dgm:spPr/>
      <dgm:t>
        <a:bodyPr/>
        <a:lstStyle/>
        <a:p>
          <a:endParaRPr lang="en-US"/>
        </a:p>
      </dgm:t>
    </dgm:pt>
    <dgm:pt modelId="{301657FF-F46A-46F5-BB9F-ECF1F79AC4C7}" type="sibTrans" cxnId="{56B70DE6-4EB9-4278-8FE7-74B0E0165C86}">
      <dgm:prSet/>
      <dgm:spPr/>
      <dgm:t>
        <a:bodyPr/>
        <a:lstStyle/>
        <a:p>
          <a:endParaRPr lang="en-US"/>
        </a:p>
      </dgm:t>
    </dgm:pt>
    <dgm:pt modelId="{779B4BAA-D6A2-415D-BEE2-A814DB07B621}">
      <dgm:prSet/>
      <dgm:spPr/>
      <dgm:t>
        <a:bodyPr/>
        <a:lstStyle/>
        <a:p>
          <a:r>
            <a:rPr lang="en-US" i="0"/>
            <a:t>Building Conversational Chatbots with Gradio</a:t>
          </a:r>
          <a:endParaRPr lang="en-US"/>
        </a:p>
      </dgm:t>
    </dgm:pt>
    <dgm:pt modelId="{C36ABED2-DF3D-4922-B183-34927A869512}" type="parTrans" cxnId="{E82AC104-9E1E-43BC-A1C1-357BA0A311E3}">
      <dgm:prSet/>
      <dgm:spPr/>
      <dgm:t>
        <a:bodyPr/>
        <a:lstStyle/>
        <a:p>
          <a:endParaRPr lang="en-US"/>
        </a:p>
      </dgm:t>
    </dgm:pt>
    <dgm:pt modelId="{EBDFBA2A-A372-41A2-9F51-944417BC8F4D}" type="sibTrans" cxnId="{E82AC104-9E1E-43BC-A1C1-357BA0A311E3}">
      <dgm:prSet/>
      <dgm:spPr/>
      <dgm:t>
        <a:bodyPr/>
        <a:lstStyle/>
        <a:p>
          <a:endParaRPr lang="en-US"/>
        </a:p>
      </dgm:t>
    </dgm:pt>
    <dgm:pt modelId="{FC98311A-99DA-4626-894B-0D4DAB3CF3DD}">
      <dgm:prSet/>
      <dgm:spPr/>
      <dgm:t>
        <a:bodyPr/>
        <a:lstStyle/>
        <a:p>
          <a:r>
            <a:rPr lang="en-US" i="0"/>
            <a:t>Multimodal Gradio App Powered by Groq with Automatic Speech Detection</a:t>
          </a:r>
          <a:endParaRPr lang="en-US"/>
        </a:p>
      </dgm:t>
    </dgm:pt>
    <dgm:pt modelId="{13A9B91D-162D-49E1-A758-CC3BE81008A7}" type="parTrans" cxnId="{8920B9CF-4396-4E19-8AA8-387E3D313EE1}">
      <dgm:prSet/>
      <dgm:spPr/>
      <dgm:t>
        <a:bodyPr/>
        <a:lstStyle/>
        <a:p>
          <a:endParaRPr lang="en-US"/>
        </a:p>
      </dgm:t>
    </dgm:pt>
    <dgm:pt modelId="{AB0AF548-8D1C-4606-8399-F62313C6E6AE}" type="sibTrans" cxnId="{8920B9CF-4396-4E19-8AA8-387E3D313EE1}">
      <dgm:prSet/>
      <dgm:spPr/>
      <dgm:t>
        <a:bodyPr/>
        <a:lstStyle/>
        <a:p>
          <a:endParaRPr lang="en-US"/>
        </a:p>
      </dgm:t>
    </dgm:pt>
    <dgm:pt modelId="{CCE74748-6307-4971-B8FF-936C07D4E7A4}" type="pres">
      <dgm:prSet presAssocID="{84D48E39-E351-4193-A8D1-D85ABC82D672}" presName="root" presStyleCnt="0">
        <dgm:presLayoutVars>
          <dgm:dir/>
          <dgm:resizeHandles val="exact"/>
        </dgm:presLayoutVars>
      </dgm:prSet>
      <dgm:spPr/>
    </dgm:pt>
    <dgm:pt modelId="{76062D20-B696-4A19-9582-920C6A501638}" type="pres">
      <dgm:prSet presAssocID="{36B8C691-F172-4EBB-A011-32E6D305AC18}" presName="compNode" presStyleCnt="0"/>
      <dgm:spPr/>
    </dgm:pt>
    <dgm:pt modelId="{EE4F9656-E749-418A-B08E-C4B6D8314FD0}" type="pres">
      <dgm:prSet presAssocID="{36B8C691-F172-4EBB-A011-32E6D305AC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cam"/>
        </a:ext>
      </dgm:extLst>
    </dgm:pt>
    <dgm:pt modelId="{76D0851F-6F55-4A9D-AA31-51C6C9CA57DC}" type="pres">
      <dgm:prSet presAssocID="{36B8C691-F172-4EBB-A011-32E6D305AC18}" presName="spaceRect" presStyleCnt="0"/>
      <dgm:spPr/>
    </dgm:pt>
    <dgm:pt modelId="{3840D228-D390-4CE5-BFA8-70825CC8AAAE}" type="pres">
      <dgm:prSet presAssocID="{36B8C691-F172-4EBB-A011-32E6D305AC18}" presName="textRect" presStyleLbl="revTx" presStyleIdx="0" presStyleCnt="3">
        <dgm:presLayoutVars>
          <dgm:chMax val="1"/>
          <dgm:chPref val="1"/>
        </dgm:presLayoutVars>
      </dgm:prSet>
      <dgm:spPr/>
    </dgm:pt>
    <dgm:pt modelId="{AC3B75A7-0BB9-4F16-A5AD-6D30EB19FEE9}" type="pres">
      <dgm:prSet presAssocID="{301657FF-F46A-46F5-BB9F-ECF1F79AC4C7}" presName="sibTrans" presStyleCnt="0"/>
      <dgm:spPr/>
    </dgm:pt>
    <dgm:pt modelId="{17790EA1-AC26-4897-9A5B-B1C02F4BA913}" type="pres">
      <dgm:prSet presAssocID="{779B4BAA-D6A2-415D-BEE2-A814DB07B621}" presName="compNode" presStyleCnt="0"/>
      <dgm:spPr/>
    </dgm:pt>
    <dgm:pt modelId="{E82CFF38-7A5E-4FBD-9B1F-E37F75FAEF33}" type="pres">
      <dgm:prSet presAssocID="{779B4BAA-D6A2-415D-BEE2-A814DB07B6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BFE871DA-6DD8-48A0-A9E8-62A9C8BCFC58}" type="pres">
      <dgm:prSet presAssocID="{779B4BAA-D6A2-415D-BEE2-A814DB07B621}" presName="spaceRect" presStyleCnt="0"/>
      <dgm:spPr/>
    </dgm:pt>
    <dgm:pt modelId="{7BF89D53-FBEE-4448-A670-55C15242A3FE}" type="pres">
      <dgm:prSet presAssocID="{779B4BAA-D6A2-415D-BEE2-A814DB07B621}" presName="textRect" presStyleLbl="revTx" presStyleIdx="1" presStyleCnt="3">
        <dgm:presLayoutVars>
          <dgm:chMax val="1"/>
          <dgm:chPref val="1"/>
        </dgm:presLayoutVars>
      </dgm:prSet>
      <dgm:spPr/>
    </dgm:pt>
    <dgm:pt modelId="{8BD93BA5-878E-4C0D-ABA3-8F68EF47FFA2}" type="pres">
      <dgm:prSet presAssocID="{EBDFBA2A-A372-41A2-9F51-944417BC8F4D}" presName="sibTrans" presStyleCnt="0"/>
      <dgm:spPr/>
    </dgm:pt>
    <dgm:pt modelId="{2AB6D3E8-EF5A-413E-BCA2-6C8C95970E14}" type="pres">
      <dgm:prSet presAssocID="{FC98311A-99DA-4626-894B-0D4DAB3CF3DD}" presName="compNode" presStyleCnt="0"/>
      <dgm:spPr/>
    </dgm:pt>
    <dgm:pt modelId="{D822B580-C447-4626-B6F9-157BE56B00BF}" type="pres">
      <dgm:prSet presAssocID="{FC98311A-99DA-4626-894B-0D4DAB3CF3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84E896E6-FC3B-496E-B2FC-548149DA2C1F}" type="pres">
      <dgm:prSet presAssocID="{FC98311A-99DA-4626-894B-0D4DAB3CF3DD}" presName="spaceRect" presStyleCnt="0"/>
      <dgm:spPr/>
    </dgm:pt>
    <dgm:pt modelId="{A83E8781-8DB6-4C75-858C-18BD737F4792}" type="pres">
      <dgm:prSet presAssocID="{FC98311A-99DA-4626-894B-0D4DAB3CF3DD}" presName="textRect" presStyleLbl="revTx" presStyleIdx="2" presStyleCnt="3">
        <dgm:presLayoutVars>
          <dgm:chMax val="1"/>
          <dgm:chPref val="1"/>
        </dgm:presLayoutVars>
      </dgm:prSet>
      <dgm:spPr/>
    </dgm:pt>
  </dgm:ptLst>
  <dgm:cxnLst>
    <dgm:cxn modelId="{E82AC104-9E1E-43BC-A1C1-357BA0A311E3}" srcId="{84D48E39-E351-4193-A8D1-D85ABC82D672}" destId="{779B4BAA-D6A2-415D-BEE2-A814DB07B621}" srcOrd="1" destOrd="0" parTransId="{C36ABED2-DF3D-4922-B183-34927A869512}" sibTransId="{EBDFBA2A-A372-41A2-9F51-944417BC8F4D}"/>
    <dgm:cxn modelId="{6572DE6D-0AF5-49B8-8F7E-803F9E0A3F31}" type="presOf" srcId="{779B4BAA-D6A2-415D-BEE2-A814DB07B621}" destId="{7BF89D53-FBEE-4448-A670-55C15242A3FE}" srcOrd="0" destOrd="0" presId="urn:microsoft.com/office/officeart/2018/2/layout/IconLabelList"/>
    <dgm:cxn modelId="{8CD58D7A-60F6-4004-AB40-96561CEE6804}" type="presOf" srcId="{84D48E39-E351-4193-A8D1-D85ABC82D672}" destId="{CCE74748-6307-4971-B8FF-936C07D4E7A4}" srcOrd="0" destOrd="0" presId="urn:microsoft.com/office/officeart/2018/2/layout/IconLabelList"/>
    <dgm:cxn modelId="{4904CDBC-95A6-4A73-90CA-F2226BD52EA9}" type="presOf" srcId="{36B8C691-F172-4EBB-A011-32E6D305AC18}" destId="{3840D228-D390-4CE5-BFA8-70825CC8AAAE}" srcOrd="0" destOrd="0" presId="urn:microsoft.com/office/officeart/2018/2/layout/IconLabelList"/>
    <dgm:cxn modelId="{8920B9CF-4396-4E19-8AA8-387E3D313EE1}" srcId="{84D48E39-E351-4193-A8D1-D85ABC82D672}" destId="{FC98311A-99DA-4626-894B-0D4DAB3CF3DD}" srcOrd="2" destOrd="0" parTransId="{13A9B91D-162D-49E1-A758-CC3BE81008A7}" sibTransId="{AB0AF548-8D1C-4606-8399-F62313C6E6AE}"/>
    <dgm:cxn modelId="{56B70DE6-4EB9-4278-8FE7-74B0E0165C86}" srcId="{84D48E39-E351-4193-A8D1-D85ABC82D672}" destId="{36B8C691-F172-4EBB-A011-32E6D305AC18}" srcOrd="0" destOrd="0" parTransId="{BA6450BB-CC21-46BF-B2C0-C96180DD29BD}" sibTransId="{301657FF-F46A-46F5-BB9F-ECF1F79AC4C7}"/>
    <dgm:cxn modelId="{2F12D6E9-B7DC-4670-B991-97E79A68E33F}" type="presOf" srcId="{FC98311A-99DA-4626-894B-0D4DAB3CF3DD}" destId="{A83E8781-8DB6-4C75-858C-18BD737F4792}" srcOrd="0" destOrd="0" presId="urn:microsoft.com/office/officeart/2018/2/layout/IconLabelList"/>
    <dgm:cxn modelId="{2AFC43C5-E93D-4E9E-BE6B-1E43D701A6A4}" type="presParOf" srcId="{CCE74748-6307-4971-B8FF-936C07D4E7A4}" destId="{76062D20-B696-4A19-9582-920C6A501638}" srcOrd="0" destOrd="0" presId="urn:microsoft.com/office/officeart/2018/2/layout/IconLabelList"/>
    <dgm:cxn modelId="{077BFDC6-2FF6-4340-A263-7C829C17CEB6}" type="presParOf" srcId="{76062D20-B696-4A19-9582-920C6A501638}" destId="{EE4F9656-E749-418A-B08E-C4B6D8314FD0}" srcOrd="0" destOrd="0" presId="urn:microsoft.com/office/officeart/2018/2/layout/IconLabelList"/>
    <dgm:cxn modelId="{BAFFB490-D224-4382-B199-1DD08FDE069B}" type="presParOf" srcId="{76062D20-B696-4A19-9582-920C6A501638}" destId="{76D0851F-6F55-4A9D-AA31-51C6C9CA57DC}" srcOrd="1" destOrd="0" presId="urn:microsoft.com/office/officeart/2018/2/layout/IconLabelList"/>
    <dgm:cxn modelId="{39F08DD3-E1EA-403E-B3BB-1595FCC76255}" type="presParOf" srcId="{76062D20-B696-4A19-9582-920C6A501638}" destId="{3840D228-D390-4CE5-BFA8-70825CC8AAAE}" srcOrd="2" destOrd="0" presId="urn:microsoft.com/office/officeart/2018/2/layout/IconLabelList"/>
    <dgm:cxn modelId="{E9A24325-77F1-494E-98E3-FC4582371A46}" type="presParOf" srcId="{CCE74748-6307-4971-B8FF-936C07D4E7A4}" destId="{AC3B75A7-0BB9-4F16-A5AD-6D30EB19FEE9}" srcOrd="1" destOrd="0" presId="urn:microsoft.com/office/officeart/2018/2/layout/IconLabelList"/>
    <dgm:cxn modelId="{AA7B79DA-3AB8-4B18-B366-CF0D0B84C4C5}" type="presParOf" srcId="{CCE74748-6307-4971-B8FF-936C07D4E7A4}" destId="{17790EA1-AC26-4897-9A5B-B1C02F4BA913}" srcOrd="2" destOrd="0" presId="urn:microsoft.com/office/officeart/2018/2/layout/IconLabelList"/>
    <dgm:cxn modelId="{35215AE3-7A22-47FC-919E-74CCEA8AA168}" type="presParOf" srcId="{17790EA1-AC26-4897-9A5B-B1C02F4BA913}" destId="{E82CFF38-7A5E-4FBD-9B1F-E37F75FAEF33}" srcOrd="0" destOrd="0" presId="urn:microsoft.com/office/officeart/2018/2/layout/IconLabelList"/>
    <dgm:cxn modelId="{2E3023A2-A059-4C8F-A348-D56D3232B35F}" type="presParOf" srcId="{17790EA1-AC26-4897-9A5B-B1C02F4BA913}" destId="{BFE871DA-6DD8-48A0-A9E8-62A9C8BCFC58}" srcOrd="1" destOrd="0" presId="urn:microsoft.com/office/officeart/2018/2/layout/IconLabelList"/>
    <dgm:cxn modelId="{1038F39D-1556-466E-A9C9-094C02DCC1FA}" type="presParOf" srcId="{17790EA1-AC26-4897-9A5B-B1C02F4BA913}" destId="{7BF89D53-FBEE-4448-A670-55C15242A3FE}" srcOrd="2" destOrd="0" presId="urn:microsoft.com/office/officeart/2018/2/layout/IconLabelList"/>
    <dgm:cxn modelId="{3F08BDAB-07F1-4578-AEC5-A83D190E5C51}" type="presParOf" srcId="{CCE74748-6307-4971-B8FF-936C07D4E7A4}" destId="{8BD93BA5-878E-4C0D-ABA3-8F68EF47FFA2}" srcOrd="3" destOrd="0" presId="urn:microsoft.com/office/officeart/2018/2/layout/IconLabelList"/>
    <dgm:cxn modelId="{4FE2B42A-4F27-45A9-B088-87EED5E8DFA9}" type="presParOf" srcId="{CCE74748-6307-4971-B8FF-936C07D4E7A4}" destId="{2AB6D3E8-EF5A-413E-BCA2-6C8C95970E14}" srcOrd="4" destOrd="0" presId="urn:microsoft.com/office/officeart/2018/2/layout/IconLabelList"/>
    <dgm:cxn modelId="{F2A08003-B281-4190-9211-A45E240F5FA2}" type="presParOf" srcId="{2AB6D3E8-EF5A-413E-BCA2-6C8C95970E14}" destId="{D822B580-C447-4626-B6F9-157BE56B00BF}" srcOrd="0" destOrd="0" presId="urn:microsoft.com/office/officeart/2018/2/layout/IconLabelList"/>
    <dgm:cxn modelId="{DB5C09EA-3141-45B3-94AB-4B2CB642BABE}" type="presParOf" srcId="{2AB6D3E8-EF5A-413E-BCA2-6C8C95970E14}" destId="{84E896E6-FC3B-496E-B2FC-548149DA2C1F}" srcOrd="1" destOrd="0" presId="urn:microsoft.com/office/officeart/2018/2/layout/IconLabelList"/>
    <dgm:cxn modelId="{FD666D47-F616-4C71-90B7-0A578FD3022C}" type="presParOf" srcId="{2AB6D3E8-EF5A-413E-BCA2-6C8C95970E14}" destId="{A83E8781-8DB6-4C75-858C-18BD737F479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BE277B-4259-4D47-B0FF-A5A3534E27BB}">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8F02D2-FA9A-417D-8606-2ADB826BD92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Easy model sharing</a:t>
          </a:r>
        </a:p>
      </dsp:txBody>
      <dsp:txXfrm>
        <a:off x="100682" y="2427484"/>
        <a:ext cx="2370489" cy="720000"/>
      </dsp:txXfrm>
    </dsp:sp>
    <dsp:sp modelId="{3235CF98-F83C-4A10-898F-DB305FFD10D8}">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4AF98-A198-43BA-8385-1AC16FBB61D6}">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No need for Flask/Django or React</a:t>
          </a:r>
        </a:p>
      </dsp:txBody>
      <dsp:txXfrm>
        <a:off x="2886007" y="2427484"/>
        <a:ext cx="2370489" cy="720000"/>
      </dsp:txXfrm>
    </dsp:sp>
    <dsp:sp modelId="{8ECC6760-971D-4F7B-80BB-9B6C49BB6AB6}">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B0C135-CAE5-4A59-ADA8-298E53A6DE78}">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Live public links with share=True</a:t>
          </a:r>
        </a:p>
      </dsp:txBody>
      <dsp:txXfrm>
        <a:off x="5671332" y="2427484"/>
        <a:ext cx="2370489" cy="720000"/>
      </dsp:txXfrm>
    </dsp:sp>
    <dsp:sp modelId="{D993D034-F769-4A2D-8111-95310C5DD0E6}">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68383F-ACA5-4B06-923B-23A73296ADF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Flexible UI components (text, image, audio, video, chatbot)</a:t>
          </a:r>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58FA2-A06D-4308-9E5D-339E64F9D9E3}">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5A43C-84E5-4898-91BC-1A5A8A05033F}">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baseline="0" dirty="0"/>
            <a:t>Components</a:t>
          </a:r>
          <a:r>
            <a:rPr lang="en-US" sz="1400" b="0" i="0" kern="1200" baseline="0" dirty="0"/>
            <a:t>: Textbox, Image Upload, File, Audio</a:t>
          </a:r>
          <a:endParaRPr lang="en-US" sz="1400" kern="1200" dirty="0"/>
        </a:p>
      </dsp:txBody>
      <dsp:txXfrm>
        <a:off x="333914" y="2276522"/>
        <a:ext cx="1800000" cy="720000"/>
      </dsp:txXfrm>
    </dsp:sp>
    <dsp:sp modelId="{A9987071-F695-40AF-9F23-FDBEF3F14A26}">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0D2B4-8ADF-4450-995D-9F64BCA064A5}">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baseline="0"/>
            <a:t>Interface (simple apps)</a:t>
          </a:r>
          <a:endParaRPr lang="en-US" sz="1400" kern="1200"/>
        </a:p>
      </dsp:txBody>
      <dsp:txXfrm>
        <a:off x="2448914" y="2276522"/>
        <a:ext cx="1800000" cy="720000"/>
      </dsp:txXfrm>
    </dsp:sp>
    <dsp:sp modelId="{CD984428-7CF2-4427-9083-EDBD6828D2FB}">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DE4499-2731-46CD-9AB6-28A2D90A9B8A}">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i="0" kern="1200" baseline="0"/>
            <a:t>Blocks (custom workflows)</a:t>
          </a:r>
          <a:endParaRPr lang="en-US" sz="1400" kern="1200"/>
        </a:p>
      </dsp:txBody>
      <dsp:txXfrm>
        <a:off x="4563914" y="2276522"/>
        <a:ext cx="1800000" cy="720000"/>
      </dsp:txXfrm>
    </dsp:sp>
    <dsp:sp modelId="{F5D210EA-B266-44E0-A4A6-7DA9E180789C}">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056B7-EB74-4CC1-B0ED-5CF373D314C3}">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baseline="0"/>
            <a:t>Integrations</a:t>
          </a:r>
          <a:r>
            <a:rPr lang="en-US" sz="1400" b="0" i="0" kern="1200" baseline="0"/>
            <a:t>: Hugging Face, TensorFlow, PyTorch</a:t>
          </a:r>
          <a:endParaRPr lang="en-US" sz="1400" kern="1200"/>
        </a:p>
      </dsp:txBody>
      <dsp:txXfrm>
        <a:off x="6678914" y="2276522"/>
        <a:ext cx="1800000" cy="720000"/>
      </dsp:txXfrm>
    </dsp:sp>
    <dsp:sp modelId="{911E74AB-CEAB-4F2F-B3F2-64F7F5AD8075}">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4D65D-0DA9-4EBD-A3AF-5F44902A6A05}">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baseline="0"/>
            <a:t>Deployment</a:t>
          </a:r>
          <a:r>
            <a:rPr lang="en-US" sz="1400" b="0" i="0" kern="1200" baseline="0"/>
            <a:t>: Hugging Face Spaces, Local Hosting, Public Links</a:t>
          </a:r>
          <a:endParaRPr lang="en-US" sz="1400" kern="1200"/>
        </a:p>
      </dsp:txBody>
      <dsp:txXfrm>
        <a:off x="8793914"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6E60B-BCCF-4FE9-BFD6-E5323E0CB2CD}">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E042D-51BF-4DEC-A580-2E753AD41565}">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You can use almost any Gradio app as an API! In the footer of a Gradio app you'll see a "Use via API" link.</a:t>
          </a:r>
          <a:endParaRPr lang="en-US" sz="1200" kern="1200"/>
        </a:p>
      </dsp:txBody>
      <dsp:txXfrm>
        <a:off x="59990" y="2654049"/>
        <a:ext cx="3226223" cy="720000"/>
      </dsp:txXfrm>
    </dsp:sp>
    <dsp:sp modelId="{A85C3CFA-C46B-4B86-B42F-C9E2EEB821C4}">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78442-3D75-449D-AE9F-7937B004083E}">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E</a:t>
          </a:r>
          <a:r>
            <a:rPr lang="en-US" sz="1200" b="0" i="0" kern="1200" dirty="0"/>
            <a:t>ndpoints can be used to query the </a:t>
          </a:r>
          <a:r>
            <a:rPr lang="en-US" sz="1200" b="0" i="0" kern="1200" dirty="0" err="1"/>
            <a:t>Gradio</a:t>
          </a:r>
          <a:r>
            <a:rPr lang="en-US" sz="1200" b="0" i="0" kern="1200" dirty="0"/>
            <a:t> app </a:t>
          </a:r>
          <a:r>
            <a:rPr lang="en-US" sz="1200" b="0" i="0" kern="1200" dirty="0" err="1"/>
            <a:t>programatically</a:t>
          </a:r>
          <a:r>
            <a:rPr lang="en-US" sz="1200" b="0" i="0" kern="1200" dirty="0"/>
            <a:t>, via our supported clients: either </a:t>
          </a:r>
          <a:r>
            <a:rPr lang="en-US" sz="1200" b="0" i="0" u="sng" kern="1200" dirty="0">
              <a:hlinkClick xmlns:r="http://schemas.openxmlformats.org/officeDocument/2006/relationships" r:id="rId5"/>
            </a:rPr>
            <a:t>the Python client</a:t>
          </a:r>
          <a:r>
            <a:rPr lang="en-US" sz="1200" b="0" i="0" kern="1200" dirty="0"/>
            <a:t>, or </a:t>
          </a:r>
          <a:r>
            <a:rPr lang="en-US" sz="1200" b="0" i="0" u="sng" kern="1200" dirty="0">
              <a:hlinkClick xmlns:r="http://schemas.openxmlformats.org/officeDocument/2006/relationships" r:id="rId6"/>
            </a:rPr>
            <a:t>the JavaScript client</a:t>
          </a:r>
          <a:r>
            <a:rPr lang="en-US" sz="1200" b="0" i="0" kern="1200" dirty="0"/>
            <a:t>.</a:t>
          </a:r>
          <a:endParaRPr lang="en-US" sz="1200" kern="1200" dirty="0"/>
        </a:p>
      </dsp:txBody>
      <dsp:txXfrm>
        <a:off x="3850802" y="2654049"/>
        <a:ext cx="3226223" cy="720000"/>
      </dsp:txXfrm>
    </dsp:sp>
    <dsp:sp modelId="{F4E7E621-F675-4217-BE6C-044A75BEE97E}">
      <dsp:nvSpPr>
        <dsp:cNvPr id="0" name=""/>
        <dsp:cNvSpPr/>
      </dsp:nvSpPr>
      <dsp:spPr>
        <a:xfrm>
          <a:off x="8528826" y="818755"/>
          <a:ext cx="1451800" cy="14518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3A97B-509E-48C2-AE1B-B347B3BE38CD}">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For each endpoint, Gradio automatically generates the parameters and their types, as well as example inputs</a:t>
          </a:r>
          <a:br>
            <a:rPr lang="en-US" sz="1200" kern="1200"/>
          </a:br>
          <a:endParaRPr lang="en-US" sz="1200" kern="1200"/>
        </a:p>
      </dsp:txBody>
      <dsp:txXfrm>
        <a:off x="7641615" y="2654049"/>
        <a:ext cx="322622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F9656-E749-418A-B08E-C4B6D8314FD0}">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40D228-D390-4CE5-BFA8-70825CC8AAAE}">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0" kern="1200"/>
            <a:t>Real Time Object Detection from a Webcam Stream with WebRTC</a:t>
          </a:r>
          <a:endParaRPr lang="en-US" sz="1700" kern="1200"/>
        </a:p>
      </dsp:txBody>
      <dsp:txXfrm>
        <a:off x="59990" y="2654049"/>
        <a:ext cx="3226223" cy="720000"/>
      </dsp:txXfrm>
    </dsp:sp>
    <dsp:sp modelId="{E82CFF38-7A5E-4FBD-9B1F-E37F75FAEF33}">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89D53-FBEE-4448-A670-55C15242A3FE}">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0" kern="1200"/>
            <a:t>Building Conversational Chatbots with Gradio</a:t>
          </a:r>
          <a:endParaRPr lang="en-US" sz="1700" kern="1200"/>
        </a:p>
      </dsp:txBody>
      <dsp:txXfrm>
        <a:off x="3850802" y="2654049"/>
        <a:ext cx="3226223" cy="720000"/>
      </dsp:txXfrm>
    </dsp:sp>
    <dsp:sp modelId="{D822B580-C447-4626-B6F9-157BE56B00BF}">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3E8781-8DB6-4C75-858C-18BD737F4792}">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i="0" kern="1200"/>
            <a:t>Multimodal Gradio App Powered by Groq with Automatic Speech Detection</a:t>
          </a:r>
          <a:endParaRPr lang="en-US" sz="1700" kern="1200"/>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33232-A207-4B88-BAE1-2B9B8B7AFC83}"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B410F-DA96-41CD-B9CE-2C2C8DA24E18}" type="slidenum">
              <a:rPr lang="en-US" smtClean="0"/>
              <a:t>‹#›</a:t>
            </a:fld>
            <a:endParaRPr lang="en-US"/>
          </a:p>
        </p:txBody>
      </p:sp>
    </p:spTree>
    <p:extLst>
      <p:ext uri="{BB962C8B-B14F-4D97-AF65-F5344CB8AC3E}">
        <p14:creationId xmlns:p14="http://schemas.microsoft.com/office/powerpoint/2010/main" val="328214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07ff8706ab.gradio.liv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github.com/huggingface/frp/"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radio.app/custom-components/galle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a:t>
            </a:r>
            <a:r>
              <a:rPr lang="en-US" dirty="0"/>
              <a:t>:</a:t>
            </a:r>
            <a:br>
              <a:rPr lang="en-US" dirty="0"/>
            </a:br>
            <a:r>
              <a:rPr lang="en-US" dirty="0" err="1"/>
              <a:t>Gradio</a:t>
            </a:r>
            <a:r>
              <a:rPr lang="en-US" dirty="0"/>
              <a:t> is a Python library that helps you build interactive machine learning demos with minimal code.</a:t>
            </a:r>
          </a:p>
          <a:p>
            <a:r>
              <a:rPr lang="en-US" b="1" dirty="0"/>
              <a:t>Key Features</a:t>
            </a:r>
            <a:r>
              <a:rPr lang="en-US" dirty="0"/>
              <a:t>:</a:t>
            </a:r>
            <a:br>
              <a:rPr lang="en-US" dirty="0"/>
            </a:br>
            <a:r>
              <a:rPr lang="en-US" dirty="0"/>
              <a:t>✅ No front-end experience required</a:t>
            </a:r>
            <a:br>
              <a:rPr lang="en-US" dirty="0"/>
            </a:br>
            <a:r>
              <a:rPr lang="en-US" dirty="0"/>
              <a:t>✅ Easy sharing via public links</a:t>
            </a:r>
            <a:br>
              <a:rPr lang="en-US" dirty="0"/>
            </a:br>
            <a:r>
              <a:rPr lang="en-US" dirty="0"/>
              <a:t>✅ Supports audio, image, text, video components</a:t>
            </a:r>
          </a:p>
          <a:p>
            <a:endParaRPr lang="en-US" dirty="0"/>
          </a:p>
          <a:p>
            <a:r>
              <a:rPr lang="en-US" b="1" dirty="0"/>
              <a:t>Created in 2019</a:t>
            </a:r>
            <a:r>
              <a:rPr lang="en-US" dirty="0"/>
              <a:t> by </a:t>
            </a:r>
            <a:r>
              <a:rPr lang="en-US" b="1" dirty="0"/>
              <a:t>Abubakar Abid</a:t>
            </a:r>
            <a:r>
              <a:rPr lang="en-US" dirty="0"/>
              <a:t>, </a:t>
            </a:r>
            <a:r>
              <a:rPr lang="en-US" b="1" dirty="0"/>
              <a:t>Ali Abdalla</a:t>
            </a:r>
            <a:r>
              <a:rPr lang="en-US" dirty="0"/>
              <a:t>, and </a:t>
            </a:r>
            <a:r>
              <a:rPr lang="en-US" b="1" dirty="0"/>
              <a:t>Izak Siaw</a:t>
            </a:r>
            <a:r>
              <a:rPr lang="en-US" dirty="0"/>
              <a:t> at Stanford.</a:t>
            </a:r>
          </a:p>
          <a:p>
            <a:r>
              <a:rPr lang="en-US" dirty="0"/>
              <a:t>They saw a gap: ML researchers needed easy ways to </a:t>
            </a:r>
            <a:r>
              <a:rPr lang="en-US" b="1" dirty="0"/>
              <a:t>share models</a:t>
            </a:r>
            <a:r>
              <a:rPr lang="en-US" dirty="0"/>
              <a:t> and </a:t>
            </a:r>
            <a:r>
              <a:rPr lang="en-US" b="1" dirty="0"/>
              <a:t>get feedback</a:t>
            </a:r>
            <a:r>
              <a:rPr lang="en-US" dirty="0"/>
              <a:t> from non-technical users.</a:t>
            </a:r>
          </a:p>
          <a:p>
            <a:r>
              <a:rPr lang="en-US" dirty="0"/>
              <a:t>Early adopters from academia and startups popularized </a:t>
            </a:r>
            <a:r>
              <a:rPr lang="en-US" dirty="0" err="1"/>
              <a:t>Gradio</a:t>
            </a:r>
            <a:r>
              <a:rPr lang="en-US" dirty="0"/>
              <a:t> for its simplicity and speed.</a:t>
            </a:r>
          </a:p>
          <a:p>
            <a:endParaRPr lang="en-US" dirty="0"/>
          </a:p>
          <a:p>
            <a:r>
              <a:rPr lang="en-US" dirty="0"/>
              <a:t>In </a:t>
            </a:r>
            <a:r>
              <a:rPr lang="en-US" b="1" dirty="0"/>
              <a:t>December 2021</a:t>
            </a:r>
            <a:r>
              <a:rPr lang="en-US" dirty="0"/>
              <a:t>, </a:t>
            </a:r>
            <a:r>
              <a:rPr lang="en-US" b="1" dirty="0"/>
              <a:t>Hugging Face acquired </a:t>
            </a:r>
            <a:r>
              <a:rPr lang="en-US" b="1" dirty="0" err="1"/>
              <a:t>Gradio</a:t>
            </a:r>
            <a:r>
              <a:rPr lang="en-US" dirty="0"/>
              <a:t>.</a:t>
            </a:r>
          </a:p>
          <a:p>
            <a:r>
              <a:rPr lang="en-US" dirty="0"/>
              <a:t>Goal: Make </a:t>
            </a:r>
            <a:r>
              <a:rPr lang="en-US" b="1" dirty="0"/>
              <a:t>ML model sharing and deployment</a:t>
            </a:r>
            <a:r>
              <a:rPr lang="en-US" dirty="0"/>
              <a:t> easier and scalable.</a:t>
            </a:r>
          </a:p>
          <a:p>
            <a:r>
              <a:rPr lang="en-US" dirty="0"/>
              <a:t>Now integrated directly into </a:t>
            </a:r>
            <a:r>
              <a:rPr lang="en-US" b="1" dirty="0"/>
              <a:t>Hugging Face Spaces</a:t>
            </a:r>
            <a:r>
              <a:rPr lang="en-US" dirty="0"/>
              <a:t>, offering </a:t>
            </a:r>
            <a:r>
              <a:rPr lang="en-US" b="1" dirty="0"/>
              <a:t>one-click deployments</a:t>
            </a:r>
            <a:r>
              <a:rPr lang="en-US" dirty="0"/>
              <a:t> with </a:t>
            </a:r>
            <a:r>
              <a:rPr lang="en-US" b="1" dirty="0" err="1"/>
              <a:t>Gradio</a:t>
            </a:r>
            <a:r>
              <a:rPr lang="en-US" b="1" dirty="0"/>
              <a:t> UIs</a:t>
            </a:r>
            <a:r>
              <a:rPr lang="en-US" dirty="0"/>
              <a:t> and </a:t>
            </a:r>
            <a:r>
              <a:rPr lang="en-US" b="1" dirty="0"/>
              <a:t>GPU acceleration</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2</a:t>
            </a:fld>
            <a:endParaRPr lang="en-US"/>
          </a:p>
        </p:txBody>
      </p:sp>
    </p:spTree>
    <p:extLst>
      <p:ext uri="{BB962C8B-B14F-4D97-AF65-F5344CB8AC3E}">
        <p14:creationId xmlns:p14="http://schemas.microsoft.com/office/powerpoint/2010/main" val="3524540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ffectLst/>
              </a:rPr>
              <a:t>Gradio</a:t>
            </a:r>
            <a:r>
              <a:rPr lang="en-US" dirty="0">
                <a:effectLst/>
              </a:rPr>
              <a:t> demos can be easily shared publicly by setting share=True in the launch() method. Like this:</a:t>
            </a:r>
          </a:p>
          <a:p>
            <a:br>
              <a:rPr lang="en-US" dirty="0">
                <a:effectLst/>
              </a:rPr>
            </a:br>
            <a:r>
              <a:rPr lang="en-US" b="0" i="0" dirty="0">
                <a:solidFill>
                  <a:srgbClr val="374151"/>
                </a:solidFill>
                <a:effectLst/>
                <a:latin typeface="IBM Plex Sans" panose="020B0503050203000203" pitchFamily="34" charset="0"/>
              </a:rPr>
              <a:t>This generates a public, shareable link that you can send to anybody! When you send this link, the user on the other side can try out the model in their browser. </a:t>
            </a:r>
          </a:p>
          <a:p>
            <a:r>
              <a:rPr lang="en-US" b="0" i="0" dirty="0">
                <a:solidFill>
                  <a:srgbClr val="374151"/>
                </a:solidFill>
                <a:effectLst/>
                <a:latin typeface="IBM Plex Sans" panose="020B0503050203000203" pitchFamily="34" charset="0"/>
              </a:rPr>
              <a:t>Because the processing happens on your device (as long as your device stays on), you don't have to worry about any packaging any dependencies.</a:t>
            </a:r>
          </a:p>
          <a:p>
            <a:endParaRPr lang="en-US" b="0" i="0" dirty="0">
              <a:solidFill>
                <a:srgbClr val="374151"/>
              </a:solidFill>
              <a:effectLst/>
              <a:latin typeface="IBM Plex Sans" panose="020B0503050203000203" pitchFamily="34" charset="0"/>
            </a:endParaRPr>
          </a:p>
          <a:p>
            <a:r>
              <a:rPr lang="en-US" b="0" i="0" dirty="0">
                <a:solidFill>
                  <a:srgbClr val="374151"/>
                </a:solidFill>
                <a:effectLst/>
                <a:latin typeface="IBM Plex Sans" panose="020B0503050203000203" pitchFamily="34" charset="0"/>
              </a:rPr>
              <a:t>A share link usually looks something like this: </a:t>
            </a:r>
            <a:r>
              <a:rPr lang="en-US" b="0" i="0" u="sng" dirty="0">
                <a:effectLst/>
                <a:latin typeface="IBM Plex Sans" panose="020B0503050203000203" pitchFamily="34" charset="0"/>
                <a:hlinkClick r:id="rId3"/>
              </a:rPr>
              <a:t>https://07ff8706ab.gradio.live</a:t>
            </a:r>
            <a:r>
              <a:rPr lang="en-US" b="0" i="0" dirty="0">
                <a:solidFill>
                  <a:srgbClr val="374151"/>
                </a:solidFill>
                <a:effectLst/>
                <a:latin typeface="IBM Plex Sans" panose="020B0503050203000203" pitchFamily="34" charset="0"/>
              </a:rPr>
              <a:t>. Although the link is served through the </a:t>
            </a:r>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Share Servers, </a:t>
            </a:r>
          </a:p>
          <a:p>
            <a:r>
              <a:rPr lang="en-US" b="0" i="0" dirty="0">
                <a:solidFill>
                  <a:srgbClr val="374151"/>
                </a:solidFill>
                <a:effectLst/>
                <a:latin typeface="IBM Plex Sans" panose="020B0503050203000203" pitchFamily="34" charset="0"/>
              </a:rPr>
              <a:t>these servers are only a proxy for your local server, and do not store any data sent through your app. Share links expire after 72 hours.</a:t>
            </a:r>
          </a:p>
          <a:p>
            <a:r>
              <a:rPr lang="en-US" b="0" i="0" dirty="0">
                <a:solidFill>
                  <a:srgbClr val="374151"/>
                </a:solidFill>
                <a:effectLst/>
                <a:latin typeface="IBM Plex Sans" panose="020B0503050203000203" pitchFamily="34" charset="0"/>
              </a:rPr>
              <a:t> (it is </a:t>
            </a:r>
            <a:r>
              <a:rPr lang="en-US" b="0" i="0" u="sng" dirty="0">
                <a:effectLst/>
                <a:latin typeface="IBM Plex Sans" panose="020B0503050203000203" pitchFamily="34" charset="0"/>
                <a:hlinkClick r:id="rId4"/>
              </a:rPr>
              <a:t>also possible to set up your own Share Server</a:t>
            </a:r>
            <a:r>
              <a:rPr lang="en-US" b="0" i="0" dirty="0">
                <a:solidFill>
                  <a:srgbClr val="374151"/>
                </a:solidFill>
                <a:effectLst/>
                <a:latin typeface="IBM Plex Sans" panose="020B0503050203000203" pitchFamily="34" charset="0"/>
              </a:rPr>
              <a:t> on your own cloud server to overcome this restriction.)</a:t>
            </a:r>
          </a:p>
          <a:p>
            <a:endParaRPr lang="en-US" b="0" i="0" dirty="0">
              <a:solidFill>
                <a:srgbClr val="374151"/>
              </a:solidFill>
              <a:effectLst/>
              <a:latin typeface="IBM Plex Sans" panose="020B0503050203000203" pitchFamily="34" charset="0"/>
            </a:endParaRPr>
          </a:p>
          <a:p>
            <a:r>
              <a:rPr lang="en-US" b="0" i="0" dirty="0">
                <a:solidFill>
                  <a:srgbClr val="374151"/>
                </a:solidFill>
                <a:effectLst/>
                <a:latin typeface="IBM Plex Sans" panose="020B0503050203000203" pitchFamily="34" charset="0"/>
              </a:rPr>
              <a:t>Note that by default, </a:t>
            </a:r>
            <a:r>
              <a:rPr lang="en-US" dirty="0"/>
              <a:t>share=False</a:t>
            </a:r>
            <a:r>
              <a:rPr lang="en-US" b="0" i="0" dirty="0">
                <a:solidFill>
                  <a:srgbClr val="374151"/>
                </a:solidFill>
                <a:effectLst/>
                <a:latin typeface="IBM Plex Sans" panose="020B0503050203000203" pitchFamily="34" charset="0"/>
              </a:rPr>
              <a:t>, which means that your server is only running locally. </a:t>
            </a:r>
            <a:endParaRPr lang="en-US" dirty="0">
              <a:effectLst/>
            </a:endParaRPr>
          </a:p>
        </p:txBody>
      </p:sp>
      <p:sp>
        <p:nvSpPr>
          <p:cNvPr id="4" name="Slide Number Placeholder 3"/>
          <p:cNvSpPr>
            <a:spLocks noGrp="1"/>
          </p:cNvSpPr>
          <p:nvPr>
            <p:ph type="sldNum" sz="quarter" idx="5"/>
          </p:nvPr>
        </p:nvSpPr>
        <p:spPr/>
        <p:txBody>
          <a:bodyPr/>
          <a:lstStyle/>
          <a:p>
            <a:fld id="{D57B410F-DA96-41CD-B9CE-2C2C8DA24E18}" type="slidenum">
              <a:rPr lang="en-US" smtClean="0"/>
              <a:t>11</a:t>
            </a:fld>
            <a:endParaRPr lang="en-US"/>
          </a:p>
        </p:txBody>
      </p:sp>
    </p:spTree>
    <p:extLst>
      <p:ext uri="{BB962C8B-B14F-4D97-AF65-F5344CB8AC3E}">
        <p14:creationId xmlns:p14="http://schemas.microsoft.com/office/powerpoint/2010/main" val="2535135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IBM Plex Sans" panose="020B0503050203000203" pitchFamily="34" charset="0"/>
              </a:rPr>
              <a:t>Import the </a:t>
            </a:r>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JS library into </a:t>
            </a:r>
            <a:r>
              <a:rPr lang="en-US" b="0" i="0" dirty="0" err="1">
                <a:solidFill>
                  <a:srgbClr val="374151"/>
                </a:solidFill>
                <a:effectLst/>
                <a:latin typeface="IBM Plex Sans" panose="020B0503050203000203" pitchFamily="34" charset="0"/>
              </a:rPr>
              <a:t>into</a:t>
            </a:r>
            <a:r>
              <a:rPr lang="en-US" b="0" i="0" dirty="0">
                <a:solidFill>
                  <a:srgbClr val="374151"/>
                </a:solidFill>
                <a:effectLst/>
                <a:latin typeface="IBM Plex Sans" panose="020B0503050203000203" pitchFamily="34" charset="0"/>
              </a:rPr>
              <a:t> your site by adding the script below in your site (replace {GRADIO_VERSION} in the URL with the library version of </a:t>
            </a:r>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you are using).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IBM Plex Sans" panose="020B0503050203000203" pitchFamily="34" charset="0"/>
              </a:rPr>
              <a:t>Add element where you want to place the app. </a:t>
            </a:r>
            <a:r>
              <a:rPr lang="en-US" dirty="0">
                <a:solidFill>
                  <a:srgbClr val="374151"/>
                </a:solidFill>
                <a:latin typeface="IBM Plex Sans" panose="020B0503050203000203" pitchFamily="34" charset="0"/>
              </a:rPr>
              <a:t>Set the </a:t>
            </a:r>
            <a:r>
              <a:rPr lang="en-US" dirty="0" err="1">
                <a:solidFill>
                  <a:srgbClr val="374151"/>
                </a:solidFill>
                <a:latin typeface="IBM Plex Sans" panose="020B0503050203000203" pitchFamily="34" charset="0"/>
              </a:rPr>
              <a:t>src</a:t>
            </a:r>
            <a:r>
              <a:rPr lang="en-US" dirty="0">
                <a:solidFill>
                  <a:srgbClr val="374151"/>
                </a:solidFill>
                <a:latin typeface="IBM Plex Sans" panose="020B0503050203000203" pitchFamily="34" charset="0"/>
              </a:rPr>
              <a:t>= attribute to your app </a:t>
            </a:r>
            <a:r>
              <a:rPr lang="en-US" dirty="0" err="1">
                <a:solidFill>
                  <a:srgbClr val="374151"/>
                </a:solidFill>
                <a:latin typeface="IBM Plex Sans" panose="020B0503050203000203" pitchFamily="34" charset="0"/>
              </a:rPr>
              <a:t>hostings</a:t>
            </a:r>
            <a:r>
              <a:rPr lang="en-US" dirty="0">
                <a:solidFill>
                  <a:srgbClr val="374151"/>
                </a:solidFill>
                <a:latin typeface="IBM Plex Sans" panose="020B0503050203000203" pitchFamily="34" charset="0"/>
              </a:rPr>
              <a:t> URL</a:t>
            </a:r>
            <a:endParaRPr lang="en-US" b="0" i="0" dirty="0">
              <a:solidFill>
                <a:srgbClr val="374151"/>
              </a:solidFill>
              <a:effectLst/>
              <a:latin typeface="IBM Plex Sans" panose="020B050305020300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12</a:t>
            </a:fld>
            <a:endParaRPr lang="en-US"/>
          </a:p>
        </p:txBody>
      </p:sp>
    </p:spTree>
    <p:extLst>
      <p:ext uri="{BB962C8B-B14F-4D97-AF65-F5344CB8AC3E}">
        <p14:creationId xmlns:p14="http://schemas.microsoft.com/office/powerpoint/2010/main" val="1794890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14</a:t>
            </a:fld>
            <a:endParaRPr lang="en-US"/>
          </a:p>
        </p:txBody>
      </p:sp>
    </p:spTree>
    <p:extLst>
      <p:ext uri="{BB962C8B-B14F-4D97-AF65-F5344CB8AC3E}">
        <p14:creationId xmlns:p14="http://schemas.microsoft.com/office/powerpoint/2010/main" val="1499770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is a great way to create extremely customizable dashboards. </a:t>
            </a:r>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comes with three native Plot components: </a:t>
            </a:r>
            <a:r>
              <a:rPr lang="en-US" b="0" i="0" dirty="0" err="1">
                <a:solidFill>
                  <a:srgbClr val="374151"/>
                </a:solidFill>
                <a:effectLst/>
                <a:latin typeface="IBM Plex Sans" panose="020B0503050203000203" pitchFamily="34" charset="0"/>
              </a:rPr>
              <a:t>gr.LinePlot</a:t>
            </a:r>
            <a:r>
              <a:rPr lang="en-US" b="0" i="0" dirty="0">
                <a:solidFill>
                  <a:srgbClr val="374151"/>
                </a:solidFill>
                <a:effectLst/>
                <a:latin typeface="IBM Plex Sans" panose="020B0503050203000203" pitchFamily="34" charset="0"/>
              </a:rPr>
              <a:t>, </a:t>
            </a:r>
            <a:r>
              <a:rPr lang="en-US" b="0" i="0" dirty="0" err="1">
                <a:solidFill>
                  <a:srgbClr val="374151"/>
                </a:solidFill>
                <a:effectLst/>
                <a:latin typeface="IBM Plex Sans" panose="020B0503050203000203" pitchFamily="34" charset="0"/>
              </a:rPr>
              <a:t>gr.ScatterPlot</a:t>
            </a:r>
            <a:r>
              <a:rPr lang="en-US" b="0" i="0" dirty="0">
                <a:solidFill>
                  <a:srgbClr val="374151"/>
                </a:solidFill>
                <a:effectLst/>
                <a:latin typeface="IBM Plex Sans" panose="020B0503050203000203" pitchFamily="34" charset="0"/>
              </a:rPr>
              <a:t> and </a:t>
            </a:r>
            <a:r>
              <a:rPr lang="en-US" b="0" i="0" dirty="0" err="1">
                <a:solidFill>
                  <a:srgbClr val="374151"/>
                </a:solidFill>
                <a:effectLst/>
                <a:latin typeface="IBM Plex Sans" panose="020B0503050203000203" pitchFamily="34" charset="0"/>
              </a:rPr>
              <a:t>gr.BarPlot</a:t>
            </a:r>
            <a:r>
              <a:rPr lang="en-US" b="0" i="0" dirty="0">
                <a:solidFill>
                  <a:srgbClr val="374151"/>
                </a:solidFill>
                <a:effectLst/>
                <a:latin typeface="IBM Plex Sans" panose="020B0503050203000203" pitchFamily="34" charset="0"/>
              </a:rPr>
              <a:t>. </a:t>
            </a:r>
          </a:p>
          <a:p>
            <a:pPr algn="l"/>
            <a:r>
              <a:rPr lang="en-US" b="0" i="0" dirty="0">
                <a:solidFill>
                  <a:srgbClr val="374151"/>
                </a:solidFill>
                <a:effectLst/>
                <a:latin typeface="IBM Plex Sans" panose="020B0503050203000203" pitchFamily="34" charset="0"/>
              </a:rPr>
              <a:t>All these plots have the same API. </a:t>
            </a:r>
          </a:p>
          <a:p>
            <a:pPr algn="l"/>
            <a:r>
              <a:rPr lang="en-US" b="1" i="0" dirty="0">
                <a:effectLst/>
                <a:latin typeface="IBM Plex Sans" panose="020B0503050203000203" pitchFamily="34" charset="0"/>
              </a:rPr>
              <a:t>Creating a Plot with a </a:t>
            </a:r>
            <a:r>
              <a:rPr lang="en-US" b="1" i="0" dirty="0" err="1">
                <a:effectLst/>
                <a:latin typeface="IBM Plex Sans" panose="020B0503050203000203" pitchFamily="34" charset="0"/>
              </a:rPr>
              <a:t>pd.Dataframe</a:t>
            </a:r>
            <a:endParaRPr lang="en-US" b="1" i="0" dirty="0">
              <a:effectLst/>
              <a:latin typeface="IBM Plex Sans" panose="020B0503050203000203" pitchFamily="34" charset="0"/>
            </a:endParaRPr>
          </a:p>
          <a:p>
            <a:pPr algn="l"/>
            <a:r>
              <a:rPr lang="en-US" b="0" i="0" dirty="0">
                <a:solidFill>
                  <a:srgbClr val="374151"/>
                </a:solidFill>
                <a:effectLst/>
                <a:latin typeface="IBM Plex Sans" panose="020B0503050203000203" pitchFamily="34" charset="0"/>
              </a:rPr>
              <a:t>Plots accept a pandas </a:t>
            </a:r>
            <a:r>
              <a:rPr lang="en-US" b="0" i="0" dirty="0" err="1">
                <a:solidFill>
                  <a:srgbClr val="374151"/>
                </a:solidFill>
                <a:effectLst/>
                <a:latin typeface="IBM Plex Sans" panose="020B0503050203000203" pitchFamily="34" charset="0"/>
              </a:rPr>
              <a:t>Dataframe</a:t>
            </a:r>
            <a:r>
              <a:rPr lang="en-US" b="0" i="0" dirty="0">
                <a:solidFill>
                  <a:srgbClr val="374151"/>
                </a:solidFill>
                <a:effectLst/>
                <a:latin typeface="IBM Plex Sans" panose="020B0503050203000203" pitchFamily="34" charset="0"/>
              </a:rPr>
              <a:t> as their value. The plot also takes </a:t>
            </a:r>
            <a:r>
              <a:rPr lang="en-US" dirty="0"/>
              <a:t>x</a:t>
            </a:r>
            <a:r>
              <a:rPr lang="en-US" b="0" i="0" dirty="0">
                <a:solidFill>
                  <a:srgbClr val="374151"/>
                </a:solidFill>
                <a:effectLst/>
                <a:latin typeface="IBM Plex Sans" panose="020B0503050203000203" pitchFamily="34" charset="0"/>
              </a:rPr>
              <a:t> and </a:t>
            </a:r>
            <a:r>
              <a:rPr lang="en-US" dirty="0"/>
              <a:t>y</a:t>
            </a:r>
            <a:r>
              <a:rPr lang="en-US" b="0" i="0" dirty="0">
                <a:solidFill>
                  <a:srgbClr val="374151"/>
                </a:solidFill>
                <a:effectLst/>
                <a:latin typeface="IBM Plex Sans" panose="020B0503050203000203" pitchFamily="34" charset="0"/>
              </a:rPr>
              <a:t> which represent the names of the columns that represent the x and y axes respectively. </a:t>
            </a:r>
          </a:p>
          <a:p>
            <a:r>
              <a:rPr lang="en-US" dirty="0">
                <a:effectLst/>
              </a:rPr>
              <a:t>All plots have the same API, so you could swap this out with a </a:t>
            </a:r>
            <a:r>
              <a:rPr lang="en-US" dirty="0" err="1">
                <a:effectLst/>
              </a:rPr>
              <a:t>gr.ScatterPlot</a:t>
            </a:r>
            <a:r>
              <a:rPr lang="en-US" dirty="0">
                <a:effectLst/>
              </a:rPr>
              <a:t>.</a:t>
            </a:r>
          </a:p>
          <a:p>
            <a:r>
              <a:rPr lang="en-US" b="0" i="0" dirty="0">
                <a:solidFill>
                  <a:srgbClr val="374151"/>
                </a:solidFill>
                <a:effectLst/>
                <a:latin typeface="IBM Plex Sans" panose="020B0503050203000203" pitchFamily="34" charset="0"/>
              </a:rPr>
              <a:t>The y axis column in the </a:t>
            </a:r>
            <a:r>
              <a:rPr lang="en-US" b="0" i="0" dirty="0" err="1">
                <a:solidFill>
                  <a:srgbClr val="374151"/>
                </a:solidFill>
                <a:effectLst/>
                <a:latin typeface="IBM Plex Sans" panose="020B0503050203000203" pitchFamily="34" charset="0"/>
              </a:rPr>
              <a:t>dataframe</a:t>
            </a:r>
            <a:r>
              <a:rPr lang="en-US" b="0" i="0" dirty="0">
                <a:solidFill>
                  <a:srgbClr val="374151"/>
                </a:solidFill>
                <a:effectLst/>
                <a:latin typeface="IBM Plex Sans" panose="020B0503050203000203" pitchFamily="34" charset="0"/>
              </a:rPr>
              <a:t> should have a numeric type, but the x axis column can be anything from strings, numbers, categories, or datetimes.</a:t>
            </a:r>
            <a:endParaRPr lang="en-US" dirty="0">
              <a:effectLst/>
            </a:endParaRPr>
          </a:p>
          <a:p>
            <a:br>
              <a:rPr lang="en-US" dirty="0">
                <a:effectLst/>
              </a:rPr>
            </a:br>
            <a:endParaRPr lang="en-US" b="1" i="0" dirty="0">
              <a:effectLst/>
              <a:latin typeface="IBM Plex Sans" panose="020B0503050203000203" pitchFamily="34" charset="0"/>
            </a:endParaRPr>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15</a:t>
            </a:fld>
            <a:endParaRPr lang="en-US"/>
          </a:p>
        </p:txBody>
      </p:sp>
    </p:spTree>
    <p:extLst>
      <p:ext uri="{BB962C8B-B14F-4D97-AF65-F5344CB8AC3E}">
        <p14:creationId xmlns:p14="http://schemas.microsoft.com/office/powerpoint/2010/main" val="144229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IBM Plex Sans" panose="020B0503050203000203" pitchFamily="34" charset="0"/>
              </a:rPr>
              <a:t>First install pip install </a:t>
            </a:r>
            <a:r>
              <a:rPr lang="en-US" b="0" i="0" dirty="0" err="1">
                <a:solidFill>
                  <a:srgbClr val="374151"/>
                </a:solidFill>
                <a:effectLst/>
                <a:latin typeface="IBM Plex Sans" panose="020B0503050203000203" pitchFamily="34" charset="0"/>
              </a:rPr>
              <a:t>sqlalchemy</a:t>
            </a:r>
            <a:r>
              <a:rPr lang="en-US" b="0" i="0" dirty="0">
                <a:solidFill>
                  <a:srgbClr val="374151"/>
                </a:solidFill>
                <a:effectLst/>
                <a:latin typeface="IBM Plex Sans" panose="020B0503050203000203" pitchFamily="34" charset="0"/>
              </a:rPr>
              <a:t> and then let's see some examples.</a:t>
            </a:r>
          </a:p>
          <a:p>
            <a:r>
              <a:rPr lang="en-US" dirty="0">
                <a:effectLst/>
              </a:rPr>
              <a:t>If you're using a different database format, all you have to do is swap out the engine, e.g.</a:t>
            </a:r>
          </a:p>
          <a:p>
            <a:br>
              <a:rPr lang="en-US" dirty="0">
                <a:effectLst/>
              </a:rPr>
            </a:br>
            <a:r>
              <a:rPr lang="en-US" dirty="0">
                <a:effectLst/>
              </a:rPr>
              <a:t>engine = </a:t>
            </a:r>
            <a:r>
              <a:rPr lang="en-US" dirty="0" err="1">
                <a:effectLst/>
              </a:rPr>
              <a:t>create_engine</a:t>
            </a:r>
            <a:r>
              <a:rPr lang="en-US" dirty="0">
                <a:effectLst/>
              </a:rPr>
              <a:t>('</a:t>
            </a:r>
            <a:r>
              <a:rPr lang="en-US" dirty="0" err="1">
                <a:effectLst/>
              </a:rPr>
              <a:t>postgresql</a:t>
            </a:r>
            <a:r>
              <a:rPr lang="en-US" dirty="0">
                <a:effectLst/>
              </a:rPr>
              <a:t>://</a:t>
            </a:r>
            <a:r>
              <a:rPr lang="en-US" dirty="0" err="1">
                <a:effectLst/>
              </a:rPr>
              <a:t>username:password@host:port</a:t>
            </a:r>
            <a:r>
              <a:rPr lang="en-US" dirty="0">
                <a:effectLst/>
              </a:rPr>
              <a:t>/</a:t>
            </a:r>
            <a:r>
              <a:rPr lang="en-US" dirty="0" err="1">
                <a:effectLst/>
              </a:rPr>
              <a:t>database_name</a:t>
            </a:r>
            <a:r>
              <a:rPr lang="en-US" dirty="0">
                <a:effectLst/>
              </a:rPr>
              <a:t>’)</a:t>
            </a:r>
          </a:p>
          <a:p>
            <a:r>
              <a:rPr lang="en-US" dirty="0"/>
              <a:t>engine = </a:t>
            </a:r>
            <a:r>
              <a:rPr lang="en-US" dirty="0" err="1"/>
              <a:t>create_engine</a:t>
            </a:r>
            <a:r>
              <a:rPr lang="en-US" dirty="0"/>
              <a:t>('oracle://</a:t>
            </a:r>
            <a:r>
              <a:rPr lang="en-US" dirty="0" err="1"/>
              <a:t>username:password@host:port</a:t>
            </a:r>
            <a:r>
              <a:rPr lang="en-US" dirty="0"/>
              <a:t>/</a:t>
            </a:r>
            <a:r>
              <a:rPr lang="en-US" dirty="0" err="1"/>
              <a:t>database_name</a:t>
            </a:r>
            <a:r>
              <a:rPr lang="en-US" dirty="0"/>
              <a:t>')</a:t>
            </a:r>
            <a:br>
              <a:rPr lang="en-US" dirty="0"/>
            </a:br>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16</a:t>
            </a:fld>
            <a:endParaRPr lang="en-US"/>
          </a:p>
        </p:txBody>
      </p:sp>
    </p:spTree>
    <p:extLst>
      <p:ext uri="{BB962C8B-B14F-4D97-AF65-F5344CB8AC3E}">
        <p14:creationId xmlns:p14="http://schemas.microsoft.com/office/powerpoint/2010/main" val="156052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19</a:t>
            </a:fld>
            <a:endParaRPr lang="en-US"/>
          </a:p>
        </p:txBody>
      </p:sp>
    </p:spTree>
    <p:extLst>
      <p:ext uri="{BB962C8B-B14F-4D97-AF65-F5344CB8AC3E}">
        <p14:creationId xmlns:p14="http://schemas.microsoft.com/office/powerpoint/2010/main" val="1096287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 Data Scientists</a:t>
            </a:r>
            <a:r>
              <a:rPr lang="en-US" dirty="0"/>
              <a:t>:</a:t>
            </a:r>
            <a:br>
              <a:rPr lang="en-US" dirty="0"/>
            </a:br>
            <a:r>
              <a:rPr lang="en-US" dirty="0"/>
              <a:t>✅ Share models with non-technical stakeholders</a:t>
            </a:r>
            <a:br>
              <a:rPr lang="en-US" dirty="0"/>
            </a:br>
            <a:r>
              <a:rPr lang="en-US" dirty="0"/>
              <a:t>✅ Collect user feedback interactively</a:t>
            </a:r>
            <a:br>
              <a:rPr lang="en-US" dirty="0"/>
            </a:br>
            <a:r>
              <a:rPr lang="en-US" dirty="0"/>
              <a:t>✅ Rapid prototyping for LLMs &amp; ML models</a:t>
            </a:r>
          </a:p>
          <a:p>
            <a:br>
              <a:rPr lang="en-US" dirty="0"/>
            </a:br>
            <a:r>
              <a:rPr lang="en-US" dirty="0" err="1"/>
              <a:t>Gradio</a:t>
            </a:r>
            <a:r>
              <a:rPr lang="en-US" dirty="0"/>
              <a:t> excels at ML/AI model demos.</a:t>
            </a:r>
          </a:p>
          <a:p>
            <a:endParaRPr lang="en-US" dirty="0"/>
          </a:p>
          <a:p>
            <a:r>
              <a:rPr lang="en-US" dirty="0"/>
              <a:t>Widely used by </a:t>
            </a:r>
            <a:r>
              <a:rPr lang="en-US" b="1" dirty="0"/>
              <a:t>data scientists</a:t>
            </a:r>
            <a:r>
              <a:rPr lang="en-US" dirty="0"/>
              <a:t>, </a:t>
            </a:r>
            <a:r>
              <a:rPr lang="en-US" b="1" dirty="0"/>
              <a:t>researchers</a:t>
            </a:r>
            <a:r>
              <a:rPr lang="en-US" dirty="0"/>
              <a:t>, and </a:t>
            </a:r>
            <a:r>
              <a:rPr lang="en-US" b="1" dirty="0"/>
              <a:t>AI startups</a:t>
            </a:r>
            <a:r>
              <a:rPr lang="en-US" dirty="0"/>
              <a:t>.</a:t>
            </a:r>
          </a:p>
          <a:p>
            <a:r>
              <a:rPr lang="en-US" dirty="0"/>
              <a:t>Over </a:t>
            </a:r>
            <a:r>
              <a:rPr lang="en-US" b="1" dirty="0"/>
              <a:t>50,000</a:t>
            </a:r>
            <a:r>
              <a:rPr lang="en-US" dirty="0"/>
              <a:t> models on Hugging Face Spaces use </a:t>
            </a:r>
            <a:r>
              <a:rPr lang="en-US" dirty="0" err="1"/>
              <a:t>Gradio</a:t>
            </a:r>
            <a:r>
              <a:rPr lang="en-US" dirty="0"/>
              <a:t> interfaces (2023).</a:t>
            </a:r>
          </a:p>
          <a:p>
            <a:r>
              <a:rPr lang="en-US" dirty="0"/>
              <a:t>Integrated into workflows for </a:t>
            </a:r>
            <a:r>
              <a:rPr lang="en-US" b="1" dirty="0"/>
              <a:t>rapid prototyping</a:t>
            </a:r>
            <a:r>
              <a:rPr lang="en-US" dirty="0"/>
              <a:t>, </a:t>
            </a:r>
            <a:r>
              <a:rPr lang="en-US" b="1" dirty="0"/>
              <a:t>testing</a:t>
            </a:r>
            <a:r>
              <a:rPr lang="en-US" dirty="0"/>
              <a:t>, and </a:t>
            </a:r>
            <a:r>
              <a:rPr lang="en-US" b="1" dirty="0"/>
              <a:t>demos</a:t>
            </a:r>
            <a:r>
              <a:rPr lang="en-US" dirty="0"/>
              <a:t>.</a:t>
            </a:r>
          </a:p>
          <a:p>
            <a:r>
              <a:rPr lang="en-US" dirty="0"/>
              <a:t>Became a go-to tool for </a:t>
            </a:r>
            <a:r>
              <a:rPr lang="en-US" b="1" dirty="0"/>
              <a:t>LLM demos</a:t>
            </a:r>
            <a:r>
              <a:rPr lang="en-US" dirty="0"/>
              <a:t> and </a:t>
            </a:r>
            <a:r>
              <a:rPr lang="en-US" b="1" dirty="0"/>
              <a:t>computer vision tasks</a:t>
            </a:r>
            <a:r>
              <a:rPr lang="en-US" dirty="0"/>
              <a:t>.</a:t>
            </a:r>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3</a:t>
            </a:fld>
            <a:endParaRPr lang="en-US"/>
          </a:p>
        </p:txBody>
      </p:sp>
    </p:spTree>
    <p:extLst>
      <p:ext uri="{BB962C8B-B14F-4D97-AF65-F5344CB8AC3E}">
        <p14:creationId xmlns:p14="http://schemas.microsoft.com/office/powerpoint/2010/main" val="239666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Common Problem</a:t>
            </a:r>
            <a:r>
              <a:rPr lang="en-US" dirty="0"/>
              <a:t>:</a:t>
            </a:r>
            <a:br>
              <a:rPr lang="en-US" dirty="0"/>
            </a:br>
            <a:r>
              <a:rPr lang="en-US" dirty="0"/>
              <a:t>“I’ve trained a model... now how do I let others use or test it?”</a:t>
            </a:r>
          </a:p>
          <a:p>
            <a:r>
              <a:rPr lang="en-US" b="1" dirty="0"/>
              <a:t>The </a:t>
            </a:r>
            <a:r>
              <a:rPr lang="en-US" b="1" dirty="0" err="1"/>
              <a:t>Gradio</a:t>
            </a:r>
            <a:r>
              <a:rPr lang="en-US" b="1" dirty="0"/>
              <a:t> Solution</a:t>
            </a:r>
            <a:r>
              <a:rPr lang="en-US" dirty="0"/>
              <a:t>:</a:t>
            </a:r>
            <a:br>
              <a:rPr lang="en-US" dirty="0"/>
            </a:br>
            <a:r>
              <a:rPr lang="en-US" dirty="0"/>
              <a:t>✅ Instantly build a web app for your model</a:t>
            </a:r>
            <a:br>
              <a:rPr lang="en-US" dirty="0"/>
            </a:br>
            <a:r>
              <a:rPr lang="en-US" dirty="0"/>
              <a:t>✅ Collect feedback from non-technical users</a:t>
            </a:r>
            <a:br>
              <a:rPr lang="en-US" dirty="0"/>
            </a:br>
            <a:r>
              <a:rPr lang="en-US" dirty="0"/>
              <a:t>✅ Share links without deployment hassle</a:t>
            </a:r>
          </a:p>
          <a:p>
            <a:endParaRPr lang="en-US" dirty="0"/>
          </a:p>
          <a:p>
            <a:r>
              <a:rPr lang="en-US" dirty="0"/>
              <a:t>Data scientists</a:t>
            </a:r>
          </a:p>
          <a:p>
            <a:r>
              <a:rPr lang="en-US" dirty="0"/>
              <a:t>✅ ML researchers</a:t>
            </a:r>
          </a:p>
          <a:p>
            <a:r>
              <a:rPr lang="en-US" dirty="0"/>
              <a:t>✅ AI startups</a:t>
            </a:r>
          </a:p>
          <a:p>
            <a:r>
              <a:rPr lang="en-US" dirty="0"/>
              <a:t>✅ Educators &amp; students</a:t>
            </a:r>
          </a:p>
          <a:p>
            <a:endParaRPr lang="en-US" dirty="0"/>
          </a:p>
          <a:p>
            <a:r>
              <a:rPr lang="en-US" b="1" dirty="0"/>
              <a:t>Use Cases for Data Scientists</a:t>
            </a:r>
          </a:p>
          <a:p>
            <a:pPr>
              <a:buFont typeface="Arial" panose="020B0604020202020204" pitchFamily="34" charset="0"/>
              <a:buChar char="•"/>
            </a:pPr>
            <a:r>
              <a:rPr lang="en-US" dirty="0"/>
              <a:t>📈 </a:t>
            </a:r>
            <a:r>
              <a:rPr lang="en-US" b="1" dirty="0"/>
              <a:t>Model Testing &amp; Prototyping</a:t>
            </a:r>
            <a:endParaRPr lang="en-US" dirty="0"/>
          </a:p>
          <a:p>
            <a:pPr>
              <a:buFont typeface="Arial" panose="020B0604020202020204" pitchFamily="34" charset="0"/>
              <a:buChar char="•"/>
            </a:pPr>
            <a:r>
              <a:rPr lang="en-US" dirty="0"/>
              <a:t>🧪 </a:t>
            </a:r>
            <a:r>
              <a:rPr lang="en-US" b="1" dirty="0"/>
              <a:t>Experiment Sharing</a:t>
            </a:r>
            <a:endParaRPr lang="en-US" dirty="0"/>
          </a:p>
          <a:p>
            <a:pPr>
              <a:buFont typeface="Arial" panose="020B0604020202020204" pitchFamily="34" charset="0"/>
              <a:buChar char="•"/>
            </a:pPr>
            <a:r>
              <a:rPr lang="en-US" dirty="0"/>
              <a:t>👥 </a:t>
            </a:r>
            <a:r>
              <a:rPr lang="en-US" b="1" dirty="0"/>
              <a:t>User Feedback Collection</a:t>
            </a:r>
            <a:endParaRPr lang="en-US" dirty="0"/>
          </a:p>
          <a:p>
            <a:pPr>
              <a:buFont typeface="Arial" panose="020B0604020202020204" pitchFamily="34" charset="0"/>
              <a:buChar char="•"/>
            </a:pPr>
            <a:r>
              <a:rPr lang="en-US" dirty="0"/>
              <a:t>🎓 </a:t>
            </a:r>
            <a:r>
              <a:rPr lang="en-US" b="1" dirty="0"/>
              <a:t>Educational Demos and Workshops</a:t>
            </a:r>
            <a:endParaRPr lang="en-US" dirty="0"/>
          </a:p>
          <a:p>
            <a:pPr>
              <a:buFont typeface="Arial" panose="020B0604020202020204" pitchFamily="34" charset="0"/>
              <a:buChar char="•"/>
            </a:pPr>
            <a:r>
              <a:rPr lang="en-US" dirty="0"/>
              <a:t>🤖 </a:t>
            </a:r>
            <a:r>
              <a:rPr lang="en-US" b="1" dirty="0"/>
              <a:t>Chatbots, LLM demos, CV apps</a:t>
            </a:r>
            <a:endParaRPr lang="en-US" dirty="0"/>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4</a:t>
            </a:fld>
            <a:endParaRPr lang="en-US"/>
          </a:p>
        </p:txBody>
      </p:sp>
    </p:spTree>
    <p:extLst>
      <p:ext uri="{BB962C8B-B14F-4D97-AF65-F5344CB8AC3E}">
        <p14:creationId xmlns:p14="http://schemas.microsoft.com/office/powerpoint/2010/main" val="1403228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a:t>
            </a:r>
            <a:r>
              <a:rPr lang="en-US" b="1" dirty="0"/>
              <a:t>web app creation</a:t>
            </a:r>
          </a:p>
          <a:p>
            <a:endParaRPr lang="en-US" dirty="0"/>
          </a:p>
          <a:p>
            <a:r>
              <a:rPr lang="en-US" b="1" dirty="0"/>
              <a:t>Built-in components</a:t>
            </a:r>
            <a:r>
              <a:rPr lang="en-US" dirty="0"/>
              <a:t>: Textbox, Chatbot, Image Upload, etc.</a:t>
            </a:r>
          </a:p>
          <a:p>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includes more than 30 pre-built components (as well as many </a:t>
            </a:r>
            <a:r>
              <a:rPr lang="en-US" b="0" i="0" u="sng" dirty="0">
                <a:effectLst/>
                <a:latin typeface="IBM Plex Sans" panose="020B0503050203000203" pitchFamily="34" charset="0"/>
                <a:hlinkClick r:id="rId3"/>
              </a:rPr>
              <a:t>community-built </a:t>
            </a:r>
            <a:r>
              <a:rPr lang="en-US" b="0" i="1" u="sng" dirty="0">
                <a:effectLst/>
                <a:latin typeface="IBM Plex Sans" panose="020B0503050203000203" pitchFamily="34" charset="0"/>
                <a:hlinkClick r:id="rId3"/>
              </a:rPr>
              <a:t>custom components</a:t>
            </a:r>
            <a:r>
              <a:rPr lang="en-US" b="0" i="0" dirty="0">
                <a:solidFill>
                  <a:srgbClr val="374151"/>
                </a:solidFill>
                <a:effectLst/>
                <a:latin typeface="IBM Plex Sans" panose="020B0503050203000203" pitchFamily="34" charset="0"/>
              </a:rPr>
              <a:t>) that can be used as inputs or outputs in your demo. </a:t>
            </a:r>
          </a:p>
          <a:p>
            <a:r>
              <a:rPr lang="en-US" b="0" i="0" dirty="0">
                <a:solidFill>
                  <a:srgbClr val="374151"/>
                </a:solidFill>
                <a:effectLst/>
                <a:latin typeface="IBM Plex Sans" panose="020B0503050203000203" pitchFamily="34" charset="0"/>
              </a:rPr>
              <a:t>These components correspond to common data types in machine learning and data science, e.g. the </a:t>
            </a:r>
            <a:r>
              <a:rPr lang="en-US" dirty="0" err="1"/>
              <a:t>gr.Image</a:t>
            </a:r>
            <a:r>
              <a:rPr lang="en-US" b="0" i="0" dirty="0">
                <a:solidFill>
                  <a:srgbClr val="374151"/>
                </a:solidFill>
                <a:effectLst/>
                <a:latin typeface="IBM Plex Sans" panose="020B0503050203000203" pitchFamily="34" charset="0"/>
              </a:rPr>
              <a:t> component is designed to handle input or output images, the </a:t>
            </a:r>
            <a:r>
              <a:rPr lang="en-US" dirty="0" err="1"/>
              <a:t>gr.Label</a:t>
            </a:r>
            <a:r>
              <a:rPr lang="en-US" b="0" i="0" dirty="0">
                <a:solidFill>
                  <a:srgbClr val="374151"/>
                </a:solidFill>
                <a:effectLst/>
                <a:latin typeface="IBM Plex Sans" panose="020B0503050203000203" pitchFamily="34" charset="0"/>
              </a:rPr>
              <a:t> component displays classification labels and probabilities, the </a:t>
            </a:r>
            <a:r>
              <a:rPr lang="en-US" dirty="0" err="1"/>
              <a:t>gr.LinePlot</a:t>
            </a:r>
            <a:r>
              <a:rPr lang="en-US" b="0" i="0" dirty="0">
                <a:solidFill>
                  <a:srgbClr val="374151"/>
                </a:solidFill>
                <a:effectLst/>
                <a:latin typeface="IBM Plex Sans" panose="020B0503050203000203" pitchFamily="34" charset="0"/>
              </a:rPr>
              <a:t> component displays line plots, and so on.</a:t>
            </a:r>
          </a:p>
          <a:p>
            <a:endParaRPr lang="en-US" dirty="0"/>
          </a:p>
          <a:p>
            <a:r>
              <a:rPr lang="en-US" b="1" dirty="0"/>
              <a:t>Custom layouts</a:t>
            </a:r>
            <a:r>
              <a:rPr lang="en-US" dirty="0"/>
              <a:t>: Use Blocks to design complex workflows</a:t>
            </a:r>
          </a:p>
          <a:p>
            <a:endParaRPr lang="en-US" dirty="0"/>
          </a:p>
          <a:p>
            <a:r>
              <a:rPr lang="en-US" dirty="0"/>
              <a:t>Share via </a:t>
            </a:r>
            <a:r>
              <a:rPr lang="en-US" b="1" dirty="0"/>
              <a:t>public links</a:t>
            </a:r>
            <a:endParaRPr lang="en-US" dirty="0"/>
          </a:p>
          <a:p>
            <a:r>
              <a:rPr lang="en-US" dirty="0"/>
              <a:t>Seamless </a:t>
            </a:r>
            <a:r>
              <a:rPr lang="en-US" b="1" dirty="0"/>
              <a:t>deployment to Hugging Face Spaces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Popular integrations</a:t>
            </a:r>
            <a:r>
              <a:rPr lang="en-US" dirty="0"/>
              <a:t>:</a:t>
            </a:r>
            <a:br>
              <a:rPr lang="en-US" dirty="0"/>
            </a:br>
            <a:r>
              <a:rPr lang="en-US" dirty="0"/>
              <a:t>Hugging Face Spaces, TensorFlow, </a:t>
            </a:r>
            <a:r>
              <a:rPr lang="en-US" dirty="0" err="1"/>
              <a:t>PyTorch</a:t>
            </a:r>
            <a:endParaRPr lang="en-US" dirty="0"/>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5</a:t>
            </a:fld>
            <a:endParaRPr lang="en-US"/>
          </a:p>
        </p:txBody>
      </p:sp>
    </p:spTree>
    <p:extLst>
      <p:ext uri="{BB962C8B-B14F-4D97-AF65-F5344CB8AC3E}">
        <p14:creationId xmlns:p14="http://schemas.microsoft.com/office/powerpoint/2010/main" val="145348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6</a:t>
            </a:fld>
            <a:endParaRPr lang="en-US"/>
          </a:p>
        </p:txBody>
      </p:sp>
    </p:spTree>
    <p:extLst>
      <p:ext uri="{BB962C8B-B14F-4D97-AF65-F5344CB8AC3E}">
        <p14:creationId xmlns:p14="http://schemas.microsoft.com/office/powerpoint/2010/main" val="3494530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Wrap your function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Define input/output components - </a:t>
            </a:r>
            <a:r>
              <a:rPr lang="fr-FR" dirty="0"/>
              <a:t>Components: </a:t>
            </a:r>
            <a:r>
              <a:rPr lang="fr-FR" dirty="0" err="1"/>
              <a:t>Textbox</a:t>
            </a:r>
            <a:r>
              <a:rPr lang="fr-FR" dirty="0"/>
              <a:t>, </a:t>
            </a:r>
            <a:r>
              <a:rPr lang="fr-FR" dirty="0" err="1"/>
              <a:t>Slider</a:t>
            </a:r>
            <a:r>
              <a:rPr lang="fr-FR" dirty="0"/>
              <a:t>, </a:t>
            </a:r>
            <a:r>
              <a:rPr lang="fr-FR" dirty="0" err="1"/>
              <a:t>Dropdown</a:t>
            </a:r>
            <a:r>
              <a:rPr lang="fr-FR" dirty="0"/>
              <a:t>, etc.</a:t>
            </a:r>
            <a:endParaRPr lang="en-US" dirty="0"/>
          </a:p>
          <a:p>
            <a:r>
              <a:rPr lang="en-US" b="1" dirty="0"/>
              <a:t>Launch the interface (and share!)</a:t>
            </a:r>
            <a:endParaRPr lang="en-US" dirty="0"/>
          </a:p>
          <a:p>
            <a:endParaRPr lang="en-US" dirty="0"/>
          </a:p>
          <a:p>
            <a:pPr algn="l"/>
            <a:r>
              <a:rPr lang="en-US" b="0" i="0" dirty="0">
                <a:solidFill>
                  <a:srgbClr val="374151"/>
                </a:solidFill>
                <a:effectLst/>
                <a:latin typeface="IBM Plex Sans" panose="020F0502020204030204" pitchFamily="34" charset="0"/>
              </a:rPr>
              <a:t>We see that the Interface class is initialized with three required parameters:</a:t>
            </a:r>
          </a:p>
          <a:p>
            <a:pPr algn="l">
              <a:buFont typeface="Arial" panose="020B0604020202020204" pitchFamily="34" charset="0"/>
              <a:buChar char="•"/>
            </a:pPr>
            <a:r>
              <a:rPr lang="en-US" b="0" i="0" dirty="0" err="1">
                <a:solidFill>
                  <a:srgbClr val="374151"/>
                </a:solidFill>
                <a:effectLst/>
                <a:latin typeface="IBM Plex Sans" panose="020F0502020204030204" pitchFamily="34" charset="0"/>
              </a:rPr>
              <a:t>fn</a:t>
            </a:r>
            <a:r>
              <a:rPr lang="en-US" b="0" i="0" dirty="0">
                <a:solidFill>
                  <a:srgbClr val="374151"/>
                </a:solidFill>
                <a:effectLst/>
                <a:latin typeface="IBM Plex Sans" panose="020F0502020204030204" pitchFamily="34" charset="0"/>
              </a:rPr>
              <a:t>: the function to wrap a user interface (UI) around</a:t>
            </a:r>
          </a:p>
          <a:p>
            <a:pPr algn="l">
              <a:buFont typeface="Arial" panose="020B0604020202020204" pitchFamily="34" charset="0"/>
              <a:buChar char="•"/>
            </a:pPr>
            <a:r>
              <a:rPr lang="en-US" b="0" i="0" dirty="0">
                <a:solidFill>
                  <a:srgbClr val="374151"/>
                </a:solidFill>
                <a:effectLst/>
                <a:latin typeface="IBM Plex Sans" panose="020F0502020204030204" pitchFamily="34" charset="0"/>
              </a:rPr>
              <a:t>inputs: which </a:t>
            </a:r>
            <a:r>
              <a:rPr lang="en-US" b="0" i="0" dirty="0" err="1">
                <a:solidFill>
                  <a:srgbClr val="374151"/>
                </a:solidFill>
                <a:effectLst/>
                <a:latin typeface="IBM Plex Sans" panose="020F0502020204030204" pitchFamily="34" charset="0"/>
              </a:rPr>
              <a:t>Gradio</a:t>
            </a:r>
            <a:r>
              <a:rPr lang="en-US" b="0" i="0" dirty="0">
                <a:solidFill>
                  <a:srgbClr val="374151"/>
                </a:solidFill>
                <a:effectLst/>
                <a:latin typeface="IBM Plex Sans" panose="020F0502020204030204" pitchFamily="34" charset="0"/>
              </a:rPr>
              <a:t> component(s) to use for the input. The number of components should match the number of arguments in your function.</a:t>
            </a:r>
          </a:p>
          <a:p>
            <a:pPr algn="l">
              <a:buFont typeface="Arial" panose="020B0604020202020204" pitchFamily="34" charset="0"/>
              <a:buChar char="•"/>
            </a:pPr>
            <a:r>
              <a:rPr lang="en-US" b="0" i="0" dirty="0">
                <a:solidFill>
                  <a:srgbClr val="374151"/>
                </a:solidFill>
                <a:effectLst/>
                <a:latin typeface="IBM Plex Sans" panose="020F0502020204030204" pitchFamily="34" charset="0"/>
              </a:rPr>
              <a:t>outputs: which </a:t>
            </a:r>
            <a:r>
              <a:rPr lang="en-US" b="0" i="0" dirty="0" err="1">
                <a:solidFill>
                  <a:srgbClr val="374151"/>
                </a:solidFill>
                <a:effectLst/>
                <a:latin typeface="IBM Plex Sans" panose="020F0502020204030204" pitchFamily="34" charset="0"/>
              </a:rPr>
              <a:t>Gradio</a:t>
            </a:r>
            <a:r>
              <a:rPr lang="en-US" b="0" i="0" dirty="0">
                <a:solidFill>
                  <a:srgbClr val="374151"/>
                </a:solidFill>
                <a:effectLst/>
                <a:latin typeface="IBM Plex Sans" panose="020F0502020204030204" pitchFamily="34" charset="0"/>
              </a:rPr>
              <a:t> component(s) to use for the output. The number of components should match the number of return values from your function.</a:t>
            </a:r>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7</a:t>
            </a:fld>
            <a:endParaRPr lang="en-US"/>
          </a:p>
        </p:txBody>
      </p:sp>
    </p:spTree>
    <p:extLst>
      <p:ext uri="{BB962C8B-B14F-4D97-AF65-F5344CB8AC3E}">
        <p14:creationId xmlns:p14="http://schemas.microsoft.com/office/powerpoint/2010/main" val="418324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8</a:t>
            </a:fld>
            <a:endParaRPr lang="en-US"/>
          </a:p>
        </p:txBody>
      </p:sp>
    </p:spTree>
    <p:extLst>
      <p:ext uri="{BB962C8B-B14F-4D97-AF65-F5344CB8AC3E}">
        <p14:creationId xmlns:p14="http://schemas.microsoft.com/office/powerpoint/2010/main" val="1781148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Customize layout and workflows</a:t>
            </a:r>
          </a:p>
          <a:p>
            <a:r>
              <a:rPr lang="en-US" dirty="0"/>
              <a:t>Combine multiple components and events</a:t>
            </a:r>
          </a:p>
          <a:p>
            <a:endParaRPr lang="en-US" dirty="0"/>
          </a:p>
          <a:p>
            <a:pPr algn="l">
              <a:buFont typeface="Arial" panose="020B0604020202020204" pitchFamily="34" charset="0"/>
              <a:buChar char="•"/>
            </a:pPr>
            <a:r>
              <a:rPr lang="en-US" b="0" i="0" dirty="0">
                <a:solidFill>
                  <a:srgbClr val="374151"/>
                </a:solidFill>
                <a:effectLst/>
                <a:latin typeface="IBM Plex Sans" panose="020B0503050203000203" pitchFamily="34" charset="0"/>
              </a:rPr>
              <a:t>First, note the with </a:t>
            </a:r>
            <a:r>
              <a:rPr lang="en-US" b="0" i="0" dirty="0" err="1">
                <a:solidFill>
                  <a:srgbClr val="374151"/>
                </a:solidFill>
                <a:effectLst/>
                <a:latin typeface="IBM Plex Sans" panose="020B0503050203000203" pitchFamily="34" charset="0"/>
              </a:rPr>
              <a:t>gr.Blocks</a:t>
            </a:r>
            <a:r>
              <a:rPr lang="en-US" b="0" i="0" dirty="0">
                <a:solidFill>
                  <a:srgbClr val="374151"/>
                </a:solidFill>
                <a:effectLst/>
                <a:latin typeface="IBM Plex Sans" panose="020B0503050203000203" pitchFamily="34" charset="0"/>
              </a:rPr>
              <a:t>() as demo: clause. The Blocks app code will be contained within this clause.</a:t>
            </a:r>
          </a:p>
          <a:p>
            <a:pPr algn="l">
              <a:buFont typeface="Arial" panose="020B0604020202020204" pitchFamily="34" charset="0"/>
              <a:buChar char="•"/>
            </a:pPr>
            <a:r>
              <a:rPr lang="en-US" b="0" i="0" dirty="0">
                <a:solidFill>
                  <a:srgbClr val="374151"/>
                </a:solidFill>
                <a:effectLst/>
                <a:latin typeface="IBM Plex Sans" panose="020B0503050203000203" pitchFamily="34" charset="0"/>
              </a:rPr>
              <a:t>Next come the Components. These are the same Components used in Interface. However, instead of being passed to some constructor, Components are automatically added to the Blocks as they are created within the with clause.</a:t>
            </a:r>
          </a:p>
          <a:p>
            <a:pPr algn="l">
              <a:buFont typeface="Arial" panose="020B0604020202020204" pitchFamily="34" charset="0"/>
              <a:buChar char="•"/>
            </a:pPr>
            <a:r>
              <a:rPr lang="en-US" b="0" i="0" dirty="0">
                <a:solidFill>
                  <a:srgbClr val="374151"/>
                </a:solidFill>
                <a:effectLst/>
                <a:latin typeface="IBM Plex Sans" panose="020B0503050203000203" pitchFamily="34" charset="0"/>
              </a:rPr>
              <a:t>Finally, the click() event listener. Event listeners define the data flow within the app. In the example above, the listener ties the two Textboxes together. The Textbox name acts as the input and Textbox output acts as the output to the greet method. This dataflow is triggered when the Button </a:t>
            </a:r>
            <a:r>
              <a:rPr lang="en-US" b="0" i="0" dirty="0" err="1">
                <a:solidFill>
                  <a:srgbClr val="374151"/>
                </a:solidFill>
                <a:effectLst/>
                <a:latin typeface="IBM Plex Sans" panose="020B0503050203000203" pitchFamily="34" charset="0"/>
              </a:rPr>
              <a:t>greet_btn</a:t>
            </a:r>
            <a:r>
              <a:rPr lang="en-US" b="0" i="0" dirty="0">
                <a:solidFill>
                  <a:srgbClr val="374151"/>
                </a:solidFill>
                <a:effectLst/>
                <a:latin typeface="IBM Plex Sans" panose="020B0503050203000203" pitchFamily="34" charset="0"/>
              </a:rPr>
              <a:t> is clicked. Like an Interface, an event listener can take multiple inputs or outputs.</a:t>
            </a:r>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9</a:t>
            </a:fld>
            <a:endParaRPr lang="en-US"/>
          </a:p>
        </p:txBody>
      </p:sp>
    </p:spTree>
    <p:extLst>
      <p:ext uri="{BB962C8B-B14F-4D97-AF65-F5344CB8AC3E}">
        <p14:creationId xmlns:p14="http://schemas.microsoft.com/office/powerpoint/2010/main" val="34815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supports the ability to pass </a:t>
            </a:r>
            <a:r>
              <a:rPr lang="en-US" b="0" i="1" dirty="0">
                <a:solidFill>
                  <a:srgbClr val="374151"/>
                </a:solidFill>
                <a:effectLst/>
                <a:latin typeface="IBM Plex Sans" panose="020B0503050203000203" pitchFamily="34" charset="0"/>
              </a:rPr>
              <a:t>batch</a:t>
            </a:r>
            <a:r>
              <a:rPr lang="en-US" b="0" i="0" dirty="0">
                <a:solidFill>
                  <a:srgbClr val="374151"/>
                </a:solidFill>
                <a:effectLst/>
                <a:latin typeface="IBM Plex Sans" panose="020B0503050203000203" pitchFamily="34" charset="0"/>
              </a:rPr>
              <a:t> functions. Batch functions are just functions which take in a list of inputs and return a list of predictions.</a:t>
            </a:r>
          </a:p>
          <a:p>
            <a:pPr algn="l"/>
            <a:r>
              <a:rPr lang="en-US" b="0" i="0" dirty="0">
                <a:solidFill>
                  <a:srgbClr val="374151"/>
                </a:solidFill>
                <a:effectLst/>
                <a:latin typeface="IBM Plex Sans" panose="020B0503050203000203" pitchFamily="34" charset="0"/>
              </a:rPr>
              <a:t>For example, here is a batched function that takes in two lists of inputs (a list of words and a list of </a:t>
            </a:r>
            <a:r>
              <a:rPr lang="en-US" b="0" i="0" dirty="0" err="1">
                <a:solidFill>
                  <a:srgbClr val="374151"/>
                </a:solidFill>
                <a:effectLst/>
                <a:latin typeface="IBM Plex Sans" panose="020B0503050203000203" pitchFamily="34" charset="0"/>
              </a:rPr>
              <a:t>ints</a:t>
            </a:r>
            <a:r>
              <a:rPr lang="en-US" b="0" i="0" dirty="0">
                <a:solidFill>
                  <a:srgbClr val="374151"/>
                </a:solidFill>
                <a:effectLst/>
                <a:latin typeface="IBM Plex Sans" panose="020B0503050203000203" pitchFamily="34" charset="0"/>
              </a:rPr>
              <a:t>), and returns a list of trimmed words as output in above example</a:t>
            </a:r>
          </a:p>
          <a:p>
            <a:pPr algn="l"/>
            <a:endParaRPr lang="en-US" b="0" i="0" dirty="0">
              <a:solidFill>
                <a:srgbClr val="374151"/>
              </a:solidFill>
              <a:effectLst/>
              <a:latin typeface="IBM Plex Sans" panose="020B0503050203000203" pitchFamily="34" charset="0"/>
            </a:endParaRPr>
          </a:p>
          <a:p>
            <a:pPr algn="l"/>
            <a:r>
              <a:rPr lang="en-US" b="0" i="0" dirty="0">
                <a:solidFill>
                  <a:srgbClr val="374151"/>
                </a:solidFill>
                <a:effectLst/>
                <a:latin typeface="IBM Plex Sans" panose="020B0503050203000203" pitchFamily="34" charset="0"/>
              </a:rPr>
              <a:t>The advantage of using batched functions is that if you enable queuing, the </a:t>
            </a:r>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server can automatically </a:t>
            </a:r>
            <a:r>
              <a:rPr lang="en-US" b="0" i="1" dirty="0">
                <a:solidFill>
                  <a:srgbClr val="374151"/>
                </a:solidFill>
                <a:effectLst/>
                <a:latin typeface="IBM Plex Sans" panose="020B0503050203000203" pitchFamily="34" charset="0"/>
              </a:rPr>
              <a:t>batch</a:t>
            </a:r>
            <a:r>
              <a:rPr lang="en-US" b="0" i="0" dirty="0">
                <a:solidFill>
                  <a:srgbClr val="374151"/>
                </a:solidFill>
                <a:effectLst/>
                <a:latin typeface="IBM Plex Sans" panose="020B0503050203000203" pitchFamily="34" charset="0"/>
              </a:rPr>
              <a:t> incoming requests and process them in parallel, potentially speeding up your demo.</a:t>
            </a:r>
          </a:p>
          <a:p>
            <a:pPr algn="l"/>
            <a:r>
              <a:rPr lang="en-US" b="0" i="0" dirty="0">
                <a:solidFill>
                  <a:srgbClr val="374151"/>
                </a:solidFill>
                <a:effectLst/>
                <a:latin typeface="IBM Plex Sans" panose="020B0503050203000203" pitchFamily="34" charset="0"/>
              </a:rPr>
              <a:t> Here's what the </a:t>
            </a:r>
            <a:r>
              <a:rPr lang="en-US" b="0" i="0" dirty="0" err="1">
                <a:solidFill>
                  <a:srgbClr val="374151"/>
                </a:solidFill>
                <a:effectLst/>
                <a:latin typeface="IBM Plex Sans" panose="020B0503050203000203" pitchFamily="34" charset="0"/>
              </a:rPr>
              <a:t>Gradio</a:t>
            </a:r>
            <a:r>
              <a:rPr lang="en-US" b="0" i="0" dirty="0">
                <a:solidFill>
                  <a:srgbClr val="374151"/>
                </a:solidFill>
                <a:effectLst/>
                <a:latin typeface="IBM Plex Sans" panose="020B0503050203000203" pitchFamily="34" charset="0"/>
              </a:rPr>
              <a:t> code looks like (notice the </a:t>
            </a:r>
            <a:r>
              <a:rPr lang="en-US" dirty="0"/>
              <a:t>batch=True</a:t>
            </a:r>
            <a:r>
              <a:rPr lang="en-US" b="0" i="0" dirty="0">
                <a:solidFill>
                  <a:srgbClr val="374151"/>
                </a:solidFill>
                <a:effectLst/>
                <a:latin typeface="IBM Plex Sans" panose="020B0503050203000203" pitchFamily="34" charset="0"/>
              </a:rPr>
              <a:t> and </a:t>
            </a:r>
            <a:r>
              <a:rPr lang="en-US" dirty="0" err="1"/>
              <a:t>max_batch_size</a:t>
            </a:r>
            <a:r>
              <a:rPr lang="en-US" dirty="0"/>
              <a:t>=16</a:t>
            </a:r>
            <a:r>
              <a:rPr lang="en-US" b="0" i="0" dirty="0">
                <a:solidFill>
                  <a:srgbClr val="374151"/>
                </a:solidFill>
                <a:effectLst/>
                <a:latin typeface="IBM Plex Sans" panose="020B0503050203000203" pitchFamily="34" charset="0"/>
              </a:rPr>
              <a:t>) (sequential processing time 80 seconds to batch processing time 5 seconds)</a:t>
            </a:r>
          </a:p>
          <a:p>
            <a:endParaRPr lang="en-US" dirty="0"/>
          </a:p>
        </p:txBody>
      </p:sp>
      <p:sp>
        <p:nvSpPr>
          <p:cNvPr id="4" name="Slide Number Placeholder 3"/>
          <p:cNvSpPr>
            <a:spLocks noGrp="1"/>
          </p:cNvSpPr>
          <p:nvPr>
            <p:ph type="sldNum" sz="quarter" idx="5"/>
          </p:nvPr>
        </p:nvSpPr>
        <p:spPr/>
        <p:txBody>
          <a:bodyPr/>
          <a:lstStyle/>
          <a:p>
            <a:fld id="{D57B410F-DA96-41CD-B9CE-2C2C8DA24E18}" type="slidenum">
              <a:rPr lang="en-US" smtClean="0"/>
              <a:t>10</a:t>
            </a:fld>
            <a:endParaRPr lang="en-US"/>
          </a:p>
        </p:txBody>
      </p:sp>
    </p:spTree>
    <p:extLst>
      <p:ext uri="{BB962C8B-B14F-4D97-AF65-F5344CB8AC3E}">
        <p14:creationId xmlns:p14="http://schemas.microsoft.com/office/powerpoint/2010/main" val="86453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2225-8126-B8E3-75B8-7E1702258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E5C03-1A30-BCA4-8B3E-B26FDF456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1E803A-8E49-86C0-8C5E-341CB0BBAB2F}"/>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5" name="Footer Placeholder 4">
            <a:extLst>
              <a:ext uri="{FF2B5EF4-FFF2-40B4-BE49-F238E27FC236}">
                <a16:creationId xmlns:a16="http://schemas.microsoft.com/office/drawing/2014/main" id="{B52A157A-7421-E887-D056-7E2B2D059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66106-045A-365C-3DCD-47499E14FC95}"/>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204661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D192-F74A-B478-95E3-0A2A5CDD2E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350537-0842-D131-C0BD-EAD9CD114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0B64F-72E6-2DC2-3318-0B5EAD9DEA0C}"/>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5" name="Footer Placeholder 4">
            <a:extLst>
              <a:ext uri="{FF2B5EF4-FFF2-40B4-BE49-F238E27FC236}">
                <a16:creationId xmlns:a16="http://schemas.microsoft.com/office/drawing/2014/main" id="{710509FE-D409-6061-BB91-1A9B448B8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13BEB-F6FB-B8E8-2470-359A616A29F7}"/>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281669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4C3193-609A-1F9E-F1EA-9476F6E93B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F8D9EB-91C9-82CB-C091-294D17F0C9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8E942-52DE-08B5-1175-F8A5D2824520}"/>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5" name="Footer Placeholder 4">
            <a:extLst>
              <a:ext uri="{FF2B5EF4-FFF2-40B4-BE49-F238E27FC236}">
                <a16:creationId xmlns:a16="http://schemas.microsoft.com/office/drawing/2014/main" id="{A517B26D-118A-CE68-485F-F9AA0E68B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56D33-F8AF-AB38-9F02-1346E16FB457}"/>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27592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3E1D-157A-DD84-9BE1-E4FA40037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D08145-0E17-FE86-3621-FF4517EEA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985D3-26B0-3418-DEDC-D7F97D33E6B3}"/>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5" name="Footer Placeholder 4">
            <a:extLst>
              <a:ext uri="{FF2B5EF4-FFF2-40B4-BE49-F238E27FC236}">
                <a16:creationId xmlns:a16="http://schemas.microsoft.com/office/drawing/2014/main" id="{12555AB8-0EB1-0DE7-718E-CD39A4BD6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41DA8-C084-F32B-C4DC-A69EF630A196}"/>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324350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D05C-5DD8-0044-2764-031FF2066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3CB795-4AB3-DA14-9DFC-3AF8FDB221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FF80D-C8A8-BED8-3336-55BFD01EF1B5}"/>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5" name="Footer Placeholder 4">
            <a:extLst>
              <a:ext uri="{FF2B5EF4-FFF2-40B4-BE49-F238E27FC236}">
                <a16:creationId xmlns:a16="http://schemas.microsoft.com/office/drawing/2014/main" id="{4867D9B7-C6D0-AC16-3FC8-3CB4228B3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12A2C-B8EC-4EC8-5990-E3F1C810FD6A}"/>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11015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0326-39E5-A3A7-2B72-2BA337A69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00276-1451-F0CF-C29E-D1161EB93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DCAEAF-5352-112B-3283-B52AD0E56C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2F3DC8-2A90-3C48-6D67-9955DEE2433F}"/>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6" name="Footer Placeholder 5">
            <a:extLst>
              <a:ext uri="{FF2B5EF4-FFF2-40B4-BE49-F238E27FC236}">
                <a16:creationId xmlns:a16="http://schemas.microsoft.com/office/drawing/2014/main" id="{900BC5BE-4DC7-8D5C-DBA6-B2C32A8C6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18FB2-0EEB-6EDC-81DB-2EDE7AFCAC54}"/>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294970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BD1B-1C76-60F6-D517-5A77529DF9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79B9DD-AF99-3B4F-F0D7-88A26C0083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1B81D3-4FF0-E0D5-2BDB-F5F78A673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D8B9D2-F445-BE54-1A18-1B6658E987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E8B096-7B28-CBE8-7A17-E6AAB586A1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83783-6F7F-E1BA-F7AE-8E480AB729AB}"/>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8" name="Footer Placeholder 7">
            <a:extLst>
              <a:ext uri="{FF2B5EF4-FFF2-40B4-BE49-F238E27FC236}">
                <a16:creationId xmlns:a16="http://schemas.microsoft.com/office/drawing/2014/main" id="{9D1584D4-6756-94BB-AEB0-F8B6ACAFB1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E1EFE7-6E6F-32EF-A7F0-1BF06AB2B317}"/>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23999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5FB1-E838-E8BE-8B05-E865E34191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3C697B-DFA6-3506-DE00-DF51E14CB553}"/>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4" name="Footer Placeholder 3">
            <a:extLst>
              <a:ext uri="{FF2B5EF4-FFF2-40B4-BE49-F238E27FC236}">
                <a16:creationId xmlns:a16="http://schemas.microsoft.com/office/drawing/2014/main" id="{FBF14D6E-6BDD-5B91-94B7-B41B6DBD8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1A855D-2EAC-CE1B-C9A1-B9B0F6901847}"/>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282265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60C01-EAE4-53F6-DBFD-295CAD86F264}"/>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3" name="Footer Placeholder 2">
            <a:extLst>
              <a:ext uri="{FF2B5EF4-FFF2-40B4-BE49-F238E27FC236}">
                <a16:creationId xmlns:a16="http://schemas.microsoft.com/office/drawing/2014/main" id="{F15B9D14-3226-7466-1875-E994DC56E0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71E9E6-0BDD-6829-649C-0843665F81A5}"/>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40690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7E2E-95E9-07CC-F375-57A05789E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48F1CF-0AB8-A0EE-3EE5-0BAF496D5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E8A8F2-DA34-7A07-296A-87756D0B8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FDD42-8334-73AE-12F4-64D9FC39552E}"/>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6" name="Footer Placeholder 5">
            <a:extLst>
              <a:ext uri="{FF2B5EF4-FFF2-40B4-BE49-F238E27FC236}">
                <a16:creationId xmlns:a16="http://schemas.microsoft.com/office/drawing/2014/main" id="{6B647121-6E9A-7FCB-D7FF-0FE97A190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6F46B-E1FE-8272-9202-D99DC9FFC05F}"/>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122363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7FA9-24E4-E359-AF9A-6D20AA822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4D2F5-4855-877A-104C-8C9BEB2D1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9CAD24-2B71-55BB-9C7D-CFC206401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3577A-F759-B3D0-5A1B-A767FC6B515D}"/>
              </a:ext>
            </a:extLst>
          </p:cNvPr>
          <p:cNvSpPr>
            <a:spLocks noGrp="1"/>
          </p:cNvSpPr>
          <p:nvPr>
            <p:ph type="dt" sz="half" idx="10"/>
          </p:nvPr>
        </p:nvSpPr>
        <p:spPr/>
        <p:txBody>
          <a:bodyPr/>
          <a:lstStyle/>
          <a:p>
            <a:fld id="{ABDB0A49-0F41-49D5-B550-88A1284DE389}" type="datetimeFigureOut">
              <a:rPr lang="en-US" smtClean="0"/>
              <a:t>3/23/2025</a:t>
            </a:fld>
            <a:endParaRPr lang="en-US"/>
          </a:p>
        </p:txBody>
      </p:sp>
      <p:sp>
        <p:nvSpPr>
          <p:cNvPr id="6" name="Footer Placeholder 5">
            <a:extLst>
              <a:ext uri="{FF2B5EF4-FFF2-40B4-BE49-F238E27FC236}">
                <a16:creationId xmlns:a16="http://schemas.microsoft.com/office/drawing/2014/main" id="{CA1D6E59-3DD7-D0CB-0597-C20B1D4A0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8B295-41E6-321D-BA98-780AC0E82929}"/>
              </a:ext>
            </a:extLst>
          </p:cNvPr>
          <p:cNvSpPr>
            <a:spLocks noGrp="1"/>
          </p:cNvSpPr>
          <p:nvPr>
            <p:ph type="sldNum" sz="quarter" idx="12"/>
          </p:nvPr>
        </p:nvSpPr>
        <p:spPr/>
        <p:txBody>
          <a:bodyPr/>
          <a:lstStyle/>
          <a:p>
            <a:fld id="{17BBAD41-ED9E-4AF6-A6B4-37335EFFF501}" type="slidenum">
              <a:rPr lang="en-US" smtClean="0"/>
              <a:t>‹#›</a:t>
            </a:fld>
            <a:endParaRPr lang="en-US"/>
          </a:p>
        </p:txBody>
      </p:sp>
    </p:spTree>
    <p:extLst>
      <p:ext uri="{BB962C8B-B14F-4D97-AF65-F5344CB8AC3E}">
        <p14:creationId xmlns:p14="http://schemas.microsoft.com/office/powerpoint/2010/main" val="401834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EF8414-A740-B304-B8F8-1165DDDAC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EB56E-E54F-56C8-BADE-417D91DA5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25621-024D-A153-0677-413A932F2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DB0A49-0F41-49D5-B550-88A1284DE389}" type="datetimeFigureOut">
              <a:rPr lang="en-US" smtClean="0"/>
              <a:t>3/23/2025</a:t>
            </a:fld>
            <a:endParaRPr lang="en-US"/>
          </a:p>
        </p:txBody>
      </p:sp>
      <p:sp>
        <p:nvSpPr>
          <p:cNvPr id="5" name="Footer Placeholder 4">
            <a:extLst>
              <a:ext uri="{FF2B5EF4-FFF2-40B4-BE49-F238E27FC236}">
                <a16:creationId xmlns:a16="http://schemas.microsoft.com/office/drawing/2014/main" id="{574B0028-D665-FBAF-73D3-425AAF57E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C4A895-5292-B308-8728-724388CEC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BBAD41-ED9E-4AF6-A6B4-37335EFFF501}" type="slidenum">
              <a:rPr lang="en-US" smtClean="0"/>
              <a:t>‹#›</a:t>
            </a:fld>
            <a:endParaRPr lang="en-US"/>
          </a:p>
        </p:txBody>
      </p:sp>
    </p:spTree>
    <p:extLst>
      <p:ext uri="{BB962C8B-B14F-4D97-AF65-F5344CB8AC3E}">
        <p14:creationId xmlns:p14="http://schemas.microsoft.com/office/powerpoint/2010/main" val="1590153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F6D6A0-DAF4-915C-C264-8EDF407C3BBE}"/>
              </a:ext>
            </a:extLst>
          </p:cNvPr>
          <p:cNvSpPr>
            <a:spLocks noGrp="1"/>
          </p:cNvSpPr>
          <p:nvPr>
            <p:ph type="ctrTitle"/>
          </p:nvPr>
        </p:nvSpPr>
        <p:spPr>
          <a:xfrm>
            <a:off x="1314824" y="735106"/>
            <a:ext cx="10053763" cy="2928470"/>
          </a:xfrm>
        </p:spPr>
        <p:txBody>
          <a:bodyPr anchor="b">
            <a:normAutofit/>
          </a:bodyPr>
          <a:lstStyle/>
          <a:p>
            <a:pPr algn="l"/>
            <a:r>
              <a:rPr lang="en-US" sz="3600" dirty="0" err="1">
                <a:solidFill>
                  <a:schemeClr val="bg1"/>
                </a:solidFill>
              </a:rPr>
              <a:t>Gradio</a:t>
            </a:r>
            <a:r>
              <a:rPr lang="en-US" sz="3600" dirty="0">
                <a:solidFill>
                  <a:schemeClr val="bg1"/>
                </a:solidFill>
              </a:rPr>
              <a:t>: Effortless Interfaces for Machine Learning</a:t>
            </a:r>
          </a:p>
        </p:txBody>
      </p:sp>
      <p:sp>
        <p:nvSpPr>
          <p:cNvPr id="3" name="Subtitle 2">
            <a:extLst>
              <a:ext uri="{FF2B5EF4-FFF2-40B4-BE49-F238E27FC236}">
                <a16:creationId xmlns:a16="http://schemas.microsoft.com/office/drawing/2014/main" id="{EA740973-1F2B-E08B-046F-3B556B5434ED}"/>
              </a:ext>
            </a:extLst>
          </p:cNvPr>
          <p:cNvSpPr>
            <a:spLocks noGrp="1"/>
          </p:cNvSpPr>
          <p:nvPr>
            <p:ph type="subTitle" idx="1"/>
          </p:nvPr>
        </p:nvSpPr>
        <p:spPr>
          <a:xfrm>
            <a:off x="1350682" y="4870824"/>
            <a:ext cx="10005951" cy="1458258"/>
          </a:xfrm>
        </p:spPr>
        <p:txBody>
          <a:bodyPr anchor="ctr">
            <a:normAutofit/>
          </a:bodyPr>
          <a:lstStyle/>
          <a:p>
            <a:pPr algn="l"/>
            <a:r>
              <a:rPr lang="en-US" sz="1800" dirty="0"/>
              <a:t>OIM7502-51 – Spring 2025</a:t>
            </a:r>
          </a:p>
          <a:p>
            <a:pPr algn="l"/>
            <a:r>
              <a:rPr lang="en-US" sz="1800" dirty="0"/>
              <a:t>Midterm Presentation by Divya Gunasekaran</a:t>
            </a:r>
          </a:p>
        </p:txBody>
      </p:sp>
    </p:spTree>
    <p:extLst>
      <p:ext uri="{BB962C8B-B14F-4D97-AF65-F5344CB8AC3E}">
        <p14:creationId xmlns:p14="http://schemas.microsoft.com/office/powerpoint/2010/main" val="180277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146C67-A267-DC60-2281-9FD3FFDA3921}"/>
              </a:ext>
            </a:extLst>
          </p:cNvPr>
          <p:cNvSpPr>
            <a:spLocks noGrp="1"/>
          </p:cNvSpPr>
          <p:nvPr>
            <p:ph type="title"/>
          </p:nvPr>
        </p:nvSpPr>
        <p:spPr>
          <a:xfrm>
            <a:off x="264924" y="1662904"/>
            <a:ext cx="3754625" cy="2156621"/>
          </a:xfrm>
        </p:spPr>
        <p:txBody>
          <a:bodyPr vert="horz" lIns="91440" tIns="45720" rIns="91440" bIns="45720" rtlCol="0" anchor="t">
            <a:normAutofit/>
          </a:bodyPr>
          <a:lstStyle/>
          <a:p>
            <a:r>
              <a:rPr lang="en-US" sz="3600" kern="1200" dirty="0">
                <a:solidFill>
                  <a:srgbClr val="FFFFFF"/>
                </a:solidFill>
                <a:latin typeface="+mj-lt"/>
                <a:ea typeface="+mj-ea"/>
                <a:cs typeface="+mj-cs"/>
              </a:rPr>
              <a:t>Batch Functions/Parallel Processing</a:t>
            </a:r>
          </a:p>
        </p:txBody>
      </p:sp>
      <p:sp>
        <p:nvSpPr>
          <p:cNvPr id="3" name="Content Placeholder 2">
            <a:extLst>
              <a:ext uri="{FF2B5EF4-FFF2-40B4-BE49-F238E27FC236}">
                <a16:creationId xmlns:a16="http://schemas.microsoft.com/office/drawing/2014/main" id="{289E9E9B-8C15-E297-5EBF-F9F8D8841A28}"/>
              </a:ext>
            </a:extLst>
          </p:cNvPr>
          <p:cNvSpPr>
            <a:spLocks noGrp="1"/>
          </p:cNvSpPr>
          <p:nvPr>
            <p:ph idx="1"/>
          </p:nvPr>
        </p:nvSpPr>
        <p:spPr>
          <a:xfrm>
            <a:off x="5198993" y="1412489"/>
            <a:ext cx="2926080" cy="4363844"/>
          </a:xfrm>
        </p:spPr>
        <p:txBody>
          <a:bodyPr vert="horz" lIns="91440" tIns="45720" rIns="91440" bIns="45720" rtlCol="0">
            <a:normAutofit/>
          </a:bodyPr>
          <a:lstStyle/>
          <a:p>
            <a:pPr marL="0" indent="0">
              <a:buNone/>
            </a:pPr>
            <a:r>
              <a:rPr lang="en-US" sz="1700" dirty="0"/>
              <a:t>import time</a:t>
            </a:r>
          </a:p>
          <a:p>
            <a:pPr marL="0" indent="0">
              <a:buNone/>
            </a:pPr>
            <a:endParaRPr lang="en-US" sz="1700" dirty="0"/>
          </a:p>
          <a:p>
            <a:pPr marL="0" indent="0">
              <a:buNone/>
            </a:pPr>
            <a:r>
              <a:rPr lang="en-US" sz="1700" dirty="0"/>
              <a:t>def </a:t>
            </a:r>
            <a:r>
              <a:rPr lang="en-US" sz="1700" dirty="0" err="1"/>
              <a:t>trim_words</a:t>
            </a:r>
            <a:r>
              <a:rPr lang="en-US" sz="1700" dirty="0"/>
              <a:t>(words, lens):</a:t>
            </a:r>
          </a:p>
          <a:p>
            <a:pPr marL="0" indent="0">
              <a:buNone/>
            </a:pPr>
            <a:r>
              <a:rPr lang="en-US" sz="1700" dirty="0"/>
              <a:t>    </a:t>
            </a:r>
            <a:r>
              <a:rPr lang="en-US" sz="1700" dirty="0" err="1"/>
              <a:t>trimmed_words</a:t>
            </a:r>
            <a:r>
              <a:rPr lang="en-US" sz="1700" dirty="0"/>
              <a:t> = []</a:t>
            </a:r>
          </a:p>
          <a:p>
            <a:pPr marL="0" indent="0">
              <a:buNone/>
            </a:pPr>
            <a:r>
              <a:rPr lang="en-US" sz="1700" dirty="0"/>
              <a:t>    </a:t>
            </a:r>
            <a:r>
              <a:rPr lang="en-US" sz="1700" dirty="0" err="1"/>
              <a:t>time.sleep</a:t>
            </a:r>
            <a:r>
              <a:rPr lang="en-US" sz="1700" dirty="0"/>
              <a:t>(5)</a:t>
            </a:r>
          </a:p>
          <a:p>
            <a:pPr marL="0" indent="0">
              <a:buNone/>
            </a:pPr>
            <a:endParaRPr lang="en-US" sz="1700" dirty="0"/>
          </a:p>
          <a:p>
            <a:pPr marL="0" indent="0">
              <a:buNone/>
            </a:pPr>
            <a:r>
              <a:rPr lang="en-US" sz="1700" dirty="0"/>
              <a:t>    for w, l in zip(words, lens): </a:t>
            </a:r>
            <a:r>
              <a:rPr lang="en-US" sz="1700" dirty="0" err="1"/>
              <a:t>trimmed_words.append</a:t>
            </a:r>
            <a:r>
              <a:rPr lang="en-US" sz="1700" dirty="0"/>
              <a:t>(w[:int(l)])</a:t>
            </a:r>
          </a:p>
          <a:p>
            <a:pPr marL="0" indent="0">
              <a:buNone/>
            </a:pPr>
            <a:endParaRPr lang="en-US" sz="1700" dirty="0"/>
          </a:p>
          <a:p>
            <a:pPr marL="0" indent="0">
              <a:buNone/>
            </a:pPr>
            <a:r>
              <a:rPr lang="en-US" sz="1700" dirty="0"/>
              <a:t>    return [</a:t>
            </a:r>
            <a:r>
              <a:rPr lang="en-US" sz="1700" dirty="0" err="1"/>
              <a:t>trimmed_words</a:t>
            </a:r>
            <a:r>
              <a:rPr lang="en-US" sz="1700" dirty="0"/>
              <a:t>]</a:t>
            </a:r>
          </a:p>
        </p:txBody>
      </p:sp>
      <p:sp>
        <p:nvSpPr>
          <p:cNvPr id="5" name="TextBox 4">
            <a:extLst>
              <a:ext uri="{FF2B5EF4-FFF2-40B4-BE49-F238E27FC236}">
                <a16:creationId xmlns:a16="http://schemas.microsoft.com/office/drawing/2014/main" id="{F642F75D-7434-1C0E-FF91-17A5A8BB717A}"/>
              </a:ext>
            </a:extLst>
          </p:cNvPr>
          <p:cNvSpPr txBox="1"/>
          <p:nvPr/>
        </p:nvSpPr>
        <p:spPr>
          <a:xfrm>
            <a:off x="8451604" y="1412489"/>
            <a:ext cx="2926080" cy="4363844"/>
          </a:xfrm>
          <a:prstGeom prst="rect">
            <a:avLst/>
          </a:prstGeom>
        </p:spPr>
        <p:txBody>
          <a:bodyPr vert="horz" lIns="91440" tIns="45720" rIns="91440" bIns="45720" rtlCol="0">
            <a:normAutofit/>
          </a:bodyPr>
          <a:lstStyle/>
          <a:p>
            <a:pPr>
              <a:lnSpc>
                <a:spcPct val="90000"/>
              </a:lnSpc>
              <a:spcAft>
                <a:spcPts val="600"/>
              </a:spcAft>
            </a:pPr>
            <a:r>
              <a:rPr lang="en-US" sz="1600" dirty="0"/>
              <a:t>demo = </a:t>
            </a:r>
            <a:r>
              <a:rPr lang="en-US" sz="1600" dirty="0" err="1"/>
              <a:t>gr.Interface</a:t>
            </a:r>
            <a:r>
              <a:rPr lang="en-US" sz="1600" dirty="0"/>
              <a:t>(</a:t>
            </a:r>
          </a:p>
          <a:p>
            <a:pPr>
              <a:lnSpc>
                <a:spcPct val="90000"/>
              </a:lnSpc>
              <a:spcAft>
                <a:spcPts val="600"/>
              </a:spcAft>
            </a:pPr>
            <a:r>
              <a:rPr lang="en-US" sz="1600" dirty="0"/>
              <a:t>    </a:t>
            </a:r>
            <a:r>
              <a:rPr lang="en-US" sz="1600" dirty="0" err="1"/>
              <a:t>fn</a:t>
            </a:r>
            <a:r>
              <a:rPr lang="en-US" sz="1600" dirty="0"/>
              <a:t>=</a:t>
            </a:r>
            <a:r>
              <a:rPr lang="en-US" sz="1600" dirty="0" err="1"/>
              <a:t>trim_words</a:t>
            </a:r>
            <a:r>
              <a:rPr lang="en-US" sz="1600" dirty="0"/>
              <a:t>, </a:t>
            </a:r>
          </a:p>
          <a:p>
            <a:pPr>
              <a:lnSpc>
                <a:spcPct val="90000"/>
              </a:lnSpc>
              <a:spcAft>
                <a:spcPts val="600"/>
              </a:spcAft>
            </a:pPr>
            <a:r>
              <a:rPr lang="en-US" sz="1600" dirty="0"/>
              <a:t>    inputs=["textbox", "number"], </a:t>
            </a:r>
          </a:p>
          <a:p>
            <a:pPr>
              <a:lnSpc>
                <a:spcPct val="90000"/>
              </a:lnSpc>
              <a:spcAft>
                <a:spcPts val="600"/>
              </a:spcAft>
            </a:pPr>
            <a:r>
              <a:rPr lang="en-US" sz="1600" dirty="0"/>
              <a:t>    outputs=["output"],</a:t>
            </a:r>
          </a:p>
          <a:p>
            <a:pPr>
              <a:lnSpc>
                <a:spcPct val="90000"/>
              </a:lnSpc>
              <a:spcAft>
                <a:spcPts val="600"/>
              </a:spcAft>
            </a:pPr>
            <a:r>
              <a:rPr lang="en-US" sz="1600" dirty="0"/>
              <a:t>    batch=True, </a:t>
            </a:r>
          </a:p>
          <a:p>
            <a:pPr>
              <a:lnSpc>
                <a:spcPct val="90000"/>
              </a:lnSpc>
              <a:spcAft>
                <a:spcPts val="600"/>
              </a:spcAft>
            </a:pPr>
            <a:r>
              <a:rPr lang="en-US" sz="1600" b="1" dirty="0"/>
              <a:t>    </a:t>
            </a:r>
            <a:r>
              <a:rPr lang="en-US" sz="1600" b="1" dirty="0" err="1"/>
              <a:t>max_batch_size</a:t>
            </a:r>
            <a:r>
              <a:rPr lang="en-US" sz="1600" b="1" dirty="0"/>
              <a:t>=16</a:t>
            </a:r>
          </a:p>
          <a:p>
            <a:pPr>
              <a:lnSpc>
                <a:spcPct val="90000"/>
              </a:lnSpc>
              <a:spcAft>
                <a:spcPts val="600"/>
              </a:spcAft>
            </a:pPr>
            <a:r>
              <a:rPr lang="en-US" sz="1600" dirty="0"/>
              <a:t>)</a:t>
            </a:r>
          </a:p>
          <a:p>
            <a:pPr>
              <a:lnSpc>
                <a:spcPct val="90000"/>
              </a:lnSpc>
              <a:spcAft>
                <a:spcPts val="600"/>
              </a:spcAft>
            </a:pPr>
            <a:endParaRPr lang="en-US" sz="1600" dirty="0"/>
          </a:p>
          <a:p>
            <a:pPr>
              <a:lnSpc>
                <a:spcPct val="90000"/>
              </a:lnSpc>
              <a:spcAft>
                <a:spcPts val="600"/>
              </a:spcAft>
            </a:pPr>
            <a:r>
              <a:rPr lang="en-US" sz="1600" dirty="0" err="1"/>
              <a:t>demo.launch</a:t>
            </a:r>
            <a:r>
              <a:rPr lang="en-US" sz="1600" dirty="0"/>
              <a:t>()</a:t>
            </a:r>
          </a:p>
        </p:txBody>
      </p:sp>
    </p:spTree>
    <p:extLst>
      <p:ext uri="{BB962C8B-B14F-4D97-AF65-F5344CB8AC3E}">
        <p14:creationId xmlns:p14="http://schemas.microsoft.com/office/powerpoint/2010/main" val="318845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743C6-D9A4-AF72-FF99-66584B21A41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Sharing </a:t>
            </a:r>
            <a:r>
              <a:rPr lang="en-US" sz="4000" dirty="0" err="1">
                <a:solidFill>
                  <a:srgbClr val="FFFFFF"/>
                </a:solidFill>
              </a:rPr>
              <a:t>Gradio</a:t>
            </a:r>
            <a:r>
              <a:rPr lang="en-US" sz="4000" dirty="0">
                <a:solidFill>
                  <a:srgbClr val="FFFFFF"/>
                </a:solidFill>
              </a:rPr>
              <a:t> Demos using links</a:t>
            </a:r>
          </a:p>
        </p:txBody>
      </p:sp>
      <p:sp>
        <p:nvSpPr>
          <p:cNvPr id="3" name="Content Placeholder 2">
            <a:extLst>
              <a:ext uri="{FF2B5EF4-FFF2-40B4-BE49-F238E27FC236}">
                <a16:creationId xmlns:a16="http://schemas.microsoft.com/office/drawing/2014/main" id="{6A193934-9D76-D2B2-E71B-03C5594D913F}"/>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import </a:t>
            </a:r>
            <a:r>
              <a:rPr lang="en-US" sz="2000" dirty="0" err="1"/>
              <a:t>gradio</a:t>
            </a:r>
            <a:r>
              <a:rPr lang="en-US" sz="2000" dirty="0"/>
              <a:t> as gr</a:t>
            </a:r>
          </a:p>
          <a:p>
            <a:pPr marL="0" indent="0">
              <a:buNone/>
            </a:pPr>
            <a:endParaRPr lang="en-US" sz="2000" dirty="0"/>
          </a:p>
          <a:p>
            <a:pPr marL="0" indent="0">
              <a:buNone/>
            </a:pPr>
            <a:r>
              <a:rPr lang="en-US" sz="2000" dirty="0"/>
              <a:t>def greet(name):</a:t>
            </a:r>
          </a:p>
          <a:p>
            <a:pPr marL="0" indent="0">
              <a:buNone/>
            </a:pPr>
            <a:r>
              <a:rPr lang="en-US" sz="2000" dirty="0"/>
              <a:t>    return "Hello " + name + "!"</a:t>
            </a:r>
          </a:p>
          <a:p>
            <a:pPr marL="0" indent="0">
              <a:buNone/>
            </a:pPr>
            <a:endParaRPr lang="en-US" sz="2000" dirty="0"/>
          </a:p>
          <a:p>
            <a:pPr marL="0" indent="0">
              <a:buNone/>
            </a:pPr>
            <a:r>
              <a:rPr lang="en-US" sz="2000" dirty="0"/>
              <a:t>demo = </a:t>
            </a:r>
            <a:r>
              <a:rPr lang="en-US" sz="2000" dirty="0" err="1"/>
              <a:t>gr.Interface</a:t>
            </a:r>
            <a:r>
              <a:rPr lang="en-US" sz="2000" dirty="0"/>
              <a:t>(</a:t>
            </a:r>
            <a:r>
              <a:rPr lang="en-US" sz="2000" dirty="0" err="1"/>
              <a:t>fn</a:t>
            </a:r>
            <a:r>
              <a:rPr lang="en-US" sz="2000" dirty="0"/>
              <a:t>=greet, inputs="textbox", outputs="textbox")</a:t>
            </a:r>
          </a:p>
          <a:p>
            <a:pPr marL="0" indent="0">
              <a:buNone/>
            </a:pPr>
            <a:endParaRPr lang="en-US" sz="2000" dirty="0"/>
          </a:p>
          <a:p>
            <a:pPr marL="0" indent="0">
              <a:buNone/>
            </a:pPr>
            <a:r>
              <a:rPr lang="en-US" sz="2000" b="1" dirty="0" err="1"/>
              <a:t>demo.launch</a:t>
            </a:r>
            <a:r>
              <a:rPr lang="en-US" sz="2000" b="1" dirty="0"/>
              <a:t>(share=True)  # Share your demo with just 1 extra parameter 🚀</a:t>
            </a:r>
          </a:p>
        </p:txBody>
      </p:sp>
    </p:spTree>
    <p:extLst>
      <p:ext uri="{BB962C8B-B14F-4D97-AF65-F5344CB8AC3E}">
        <p14:creationId xmlns:p14="http://schemas.microsoft.com/office/powerpoint/2010/main" val="38929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A885-4681-82B9-ACFC-B7867254EDE7}"/>
              </a:ext>
            </a:extLst>
          </p:cNvPr>
          <p:cNvSpPr>
            <a:spLocks noGrp="1"/>
          </p:cNvSpPr>
          <p:nvPr>
            <p:ph type="title"/>
          </p:nvPr>
        </p:nvSpPr>
        <p:spPr/>
        <p:txBody>
          <a:bodyPr/>
          <a:lstStyle/>
          <a:p>
            <a:r>
              <a:rPr lang="en-US" dirty="0"/>
              <a:t>Embedding </a:t>
            </a:r>
            <a:r>
              <a:rPr lang="en-US" dirty="0" err="1"/>
              <a:t>Gradio</a:t>
            </a:r>
            <a:r>
              <a:rPr lang="en-US" dirty="0"/>
              <a:t> App as a Web Component</a:t>
            </a:r>
          </a:p>
        </p:txBody>
      </p:sp>
      <p:sp>
        <p:nvSpPr>
          <p:cNvPr id="3" name="Content Placeholder 2">
            <a:extLst>
              <a:ext uri="{FF2B5EF4-FFF2-40B4-BE49-F238E27FC236}">
                <a16:creationId xmlns:a16="http://schemas.microsoft.com/office/drawing/2014/main" id="{5A339847-9315-8B03-6955-D0AF1D5836FE}"/>
              </a:ext>
            </a:extLst>
          </p:cNvPr>
          <p:cNvSpPr>
            <a:spLocks noGrp="1"/>
          </p:cNvSpPr>
          <p:nvPr>
            <p:ph idx="1"/>
          </p:nvPr>
        </p:nvSpPr>
        <p:spPr/>
        <p:txBody>
          <a:bodyPr/>
          <a:lstStyle/>
          <a:p>
            <a:pPr marL="0" indent="0">
              <a:buNone/>
            </a:pPr>
            <a:endParaRPr lang="en-US" dirty="0">
              <a:solidFill>
                <a:srgbClr val="374151"/>
              </a:solidFill>
              <a:latin typeface="IBM Plex Sans" panose="020B0503050203000203" pitchFamily="34" charset="0"/>
            </a:endParaRPr>
          </a:p>
          <a:p>
            <a:pPr marL="0" indent="0">
              <a:buNone/>
            </a:pPr>
            <a:endParaRPr lang="en-US" b="0" i="0" dirty="0">
              <a:solidFill>
                <a:srgbClr val="374151"/>
              </a:solidFill>
              <a:effectLst/>
              <a:latin typeface="IBM Plex Sans" panose="020B0503050203000203" pitchFamily="34" charset="0"/>
            </a:endParaRPr>
          </a:p>
        </p:txBody>
      </p:sp>
      <p:pic>
        <p:nvPicPr>
          <p:cNvPr id="7" name="Picture 6">
            <a:extLst>
              <a:ext uri="{FF2B5EF4-FFF2-40B4-BE49-F238E27FC236}">
                <a16:creationId xmlns:a16="http://schemas.microsoft.com/office/drawing/2014/main" id="{943862B6-4F4A-D35F-4A1F-D4C81BA618AB}"/>
              </a:ext>
            </a:extLst>
          </p:cNvPr>
          <p:cNvPicPr>
            <a:picLocks noChangeAspect="1"/>
          </p:cNvPicPr>
          <p:nvPr/>
        </p:nvPicPr>
        <p:blipFill>
          <a:blip r:embed="rId3"/>
          <a:stretch>
            <a:fillRect/>
          </a:stretch>
        </p:blipFill>
        <p:spPr>
          <a:xfrm>
            <a:off x="1573178" y="1825625"/>
            <a:ext cx="7599397" cy="1351004"/>
          </a:xfrm>
          <a:prstGeom prst="rect">
            <a:avLst/>
          </a:prstGeom>
        </p:spPr>
      </p:pic>
      <p:pic>
        <p:nvPicPr>
          <p:cNvPr id="9" name="Picture 8">
            <a:extLst>
              <a:ext uri="{FF2B5EF4-FFF2-40B4-BE49-F238E27FC236}">
                <a16:creationId xmlns:a16="http://schemas.microsoft.com/office/drawing/2014/main" id="{F570D359-A21F-BFA5-6B79-A87C64BFA51E}"/>
              </a:ext>
            </a:extLst>
          </p:cNvPr>
          <p:cNvPicPr>
            <a:picLocks noChangeAspect="1"/>
          </p:cNvPicPr>
          <p:nvPr/>
        </p:nvPicPr>
        <p:blipFill>
          <a:blip r:embed="rId4"/>
          <a:stretch>
            <a:fillRect/>
          </a:stretch>
        </p:blipFill>
        <p:spPr>
          <a:xfrm>
            <a:off x="1573178" y="3886200"/>
            <a:ext cx="7934547" cy="571500"/>
          </a:xfrm>
          <a:prstGeom prst="rect">
            <a:avLst/>
          </a:prstGeom>
        </p:spPr>
      </p:pic>
    </p:spTree>
    <p:extLst>
      <p:ext uri="{BB962C8B-B14F-4D97-AF65-F5344CB8AC3E}">
        <p14:creationId xmlns:p14="http://schemas.microsoft.com/office/powerpoint/2010/main" val="406853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172767-1733-BBE2-4031-2D8DFA9B634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Gradio App as an API!</a:t>
            </a:r>
          </a:p>
        </p:txBody>
      </p:sp>
      <p:graphicFrame>
        <p:nvGraphicFramePr>
          <p:cNvPr id="5" name="Content Placeholder 2">
            <a:extLst>
              <a:ext uri="{FF2B5EF4-FFF2-40B4-BE49-F238E27FC236}">
                <a16:creationId xmlns:a16="http://schemas.microsoft.com/office/drawing/2014/main" id="{23009C8F-5BD5-45B4-659D-E02A128963EF}"/>
              </a:ext>
            </a:extLst>
          </p:cNvPr>
          <p:cNvGraphicFramePr>
            <a:graphicFrameLocks noGrp="1"/>
          </p:cNvGraphicFramePr>
          <p:nvPr>
            <p:ph idx="1"/>
            <p:extLst>
              <p:ext uri="{D42A27DB-BD31-4B8C-83A1-F6EECF244321}">
                <p14:modId xmlns:p14="http://schemas.microsoft.com/office/powerpoint/2010/main" val="8234084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078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F043A-4335-D4C0-BBF7-5897FD42E5B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Embedded Analytics</a:t>
            </a:r>
          </a:p>
        </p:txBody>
      </p:sp>
      <p:sp>
        <p:nvSpPr>
          <p:cNvPr id="44" name="Rectangle 1">
            <a:extLst>
              <a:ext uri="{FF2B5EF4-FFF2-40B4-BE49-F238E27FC236}">
                <a16:creationId xmlns:a16="http://schemas.microsoft.com/office/drawing/2014/main" id="{144FC361-EF2C-C672-357E-04C09FA41B4E}"/>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rPr>
              <a:t>By default, </a:t>
            </a:r>
            <a:r>
              <a:rPr kumimoji="0" lang="en-US" altLang="en-US" sz="1400" b="1" i="0" u="none" strike="noStrike" cap="none" normalizeH="0" baseline="0" dirty="0" err="1">
                <a:ln>
                  <a:noFill/>
                </a:ln>
                <a:effectLst/>
              </a:rPr>
              <a:t>Gradio</a:t>
            </a:r>
            <a:r>
              <a:rPr kumimoji="0" lang="en-US" altLang="en-US" sz="1400" b="1" i="0" u="none" strike="noStrike" cap="none" normalizeH="0" baseline="0" dirty="0">
                <a:ln>
                  <a:noFill/>
                </a:ln>
                <a:effectLst/>
              </a:rPr>
              <a:t> collects certain analytics to help us better understand the usage of the </a:t>
            </a:r>
            <a:r>
              <a:rPr kumimoji="0" lang="en-US" altLang="en-US" sz="1400" b="1" i="0" u="none" strike="noStrike" cap="none" normalizeH="0" baseline="0" dirty="0" err="1">
                <a:ln>
                  <a:noFill/>
                </a:ln>
                <a:effectLst/>
              </a:rPr>
              <a:t>gradio</a:t>
            </a:r>
            <a:r>
              <a:rPr kumimoji="0" lang="en-US" altLang="en-US" sz="1400" b="1" i="0" u="none" strike="noStrike" cap="none" normalizeH="0" baseline="0" dirty="0">
                <a:ln>
                  <a:noFill/>
                </a:ln>
                <a:effectLst/>
              </a:rPr>
              <a:t> library. </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lang="en-US" altLang="en-US" sz="1400" dirty="0"/>
              <a:t>E</a:t>
            </a:r>
            <a:r>
              <a:rPr kumimoji="0" lang="en-US" altLang="en-US" sz="1400" b="0" i="0" u="none" strike="noStrike" cap="none" normalizeH="0" baseline="0" dirty="0">
                <a:ln>
                  <a:noFill/>
                </a:ln>
                <a:effectLst/>
              </a:rPr>
              <a:t>nvironment the </a:t>
            </a:r>
            <a:r>
              <a:rPr kumimoji="0" lang="en-US" altLang="en-US" sz="1400" b="0" i="0" u="none" strike="noStrike" cap="none" normalizeH="0" baseline="0" dirty="0" err="1">
                <a:ln>
                  <a:noFill/>
                </a:ln>
                <a:effectLst/>
              </a:rPr>
              <a:t>Gradio</a:t>
            </a:r>
            <a:r>
              <a:rPr kumimoji="0" lang="en-US" altLang="en-US" sz="1400" b="0" i="0" u="none" strike="noStrike" cap="none" normalizeH="0" baseline="0" dirty="0">
                <a:ln>
                  <a:noFill/>
                </a:ln>
                <a:effectLst/>
              </a:rPr>
              <a:t> app is running on (e.g. </a:t>
            </a:r>
            <a:r>
              <a:rPr kumimoji="0" lang="en-US" altLang="en-US" sz="1400" b="0" i="0" u="none" strike="noStrike" cap="none" normalizeH="0" baseline="0" dirty="0" err="1">
                <a:ln>
                  <a:noFill/>
                </a:ln>
                <a:effectLst/>
              </a:rPr>
              <a:t>Colab</a:t>
            </a:r>
            <a:r>
              <a:rPr kumimoji="0" lang="en-US" altLang="en-US" sz="1400" b="0" i="0" u="none" strike="noStrike" cap="none" normalizeH="0" baseline="0" dirty="0">
                <a:ln>
                  <a:noFill/>
                </a:ln>
                <a:effectLst/>
              </a:rPr>
              <a:t> Notebook, Hugging Face Spaces)</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lang="en-US" altLang="en-US" sz="1400" dirty="0"/>
              <a:t>I</a:t>
            </a:r>
            <a:r>
              <a:rPr kumimoji="0" lang="en-US" altLang="en-US" sz="1400" b="0" i="0" u="none" strike="noStrike" cap="none" normalizeH="0" baseline="0" dirty="0">
                <a:ln>
                  <a:noFill/>
                </a:ln>
                <a:effectLst/>
              </a:rPr>
              <a:t>nput/output components are being used in the </a:t>
            </a:r>
            <a:r>
              <a:rPr kumimoji="0" lang="en-US" altLang="en-US" sz="1400" b="0" i="0" u="none" strike="noStrike" cap="none" normalizeH="0" baseline="0" dirty="0" err="1">
                <a:ln>
                  <a:noFill/>
                </a:ln>
                <a:effectLst/>
              </a:rPr>
              <a:t>Gradio</a:t>
            </a:r>
            <a:r>
              <a:rPr kumimoji="0" lang="en-US" altLang="en-US" sz="1400" b="0" i="0" u="none" strike="noStrike" cap="none" normalizeH="0" baseline="0" dirty="0">
                <a:ln>
                  <a:noFill/>
                </a:ln>
                <a:effectLst/>
              </a:rPr>
              <a:t> app</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rPr>
              <a:t>Whether the </a:t>
            </a:r>
            <a:r>
              <a:rPr kumimoji="0" lang="en-US" altLang="en-US" sz="1400" b="0" i="0" u="none" strike="noStrike" cap="none" normalizeH="0" baseline="0" dirty="0" err="1">
                <a:ln>
                  <a:noFill/>
                </a:ln>
                <a:effectLst/>
              </a:rPr>
              <a:t>Gradio</a:t>
            </a:r>
            <a:r>
              <a:rPr kumimoji="0" lang="en-US" altLang="en-US" sz="1400" b="0" i="0" u="none" strike="noStrike" cap="none" normalizeH="0" baseline="0" dirty="0">
                <a:ln>
                  <a:noFill/>
                </a:ln>
                <a:effectLst/>
              </a:rPr>
              <a:t> app is utilizing certain advanced features, such as </a:t>
            </a:r>
            <a:r>
              <a:rPr kumimoji="0" lang="en-US" altLang="en-US" sz="1400" b="1" i="0" u="none" strike="noStrike" cap="none" normalizeH="0" baseline="0" dirty="0">
                <a:ln>
                  <a:noFill/>
                </a:ln>
                <a:effectLst/>
              </a:rPr>
              <a:t>auth</a:t>
            </a:r>
            <a:r>
              <a:rPr kumimoji="0" lang="en-US" altLang="en-US" sz="1400" b="0" i="0" u="none" strike="noStrike" cap="none" normalizeH="0" baseline="0" dirty="0">
                <a:ln>
                  <a:noFill/>
                </a:ln>
                <a:effectLst/>
              </a:rPr>
              <a:t> or </a:t>
            </a:r>
            <a:r>
              <a:rPr kumimoji="0" lang="en-US" altLang="en-US" sz="1400" b="1" i="0" u="none" strike="noStrike" cap="none" normalizeH="0" baseline="0" dirty="0" err="1">
                <a:ln>
                  <a:noFill/>
                </a:ln>
                <a:effectLst/>
              </a:rPr>
              <a:t>show_error</a:t>
            </a:r>
            <a:endParaRPr kumimoji="0" lang="en-US" altLang="en-US" sz="1400" b="1"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rPr>
              <a:t>The IP address which is used solely to measure the number of unique developers using </a:t>
            </a:r>
            <a:r>
              <a:rPr kumimoji="0" lang="en-US" altLang="en-US" sz="1400" b="0" i="0" u="none" strike="noStrike" cap="none" normalizeH="0" baseline="0" dirty="0" err="1">
                <a:ln>
                  <a:noFill/>
                </a:ln>
                <a:effectLst/>
              </a:rPr>
              <a:t>Gradio</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rPr>
              <a:t>The version of </a:t>
            </a:r>
            <a:r>
              <a:rPr kumimoji="0" lang="en-US" altLang="en-US" sz="1400" b="0" i="0" u="none" strike="noStrike" cap="none" normalizeH="0" baseline="0" dirty="0" err="1">
                <a:ln>
                  <a:noFill/>
                </a:ln>
                <a:effectLst/>
              </a:rPr>
              <a:t>Gradio</a:t>
            </a:r>
            <a:r>
              <a:rPr kumimoji="0" lang="en-US" altLang="en-US" sz="1400" b="0" i="0" u="none" strike="noStrike" cap="none" normalizeH="0" baseline="0" dirty="0">
                <a:ln>
                  <a:noFill/>
                </a:ln>
                <a:effectLst/>
              </a:rPr>
              <a:t> that is running</a:t>
            </a:r>
          </a:p>
          <a:p>
            <a:pPr marL="0" marR="0" lvl="0" indent="0" defTabSz="914400" rtl="0" eaLnBrk="0" fontAlgn="base" latinLnBrk="0" hangingPunct="0">
              <a:spcBef>
                <a:spcPct val="0"/>
              </a:spcBef>
              <a:spcAft>
                <a:spcPts val="600"/>
              </a:spcAft>
              <a:buClrTx/>
              <a:buSzTx/>
              <a:buNone/>
              <a:tabLst/>
            </a:pPr>
            <a:endParaRPr lang="en-US" altLang="en-US" sz="1400" dirty="0"/>
          </a:p>
          <a:p>
            <a:pPr marL="0" marR="0" lvl="0" indent="0" defTabSz="914400" rtl="0" eaLnBrk="0" fontAlgn="base" latinLnBrk="0" hangingPunct="0">
              <a:spcBef>
                <a:spcPct val="0"/>
              </a:spcBef>
              <a:spcAft>
                <a:spcPts val="600"/>
              </a:spcAft>
              <a:buClrTx/>
              <a:buSzTx/>
              <a:buFontTx/>
              <a:buChar char="•"/>
              <a:tabLst/>
            </a:pPr>
            <a:r>
              <a:rPr lang="en-US" sz="1400" b="1" i="0" dirty="0">
                <a:effectLst/>
              </a:rPr>
              <a:t>No information is collected from </a:t>
            </a:r>
            <a:r>
              <a:rPr lang="en-US" sz="1400" b="1" i="1" dirty="0">
                <a:effectLst/>
              </a:rPr>
              <a:t>users</a:t>
            </a:r>
            <a:r>
              <a:rPr lang="en-US" sz="1400" b="1" i="0" dirty="0">
                <a:effectLst/>
              </a:rPr>
              <a:t> of your </a:t>
            </a:r>
            <a:r>
              <a:rPr lang="en-US" sz="1400" b="1" i="0" dirty="0" err="1">
                <a:effectLst/>
              </a:rPr>
              <a:t>Gradio</a:t>
            </a:r>
            <a:r>
              <a:rPr lang="en-US" sz="1400" b="1" i="0" dirty="0">
                <a:effectLst/>
              </a:rPr>
              <a:t> app</a:t>
            </a:r>
            <a:endParaRPr kumimoji="0" lang="en-US" altLang="en-US" sz="1400" b="1"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p:txBody>
      </p:sp>
    </p:spTree>
    <p:extLst>
      <p:ext uri="{BB962C8B-B14F-4D97-AF65-F5344CB8AC3E}">
        <p14:creationId xmlns:p14="http://schemas.microsoft.com/office/powerpoint/2010/main" val="91982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1324D6-421C-6392-6E08-6EB5F6A7521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Data Science &amp; Plots using Gradio</a:t>
            </a:r>
          </a:p>
        </p:txBody>
      </p:sp>
      <p:sp>
        <p:nvSpPr>
          <p:cNvPr id="3" name="Content Placeholder 2">
            <a:extLst>
              <a:ext uri="{FF2B5EF4-FFF2-40B4-BE49-F238E27FC236}">
                <a16:creationId xmlns:a16="http://schemas.microsoft.com/office/drawing/2014/main" id="{D083064D-C834-7AB8-F24F-4DC2FCFE3FA8}"/>
              </a:ext>
            </a:extLst>
          </p:cNvPr>
          <p:cNvSpPr>
            <a:spLocks noGrp="1"/>
          </p:cNvSpPr>
          <p:nvPr>
            <p:ph idx="1"/>
          </p:nvPr>
        </p:nvSpPr>
        <p:spPr>
          <a:xfrm>
            <a:off x="6503158" y="649480"/>
            <a:ext cx="4862447" cy="5546047"/>
          </a:xfrm>
        </p:spPr>
        <p:txBody>
          <a:bodyPr anchor="ctr">
            <a:normAutofit/>
          </a:bodyPr>
          <a:lstStyle/>
          <a:p>
            <a:pPr marL="0" indent="0">
              <a:buNone/>
            </a:pPr>
            <a:r>
              <a:rPr lang="en-US" sz="1100" dirty="0"/>
              <a:t>import </a:t>
            </a:r>
            <a:r>
              <a:rPr lang="en-US" sz="1100" dirty="0" err="1"/>
              <a:t>gradio</a:t>
            </a:r>
            <a:r>
              <a:rPr lang="en-US" sz="1100" dirty="0"/>
              <a:t> as gr</a:t>
            </a:r>
          </a:p>
          <a:p>
            <a:pPr marL="0" indent="0">
              <a:buNone/>
            </a:pPr>
            <a:r>
              <a:rPr lang="en-US" sz="1100" dirty="0"/>
              <a:t>import pandas as pd</a:t>
            </a:r>
          </a:p>
          <a:p>
            <a:pPr marL="0" indent="0">
              <a:buNone/>
            </a:pPr>
            <a:r>
              <a:rPr lang="en-US" sz="1100" dirty="0"/>
              <a:t>import </a:t>
            </a:r>
            <a:r>
              <a:rPr lang="en-US" sz="1100" dirty="0" err="1"/>
              <a:t>numpy</a:t>
            </a:r>
            <a:r>
              <a:rPr lang="en-US" sz="1100" dirty="0"/>
              <a:t> as np</a:t>
            </a:r>
          </a:p>
          <a:p>
            <a:pPr marL="0" indent="0">
              <a:buNone/>
            </a:pPr>
            <a:r>
              <a:rPr lang="en-US" sz="1100" dirty="0"/>
              <a:t>import random</a:t>
            </a:r>
          </a:p>
          <a:p>
            <a:pPr marL="0" indent="0">
              <a:buNone/>
            </a:pPr>
            <a:endParaRPr lang="en-US" sz="1100" dirty="0"/>
          </a:p>
          <a:p>
            <a:pPr marL="0" indent="0">
              <a:buNone/>
            </a:pPr>
            <a:r>
              <a:rPr lang="en-US" sz="1100" dirty="0" err="1"/>
              <a:t>df</a:t>
            </a:r>
            <a:r>
              <a:rPr lang="en-US" sz="1100" dirty="0"/>
              <a:t> = </a:t>
            </a:r>
            <a:r>
              <a:rPr lang="en-US" sz="1100" dirty="0" err="1"/>
              <a:t>pd.DataFrame</a:t>
            </a:r>
            <a:r>
              <a:rPr lang="en-US" sz="1100" dirty="0"/>
              <a:t>({</a:t>
            </a:r>
          </a:p>
          <a:p>
            <a:pPr marL="0" indent="0">
              <a:buNone/>
            </a:pPr>
            <a:r>
              <a:rPr lang="en-US" sz="1100" dirty="0"/>
              <a:t>    'height': </a:t>
            </a:r>
            <a:r>
              <a:rPr lang="en-US" sz="1100" dirty="0" err="1"/>
              <a:t>np.random.randint</a:t>
            </a:r>
            <a:r>
              <a:rPr lang="en-US" sz="1100" dirty="0"/>
              <a:t>(50, 70, 25),</a:t>
            </a:r>
          </a:p>
          <a:p>
            <a:pPr marL="0" indent="0">
              <a:buNone/>
            </a:pPr>
            <a:r>
              <a:rPr lang="en-US" sz="1100" dirty="0"/>
              <a:t>    'weight': </a:t>
            </a:r>
            <a:r>
              <a:rPr lang="en-US" sz="1100" dirty="0" err="1"/>
              <a:t>np.random.randint</a:t>
            </a:r>
            <a:r>
              <a:rPr lang="en-US" sz="1100" dirty="0"/>
              <a:t>(120, 320, 25),</a:t>
            </a:r>
          </a:p>
          <a:p>
            <a:pPr marL="0" indent="0">
              <a:buNone/>
            </a:pPr>
            <a:r>
              <a:rPr lang="en-US" sz="1100" dirty="0"/>
              <a:t>    'age': </a:t>
            </a:r>
            <a:r>
              <a:rPr lang="en-US" sz="1100" dirty="0" err="1"/>
              <a:t>np.random.randint</a:t>
            </a:r>
            <a:r>
              <a:rPr lang="en-US" sz="1100" dirty="0"/>
              <a:t>(18, 65, 25),</a:t>
            </a:r>
          </a:p>
          <a:p>
            <a:pPr marL="0" indent="0">
              <a:buNone/>
            </a:pPr>
            <a:r>
              <a:rPr lang="en-US" sz="1100" dirty="0"/>
              <a:t>    'ethnicity': [</a:t>
            </a:r>
            <a:r>
              <a:rPr lang="en-US" sz="1100" dirty="0" err="1"/>
              <a:t>random.choice</a:t>
            </a:r>
            <a:r>
              <a:rPr lang="en-US" sz="1100" dirty="0"/>
              <a:t>(["white", "black", "</a:t>
            </a:r>
            <a:r>
              <a:rPr lang="en-US" sz="1100" dirty="0" err="1"/>
              <a:t>asian</a:t>
            </a:r>
            <a:r>
              <a:rPr lang="en-US" sz="1100" dirty="0"/>
              <a:t>"]) for _ in range(25)]</a:t>
            </a:r>
          </a:p>
          <a:p>
            <a:pPr marL="0" indent="0">
              <a:buNone/>
            </a:pPr>
            <a:r>
              <a:rPr lang="en-US" sz="1100" dirty="0"/>
              <a:t>})</a:t>
            </a:r>
          </a:p>
          <a:p>
            <a:pPr marL="0" indent="0">
              <a:buNone/>
            </a:pPr>
            <a:endParaRPr lang="en-US" sz="1100" dirty="0"/>
          </a:p>
          <a:p>
            <a:pPr marL="0" indent="0">
              <a:buNone/>
            </a:pPr>
            <a:r>
              <a:rPr lang="en-US" sz="1100" dirty="0"/>
              <a:t>with </a:t>
            </a:r>
            <a:r>
              <a:rPr lang="en-US" sz="1100" dirty="0" err="1"/>
              <a:t>gr.Blocks</a:t>
            </a:r>
            <a:r>
              <a:rPr lang="en-US" sz="1100" dirty="0"/>
              <a:t>() as demo:</a:t>
            </a:r>
          </a:p>
          <a:p>
            <a:pPr marL="0" indent="0">
              <a:buNone/>
            </a:pPr>
            <a:r>
              <a:rPr lang="en-US" sz="1100" b="1" dirty="0"/>
              <a:t>    </a:t>
            </a:r>
            <a:r>
              <a:rPr lang="en-US" sz="1100" b="1" dirty="0" err="1"/>
              <a:t>gr.LinePlot</a:t>
            </a:r>
            <a:r>
              <a:rPr lang="en-US" sz="1100" b="1" dirty="0"/>
              <a:t>(</a:t>
            </a:r>
            <a:r>
              <a:rPr lang="en-US" sz="1100" b="1" dirty="0" err="1"/>
              <a:t>df</a:t>
            </a:r>
            <a:r>
              <a:rPr lang="en-US" sz="1100" b="1" dirty="0"/>
              <a:t>, x="weight", y="height")</a:t>
            </a:r>
          </a:p>
          <a:p>
            <a:pPr marL="0" indent="0">
              <a:buNone/>
            </a:pPr>
            <a:r>
              <a:rPr lang="en-US" sz="1100" b="1" dirty="0"/>
              <a:t>    #gr.ScatterPlot(df, x=“weight”, y=“height”)</a:t>
            </a:r>
          </a:p>
          <a:p>
            <a:pPr marL="0" indent="0">
              <a:buNone/>
            </a:pPr>
            <a:endParaRPr lang="en-US" sz="1100" dirty="0"/>
          </a:p>
          <a:p>
            <a:pPr marL="0" indent="0">
              <a:buNone/>
            </a:pPr>
            <a:endParaRPr lang="en-US" sz="1100" dirty="0"/>
          </a:p>
          <a:p>
            <a:pPr marL="0" indent="0">
              <a:buNone/>
            </a:pPr>
            <a:r>
              <a:rPr lang="en-US" sz="1100" dirty="0" err="1"/>
              <a:t>demo.launch</a:t>
            </a:r>
            <a:r>
              <a:rPr lang="en-US" sz="1100" dirty="0"/>
              <a:t>()</a:t>
            </a:r>
          </a:p>
        </p:txBody>
      </p:sp>
    </p:spTree>
    <p:extLst>
      <p:ext uri="{BB962C8B-B14F-4D97-AF65-F5344CB8AC3E}">
        <p14:creationId xmlns:p14="http://schemas.microsoft.com/office/powerpoint/2010/main" val="371525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3875E-B815-F89A-5808-6036E5DAA2B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Connecting to a Database</a:t>
            </a:r>
          </a:p>
        </p:txBody>
      </p:sp>
      <p:sp>
        <p:nvSpPr>
          <p:cNvPr id="3" name="Content Placeholder 2">
            <a:extLst>
              <a:ext uri="{FF2B5EF4-FFF2-40B4-BE49-F238E27FC236}">
                <a16:creationId xmlns:a16="http://schemas.microsoft.com/office/drawing/2014/main" id="{747EC4E9-15C6-9E9D-62BB-3EAFDEA1174D}"/>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from </a:t>
            </a:r>
            <a:r>
              <a:rPr lang="en-US" sz="2000" dirty="0" err="1"/>
              <a:t>sqlalchemy</a:t>
            </a:r>
            <a:r>
              <a:rPr lang="en-US" sz="2000" dirty="0"/>
              <a:t> import </a:t>
            </a:r>
            <a:r>
              <a:rPr lang="en-US" sz="2000" dirty="0" err="1"/>
              <a:t>create_engine</a:t>
            </a:r>
            <a:endParaRPr lang="en-US" sz="2000" dirty="0"/>
          </a:p>
          <a:p>
            <a:pPr marL="0" indent="0">
              <a:buNone/>
            </a:pPr>
            <a:r>
              <a:rPr lang="en-US" sz="2000" dirty="0"/>
              <a:t>import pandas as pd</a:t>
            </a:r>
          </a:p>
          <a:p>
            <a:pPr marL="0" indent="0">
              <a:buNone/>
            </a:pPr>
            <a:endParaRPr lang="en-US" sz="2000" dirty="0"/>
          </a:p>
          <a:p>
            <a:pPr marL="0" indent="0">
              <a:buNone/>
            </a:pPr>
            <a:r>
              <a:rPr lang="en-US" sz="2000" b="1" dirty="0"/>
              <a:t>engine = </a:t>
            </a:r>
            <a:r>
              <a:rPr lang="en-US" sz="2000" b="1" dirty="0" err="1"/>
              <a:t>create_engine</a:t>
            </a:r>
            <a:r>
              <a:rPr lang="en-US" sz="2000" b="1" dirty="0"/>
              <a:t>('</a:t>
            </a:r>
            <a:r>
              <a:rPr lang="en-US" sz="2000" b="1" dirty="0" err="1"/>
              <a:t>sqlite</a:t>
            </a:r>
            <a:r>
              <a:rPr lang="en-US" sz="2000" b="1" dirty="0"/>
              <a:t>:///</a:t>
            </a:r>
            <a:r>
              <a:rPr lang="en-US" sz="2000" b="1" dirty="0" err="1"/>
              <a:t>your_database.db</a:t>
            </a:r>
            <a:r>
              <a:rPr lang="en-US" sz="2000" b="1" dirty="0"/>
              <a:t>')</a:t>
            </a:r>
          </a:p>
          <a:p>
            <a:pPr marL="0" indent="0">
              <a:buNone/>
            </a:pPr>
            <a:endParaRPr lang="en-US" sz="2000" dirty="0"/>
          </a:p>
          <a:p>
            <a:pPr marL="0" indent="0">
              <a:buNone/>
            </a:pPr>
            <a:r>
              <a:rPr lang="en-US" sz="2000" dirty="0"/>
              <a:t>with </a:t>
            </a:r>
            <a:r>
              <a:rPr lang="en-US" sz="2000" dirty="0" err="1"/>
              <a:t>gr.Blocks</a:t>
            </a:r>
            <a:r>
              <a:rPr lang="en-US" sz="2000" dirty="0"/>
              <a:t>() as demo:</a:t>
            </a:r>
          </a:p>
          <a:p>
            <a:pPr marL="0" indent="0">
              <a:buNone/>
            </a:pPr>
            <a:r>
              <a:rPr lang="en-US" sz="2000" dirty="0"/>
              <a:t>    </a:t>
            </a:r>
            <a:r>
              <a:rPr lang="en-US" sz="2000" dirty="0" err="1"/>
              <a:t>gr.LinePlot</a:t>
            </a:r>
            <a:r>
              <a:rPr lang="en-US" sz="2000" dirty="0"/>
              <a:t>(</a:t>
            </a:r>
            <a:r>
              <a:rPr lang="en-US" sz="2000" b="1" dirty="0" err="1"/>
              <a:t>pd.read_sql_query</a:t>
            </a:r>
            <a:r>
              <a:rPr lang="en-US" sz="2000" dirty="0"/>
              <a:t>("SELECT time, price from </a:t>
            </a:r>
            <a:r>
              <a:rPr lang="en-US" sz="2000" dirty="0" err="1"/>
              <a:t>flight_info</a:t>
            </a:r>
            <a:r>
              <a:rPr lang="en-US" sz="2000" dirty="0"/>
              <a:t>;", </a:t>
            </a:r>
            <a:r>
              <a:rPr lang="en-US" sz="2000" b="1" dirty="0"/>
              <a:t>engine</a:t>
            </a:r>
            <a:r>
              <a:rPr lang="en-US" sz="2000" dirty="0"/>
              <a:t>), x="time", y="price")</a:t>
            </a:r>
          </a:p>
        </p:txBody>
      </p:sp>
    </p:spTree>
    <p:extLst>
      <p:ext uri="{BB962C8B-B14F-4D97-AF65-F5344CB8AC3E}">
        <p14:creationId xmlns:p14="http://schemas.microsoft.com/office/powerpoint/2010/main" val="186617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14FB7C-2C15-62B4-ABD5-5977DAD40B58}"/>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Interesting Use Cases</a:t>
            </a:r>
          </a:p>
        </p:txBody>
      </p:sp>
      <p:graphicFrame>
        <p:nvGraphicFramePr>
          <p:cNvPr id="5" name="Content Placeholder 2">
            <a:extLst>
              <a:ext uri="{FF2B5EF4-FFF2-40B4-BE49-F238E27FC236}">
                <a16:creationId xmlns:a16="http://schemas.microsoft.com/office/drawing/2014/main" id="{650EBC5F-9EDA-85B6-76CB-5F97DE62C002}"/>
              </a:ext>
            </a:extLst>
          </p:cNvPr>
          <p:cNvGraphicFramePr>
            <a:graphicFrameLocks noGrp="1"/>
          </p:cNvGraphicFramePr>
          <p:nvPr>
            <p:ph idx="1"/>
            <p:extLst>
              <p:ext uri="{D42A27DB-BD31-4B8C-83A1-F6EECF244321}">
                <p14:modId xmlns:p14="http://schemas.microsoft.com/office/powerpoint/2010/main" val="160665497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26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A584A-93DC-DE2B-E3C1-B4455754BF1D}"/>
              </a:ext>
            </a:extLst>
          </p:cNvPr>
          <p:cNvSpPr>
            <a:spLocks noGrp="1"/>
          </p:cNvSpPr>
          <p:nvPr>
            <p:ph type="title"/>
          </p:nvPr>
        </p:nvSpPr>
        <p:spPr/>
        <p:txBody>
          <a:bodyPr/>
          <a:lstStyle/>
          <a:p>
            <a:r>
              <a:rPr lang="en-US"/>
              <a:t>Additional Info</a:t>
            </a:r>
            <a:endParaRPr lang="en-US" dirty="0"/>
          </a:p>
        </p:txBody>
      </p:sp>
      <p:sp>
        <p:nvSpPr>
          <p:cNvPr id="3" name="Content Placeholder 2">
            <a:extLst>
              <a:ext uri="{FF2B5EF4-FFF2-40B4-BE49-F238E27FC236}">
                <a16:creationId xmlns:a16="http://schemas.microsoft.com/office/drawing/2014/main" id="{134A7FC1-03F9-4757-1291-E420B4478F60}"/>
              </a:ext>
            </a:extLst>
          </p:cNvPr>
          <p:cNvSpPr>
            <a:spLocks noGrp="1"/>
          </p:cNvSpPr>
          <p:nvPr>
            <p:ph idx="1"/>
          </p:nvPr>
        </p:nvSpPr>
        <p:spPr/>
        <p:txBody>
          <a:bodyPr>
            <a:normAutofit fontScale="92500" lnSpcReduction="20000"/>
          </a:bodyPr>
          <a:lstStyle/>
          <a:p>
            <a:pPr algn="l"/>
            <a:r>
              <a:rPr lang="en-US" i="0">
                <a:effectLst/>
                <a:latin typeface="IBM Plex Sans" panose="020B0503050203000203" pitchFamily="34" charset="0"/>
              </a:rPr>
              <a:t>Configuring Your Custom Component</a:t>
            </a:r>
          </a:p>
          <a:p>
            <a:pPr algn="l"/>
            <a:r>
              <a:rPr lang="en-US" i="0">
                <a:effectLst/>
                <a:latin typeface="IBM Plex Sans" panose="020B0503050203000203" pitchFamily="34" charset="0"/>
              </a:rPr>
              <a:t>Getting Started with the Gradio Python client</a:t>
            </a:r>
          </a:p>
          <a:p>
            <a:pPr algn="l"/>
            <a:r>
              <a:rPr lang="en-US" i="0">
                <a:effectLst/>
                <a:latin typeface="IBM Plex Sans" panose="020B0503050203000203" pitchFamily="34" charset="0"/>
              </a:rPr>
              <a:t>Getting Started with the Gradio JavaScript Client</a:t>
            </a:r>
          </a:p>
          <a:p>
            <a:pPr algn="l"/>
            <a:r>
              <a:rPr lang="en-US" i="0">
                <a:effectLst/>
                <a:latin typeface="IBM Plex Sans" panose="020B0503050203000203" pitchFamily="34" charset="0"/>
              </a:rPr>
              <a:t>Querying Gradio Apps with Curl</a:t>
            </a:r>
          </a:p>
          <a:p>
            <a:pPr algn="l"/>
            <a:r>
              <a:rPr lang="en-US" i="0">
                <a:effectLst/>
                <a:latin typeface="IBM Plex Sans" panose="020B0503050203000203" pitchFamily="34" charset="0"/>
              </a:rPr>
              <a:t>Gradio &amp; LLM Agents 🤝</a:t>
            </a:r>
          </a:p>
          <a:p>
            <a:pPr marL="0" indent="0" algn="l">
              <a:buNone/>
            </a:pPr>
            <a:endParaRPr lang="en-US" i="0">
              <a:effectLst/>
              <a:latin typeface="IBM Plex Sans" panose="020B0503050203000203" pitchFamily="34" charset="0"/>
            </a:endParaRPr>
          </a:p>
          <a:p>
            <a:pPr marL="0" indent="0" algn="l">
              <a:buNone/>
            </a:pPr>
            <a:r>
              <a:rPr lang="en-US" i="0">
                <a:effectLst/>
                <a:latin typeface="IBM Plex Sans" panose="020B0503050203000203" pitchFamily="34" charset="0"/>
              </a:rPr>
              <a:t>https://www.gradio.app/guides/quickstart</a:t>
            </a:r>
          </a:p>
          <a:p>
            <a:pPr marL="0" indent="0">
              <a:buNone/>
            </a:pPr>
            <a:br>
              <a:rPr lang="en-US"/>
            </a:br>
            <a:br>
              <a:rPr lang="en-US"/>
            </a:br>
            <a:br>
              <a:rPr lang="en-US"/>
            </a:br>
            <a:endParaRPr lang="en-US" dirty="0"/>
          </a:p>
        </p:txBody>
      </p:sp>
    </p:spTree>
    <p:extLst>
      <p:ext uri="{BB962C8B-B14F-4D97-AF65-F5344CB8AC3E}">
        <p14:creationId xmlns:p14="http://schemas.microsoft.com/office/powerpoint/2010/main" val="124219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6D60-2146-641A-FCA1-905C23B6A9E8}"/>
              </a:ext>
            </a:extLst>
          </p:cNvPr>
          <p:cNvSpPr>
            <a:spLocks noGrp="1"/>
          </p:cNvSpPr>
          <p:nvPr>
            <p:ph type="title"/>
          </p:nvPr>
        </p:nvSpPr>
        <p:spPr>
          <a:xfrm>
            <a:off x="7720781" y="1320127"/>
            <a:ext cx="3633019" cy="3049920"/>
          </a:xfrm>
        </p:spPr>
        <p:txBody>
          <a:bodyPr vert="horz" lIns="91440" tIns="45720" rIns="91440" bIns="45720" rtlCol="0" anchor="t">
            <a:normAutofit/>
          </a:bodyPr>
          <a:lstStyle/>
          <a:p>
            <a:r>
              <a:rPr lang="en-US" sz="3600" kern="1200">
                <a:solidFill>
                  <a:schemeClr val="tx1"/>
                </a:solidFill>
                <a:latin typeface="+mj-lt"/>
                <a:ea typeface="+mj-ea"/>
                <a:cs typeface="+mj-cs"/>
              </a:rPr>
              <a:t>Thank You</a:t>
            </a:r>
          </a:p>
        </p:txBody>
      </p:sp>
      <p:pic>
        <p:nvPicPr>
          <p:cNvPr id="17" name="Content Placeholder 16" descr="Yellow and blue symbols">
            <a:extLst>
              <a:ext uri="{FF2B5EF4-FFF2-40B4-BE49-F238E27FC236}">
                <a16:creationId xmlns:a16="http://schemas.microsoft.com/office/drawing/2014/main" id="{B827294E-1264-81F3-EDAF-9D615B335BDC}"/>
              </a:ext>
            </a:extLst>
          </p:cNvPr>
          <p:cNvPicPr>
            <a:picLocks noGrp="1" noChangeAspect="1"/>
          </p:cNvPicPr>
          <p:nvPr>
            <p:ph idx="1"/>
          </p:nvPr>
        </p:nvPicPr>
        <p:blipFill>
          <a:blip r:embed="rId3"/>
          <a:srcRect l="6224" r="11340" b="1"/>
          <a:stretch/>
        </p:blipFill>
        <p:spPr>
          <a:xfrm>
            <a:off x="1193410" y="755166"/>
            <a:ext cx="5577736" cy="5176044"/>
          </a:xfrm>
          <a:prstGeom prst="rect">
            <a:avLst/>
          </a:prstGeom>
        </p:spPr>
      </p:pic>
      <p:grpSp>
        <p:nvGrpSpPr>
          <p:cNvPr id="26" name="Group 25">
            <a:extLst>
              <a:ext uri="{FF2B5EF4-FFF2-40B4-BE49-F238E27FC236}">
                <a16:creationId xmlns:a16="http://schemas.microsoft.com/office/drawing/2014/main" id="{7E0FE442-FDE7-03A0-48D0-17C4325DB2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7" name="Rectangle 26">
              <a:extLst>
                <a:ext uri="{FF2B5EF4-FFF2-40B4-BE49-F238E27FC236}">
                  <a16:creationId xmlns:a16="http://schemas.microsoft.com/office/drawing/2014/main" id="{45A187A5-6081-1B66-F1E9-CB90253CC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22D013-AC81-41D9-9EAC-40AF2594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761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62D4A3-DD04-98DF-B653-559ED82311D0}"/>
              </a:ext>
            </a:extLst>
          </p:cNvPr>
          <p:cNvSpPr>
            <a:spLocks noGrp="1"/>
          </p:cNvSpPr>
          <p:nvPr>
            <p:ph type="title"/>
          </p:nvPr>
        </p:nvSpPr>
        <p:spPr>
          <a:xfrm>
            <a:off x="1371599" y="294538"/>
            <a:ext cx="9895951" cy="1033669"/>
          </a:xfrm>
        </p:spPr>
        <p:txBody>
          <a:bodyPr>
            <a:normAutofit/>
          </a:bodyPr>
          <a:lstStyle/>
          <a:p>
            <a:r>
              <a:rPr lang="en-US" sz="2200">
                <a:solidFill>
                  <a:srgbClr val="FFFFFF"/>
                </a:solidFill>
              </a:rPr>
              <a:t>What is Gradio?</a:t>
            </a:r>
            <a:br>
              <a:rPr lang="en-US" sz="2200">
                <a:solidFill>
                  <a:srgbClr val="FFFFFF"/>
                </a:solidFill>
              </a:rPr>
            </a:br>
            <a:r>
              <a:rPr lang="en-US" sz="2200">
                <a:solidFill>
                  <a:srgbClr val="FFFFFF"/>
                </a:solidFill>
              </a:rPr>
              <a:t>+</a:t>
            </a:r>
            <a:br>
              <a:rPr lang="en-US" sz="2200">
                <a:solidFill>
                  <a:srgbClr val="FFFFFF"/>
                </a:solidFill>
              </a:rPr>
            </a:br>
            <a:r>
              <a:rPr lang="en-US" sz="2200">
                <a:solidFill>
                  <a:srgbClr val="FFFFFF"/>
                </a:solidFill>
              </a:rPr>
              <a:t>How it Started</a:t>
            </a:r>
          </a:p>
        </p:txBody>
      </p:sp>
      <p:sp>
        <p:nvSpPr>
          <p:cNvPr id="15" name="Content Placeholder 2">
            <a:extLst>
              <a:ext uri="{FF2B5EF4-FFF2-40B4-BE49-F238E27FC236}">
                <a16:creationId xmlns:a16="http://schemas.microsoft.com/office/drawing/2014/main" id="{8B316310-0E78-99D6-346B-D50BD5D64F47}"/>
              </a:ext>
            </a:extLst>
          </p:cNvPr>
          <p:cNvSpPr>
            <a:spLocks noGrp="1"/>
          </p:cNvSpPr>
          <p:nvPr>
            <p:ph idx="1"/>
          </p:nvPr>
        </p:nvSpPr>
        <p:spPr>
          <a:xfrm>
            <a:off x="1371599" y="1782488"/>
            <a:ext cx="9724031" cy="3683358"/>
          </a:xfrm>
        </p:spPr>
        <p:txBody>
          <a:bodyPr anchor="ctr">
            <a:normAutofit/>
          </a:bodyPr>
          <a:lstStyle/>
          <a:p>
            <a:r>
              <a:rPr lang="en-US" sz="2000" dirty="0"/>
              <a:t>An </a:t>
            </a:r>
            <a:r>
              <a:rPr lang="en-US" sz="2000" b="1" dirty="0"/>
              <a:t>open-source Python library </a:t>
            </a:r>
            <a:r>
              <a:rPr lang="en-US" sz="2000" dirty="0"/>
              <a:t>that allows you to quickly create </a:t>
            </a:r>
            <a:r>
              <a:rPr lang="en-US" sz="2000" b="1" dirty="0"/>
              <a:t>web-based UI </a:t>
            </a:r>
            <a:r>
              <a:rPr lang="en-US" sz="2000" dirty="0"/>
              <a:t>for ML models</a:t>
            </a:r>
          </a:p>
          <a:p>
            <a:r>
              <a:rPr lang="en-US" sz="2000" b="1" dirty="0"/>
              <a:t>Created in 2019 </a:t>
            </a:r>
            <a:r>
              <a:rPr lang="en-US" sz="2000" dirty="0"/>
              <a:t>by Abubakar Abid, Ali Abdalla, and Izak Siaw at Stanford.</a:t>
            </a:r>
          </a:p>
          <a:p>
            <a:r>
              <a:rPr lang="en-US" sz="2000" b="1" dirty="0"/>
              <a:t>Hugging Face acquired </a:t>
            </a:r>
            <a:r>
              <a:rPr lang="en-US" sz="2000" b="1" dirty="0" err="1"/>
              <a:t>Gradio</a:t>
            </a:r>
            <a:r>
              <a:rPr lang="en-US" sz="2000" b="1" dirty="0"/>
              <a:t> in 2021</a:t>
            </a:r>
            <a:r>
              <a:rPr lang="en-US" sz="2000" dirty="0"/>
              <a:t>, integrating it into Hugging Face Spaces for one-click model sharing.</a:t>
            </a:r>
          </a:p>
        </p:txBody>
      </p:sp>
    </p:spTree>
    <p:extLst>
      <p:ext uri="{BB962C8B-B14F-4D97-AF65-F5344CB8AC3E}">
        <p14:creationId xmlns:p14="http://schemas.microsoft.com/office/powerpoint/2010/main" val="27777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B065A-3419-C8C8-03E9-E8E36B1B07D0}"/>
              </a:ext>
            </a:extLst>
          </p:cNvPr>
          <p:cNvSpPr>
            <a:spLocks noGrp="1"/>
          </p:cNvSpPr>
          <p:nvPr>
            <p:ph type="title"/>
          </p:nvPr>
        </p:nvSpPr>
        <p:spPr>
          <a:xfrm>
            <a:off x="1371599" y="294538"/>
            <a:ext cx="9895951" cy="1033669"/>
          </a:xfrm>
        </p:spPr>
        <p:txBody>
          <a:bodyPr>
            <a:normAutofit/>
          </a:bodyPr>
          <a:lstStyle/>
          <a:p>
            <a:r>
              <a:rPr lang="en-US" sz="2200">
                <a:solidFill>
                  <a:srgbClr val="FFFFFF"/>
                </a:solidFill>
              </a:rPr>
              <a:t>Gradio’s Growth </a:t>
            </a:r>
            <a:br>
              <a:rPr lang="en-US" sz="2200">
                <a:solidFill>
                  <a:srgbClr val="FFFFFF"/>
                </a:solidFill>
              </a:rPr>
            </a:br>
            <a:r>
              <a:rPr lang="en-US" sz="2200">
                <a:solidFill>
                  <a:srgbClr val="FFFFFF"/>
                </a:solidFill>
              </a:rPr>
              <a:t>+</a:t>
            </a:r>
            <a:br>
              <a:rPr lang="en-US" sz="2200">
                <a:solidFill>
                  <a:srgbClr val="FFFFFF"/>
                </a:solidFill>
              </a:rPr>
            </a:br>
            <a:r>
              <a:rPr lang="en-US" sz="2200">
                <a:solidFill>
                  <a:srgbClr val="FFFFFF"/>
                </a:solidFill>
              </a:rPr>
              <a:t> Hugging Face Integration</a:t>
            </a:r>
          </a:p>
        </p:txBody>
      </p:sp>
      <p:sp>
        <p:nvSpPr>
          <p:cNvPr id="3" name="Content Placeholder 2">
            <a:extLst>
              <a:ext uri="{FF2B5EF4-FFF2-40B4-BE49-F238E27FC236}">
                <a16:creationId xmlns:a16="http://schemas.microsoft.com/office/drawing/2014/main" id="{0C3071CA-FDA1-21B3-F450-3477A27007AC}"/>
              </a:ext>
            </a:extLst>
          </p:cNvPr>
          <p:cNvSpPr>
            <a:spLocks noGrp="1"/>
          </p:cNvSpPr>
          <p:nvPr>
            <p:ph idx="1"/>
          </p:nvPr>
        </p:nvSpPr>
        <p:spPr>
          <a:xfrm>
            <a:off x="1371599" y="1815212"/>
            <a:ext cx="9724031" cy="3683358"/>
          </a:xfrm>
        </p:spPr>
        <p:txBody>
          <a:bodyPr anchor="ctr">
            <a:normAutofit/>
          </a:bodyPr>
          <a:lstStyle/>
          <a:p>
            <a:r>
              <a:rPr lang="en-US" sz="2000" dirty="0"/>
              <a:t>Adopted by researchers, data scientists, and AI startups.</a:t>
            </a:r>
          </a:p>
          <a:p>
            <a:r>
              <a:rPr lang="en-US" sz="2000" dirty="0"/>
              <a:t>Hugging Face Spaces leverages </a:t>
            </a:r>
            <a:r>
              <a:rPr lang="en-US" sz="2000" dirty="0" err="1"/>
              <a:t>Gradio</a:t>
            </a:r>
            <a:r>
              <a:rPr lang="en-US" sz="2000" dirty="0"/>
              <a:t> for easy app deployment with GPU support. </a:t>
            </a:r>
          </a:p>
          <a:p>
            <a:r>
              <a:rPr lang="en-US" sz="2000" dirty="0"/>
              <a:t>Over 50,000 models on Hugging Face Spaces use </a:t>
            </a:r>
            <a:r>
              <a:rPr lang="en-US" sz="2000" dirty="0" err="1"/>
              <a:t>Gradio</a:t>
            </a:r>
            <a:r>
              <a:rPr lang="en-US" sz="2000" dirty="0"/>
              <a:t> interfaces as of 2023.</a:t>
            </a:r>
          </a:p>
          <a:p>
            <a:pPr marL="0" indent="0">
              <a:buNone/>
            </a:pPr>
            <a:endParaRPr lang="en-US" sz="2000" dirty="0"/>
          </a:p>
        </p:txBody>
      </p:sp>
    </p:spTree>
    <p:extLst>
      <p:ext uri="{BB962C8B-B14F-4D97-AF65-F5344CB8AC3E}">
        <p14:creationId xmlns:p14="http://schemas.microsoft.com/office/powerpoint/2010/main" val="162227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F1B04D-6311-A7EA-FAAE-367468FE29B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Core Value Proposition</a:t>
            </a:r>
          </a:p>
        </p:txBody>
      </p:sp>
      <p:graphicFrame>
        <p:nvGraphicFramePr>
          <p:cNvPr id="18" name="Content Placeholder 2">
            <a:extLst>
              <a:ext uri="{FF2B5EF4-FFF2-40B4-BE49-F238E27FC236}">
                <a16:creationId xmlns:a16="http://schemas.microsoft.com/office/drawing/2014/main" id="{599332E9-4CAF-7124-A244-2FEDA1A6EF5A}"/>
              </a:ext>
            </a:extLst>
          </p:cNvPr>
          <p:cNvGraphicFramePr>
            <a:graphicFrameLocks noGrp="1"/>
          </p:cNvGraphicFramePr>
          <p:nvPr>
            <p:ph idx="1"/>
            <p:extLst>
              <p:ext uri="{D42A27DB-BD31-4B8C-83A1-F6EECF244321}">
                <p14:modId xmlns:p14="http://schemas.microsoft.com/office/powerpoint/2010/main" val="20270211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47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E63E63-612C-8520-4B8D-5D97B22D53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Core Features</a:t>
            </a:r>
          </a:p>
        </p:txBody>
      </p:sp>
      <p:graphicFrame>
        <p:nvGraphicFramePr>
          <p:cNvPr id="6" name="Rectangle 1">
            <a:extLst>
              <a:ext uri="{FF2B5EF4-FFF2-40B4-BE49-F238E27FC236}">
                <a16:creationId xmlns:a16="http://schemas.microsoft.com/office/drawing/2014/main" id="{DA08F43D-B7A8-C662-F3FB-88E7B94BDF77}"/>
              </a:ext>
            </a:extLst>
          </p:cNvPr>
          <p:cNvGraphicFramePr>
            <a:graphicFrameLocks noGrp="1"/>
          </p:cNvGraphicFramePr>
          <p:nvPr>
            <p:ph idx="1"/>
            <p:extLst>
              <p:ext uri="{D42A27DB-BD31-4B8C-83A1-F6EECF244321}">
                <p14:modId xmlns:p14="http://schemas.microsoft.com/office/powerpoint/2010/main" val="25522760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590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571BFA-D399-7C58-A3DD-3D35D9FF70A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How it Works</a:t>
            </a:r>
          </a:p>
        </p:txBody>
      </p:sp>
      <p:sp>
        <p:nvSpPr>
          <p:cNvPr id="4" name="Rectangle 1">
            <a:extLst>
              <a:ext uri="{FF2B5EF4-FFF2-40B4-BE49-F238E27FC236}">
                <a16:creationId xmlns:a16="http://schemas.microsoft.com/office/drawing/2014/main" id="{6DAD3912-3C45-192B-300F-7B84B4B807CE}"/>
              </a:ext>
            </a:extLst>
          </p:cNvPr>
          <p:cNvSpPr>
            <a:spLocks noGrp="1" noChangeArrowheads="1"/>
          </p:cNvSpPr>
          <p:nvPr>
            <p:ph idx="1"/>
          </p:nvPr>
        </p:nvSpPr>
        <p:spPr bwMode="auto">
          <a:xfrm>
            <a:off x="1371599" y="1782488"/>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Simple Backend(</a:t>
            </a:r>
            <a:r>
              <a:rPr kumimoji="0" lang="en-US" altLang="en-US" sz="2000" b="0" i="0" u="none" strike="noStrike" cap="none" normalizeH="0" baseline="0" dirty="0" err="1">
                <a:ln>
                  <a:noFill/>
                </a:ln>
                <a:effectLst/>
                <a:latin typeface="Arial" panose="020B0604020202020204" pitchFamily="34" charset="0"/>
              </a:rPr>
              <a:t>db</a:t>
            </a:r>
            <a:r>
              <a:rPr kumimoji="0" lang="en-US" altLang="en-US" sz="2000" b="0" i="0" u="none" strike="noStrike" cap="none" normalizeH="0" baseline="0" dirty="0">
                <a:ln>
                  <a:noFill/>
                </a:ln>
                <a:effectLst/>
                <a:latin typeface="Arial" panose="020B0604020202020204" pitchFamily="34" charset="0"/>
              </a:rPr>
              <a:t> or a models </a:t>
            </a:r>
            <a:r>
              <a:rPr lang="en-US" altLang="en-US" sz="2000" dirty="0">
                <a:latin typeface="Arial" panose="020B0604020202020204" pitchFamily="34" charset="0"/>
              </a:rPr>
              <a:t>inference </a:t>
            </a:r>
            <a:r>
              <a:rPr lang="en-US" altLang="en-US" sz="2000" dirty="0" err="1">
                <a:latin typeface="Arial" panose="020B0604020202020204" pitchFamily="34" charset="0"/>
              </a:rPr>
              <a:t>api</a:t>
            </a:r>
            <a:r>
              <a:rPr lang="en-US" altLang="en-US" sz="2000" dirty="0">
                <a:latin typeface="Arial" panose="020B0604020202020204" pitchFamily="34" charset="0"/>
              </a:rPr>
              <a:t>)</a:t>
            </a:r>
            <a:r>
              <a:rPr kumimoji="0" lang="en-US" altLang="en-US" sz="2000" b="0" i="0" u="none" strike="noStrike" cap="none" normalizeH="0" baseline="0" dirty="0">
                <a:ln>
                  <a:noFill/>
                </a:ln>
                <a:effectLst/>
                <a:latin typeface="Arial" panose="020B0604020202020204" pitchFamily="34" charset="0"/>
              </a:rPr>
              <a:t> → </a:t>
            </a:r>
            <a:r>
              <a:rPr kumimoji="0" lang="en-US" altLang="en-US" sz="2000" b="0" i="0" u="none" strike="noStrike" cap="none" normalizeH="0" baseline="0" dirty="0" err="1">
                <a:ln>
                  <a:noFill/>
                </a:ln>
                <a:effectLst/>
                <a:latin typeface="Arial" panose="020B0604020202020204" pitchFamily="34" charset="0"/>
              </a:rPr>
              <a:t>Gradio</a:t>
            </a:r>
            <a:r>
              <a:rPr kumimoji="0" lang="en-US" altLang="en-US" sz="2000" b="0" i="0" u="none" strike="noStrike" cap="none" normalizeH="0" baseline="0" dirty="0">
                <a:ln>
                  <a:noFill/>
                </a:ln>
                <a:effectLst/>
                <a:latin typeface="Arial" panose="020B0604020202020204" pitchFamily="34" charset="0"/>
              </a:rPr>
              <a:t> API → Frontend UI</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Supports:</a:t>
            </a:r>
          </a:p>
          <a:p>
            <a:pPr marL="0" marR="0" lvl="0" indent="0"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Arial" panose="020B0604020202020204" pitchFamily="34" charset="0"/>
              </a:rPr>
              <a:t>Python backend</a:t>
            </a:r>
          </a:p>
          <a:p>
            <a:pPr marL="0" marR="0" lvl="0" indent="0" defTabSz="914400" rtl="0" eaLnBrk="0" fontAlgn="base" latinLnBrk="0" hangingPunct="0">
              <a:spcBef>
                <a:spcPct val="0"/>
              </a:spcBef>
              <a:spcAft>
                <a:spcPts val="600"/>
              </a:spcAft>
              <a:buClrTx/>
              <a:buSzTx/>
              <a:buNone/>
              <a:tabLst/>
            </a:pPr>
            <a:r>
              <a:rPr kumimoji="0" lang="en-US" altLang="en-US" sz="2000" b="0" i="0" u="none" strike="noStrike" cap="none" normalizeH="0" baseline="0" dirty="0">
                <a:ln>
                  <a:noFill/>
                </a:ln>
                <a:effectLst/>
                <a:latin typeface="Arial" panose="020B0604020202020204" pitchFamily="34" charset="0"/>
              </a:rPr>
              <a:t>Web-based UI</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Arial" panose="020B0604020202020204" pitchFamily="34" charset="0"/>
              </a:rPr>
              <a:t>Instant preview in-browser</a:t>
            </a:r>
          </a:p>
        </p:txBody>
      </p:sp>
    </p:spTree>
    <p:extLst>
      <p:ext uri="{BB962C8B-B14F-4D97-AF65-F5344CB8AC3E}">
        <p14:creationId xmlns:p14="http://schemas.microsoft.com/office/powerpoint/2010/main" val="424098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319A6-4DE4-3F64-8E0C-4435E8658A00}"/>
              </a:ext>
            </a:extLst>
          </p:cNvPr>
          <p:cNvSpPr>
            <a:spLocks noGrp="1"/>
          </p:cNvSpPr>
          <p:nvPr>
            <p:ph type="title"/>
          </p:nvPr>
        </p:nvSpPr>
        <p:spPr>
          <a:xfrm>
            <a:off x="761800" y="762001"/>
            <a:ext cx="5334197" cy="1708242"/>
          </a:xfrm>
        </p:spPr>
        <p:txBody>
          <a:bodyPr anchor="ctr">
            <a:normAutofit/>
          </a:bodyPr>
          <a:lstStyle/>
          <a:p>
            <a:r>
              <a:rPr lang="en-US" sz="4000" dirty="0" err="1"/>
              <a:t>Gradio</a:t>
            </a:r>
            <a:r>
              <a:rPr lang="en-US" sz="4000" dirty="0"/>
              <a:t> Basics:  Interface API</a:t>
            </a:r>
          </a:p>
        </p:txBody>
      </p:sp>
      <p:sp>
        <p:nvSpPr>
          <p:cNvPr id="3" name="Content Placeholder 2">
            <a:extLst>
              <a:ext uri="{FF2B5EF4-FFF2-40B4-BE49-F238E27FC236}">
                <a16:creationId xmlns:a16="http://schemas.microsoft.com/office/drawing/2014/main" id="{7E81F3D7-D060-D1B1-41AA-C79E78F8DECD}"/>
              </a:ext>
            </a:extLst>
          </p:cNvPr>
          <p:cNvSpPr>
            <a:spLocks noGrp="1"/>
          </p:cNvSpPr>
          <p:nvPr>
            <p:ph idx="1"/>
          </p:nvPr>
        </p:nvSpPr>
        <p:spPr>
          <a:xfrm>
            <a:off x="761800" y="2470244"/>
            <a:ext cx="5334197" cy="3769835"/>
          </a:xfrm>
        </p:spPr>
        <p:txBody>
          <a:bodyPr anchor="ctr">
            <a:normAutofit/>
          </a:bodyPr>
          <a:lstStyle/>
          <a:p>
            <a:pPr marL="0" indent="0">
              <a:buNone/>
            </a:pPr>
            <a:r>
              <a:rPr lang="en-US" sz="2000" dirty="0"/>
              <a:t>import </a:t>
            </a:r>
            <a:r>
              <a:rPr lang="en-US" sz="2000" b="1" dirty="0" err="1"/>
              <a:t>gradio</a:t>
            </a:r>
            <a:r>
              <a:rPr lang="en-US" sz="2000" dirty="0"/>
              <a:t> as </a:t>
            </a:r>
            <a:r>
              <a:rPr lang="en-US" sz="2000" b="1" dirty="0"/>
              <a:t>gr</a:t>
            </a:r>
          </a:p>
          <a:p>
            <a:pPr marL="0" indent="0">
              <a:buNone/>
            </a:pPr>
            <a:endParaRPr lang="en-US" sz="2000" dirty="0"/>
          </a:p>
          <a:p>
            <a:pPr marL="0" indent="0">
              <a:buNone/>
            </a:pPr>
            <a:r>
              <a:rPr lang="en-US" sz="2000" dirty="0"/>
              <a:t>def greet(name): return </a:t>
            </a:r>
            <a:r>
              <a:rPr lang="en-US" sz="2000" dirty="0" err="1"/>
              <a:t>f"Hello</a:t>
            </a:r>
            <a:r>
              <a:rPr lang="en-US" sz="2000" dirty="0"/>
              <a:t> {name}!"</a:t>
            </a:r>
          </a:p>
          <a:p>
            <a:pPr marL="0" indent="0">
              <a:buNone/>
            </a:pPr>
            <a:r>
              <a:rPr lang="en-US" sz="2000" dirty="0"/>
              <a:t>demo = </a:t>
            </a:r>
            <a:r>
              <a:rPr lang="en-US" sz="2000" b="1" dirty="0" err="1"/>
              <a:t>gr</a:t>
            </a:r>
            <a:r>
              <a:rPr lang="en-US" sz="2000" dirty="0" err="1"/>
              <a:t>.</a:t>
            </a:r>
            <a:r>
              <a:rPr lang="en-US" sz="2000" b="1" dirty="0" err="1"/>
              <a:t>Interface</a:t>
            </a:r>
            <a:r>
              <a:rPr lang="en-US" sz="2000" dirty="0"/>
              <a:t>(</a:t>
            </a:r>
            <a:r>
              <a:rPr lang="en-US" sz="2000" dirty="0" err="1"/>
              <a:t>fn</a:t>
            </a:r>
            <a:r>
              <a:rPr lang="en-US" sz="2000" dirty="0"/>
              <a:t>=greet, inputs="text", outputs="text") </a:t>
            </a:r>
          </a:p>
          <a:p>
            <a:pPr marL="0" indent="0">
              <a:buNone/>
            </a:pPr>
            <a:r>
              <a:rPr lang="en-US" sz="2000" dirty="0" err="1"/>
              <a:t>demo.launch</a:t>
            </a:r>
            <a:r>
              <a:rPr lang="en-US" sz="2000" dirty="0"/>
              <a:t>(share=True)</a:t>
            </a:r>
          </a:p>
          <a:p>
            <a:endParaRPr lang="en-US" sz="2000" dirty="0"/>
          </a:p>
        </p:txBody>
      </p:sp>
      <p:pic>
        <p:nvPicPr>
          <p:cNvPr id="5" name="Picture 4" descr="Computer script on a screen">
            <a:extLst>
              <a:ext uri="{FF2B5EF4-FFF2-40B4-BE49-F238E27FC236}">
                <a16:creationId xmlns:a16="http://schemas.microsoft.com/office/drawing/2014/main" id="{3AA16122-40BB-DB2D-59E1-E0FB38AE1352}"/>
              </a:ext>
            </a:extLst>
          </p:cNvPr>
          <p:cNvPicPr>
            <a:picLocks noChangeAspect="1"/>
          </p:cNvPicPr>
          <p:nvPr/>
        </p:nvPicPr>
        <p:blipFill>
          <a:blip r:embed="rId3"/>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2502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F9AAC4B-16EA-03ED-321D-36AD6FF0556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i="0" kern="1200">
                <a:solidFill>
                  <a:srgbClr val="FFFFFF"/>
                </a:solidFill>
                <a:effectLst/>
                <a:latin typeface="+mj-lt"/>
                <a:ea typeface="+mj-ea"/>
                <a:cs typeface="+mj-cs"/>
              </a:rPr>
              <a:t>The 4 Kinds of Gradio Interfaces</a:t>
            </a:r>
            <a:br>
              <a:rPr lang="en-US" sz="4000" b="1" i="0" kern="1200">
                <a:solidFill>
                  <a:srgbClr val="FFFFFF"/>
                </a:solidFill>
                <a:effectLst/>
                <a:latin typeface="+mj-lt"/>
                <a:ea typeface="+mj-ea"/>
                <a:cs typeface="+mj-cs"/>
              </a:rPr>
            </a:br>
            <a:endParaRPr lang="en-US" sz="40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B424A5C3-A19D-7602-683F-9D9E9C1996F5}"/>
              </a:ext>
            </a:extLst>
          </p:cNvPr>
          <p:cNvPicPr>
            <a:picLocks noGrp="1" noChangeAspect="1"/>
          </p:cNvPicPr>
          <p:nvPr>
            <p:ph idx="1"/>
          </p:nvPr>
        </p:nvPicPr>
        <p:blipFill>
          <a:blip r:embed="rId3"/>
          <a:stretch>
            <a:fillRect/>
          </a:stretch>
        </p:blipFill>
        <p:spPr>
          <a:xfrm>
            <a:off x="4502428" y="1432887"/>
            <a:ext cx="7225748" cy="3992225"/>
          </a:xfrm>
          <a:prstGeom prst="rect">
            <a:avLst/>
          </a:prstGeom>
        </p:spPr>
      </p:pic>
    </p:spTree>
    <p:extLst>
      <p:ext uri="{BB962C8B-B14F-4D97-AF65-F5344CB8AC3E}">
        <p14:creationId xmlns:p14="http://schemas.microsoft.com/office/powerpoint/2010/main" val="380834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A6F11-B8F7-FA32-707B-31152C7FC69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Blocks API (For More Complex Apps)</a:t>
            </a:r>
          </a:p>
        </p:txBody>
      </p:sp>
      <p:sp>
        <p:nvSpPr>
          <p:cNvPr id="17" name="Content Placeholder 2">
            <a:extLst>
              <a:ext uri="{FF2B5EF4-FFF2-40B4-BE49-F238E27FC236}">
                <a16:creationId xmlns:a16="http://schemas.microsoft.com/office/drawing/2014/main" id="{6B953017-5833-A427-A20D-8ACC896C95E6}"/>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t>with </a:t>
            </a:r>
            <a:r>
              <a:rPr lang="en-US" sz="2000" b="1" dirty="0" err="1"/>
              <a:t>gr.Blocks</a:t>
            </a:r>
            <a:r>
              <a:rPr lang="en-US" sz="2000" b="1" dirty="0"/>
              <a:t>() as demo:</a:t>
            </a:r>
          </a:p>
          <a:p>
            <a:pPr marL="0" indent="0">
              <a:buNone/>
            </a:pPr>
            <a:r>
              <a:rPr lang="en-US" sz="2000" dirty="0"/>
              <a:t>    text = </a:t>
            </a:r>
            <a:r>
              <a:rPr lang="en-US" sz="2000" dirty="0" err="1"/>
              <a:t>gr.Textbox</a:t>
            </a:r>
            <a:r>
              <a:rPr lang="en-US" sz="2000" dirty="0"/>
              <a:t>()</a:t>
            </a:r>
          </a:p>
          <a:p>
            <a:pPr marL="0" indent="0">
              <a:buNone/>
            </a:pPr>
            <a:r>
              <a:rPr lang="en-US" sz="2000" dirty="0"/>
              <a:t>    </a:t>
            </a:r>
            <a:r>
              <a:rPr lang="en-US" sz="2000" dirty="0" err="1"/>
              <a:t>btn</a:t>
            </a:r>
            <a:r>
              <a:rPr lang="en-US" sz="2000" dirty="0"/>
              <a:t> = </a:t>
            </a:r>
            <a:r>
              <a:rPr lang="en-US" sz="2000" dirty="0" err="1"/>
              <a:t>gr.Button</a:t>
            </a:r>
            <a:r>
              <a:rPr lang="en-US" sz="2000" dirty="0"/>
              <a:t>("Submit")</a:t>
            </a:r>
          </a:p>
          <a:p>
            <a:pPr marL="0" indent="0">
              <a:buNone/>
            </a:pPr>
            <a:r>
              <a:rPr lang="en-US" sz="2000" dirty="0"/>
              <a:t>    </a:t>
            </a:r>
            <a:r>
              <a:rPr lang="en-US" sz="2000" dirty="0" err="1"/>
              <a:t>btn.click</a:t>
            </a:r>
            <a:r>
              <a:rPr lang="en-US" sz="2000" dirty="0"/>
              <a:t>(</a:t>
            </a:r>
            <a:r>
              <a:rPr lang="en-US" sz="2000" dirty="0" err="1"/>
              <a:t>fn</a:t>
            </a:r>
            <a:r>
              <a:rPr lang="en-US" sz="2000" dirty="0"/>
              <a:t>, inputs=text, outputs=text)</a:t>
            </a:r>
          </a:p>
          <a:p>
            <a:pPr marL="0" indent="0">
              <a:buNone/>
            </a:pPr>
            <a:r>
              <a:rPr lang="en-US" sz="2000" dirty="0" err="1"/>
              <a:t>demo.launch</a:t>
            </a:r>
            <a:r>
              <a:rPr lang="en-US" sz="2000" dirty="0"/>
              <a:t>()</a:t>
            </a:r>
          </a:p>
          <a:p>
            <a:pPr marL="0" indent="0">
              <a:buNone/>
            </a:pPr>
            <a:endParaRPr lang="en-US" sz="2000" dirty="0"/>
          </a:p>
        </p:txBody>
      </p:sp>
    </p:spTree>
    <p:extLst>
      <p:ext uri="{BB962C8B-B14F-4D97-AF65-F5344CB8AC3E}">
        <p14:creationId xmlns:p14="http://schemas.microsoft.com/office/powerpoint/2010/main" val="18188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TotalTime>
  <Words>2260</Words>
  <Application>Microsoft Office PowerPoint</Application>
  <PresentationFormat>Widescreen</PresentationFormat>
  <Paragraphs>231</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IBM Plex Sans</vt:lpstr>
      <vt:lpstr>Office Theme</vt:lpstr>
      <vt:lpstr>Gradio: Effortless Interfaces for Machine Learning</vt:lpstr>
      <vt:lpstr>What is Gradio? + How it Started</vt:lpstr>
      <vt:lpstr>Gradio’s Growth  +  Hugging Face Integration</vt:lpstr>
      <vt:lpstr>Core Value Proposition</vt:lpstr>
      <vt:lpstr>Core Features</vt:lpstr>
      <vt:lpstr>How it Works</vt:lpstr>
      <vt:lpstr>Gradio Basics:  Interface API</vt:lpstr>
      <vt:lpstr>The 4 Kinds of Gradio Interfaces </vt:lpstr>
      <vt:lpstr>Blocks API (For More Complex Apps)</vt:lpstr>
      <vt:lpstr>Batch Functions/Parallel Processing</vt:lpstr>
      <vt:lpstr>Sharing Gradio Demos using links</vt:lpstr>
      <vt:lpstr>Embedding Gradio App as a Web Component</vt:lpstr>
      <vt:lpstr>Gradio App as an API!</vt:lpstr>
      <vt:lpstr>Embedded Analytics</vt:lpstr>
      <vt:lpstr>Data Science &amp; Plots using Gradio</vt:lpstr>
      <vt:lpstr>Connecting to a Database</vt:lpstr>
      <vt:lpstr>Interesting Use Cases</vt:lpstr>
      <vt:lpstr>Additional Info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Gunasekaran</dc:creator>
  <cp:lastModifiedBy>Divya Gunasekaran</cp:lastModifiedBy>
  <cp:revision>51</cp:revision>
  <dcterms:created xsi:type="dcterms:W3CDTF">2025-03-22T16:18:03Z</dcterms:created>
  <dcterms:modified xsi:type="dcterms:W3CDTF">2025-03-23T15:48:43Z</dcterms:modified>
</cp:coreProperties>
</file>