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xml" ContentType="application/vnd.openxmlformats-officedocument.presentationml.notesSlide+xml"/>
  <Override PartName="/ppt/tags/tag36.xml" ContentType="application/vnd.openxmlformats-officedocument.presentationml.tags+xml"/>
  <Override PartName="/ppt/notesSlides/notesSlide2.xml" ContentType="application/vnd.openxmlformats-officedocument.presentationml.notesSlide+xml"/>
  <Override PartName="/ppt/tags/tag37.xml" ContentType="application/vnd.openxmlformats-officedocument.presentationml.tags+xml"/>
  <Override PartName="/ppt/notesSlides/notesSlide3.xml" ContentType="application/vnd.openxmlformats-officedocument.presentationml.notesSlide+xml"/>
  <Override PartName="/ppt/tags/tag38.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3"/>
  </p:notesMasterIdLst>
  <p:handoutMasterIdLst>
    <p:handoutMasterId r:id="rId14"/>
  </p:handoutMasterIdLst>
  <p:sldIdLst>
    <p:sldId id="260" r:id="rId2"/>
    <p:sldId id="261" r:id="rId3"/>
    <p:sldId id="263" r:id="rId4"/>
    <p:sldId id="264" r:id="rId5"/>
    <p:sldId id="268" r:id="rId6"/>
    <p:sldId id="269" r:id="rId7"/>
    <p:sldId id="266" r:id="rId8"/>
    <p:sldId id="270" r:id="rId9"/>
    <p:sldId id="271" r:id="rId10"/>
    <p:sldId id="265" r:id="rId11"/>
    <p:sldId id="267" r:id="rId12"/>
  </p:sldIdLst>
  <p:sldSz cx="12192000" cy="6858000"/>
  <p:notesSz cx="6950075" cy="9236075"/>
  <p:custShowLst>
    <p:custShow name="Format Guide Workshop" id="0">
      <p:sldLst/>
    </p:custShow>
  </p:custShowLst>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06D5A9-4DF9-4E16-9E76-33948055C7A2}" v="959" dt="2025-05-06T21:59:25.032"/>
    <p1510:client id="{3A69C7CD-193E-7946-DBB8-4A9F47874198}" v="5" dt="2025-05-06T22:30:39.302"/>
    <p1510:client id="{952794EE-B8BF-856A-4255-CD83F551F68C}" v="360" dt="2025-05-06T01:53:37.674"/>
    <p1510:client id="{AFD660C1-66C7-20D7-C75C-6B8BFAAC3499}" v="51" dt="2025-05-06T21:41:23.537"/>
    <p1510:client id="{B7539817-64E4-0EC2-066B-FB4B68DBF16E}" v="124" dt="2025-05-06T21:53:39.571"/>
    <p1510:client id="{E8715A6B-C95A-2386-1989-AF5E034465CA}" v="12" dt="2025-05-06T21:55:38.416"/>
    <p1510:client id="{EB7F2BBB-2507-D011-BEDA-DD10314984EE}" v="656" dt="2025-05-06T19:02:54.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5/6/2025</a:t>
            </a:fld>
            <a:endParaRPr lang="en-US" sz="80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a:t>Notes view: </a:t>
            </a:r>
            <a:fld id="{128CEAFE-FA94-43E5-B0FF-D47E1CCDD1B4}" type="slidenum">
              <a:rPr lang="en-US" smtClean="0"/>
              <a:pPr/>
              <a:t>‹#›</a:t>
            </a:fld>
            <a:endParaRPr lang="en-US"/>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5/6/2025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a:buNone/>
            </a:pPr>
            <a:r>
              <a:rPr lang="en-US">
                <a:latin typeface="Calibri"/>
                <a:ea typeface="Calibri"/>
                <a:cs typeface="Calibri"/>
              </a:rPr>
              <a:t>Y-axis </a:t>
            </a:r>
            <a:r>
              <a:rPr lang="en-US" err="1">
                <a:latin typeface="Calibri"/>
                <a:ea typeface="Calibri"/>
                <a:cs typeface="Calibri"/>
              </a:rPr>
              <a:t>isnt</a:t>
            </a:r>
            <a:r>
              <a:rPr lang="en-US">
                <a:latin typeface="Calibri"/>
                <a:ea typeface="Calibri"/>
                <a:cs typeface="Calibri"/>
              </a:rPr>
              <a:t> dollars, it's Normalized Index Value, shows that putting money in real estate is much more stable than SP500</a:t>
            </a:r>
          </a:p>
          <a:p>
            <a:pPr>
              <a:buNone/>
            </a:pPr>
            <a:endParaRPr lang="en-US">
              <a:latin typeface="Calibri"/>
              <a:ea typeface="Calibri"/>
              <a:cs typeface="Calibri"/>
            </a:endParaRPr>
          </a:p>
          <a:p>
            <a:pPr algn="just">
              <a:buNone/>
            </a:pPr>
            <a:r>
              <a:rPr lang="en-US" b="1"/>
              <a:t>Time Series Forecasting (Holt-Winters):</a:t>
            </a:r>
            <a:endParaRPr lang="en-US"/>
          </a:p>
          <a:p>
            <a:pPr marL="171450" indent="-171450" algn="just">
              <a:buFont typeface="Arial"/>
              <a:buChar char="​"/>
            </a:pPr>
            <a:r>
              <a:rPr lang="en-US"/>
              <a:t>Applied on normalized Zillow HVI and S&amp;P 500 data.</a:t>
            </a:r>
          </a:p>
          <a:p>
            <a:pPr marL="171450" indent="-171450" algn="just">
              <a:buFont typeface="Arial"/>
              <a:buChar char="​"/>
            </a:pPr>
            <a:r>
              <a:rPr lang="en-US"/>
              <a:t>Model components: </a:t>
            </a:r>
            <a:r>
              <a:rPr lang="en-US" b="1"/>
              <a:t>Level, Trend, Seasonality</a:t>
            </a:r>
            <a:endParaRPr lang="en-US"/>
          </a:p>
          <a:p>
            <a:pPr marL="171450" indent="-171450" algn="just">
              <a:buFont typeface="Arial"/>
              <a:buChar char="​"/>
            </a:pPr>
            <a:r>
              <a:rPr lang="en-US"/>
              <a:t>Forecast horizon: 60 months (next 5 years)</a:t>
            </a:r>
          </a:p>
          <a:p>
            <a:pPr marL="171450" indent="-171450" algn="just">
              <a:buFont typeface="Arial"/>
              <a:buChar char="​"/>
            </a:pPr>
            <a:r>
              <a:rPr lang="en-US"/>
              <a:t>Insight: Property prices show smoother, long-term appreciation; stocks show greater volatility but higher returns in some periods.</a:t>
            </a:r>
          </a:p>
          <a:p>
            <a:pPr>
              <a:buNone/>
            </a:pPr>
            <a:endParaRPr lang="en-US">
              <a:latin typeface="Calibri"/>
              <a:ea typeface="Calibri"/>
              <a:cs typeface="Calibri"/>
            </a:endParaRPr>
          </a:p>
          <a:p>
            <a:pPr>
              <a:buNone/>
            </a:pP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4</a:t>
            </a:fld>
            <a:endParaRPr lang="en-US"/>
          </a:p>
        </p:txBody>
      </p:sp>
    </p:spTree>
    <p:extLst>
      <p:ext uri="{BB962C8B-B14F-4D97-AF65-F5344CB8AC3E}">
        <p14:creationId xmlns:p14="http://schemas.microsoft.com/office/powerpoint/2010/main" val="185512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a:buNone/>
            </a:pPr>
            <a:r>
              <a:rPr lang="en-US">
                <a:latin typeface="Calibri"/>
                <a:ea typeface="Calibri"/>
                <a:cs typeface="Calibri"/>
              </a:rPr>
              <a:t>Forecasted values have much more narrow range, homes are forecasted to increase a slight amount but SP500 is forecasted to increase much more in the next 5 years</a:t>
            </a:r>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5</a:t>
            </a:fld>
            <a:endParaRPr lang="en-US"/>
          </a:p>
        </p:txBody>
      </p:sp>
    </p:spTree>
    <p:extLst>
      <p:ext uri="{BB962C8B-B14F-4D97-AF65-F5344CB8AC3E}">
        <p14:creationId xmlns:p14="http://schemas.microsoft.com/office/powerpoint/2010/main" val="104746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a:spcAft>
                <a:spcPts val="0"/>
              </a:spcAft>
              <a:buNone/>
            </a:pPr>
            <a:r>
              <a:rPr lang="en-US"/>
              <a:t>How to Interpret the Scatter Plot:</a:t>
            </a:r>
          </a:p>
          <a:p>
            <a:pPr marL="285750" indent="-285750">
              <a:spcAft>
                <a:spcPts val="0"/>
              </a:spcAft>
              <a:buFont typeface="Arial"/>
              <a:buChar char="•"/>
            </a:pPr>
            <a:r>
              <a:rPr lang="en-US"/>
              <a:t>Each point represents a region (city, metro area).</a:t>
            </a:r>
          </a:p>
          <a:p>
            <a:pPr marL="285750" indent="-285750">
              <a:spcAft>
                <a:spcPts val="0"/>
              </a:spcAft>
              <a:buFont typeface="Arial"/>
              <a:buChar char="•"/>
            </a:pPr>
            <a:r>
              <a:rPr lang="en-US"/>
              <a:t>The X-axis shows the income needed to afford buying a home.</a:t>
            </a:r>
          </a:p>
          <a:p>
            <a:pPr marL="285750" indent="-285750">
              <a:spcAft>
                <a:spcPts val="0"/>
              </a:spcAft>
              <a:buFont typeface="Arial"/>
              <a:buChar char="•"/>
            </a:pPr>
            <a:r>
              <a:rPr lang="en-US"/>
              <a:t>The Y-axis shows the income needed to afford renting.</a:t>
            </a:r>
          </a:p>
          <a:p>
            <a:pPr>
              <a:buNone/>
            </a:pPr>
            <a:endParaRPr lang="en-US">
              <a:latin typeface="Calibri"/>
              <a:ea typeface="Calibri"/>
              <a:cs typeface="Calibri"/>
            </a:endParaRPr>
          </a:p>
          <a:p>
            <a:pPr algn="just">
              <a:buNone/>
            </a:pPr>
            <a:r>
              <a:rPr lang="en-US" b="1"/>
              <a:t>Clustering (K-Means):</a:t>
            </a:r>
            <a:endParaRPr lang="en-US"/>
          </a:p>
          <a:p>
            <a:pPr marL="171450" indent="-171450" algn="just">
              <a:buFont typeface="Arial"/>
              <a:buChar char="​"/>
            </a:pPr>
            <a:r>
              <a:rPr lang="en-US"/>
              <a:t>Features: Average income needed to afford rent and buy</a:t>
            </a:r>
          </a:p>
          <a:p>
            <a:pPr marL="171450" indent="-171450" algn="just">
              <a:buFont typeface="Arial"/>
              <a:buChar char="​"/>
            </a:pPr>
            <a:r>
              <a:rPr lang="en-US"/>
              <a:t>Clusters: 3 affordability bands across U.S. metros</a:t>
            </a:r>
          </a:p>
          <a:p>
            <a:pPr marL="171450" indent="-171450" algn="just">
              <a:buFont typeface="Arial"/>
              <a:buChar char="​"/>
            </a:pPr>
            <a:r>
              <a:rPr lang="en-US"/>
              <a:t>Interpretation: Identified tiers of markets, such as low-cost (e.g., Danville, IL), high-cost (e.g., San Jose, CA), and transitional markets</a:t>
            </a:r>
          </a:p>
          <a:p>
            <a:pPr marL="171450" indent="-171450" algn="just">
              <a:buFont typeface="Arial"/>
              <a:buChar char="​"/>
            </a:pPr>
            <a:endParaRPr lang="en-US">
              <a:latin typeface="Trebuchet MS"/>
              <a:ea typeface="Calibri"/>
              <a:cs typeface="Calibri"/>
            </a:endParaRPr>
          </a:p>
          <a:p>
            <a:pPr marL="171450" indent="-171450" algn="just">
              <a:buFont typeface="Arial"/>
              <a:buChar char="​"/>
            </a:pPr>
            <a:r>
              <a:rPr lang="en-US"/>
              <a:t>Urban and coastal areas generally form high-income clusters; interior metros offer more affordability.</a:t>
            </a:r>
          </a:p>
          <a:p>
            <a:pPr>
              <a:buNone/>
            </a:pP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7</a:t>
            </a:fld>
            <a:endParaRPr lang="en-US"/>
          </a:p>
        </p:txBody>
      </p:sp>
    </p:spTree>
    <p:extLst>
      <p:ext uri="{BB962C8B-B14F-4D97-AF65-F5344CB8AC3E}">
        <p14:creationId xmlns:p14="http://schemas.microsoft.com/office/powerpoint/2010/main" val="418075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a:spcAft>
                <a:spcPts val="0"/>
              </a:spcAft>
              <a:buNone/>
            </a:pPr>
            <a:r>
              <a:rPr lang="en-US"/>
              <a:t>In this analysis, we clustered regions based on the </a:t>
            </a:r>
            <a:r>
              <a:rPr lang="en-US" b="1"/>
              <a:t>volatility</a:t>
            </a:r>
            <a:r>
              <a:rPr lang="en-US"/>
              <a:t> (time-based fluctuations) of the income needed to afford buying a home and renting a home.</a:t>
            </a:r>
          </a:p>
          <a:p>
            <a:pPr>
              <a:spcAft>
                <a:spcPts val="0"/>
              </a:spcAft>
              <a:buNone/>
            </a:pPr>
            <a:r>
              <a:rPr lang="en-US"/>
              <a:t>Instead of looking at static affordability values, we calculated the </a:t>
            </a:r>
            <a:r>
              <a:rPr lang="en-US" b="1"/>
              <a:t>standard deviation over time</a:t>
            </a:r>
            <a:r>
              <a:rPr lang="en-US"/>
              <a:t> for each region:</a:t>
            </a:r>
          </a:p>
          <a:p>
            <a:pPr marL="285750" indent="-285750">
              <a:spcAft>
                <a:spcPts val="0"/>
              </a:spcAft>
              <a:buFont typeface="Arial"/>
              <a:buChar char="•"/>
            </a:pPr>
            <a:r>
              <a:rPr lang="en-US" b="1" err="1"/>
              <a:t>Volatility_Home</a:t>
            </a:r>
            <a:r>
              <a:rPr lang="en-US"/>
              <a:t>: How much the income needed to afford a home fluctuated across months.</a:t>
            </a:r>
          </a:p>
          <a:p>
            <a:pPr marL="285750" indent="-285750">
              <a:spcAft>
                <a:spcPts val="0"/>
              </a:spcAft>
              <a:buFont typeface="Arial"/>
              <a:buChar char="•"/>
            </a:pPr>
            <a:r>
              <a:rPr lang="en-US" b="1" err="1"/>
              <a:t>Volatility_Rent</a:t>
            </a:r>
            <a:r>
              <a:rPr lang="en-US"/>
              <a:t>: How much the income needed to afford rent fluctuated across months.</a:t>
            </a:r>
          </a:p>
          <a:p>
            <a:pPr>
              <a:spcAft>
                <a:spcPts val="0"/>
              </a:spcAft>
              <a:buNone/>
            </a:pPr>
            <a:r>
              <a:rPr lang="en-US"/>
              <a:t>🎯 What the Scatter Plot Means</a:t>
            </a:r>
          </a:p>
          <a:p>
            <a:pPr marL="285750" indent="-285750">
              <a:spcAft>
                <a:spcPts val="0"/>
              </a:spcAft>
              <a:buFont typeface="Arial"/>
              <a:buChar char="•"/>
            </a:pPr>
            <a:r>
              <a:rPr lang="en-US" b="1"/>
              <a:t>Each point</a:t>
            </a:r>
            <a:r>
              <a:rPr lang="en-US"/>
              <a:t> represents a region (metro or city).</a:t>
            </a:r>
          </a:p>
          <a:p>
            <a:pPr marL="285750" indent="-285750">
              <a:spcAft>
                <a:spcPts val="0"/>
              </a:spcAft>
              <a:buFont typeface="Arial"/>
              <a:buChar char="•"/>
            </a:pPr>
            <a:r>
              <a:rPr lang="en-US"/>
              <a:t>The </a:t>
            </a:r>
            <a:r>
              <a:rPr lang="en-US" b="1"/>
              <a:t>X-axis</a:t>
            </a:r>
            <a:r>
              <a:rPr lang="en-US"/>
              <a:t> shows volatility in income needed to afford buying a home.</a:t>
            </a:r>
          </a:p>
          <a:p>
            <a:pPr marL="285750" indent="-285750">
              <a:spcAft>
                <a:spcPts val="0"/>
              </a:spcAft>
              <a:buFont typeface="Arial"/>
              <a:buChar char="•"/>
            </a:pPr>
            <a:r>
              <a:rPr lang="en-US"/>
              <a:t>The </a:t>
            </a:r>
            <a:r>
              <a:rPr lang="en-US" b="1"/>
              <a:t>Y-axis</a:t>
            </a:r>
            <a:r>
              <a:rPr lang="en-US"/>
              <a:t> shows volatility in income needed to afford renting a home.</a:t>
            </a:r>
          </a:p>
          <a:p>
            <a:pPr marL="285750" indent="-285750">
              <a:spcAft>
                <a:spcPts val="0"/>
              </a:spcAft>
              <a:buFont typeface="Arial"/>
              <a:buChar char="•"/>
            </a:pPr>
            <a:r>
              <a:rPr lang="en-US" b="1"/>
              <a:t>Color</a:t>
            </a:r>
            <a:r>
              <a:rPr lang="en-US"/>
              <a:t> indicates which cluster a region belongs to based on its volatility pattern.</a:t>
            </a:r>
          </a:p>
          <a:p>
            <a:pPr>
              <a:spcAft>
                <a:spcPts val="0"/>
              </a:spcAft>
              <a:buNone/>
            </a:pPr>
            <a:r>
              <a:rPr lang="en-US"/>
              <a:t>📋 How to Interpret Clusters</a:t>
            </a:r>
          </a:p>
          <a:p>
            <a:pPr marL="285750" indent="-285750">
              <a:spcAft>
                <a:spcPts val="0"/>
              </a:spcAft>
              <a:buFont typeface="Arial"/>
              <a:buChar char="•"/>
            </a:pPr>
            <a:r>
              <a:rPr lang="en-US" b="1"/>
              <a:t>Low Volatility Cluster</a:t>
            </a:r>
            <a:r>
              <a:rPr lang="en-US"/>
              <a:t>:</a:t>
            </a:r>
          </a:p>
          <a:p>
            <a:pPr marL="285750" lvl="1" indent="-285750">
              <a:buFont typeface="Arial"/>
              <a:buChar char="•"/>
            </a:pPr>
            <a:r>
              <a:rPr lang="en-US"/>
              <a:t>Regions where both buying and renting costs are stable over time.</a:t>
            </a:r>
          </a:p>
          <a:p>
            <a:pPr marL="285750" lvl="1" indent="-285750">
              <a:buFont typeface="Arial"/>
              <a:buChar char="•"/>
            </a:pPr>
            <a:r>
              <a:rPr lang="en-US"/>
              <a:t>Typically mature, stable housing markets.</a:t>
            </a:r>
          </a:p>
          <a:p>
            <a:pPr marL="285750" indent="-285750">
              <a:spcAft>
                <a:spcPts val="0"/>
              </a:spcAft>
              <a:buFont typeface="Arial"/>
              <a:buChar char="•"/>
            </a:pPr>
            <a:r>
              <a:rPr lang="en-US" b="1"/>
              <a:t>Moderate Volatility Cluster</a:t>
            </a:r>
            <a:r>
              <a:rPr lang="en-US"/>
              <a:t>:</a:t>
            </a:r>
          </a:p>
          <a:p>
            <a:pPr marL="285750" lvl="1" indent="-285750">
              <a:buFont typeface="Arial"/>
              <a:buChar char="•"/>
            </a:pPr>
            <a:r>
              <a:rPr lang="en-US"/>
              <a:t>Regions where either buying or renting shows moderate fluctuations.</a:t>
            </a:r>
          </a:p>
          <a:p>
            <a:pPr marL="285750" lvl="1" indent="-285750">
              <a:buFont typeface="Arial"/>
              <a:buChar char="•"/>
            </a:pPr>
            <a:r>
              <a:rPr lang="en-US"/>
              <a:t>These may be growing or transitioning markets.</a:t>
            </a:r>
          </a:p>
          <a:p>
            <a:pPr marL="285750" indent="-285750">
              <a:spcAft>
                <a:spcPts val="0"/>
              </a:spcAft>
              <a:buFont typeface="Arial"/>
              <a:buChar char="•"/>
            </a:pPr>
            <a:r>
              <a:rPr lang="en-US" b="1"/>
              <a:t>High Volatility Cluster</a:t>
            </a:r>
            <a:r>
              <a:rPr lang="en-US"/>
              <a:t>:</a:t>
            </a:r>
          </a:p>
          <a:p>
            <a:pPr marL="285750" lvl="1" indent="-285750">
              <a:buFont typeface="Arial"/>
              <a:buChar char="•"/>
            </a:pPr>
            <a:r>
              <a:rPr lang="en-US"/>
              <a:t>Regions where both buying and/or renting costs show large swings month-to-month.</a:t>
            </a:r>
          </a:p>
          <a:p>
            <a:pPr marL="285750" lvl="1" indent="-285750">
              <a:buFont typeface="Arial"/>
              <a:buChar char="•"/>
            </a:pPr>
            <a:r>
              <a:rPr lang="en-US"/>
              <a:t>Indicates risky or overheated markets, or markets undergoing rapid economic changes.</a:t>
            </a:r>
          </a:p>
          <a:p>
            <a:pPr>
              <a:buNone/>
            </a:pPr>
            <a:endParaRPr lang="en-US">
              <a:latin typeface="Calibri"/>
              <a:ea typeface="Calibri"/>
              <a:cs typeface="Calibri"/>
            </a:endParaRPr>
          </a:p>
          <a:p>
            <a:pPr>
              <a:buNone/>
            </a:pPr>
            <a:r>
              <a:rPr lang="en-US"/>
              <a:t> Key Takeaway</a:t>
            </a:r>
          </a:p>
          <a:p>
            <a:pPr>
              <a:buNone/>
            </a:pPr>
            <a:r>
              <a:rPr lang="en-US"/>
              <a:t>Volatility clustering reveals the hidden stability or instability of regional housing markets, helping us move beyond just current affordability levels and understand risk patterns over time.</a:t>
            </a:r>
          </a:p>
          <a:p>
            <a:pPr>
              <a:buNone/>
            </a:pP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8</a:t>
            </a:fld>
            <a:endParaRPr lang="en-US"/>
          </a:p>
        </p:txBody>
      </p:sp>
    </p:spTree>
    <p:extLst>
      <p:ext uri="{BB962C8B-B14F-4D97-AF65-F5344CB8AC3E}">
        <p14:creationId xmlns:p14="http://schemas.microsoft.com/office/powerpoint/2010/main" val="34732467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4.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xml"/><Relationship Id="rId7" Type="http://schemas.openxmlformats.org/officeDocument/2006/relationships/image" Target="../media/image2.e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5.xml"/><Relationship Id="rId9"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7.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jpe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sym typeface="Trebuchet MS" panose="020B0603020202020204" pitchFamily="34" charset="0"/>
              </a:rPr>
              <a:t>The services and materials provided by Boston Consulting Group (BCG) are subject to BCG's Standard Terms </a:t>
            </a:r>
            <a:br>
              <a:rPr lang="en-US" sz="900" b="0">
                <a:latin typeface="+mn-lt"/>
                <a:sym typeface="Trebuchet MS" panose="020B0603020202020204" pitchFamily="34" charset="0"/>
              </a:rPr>
            </a:br>
            <a:r>
              <a:rPr lang="en-US" sz="900" b="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sym typeface="Trebuchet MS" panose="020B0603020202020204" pitchFamily="34" charset="0"/>
              </a:rPr>
            </a:br>
            <a:r>
              <a:rPr lang="en-US" sz="900" b="0">
                <a:latin typeface="+mn-lt"/>
                <a:sym typeface="Trebuchet MS" panose="020B0603020202020204" pitchFamily="34" charset="0"/>
              </a:rPr>
              <a:t>to update these materials after the date hereof, notwithstanding that such information may become outdated </a:t>
            </a:r>
            <a:br>
              <a:rPr lang="en-US" sz="900" b="0">
                <a:latin typeface="+mn-lt"/>
                <a:sym typeface="Trebuchet MS" panose="020B0603020202020204" pitchFamily="34" charset="0"/>
              </a:rPr>
            </a:br>
            <a:r>
              <a:rPr lang="en-US" sz="900" b="0">
                <a:latin typeface="+mn-lt"/>
                <a:sym typeface="Trebuchet MS" panose="020B0603020202020204" pitchFamily="34" charset="0"/>
              </a:rPr>
              <a:t>or inaccurate.</a:t>
            </a:r>
          </a:p>
          <a:p>
            <a:pPr indent="0">
              <a:lnSpc>
                <a:spcPct val="100000"/>
              </a:lnSpc>
            </a:pPr>
            <a:r>
              <a:rPr lang="en-US" sz="900" b="0">
                <a:latin typeface="+mn-lt"/>
                <a:sym typeface="Trebuchet MS" panose="020B0603020202020204" pitchFamily="34" charset="0"/>
              </a:rPr>
              <a:t> </a:t>
            </a:r>
          </a:p>
          <a:p>
            <a:pPr indent="0">
              <a:lnSpc>
                <a:spcPct val="100000"/>
              </a:lnSpc>
            </a:pPr>
            <a:r>
              <a:rPr lang="en-US" sz="900" b="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a:latin typeface="+mn-lt"/>
                <a:sym typeface="Trebuchet MS" panose="020B0603020202020204" pitchFamily="34" charset="0"/>
              </a:rPr>
              <a:t>The services and materials provided by Boston Consulting Group (BCG) are subject to BCG's Standard Terms </a:t>
            </a:r>
            <a:br>
              <a:rPr lang="en-US" sz="900" b="0">
                <a:latin typeface="+mn-lt"/>
                <a:sym typeface="Trebuchet MS" panose="020B0603020202020204" pitchFamily="34" charset="0"/>
              </a:rPr>
            </a:br>
            <a:r>
              <a:rPr lang="en-US" sz="900" b="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mn-lt"/>
                <a:sym typeface="Trebuchet MS" panose="020B0603020202020204" pitchFamily="34" charset="0"/>
              </a:rPr>
            </a:br>
            <a:r>
              <a:rPr lang="en-US" sz="900" b="0">
                <a:latin typeface="+mn-lt"/>
                <a:sym typeface="Trebuchet MS" panose="020B0603020202020204" pitchFamily="34" charset="0"/>
              </a:rPr>
              <a:t>to update these materials after the date hereof, notwithstanding that such information may become outdated </a:t>
            </a:r>
            <a:br>
              <a:rPr lang="en-US" sz="900" b="0">
                <a:latin typeface="+mn-lt"/>
                <a:sym typeface="Trebuchet MS" panose="020B0603020202020204" pitchFamily="34" charset="0"/>
              </a:rPr>
            </a:br>
            <a:r>
              <a:rPr lang="en-US" sz="900" b="0">
                <a:latin typeface="+mn-lt"/>
                <a:sym typeface="Trebuchet MS" panose="020B0603020202020204" pitchFamily="34" charset="0"/>
              </a:rPr>
              <a:t>or inaccurate.</a:t>
            </a:r>
          </a:p>
          <a:p>
            <a:pPr indent="0">
              <a:lnSpc>
                <a:spcPct val="100000"/>
              </a:lnSpc>
            </a:pPr>
            <a:r>
              <a:rPr lang="en-US" sz="900" b="0">
                <a:latin typeface="+mn-lt"/>
                <a:sym typeface="Trebuchet MS" panose="020B0603020202020204" pitchFamily="34" charset="0"/>
              </a:rPr>
              <a:t> </a:t>
            </a:r>
          </a:p>
          <a:p>
            <a:pPr indent="0">
              <a:lnSpc>
                <a:spcPct val="100000"/>
              </a:lnSpc>
            </a:pPr>
            <a:r>
              <a:rPr lang="en-US" sz="900" b="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latin typeface="+mn-lt"/>
                <a:sym typeface="Trebuchet MS" panose="020B0603020202020204" pitchFamily="34" charset="0"/>
              </a:rPr>
            </a:br>
            <a:r>
              <a:rPr lang="en-US" sz="900" b="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a:latin typeface="+mn-lt"/>
                <a:sym typeface="Trebuchet MS" panose="020B0603020202020204" pitchFamily="34" charset="0"/>
              </a:rPr>
              <a:t>BCG does not provide fairness opinions or valuations of market transactions, and these materials should not be relied </a:t>
            </a:r>
            <a:br>
              <a:rPr lang="en-US" sz="900" b="0">
                <a:latin typeface="+mn-lt"/>
                <a:sym typeface="Trebuchet MS" panose="020B0603020202020204" pitchFamily="34" charset="0"/>
              </a:rPr>
            </a:br>
            <a:r>
              <a:rPr lang="en-US" sz="900" b="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latin typeface="+mn-lt"/>
                <a:sym typeface="Trebuchet MS" panose="020B0603020202020204" pitchFamily="34" charset="0"/>
              </a:rPr>
            </a:br>
            <a:r>
              <a:rPr lang="en-US" sz="900" b="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2023 by Boston Consulting Group.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2023 by Boston Consulting Group.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2023 by Boston Consulting Group.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2023 by Boston Consulting Group.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2023 by Boston Consulting Group.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2023 by Boston Consulting Group.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2023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3B3D-5E6B-C52E-A91D-F7F44CFBA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A2E833-04ED-DD7F-5F87-4896C21EBF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49F87-4694-AAAD-DDB8-DB7B38895D63}"/>
              </a:ext>
            </a:extLst>
          </p:cNvPr>
          <p:cNvSpPr>
            <a:spLocks noGrp="1"/>
          </p:cNvSpPr>
          <p:nvPr>
            <p:ph type="dt" sz="half" idx="10"/>
          </p:nvPr>
        </p:nvSpPr>
        <p:spPr/>
        <p:txBody>
          <a:bodyPr/>
          <a:lstStyle/>
          <a:p>
            <a:fld id="{550AF7AA-F8F8-4104-8D9A-812ACB9E0C8A}" type="datetimeFigureOut">
              <a:rPr lang="en-US" smtClean="0"/>
              <a:t>5/6/2025</a:t>
            </a:fld>
            <a:endParaRPr lang="en-US"/>
          </a:p>
        </p:txBody>
      </p:sp>
      <p:sp>
        <p:nvSpPr>
          <p:cNvPr id="5" name="Footer Placeholder 4">
            <a:extLst>
              <a:ext uri="{FF2B5EF4-FFF2-40B4-BE49-F238E27FC236}">
                <a16:creationId xmlns:a16="http://schemas.microsoft.com/office/drawing/2014/main" id="{67E2430E-CA2B-1DF2-68BF-1BDD2FC89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E6CC1-56DC-3356-39E0-A38FDDAF5DA5}"/>
              </a:ext>
            </a:extLst>
          </p:cNvPr>
          <p:cNvSpPr>
            <a:spLocks noGrp="1"/>
          </p:cNvSpPr>
          <p:nvPr>
            <p:ph type="sldNum" sz="quarter" idx="12"/>
          </p:nvPr>
        </p:nvSpPr>
        <p:spPr/>
        <p:txBody>
          <a:bodyPr/>
          <a:lstStyle/>
          <a:p>
            <a:fld id="{0D7B8708-B62C-43A8-AFAF-C38BB882AA75}" type="slidenum">
              <a:rPr lang="en-US" smtClean="0"/>
              <a:t>‹#›</a:t>
            </a:fld>
            <a:endParaRPr lang="en-US"/>
          </a:p>
        </p:txBody>
      </p:sp>
    </p:spTree>
    <p:extLst>
      <p:ext uri="{BB962C8B-B14F-4D97-AF65-F5344CB8AC3E}">
        <p14:creationId xmlns:p14="http://schemas.microsoft.com/office/powerpoint/2010/main" val="324631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2023 by Boston Consulting Group.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2023 by Boston Consulting Group.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 id="2147485185" r:id="rId6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tags" Target="../tags/tag32.xml"/><Relationship Id="rId5" Type="http://schemas.openxmlformats.org/officeDocument/2006/relationships/image" Target="../media/image11.png"/><Relationship Id="rId4" Type="http://schemas.openxmlformats.org/officeDocument/2006/relationships/image" Target="../media/image10.em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3.xml"/><Relationship Id="rId1" Type="http://schemas.openxmlformats.org/officeDocument/2006/relationships/tags" Target="../tags/tag33.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6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68.xml"/><Relationship Id="rId1" Type="http://schemas.openxmlformats.org/officeDocument/2006/relationships/tags" Target="../tags/tag36.xml"/><Relationship Id="rId6" Type="http://schemas.openxmlformats.org/officeDocument/2006/relationships/image" Target="../media/image14.png"/><Relationship Id="rId5" Type="http://schemas.openxmlformats.org/officeDocument/2006/relationships/image" Target="../media/image10.emf"/><Relationship Id="rId4"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Layout" Target="../slideLayouts/slideLayout30.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xml"/><Relationship Id="rId7" Type="http://schemas.openxmlformats.org/officeDocument/2006/relationships/image" Target="../media/image18.png"/><Relationship Id="rId2" Type="http://schemas.openxmlformats.org/officeDocument/2006/relationships/slideLayout" Target="../slideLayouts/slideLayout68.xml"/><Relationship Id="rId1" Type="http://schemas.openxmlformats.org/officeDocument/2006/relationships/tags" Target="../tags/tag37.xml"/><Relationship Id="rId6" Type="http://schemas.openxmlformats.org/officeDocument/2006/relationships/image" Target="../media/image17.png"/><Relationship Id="rId5" Type="http://schemas.openxmlformats.org/officeDocument/2006/relationships/image" Target="../media/image10.emf"/><Relationship Id="rId4"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4.xml"/><Relationship Id="rId7" Type="http://schemas.openxmlformats.org/officeDocument/2006/relationships/image" Target="../media/image20.png"/><Relationship Id="rId2" Type="http://schemas.openxmlformats.org/officeDocument/2006/relationships/slideLayout" Target="../slideLayouts/slideLayout68.xml"/><Relationship Id="rId1" Type="http://schemas.openxmlformats.org/officeDocument/2006/relationships/tags" Target="../tags/tag38.xml"/><Relationship Id="rId6" Type="http://schemas.openxmlformats.org/officeDocument/2006/relationships/image" Target="../media/image19.png"/><Relationship Id="rId5" Type="http://schemas.openxmlformats.org/officeDocument/2006/relationships/image" Target="../media/image10.emf"/><Relationship Id="rId4"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6F1F0633-E82B-7ABF-5D54-0952163CE9A5}"/>
              </a:ext>
            </a:extLst>
          </p:cNvPr>
          <p:cNvGraphicFramePr>
            <a:graphicFrameLocks noChangeAspect="1"/>
          </p:cNvGraphicFramePr>
          <p:nvPr>
            <p:custDataLst>
              <p:tags r:id="rId1"/>
            </p:custDataLst>
            <p:extLst>
              <p:ext uri="{D42A27DB-BD31-4B8C-83A1-F6EECF244321}">
                <p14:modId xmlns:p14="http://schemas.microsoft.com/office/powerpoint/2010/main" val="17239989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7" name="think-cell data - do not delete" hidden="1">
                        <a:extLst>
                          <a:ext uri="{FF2B5EF4-FFF2-40B4-BE49-F238E27FC236}">
                            <a16:creationId xmlns:a16="http://schemas.microsoft.com/office/drawing/2014/main" id="{6F1F0633-E82B-7ABF-5D54-0952163CE9A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DE45AD9-B824-8F3D-2A5B-AC110CD32E41}"/>
              </a:ext>
            </a:extLst>
          </p:cNvPr>
          <p:cNvSpPr>
            <a:spLocks noGrp="1"/>
          </p:cNvSpPr>
          <p:nvPr>
            <p:ph type="title"/>
          </p:nvPr>
        </p:nvSpPr>
        <p:spPr/>
        <p:txBody>
          <a:bodyPr vert="horz"/>
          <a:lstStyle/>
          <a:p>
            <a:r>
              <a:rPr lang="en-US"/>
              <a:t>Housing Market Analysis</a:t>
            </a:r>
            <a:br>
              <a:rPr lang="en-US"/>
            </a:br>
            <a:r>
              <a:rPr lang="en-US" sz="1600"/>
              <a:t>A data analytics journey leveraging python libraries</a:t>
            </a:r>
            <a:endParaRPr lang="en-US"/>
          </a:p>
        </p:txBody>
      </p:sp>
      <p:sp>
        <p:nvSpPr>
          <p:cNvPr id="3" name="TextBox 2">
            <a:extLst>
              <a:ext uri="{FF2B5EF4-FFF2-40B4-BE49-F238E27FC236}">
                <a16:creationId xmlns:a16="http://schemas.microsoft.com/office/drawing/2014/main" id="{44415275-50B6-B730-7D92-05DF95241637}"/>
              </a:ext>
            </a:extLst>
          </p:cNvPr>
          <p:cNvSpPr txBox="1"/>
          <p:nvPr/>
        </p:nvSpPr>
        <p:spPr>
          <a:xfrm>
            <a:off x="1027908" y="5431225"/>
            <a:ext cx="7058471" cy="36933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a:solidFill>
                  <a:schemeClr val="bg1"/>
                </a:solidFill>
              </a:rPr>
              <a:t>By: Divya Gunasekaran, Moira O'Reilly, Tanner Santos, Genti Dallvo</a:t>
            </a:r>
          </a:p>
        </p:txBody>
      </p:sp>
      <p:pic>
        <p:nvPicPr>
          <p:cNvPr id="5" name="Picture 4">
            <a:extLst>
              <a:ext uri="{FF2B5EF4-FFF2-40B4-BE49-F238E27FC236}">
                <a16:creationId xmlns:a16="http://schemas.microsoft.com/office/drawing/2014/main" id="{B87278C1-6C74-6E4D-0DB2-0E9229AD318E}"/>
              </a:ext>
            </a:extLst>
          </p:cNvPr>
          <p:cNvPicPr>
            <a:picLocks noChangeAspect="1"/>
          </p:cNvPicPr>
          <p:nvPr/>
        </p:nvPicPr>
        <p:blipFill>
          <a:blip r:embed="rId5"/>
          <a:stretch>
            <a:fillRect/>
          </a:stretch>
        </p:blipFill>
        <p:spPr>
          <a:xfrm>
            <a:off x="0" y="0"/>
            <a:ext cx="12192000" cy="828675"/>
          </a:xfrm>
          <a:prstGeom prst="rect">
            <a:avLst/>
          </a:prstGeom>
        </p:spPr>
      </p:pic>
    </p:spTree>
    <p:extLst>
      <p:ext uri="{BB962C8B-B14F-4D97-AF65-F5344CB8AC3E}">
        <p14:creationId xmlns:p14="http://schemas.microsoft.com/office/powerpoint/2010/main" val="35991676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C3ED-7B88-31F5-4AD0-808A48400F0A}"/>
              </a:ext>
            </a:extLst>
          </p:cNvPr>
          <p:cNvSpPr>
            <a:spLocks noGrp="1"/>
          </p:cNvSpPr>
          <p:nvPr>
            <p:ph type="title"/>
          </p:nvPr>
        </p:nvSpPr>
        <p:spPr/>
        <p:txBody>
          <a:bodyPr/>
          <a:lstStyle/>
          <a:p>
            <a:r>
              <a:rPr lang="en-US"/>
              <a:t>Key Insights and Conclusion</a:t>
            </a:r>
          </a:p>
        </p:txBody>
      </p:sp>
      <p:sp>
        <p:nvSpPr>
          <p:cNvPr id="3" name="TextBox 2">
            <a:extLst>
              <a:ext uri="{FF2B5EF4-FFF2-40B4-BE49-F238E27FC236}">
                <a16:creationId xmlns:a16="http://schemas.microsoft.com/office/drawing/2014/main" id="{6D8AA2E2-E17D-8772-1DFC-B7A9AC28DFA7}"/>
              </a:ext>
            </a:extLst>
          </p:cNvPr>
          <p:cNvSpPr txBox="1"/>
          <p:nvPr/>
        </p:nvSpPr>
        <p:spPr>
          <a:xfrm>
            <a:off x="797687" y="869869"/>
            <a:ext cx="10921870" cy="474808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ts val="1564"/>
              </a:lnSpc>
            </a:pPr>
            <a:endParaRPr lang="en-US" sz="1600">
              <a:solidFill>
                <a:schemeClr val="accent1"/>
              </a:solidFill>
              <a:latin typeface="Trebuchet MS"/>
              <a:cs typeface="Times New Roman"/>
            </a:endParaRPr>
          </a:p>
          <a:p>
            <a:pPr algn="just">
              <a:lnSpc>
                <a:spcPts val="1564"/>
              </a:lnSpc>
            </a:pPr>
            <a:endParaRPr lang="en-US" sz="1600">
              <a:solidFill>
                <a:schemeClr val="accent1"/>
              </a:solidFill>
              <a:latin typeface="Trebuchet MS"/>
              <a:cs typeface="Times New Roman"/>
            </a:endParaRPr>
          </a:p>
          <a:p>
            <a:pPr marL="342900" indent="-342900">
              <a:lnSpc>
                <a:spcPts val="1564"/>
              </a:lnSpc>
              <a:buFont typeface="Arial" panose="020B0604020202020204" pitchFamily="34" charset="0"/>
              <a:buChar char="•"/>
            </a:pPr>
            <a:r>
              <a:rPr lang="en-US" sz="1600" b="1">
                <a:solidFill>
                  <a:schemeClr val="accent1"/>
                </a:solidFill>
                <a:ea typeface="+mn-lt"/>
                <a:cs typeface="+mn-lt"/>
              </a:rPr>
              <a:t>Investment Performance: </a:t>
            </a:r>
          </a:p>
          <a:p>
            <a:pPr marL="342900" indent="-342900">
              <a:lnSpc>
                <a:spcPts val="1564"/>
              </a:lnSpc>
              <a:buFont typeface="Arial" panose="020B0604020202020204" pitchFamily="34" charset="0"/>
              <a:buChar char="•"/>
            </a:pPr>
            <a:endParaRPr lang="en-US" sz="1600">
              <a:solidFill>
                <a:schemeClr val="accent4">
                  <a:lumMod val="75000"/>
                </a:schemeClr>
              </a:solidFill>
              <a:ea typeface="+mn-lt"/>
              <a:cs typeface="+mn-lt"/>
            </a:endParaRPr>
          </a:p>
          <a:p>
            <a:pPr marL="742950" lvl="2" indent="-285750">
              <a:buFont typeface="Arial"/>
              <a:buChar char="•"/>
            </a:pPr>
            <a:r>
              <a:rPr lang="en-US" sz="1600">
                <a:solidFill>
                  <a:schemeClr val="accent4">
                    <a:lumMod val="75000"/>
                  </a:schemeClr>
                </a:solidFill>
                <a:ea typeface="+mn-lt"/>
                <a:cs typeface="+mn-lt"/>
              </a:rPr>
              <a:t>Both housing and S&amp;P 500 have grown since 2020, but stocks show more volatility. </a:t>
            </a:r>
          </a:p>
          <a:p>
            <a:pPr marL="742950" lvl="2" indent="-285750">
              <a:buFont typeface="Arial"/>
              <a:buChar char="•"/>
            </a:pPr>
            <a:r>
              <a:rPr lang="en-US" sz="1600">
                <a:solidFill>
                  <a:schemeClr val="accent4">
                    <a:lumMod val="75000"/>
                  </a:schemeClr>
                </a:solidFill>
                <a:ea typeface="+mn-lt"/>
                <a:cs typeface="+mn-lt"/>
              </a:rPr>
              <a:t>Housing, though slower, offers stability and long-term wealth building, especially in metro areas </a:t>
            </a:r>
          </a:p>
          <a:p>
            <a:pPr marL="742950" lvl="2" indent="-285750">
              <a:buFont typeface="Arial"/>
              <a:buChar char="•"/>
            </a:pPr>
            <a:r>
              <a:rPr lang="en-US" sz="1600">
                <a:solidFill>
                  <a:schemeClr val="accent4">
                    <a:lumMod val="75000"/>
                  </a:schemeClr>
                </a:solidFill>
                <a:ea typeface="+mn-lt"/>
                <a:cs typeface="+mn-lt"/>
              </a:rPr>
              <a:t>with strong appreciation. </a:t>
            </a:r>
            <a:endParaRPr lang="en-US" sz="1600">
              <a:solidFill>
                <a:schemeClr val="accent4">
                  <a:lumMod val="75000"/>
                </a:schemeClr>
              </a:solidFill>
            </a:endParaRPr>
          </a:p>
          <a:p>
            <a:pPr marL="342900" lvl="1" indent="-342900">
              <a:buFont typeface="Arial" panose="020B0604020202020204" pitchFamily="34" charset="0"/>
              <a:buChar char="•"/>
            </a:pPr>
            <a:endParaRPr lang="en-US" sz="1600">
              <a:solidFill>
                <a:schemeClr val="accent4">
                  <a:lumMod val="75000"/>
                </a:schemeClr>
              </a:solidFill>
              <a:ea typeface="+mn-lt"/>
              <a:cs typeface="+mn-lt"/>
            </a:endParaRPr>
          </a:p>
          <a:p>
            <a:pPr marL="342900" indent="-342900">
              <a:lnSpc>
                <a:spcPts val="1564"/>
              </a:lnSpc>
              <a:buFont typeface="Arial" panose="020B0604020202020204" pitchFamily="34" charset="0"/>
              <a:buChar char="•"/>
            </a:pPr>
            <a:r>
              <a:rPr lang="en-US" sz="1600" b="1">
                <a:solidFill>
                  <a:schemeClr val="accent1"/>
                </a:solidFill>
                <a:ea typeface="+mn-lt"/>
                <a:cs typeface="+mn-lt"/>
              </a:rPr>
              <a:t>Affordability Trends: </a:t>
            </a:r>
          </a:p>
          <a:p>
            <a:pPr marL="342900" indent="-342900">
              <a:lnSpc>
                <a:spcPts val="1564"/>
              </a:lnSpc>
              <a:buFont typeface="Arial" panose="020B0604020202020204" pitchFamily="34" charset="0"/>
              <a:buChar char="•"/>
            </a:pPr>
            <a:endParaRPr lang="en-US" sz="1600">
              <a:solidFill>
                <a:schemeClr val="accent4">
                  <a:lumMod val="75000"/>
                </a:schemeClr>
              </a:solidFill>
              <a:ea typeface="+mn-lt"/>
              <a:cs typeface="+mn-lt"/>
            </a:endParaRPr>
          </a:p>
          <a:p>
            <a:pPr marL="800100" lvl="1" indent="-342900">
              <a:buFont typeface="Arial" panose="020B0604020202020204" pitchFamily="34" charset="0"/>
              <a:buChar char="•"/>
            </a:pPr>
            <a:r>
              <a:rPr lang="en-US" sz="1600">
                <a:solidFill>
                  <a:schemeClr val="accent4">
                    <a:lumMod val="75000"/>
                  </a:schemeClr>
                </a:solidFill>
                <a:ea typeface="+mn-lt"/>
                <a:cs typeface="+mn-lt"/>
              </a:rPr>
              <a:t>In many U.S. metros, income needed to rent is rising faster than </a:t>
            </a:r>
            <a:endParaRPr lang="en-US" sz="1600">
              <a:solidFill>
                <a:schemeClr val="accent4">
                  <a:lumMod val="75000"/>
                </a:schemeClr>
              </a:solidFill>
            </a:endParaRPr>
          </a:p>
          <a:p>
            <a:pPr lvl="1"/>
            <a:r>
              <a:rPr lang="en-US" sz="1600">
                <a:solidFill>
                  <a:schemeClr val="accent4">
                    <a:lumMod val="75000"/>
                  </a:schemeClr>
                </a:solidFill>
                <a:ea typeface="+mn-lt"/>
                <a:cs typeface="+mn-lt"/>
              </a:rPr>
              <a:t>income needed to buy, indicating shrinking affordability. </a:t>
            </a:r>
          </a:p>
          <a:p>
            <a:pPr marL="342900" indent="-342900">
              <a:lnSpc>
                <a:spcPts val="1564"/>
              </a:lnSpc>
              <a:buFont typeface="Arial" panose="020B0604020202020204" pitchFamily="34" charset="0"/>
              <a:buChar char="•"/>
            </a:pPr>
            <a:endParaRPr lang="en-US" sz="1600">
              <a:solidFill>
                <a:schemeClr val="accent4">
                  <a:lumMod val="75000"/>
                </a:schemeClr>
              </a:solidFill>
              <a:ea typeface="+mn-lt"/>
              <a:cs typeface="+mn-lt"/>
            </a:endParaRPr>
          </a:p>
          <a:p>
            <a:pPr marL="342900" indent="-342900">
              <a:lnSpc>
                <a:spcPts val="1564"/>
              </a:lnSpc>
              <a:buFont typeface="Arial" panose="020B0604020202020204" pitchFamily="34" charset="0"/>
              <a:buChar char="•"/>
            </a:pPr>
            <a:r>
              <a:rPr lang="en-US" sz="1600" b="1">
                <a:solidFill>
                  <a:schemeClr val="accent1"/>
                </a:solidFill>
                <a:ea typeface="+mn-lt"/>
                <a:cs typeface="+mn-lt"/>
              </a:rPr>
              <a:t>Market Clusters: </a:t>
            </a:r>
          </a:p>
          <a:p>
            <a:pPr marL="342900" indent="-342900">
              <a:lnSpc>
                <a:spcPts val="1564"/>
              </a:lnSpc>
              <a:buFont typeface="Arial" panose="020B0604020202020204" pitchFamily="34" charset="0"/>
              <a:buChar char="•"/>
            </a:pPr>
            <a:endParaRPr lang="en-US" sz="1600" b="1">
              <a:solidFill>
                <a:schemeClr val="accent1"/>
              </a:solidFill>
              <a:ea typeface="+mn-lt"/>
              <a:cs typeface="+mn-lt"/>
            </a:endParaRPr>
          </a:p>
          <a:p>
            <a:pPr marL="800100" lvl="1" indent="-342900">
              <a:lnSpc>
                <a:spcPts val="1564"/>
              </a:lnSpc>
              <a:buFont typeface="Arial" panose="020B0604020202020204" pitchFamily="34" charset="0"/>
              <a:buChar char="•"/>
            </a:pPr>
            <a:r>
              <a:rPr lang="en-US" sz="1600">
                <a:solidFill>
                  <a:schemeClr val="accent4">
                    <a:lumMod val="75000"/>
                  </a:schemeClr>
                </a:solidFill>
                <a:ea typeface="+mn-lt"/>
                <a:cs typeface="+mn-lt"/>
              </a:rPr>
              <a:t>Urban and coastal areas generally form high-income clusters; interior metros offer more affordability. </a:t>
            </a:r>
          </a:p>
          <a:p>
            <a:pPr marL="342900" indent="-342900">
              <a:lnSpc>
                <a:spcPts val="1564"/>
              </a:lnSpc>
              <a:buFont typeface="Arial" panose="020B0604020202020204" pitchFamily="34" charset="0"/>
              <a:buChar char="•"/>
            </a:pPr>
            <a:endParaRPr lang="en-US" sz="1600">
              <a:solidFill>
                <a:schemeClr val="accent4">
                  <a:lumMod val="75000"/>
                </a:schemeClr>
              </a:solidFill>
              <a:ea typeface="+mn-lt"/>
              <a:cs typeface="+mn-lt"/>
            </a:endParaRPr>
          </a:p>
          <a:p>
            <a:pPr marL="342900" indent="-342900">
              <a:lnSpc>
                <a:spcPts val="1564"/>
              </a:lnSpc>
              <a:buFont typeface="Arial" panose="020B0604020202020204" pitchFamily="34" charset="0"/>
              <a:buChar char="•"/>
            </a:pPr>
            <a:r>
              <a:rPr lang="en-US" sz="1600" b="1">
                <a:solidFill>
                  <a:schemeClr val="accent1"/>
                </a:solidFill>
                <a:ea typeface="+mn-lt"/>
                <a:cs typeface="+mn-lt"/>
              </a:rPr>
              <a:t>Anomalies Reveal Pain Points: </a:t>
            </a:r>
          </a:p>
          <a:p>
            <a:pPr marL="342900" indent="-342900">
              <a:lnSpc>
                <a:spcPts val="1564"/>
              </a:lnSpc>
              <a:buFont typeface="Arial" panose="020B0604020202020204" pitchFamily="34" charset="0"/>
              <a:buChar char="•"/>
            </a:pPr>
            <a:endParaRPr lang="en-US" sz="1600" b="1">
              <a:solidFill>
                <a:schemeClr val="accent1"/>
              </a:solidFill>
              <a:ea typeface="+mn-lt"/>
              <a:cs typeface="+mn-lt"/>
            </a:endParaRPr>
          </a:p>
          <a:p>
            <a:pPr marL="800100" lvl="1" indent="-342900">
              <a:buFont typeface="Arial" panose="020B0604020202020204" pitchFamily="34" charset="0"/>
              <a:buChar char="•"/>
            </a:pPr>
            <a:r>
              <a:rPr lang="en-US" sz="1600">
                <a:solidFill>
                  <a:schemeClr val="accent4">
                    <a:lumMod val="75000"/>
                  </a:schemeClr>
                </a:solidFill>
                <a:ea typeface="+mn-lt"/>
                <a:cs typeface="+mn-lt"/>
              </a:rPr>
              <a:t>High income gaps between renting and owning signal markets ripe for policy intervention or </a:t>
            </a:r>
          </a:p>
          <a:p>
            <a:pPr lvl="1"/>
            <a:r>
              <a:rPr lang="en-US" sz="1600">
                <a:solidFill>
                  <a:schemeClr val="accent4">
                    <a:lumMod val="75000"/>
                  </a:schemeClr>
                </a:solidFill>
                <a:ea typeface="+mn-lt"/>
                <a:cs typeface="+mn-lt"/>
              </a:rPr>
              <a:t>investor caution. </a:t>
            </a:r>
            <a:endParaRPr lang="en-US" sz="1600">
              <a:solidFill>
                <a:schemeClr val="accent4">
                  <a:lumMod val="75000"/>
                </a:schemeClr>
              </a:solidFill>
            </a:endParaRPr>
          </a:p>
        </p:txBody>
      </p:sp>
      <p:pic>
        <p:nvPicPr>
          <p:cNvPr id="7" name="Picture 6">
            <a:extLst>
              <a:ext uri="{FF2B5EF4-FFF2-40B4-BE49-F238E27FC236}">
                <a16:creationId xmlns:a16="http://schemas.microsoft.com/office/drawing/2014/main" id="{E4DAF587-DD5F-F77B-2D20-C9C1439C3384}"/>
              </a:ext>
            </a:extLst>
          </p:cNvPr>
          <p:cNvPicPr>
            <a:picLocks noChangeAspect="1"/>
          </p:cNvPicPr>
          <p:nvPr/>
        </p:nvPicPr>
        <p:blipFill>
          <a:blip r:embed="rId2"/>
          <a:stretch>
            <a:fillRect/>
          </a:stretch>
        </p:blipFill>
        <p:spPr>
          <a:xfrm>
            <a:off x="11939816" y="3921106"/>
            <a:ext cx="209550" cy="2638425"/>
          </a:xfrm>
          <a:prstGeom prst="rect">
            <a:avLst/>
          </a:prstGeom>
        </p:spPr>
      </p:pic>
      <p:pic>
        <p:nvPicPr>
          <p:cNvPr id="5" name="Picture 4" descr="A green square with white text&#10;&#10;AI-generated content may be incorrect.">
            <a:extLst>
              <a:ext uri="{FF2B5EF4-FFF2-40B4-BE49-F238E27FC236}">
                <a16:creationId xmlns:a16="http://schemas.microsoft.com/office/drawing/2014/main" id="{88A0B11A-CC37-0196-9A08-B4FB1BF5C4B6}"/>
              </a:ext>
            </a:extLst>
          </p:cNvPr>
          <p:cNvPicPr>
            <a:picLocks noChangeAspect="1"/>
          </p:cNvPicPr>
          <p:nvPr/>
        </p:nvPicPr>
        <p:blipFill>
          <a:blip r:embed="rId3"/>
          <a:stretch>
            <a:fillRect/>
          </a:stretch>
        </p:blipFill>
        <p:spPr>
          <a:xfrm>
            <a:off x="-46463" y="6029325"/>
            <a:ext cx="12192000" cy="828675"/>
          </a:xfrm>
          <a:prstGeom prst="rect">
            <a:avLst/>
          </a:prstGeom>
        </p:spPr>
      </p:pic>
    </p:spTree>
    <p:extLst>
      <p:ext uri="{BB962C8B-B14F-4D97-AF65-F5344CB8AC3E}">
        <p14:creationId xmlns:p14="http://schemas.microsoft.com/office/powerpoint/2010/main" val="2138780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AF5D-601C-FD3B-58F2-1A6167530A8F}"/>
              </a:ext>
            </a:extLst>
          </p:cNvPr>
          <p:cNvSpPr>
            <a:spLocks noGrp="1"/>
          </p:cNvSpPr>
          <p:nvPr>
            <p:ph type="title"/>
          </p:nvPr>
        </p:nvSpPr>
        <p:spPr>
          <a:xfrm>
            <a:off x="630000" y="1802971"/>
            <a:ext cx="10933350" cy="443198"/>
          </a:xfrm>
        </p:spPr>
        <p:txBody>
          <a:bodyPr/>
          <a:lstStyle/>
          <a:p>
            <a:pPr algn="ctr"/>
            <a:r>
              <a:rPr lang="en-US" sz="3200"/>
              <a:t>Demo</a:t>
            </a:r>
          </a:p>
        </p:txBody>
      </p:sp>
      <p:pic>
        <p:nvPicPr>
          <p:cNvPr id="3" name="Picture 2">
            <a:extLst>
              <a:ext uri="{FF2B5EF4-FFF2-40B4-BE49-F238E27FC236}">
                <a16:creationId xmlns:a16="http://schemas.microsoft.com/office/drawing/2014/main" id="{0336C2BC-8AF9-D24D-277D-E4F567F26D83}"/>
              </a:ext>
            </a:extLst>
          </p:cNvPr>
          <p:cNvPicPr>
            <a:picLocks noChangeAspect="1"/>
          </p:cNvPicPr>
          <p:nvPr/>
        </p:nvPicPr>
        <p:blipFill>
          <a:blip r:embed="rId2"/>
          <a:stretch>
            <a:fillRect/>
          </a:stretch>
        </p:blipFill>
        <p:spPr>
          <a:xfrm>
            <a:off x="11858045" y="3327826"/>
            <a:ext cx="333375" cy="3343275"/>
          </a:xfrm>
          <a:prstGeom prst="rect">
            <a:avLst/>
          </a:prstGeom>
        </p:spPr>
      </p:pic>
      <p:pic>
        <p:nvPicPr>
          <p:cNvPr id="5" name="Picture 4" descr="A green square with white text&#10;&#10;AI-generated content may be incorrect.">
            <a:extLst>
              <a:ext uri="{FF2B5EF4-FFF2-40B4-BE49-F238E27FC236}">
                <a16:creationId xmlns:a16="http://schemas.microsoft.com/office/drawing/2014/main" id="{CC7819F5-7141-228A-DC28-A4F4595D5B29}"/>
              </a:ext>
            </a:extLst>
          </p:cNvPr>
          <p:cNvPicPr>
            <a:picLocks noChangeAspect="1"/>
          </p:cNvPicPr>
          <p:nvPr/>
        </p:nvPicPr>
        <p:blipFill>
          <a:blip r:embed="rId3"/>
          <a:stretch>
            <a:fillRect/>
          </a:stretch>
        </p:blipFill>
        <p:spPr>
          <a:xfrm>
            <a:off x="-9292" y="6029325"/>
            <a:ext cx="12192000" cy="828675"/>
          </a:xfrm>
          <a:prstGeom prst="rect">
            <a:avLst/>
          </a:prstGeom>
        </p:spPr>
      </p:pic>
    </p:spTree>
    <p:extLst>
      <p:ext uri="{BB962C8B-B14F-4D97-AF65-F5344CB8AC3E}">
        <p14:creationId xmlns:p14="http://schemas.microsoft.com/office/powerpoint/2010/main" val="3766226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A953ED4-4CA7-0173-9E3F-3F8BE9C35456}"/>
              </a:ext>
            </a:extLst>
          </p:cNvPr>
          <p:cNvGraphicFramePr>
            <a:graphicFrameLocks noChangeAspect="1"/>
          </p:cNvGraphicFramePr>
          <p:nvPr>
            <p:custDataLst>
              <p:tags r:id="rId1"/>
            </p:custDataLst>
            <p:extLst>
              <p:ext uri="{D42A27DB-BD31-4B8C-83A1-F6EECF244321}">
                <p14:modId xmlns:p14="http://schemas.microsoft.com/office/powerpoint/2010/main" val="2560240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A953ED4-4CA7-0173-9E3F-3F8BE9C354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B2D7F4F-1AB4-8898-865B-36369C697D02}"/>
              </a:ext>
            </a:extLst>
          </p:cNvPr>
          <p:cNvSpPr>
            <a:spLocks noGrp="1"/>
          </p:cNvSpPr>
          <p:nvPr>
            <p:ph type="title"/>
          </p:nvPr>
        </p:nvSpPr>
        <p:spPr>
          <a:xfrm>
            <a:off x="108859" y="2771844"/>
            <a:ext cx="3929743" cy="1314311"/>
          </a:xfrm>
        </p:spPr>
        <p:txBody>
          <a:bodyPr vert="horz"/>
          <a:lstStyle/>
          <a:p>
            <a:r>
              <a:rPr lang="en-US" sz="2800"/>
              <a:t>Exploring the U.S. Housing Market: Key Analytical Questions</a:t>
            </a:r>
          </a:p>
        </p:txBody>
      </p:sp>
      <p:sp>
        <p:nvSpPr>
          <p:cNvPr id="26" name="TextBox 25">
            <a:extLst>
              <a:ext uri="{FF2B5EF4-FFF2-40B4-BE49-F238E27FC236}">
                <a16:creationId xmlns:a16="http://schemas.microsoft.com/office/drawing/2014/main" id="{60A3703E-79AD-A164-9428-8A676D067866}"/>
              </a:ext>
            </a:extLst>
          </p:cNvPr>
          <p:cNvSpPr txBox="1"/>
          <p:nvPr/>
        </p:nvSpPr>
        <p:spPr>
          <a:xfrm>
            <a:off x="4121877" y="635926"/>
            <a:ext cx="8070123" cy="4924425"/>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b="1">
                <a:solidFill>
                  <a:schemeClr val="accent4">
                    <a:lumMod val="75000"/>
                  </a:schemeClr>
                </a:solidFill>
              </a:rPr>
              <a:t>Goal: </a:t>
            </a:r>
          </a:p>
          <a:p>
            <a:r>
              <a:rPr lang="en-US" sz="2000">
                <a:solidFill>
                  <a:schemeClr val="accent4">
                    <a:lumMod val="75000"/>
                  </a:schemeClr>
                </a:solidFill>
              </a:rPr>
              <a:t>To evaluate trends, correlations, and investment performance within the U.S. housing market. </a:t>
            </a:r>
          </a:p>
          <a:p>
            <a:endParaRPr lang="en-US" sz="2000">
              <a:solidFill>
                <a:schemeClr val="accent4">
                  <a:lumMod val="75000"/>
                </a:schemeClr>
              </a:solidFill>
            </a:endParaRPr>
          </a:p>
          <a:p>
            <a:r>
              <a:rPr lang="en-US" sz="2000" b="1">
                <a:solidFill>
                  <a:schemeClr val="accent4">
                    <a:lumMod val="75000"/>
                  </a:schemeClr>
                </a:solidFill>
              </a:rPr>
              <a:t>Key Questions:</a:t>
            </a:r>
          </a:p>
          <a:p>
            <a:pPr marL="342900" indent="-342900">
              <a:buFont typeface="Arial" panose="020B0604020202020204" pitchFamily="34" charset="0"/>
              <a:buChar char="•"/>
            </a:pPr>
            <a:r>
              <a:rPr lang="en-US">
                <a:solidFill>
                  <a:schemeClr val="accent4">
                    <a:lumMod val="75000"/>
                  </a:schemeClr>
                </a:solidFill>
              </a:rPr>
              <a:t>Regional Home Value Trends</a:t>
            </a:r>
          </a:p>
          <a:p>
            <a:pPr marL="800100" lvl="1" indent="-342900">
              <a:buFont typeface="Arial" panose="020B0604020202020204" pitchFamily="34" charset="0"/>
              <a:buChar char="•"/>
            </a:pPr>
            <a:r>
              <a:rPr lang="en-US">
                <a:solidFill>
                  <a:schemeClr val="accent4">
                    <a:lumMod val="75000"/>
                  </a:schemeClr>
                </a:solidFill>
              </a:rPr>
              <a:t>How have home values changed across different regions since 2000?</a:t>
            </a:r>
          </a:p>
          <a:p>
            <a:pPr marL="800100" lvl="1" indent="-342900">
              <a:buFont typeface="Arial" panose="020B0604020202020204" pitchFamily="34" charset="0"/>
              <a:buChar char="•"/>
            </a:pPr>
            <a:r>
              <a:rPr lang="en-US">
                <a:solidFill>
                  <a:schemeClr val="accent4">
                    <a:lumMod val="75000"/>
                  </a:schemeClr>
                </a:solidFill>
              </a:rPr>
              <a:t>What are the forecasts through 2030?</a:t>
            </a:r>
          </a:p>
          <a:p>
            <a:pPr marL="800100" lvl="1" indent="-342900">
              <a:buFont typeface="Arial" panose="020B0604020202020204" pitchFamily="34" charset="0"/>
              <a:buChar char="•"/>
            </a:pPr>
            <a:endParaRPr lang="en-US">
              <a:solidFill>
                <a:schemeClr val="accent4">
                  <a:lumMod val="75000"/>
                </a:schemeClr>
              </a:solidFill>
            </a:endParaRPr>
          </a:p>
          <a:p>
            <a:pPr marL="342900" indent="-342900">
              <a:buFont typeface="Arial" panose="020B0604020202020204" pitchFamily="34" charset="0"/>
              <a:buChar char="•"/>
            </a:pPr>
            <a:r>
              <a:rPr lang="en-US">
                <a:solidFill>
                  <a:schemeClr val="accent4">
                    <a:lumMod val="75000"/>
                  </a:schemeClr>
                </a:solidFill>
              </a:rPr>
              <a:t>Affordability vs. Home Size</a:t>
            </a:r>
          </a:p>
          <a:p>
            <a:pPr marL="800100" lvl="1" indent="-342900">
              <a:buFont typeface="Arial" panose="020B0604020202020204" pitchFamily="34" charset="0"/>
              <a:buChar char="•"/>
            </a:pPr>
            <a:r>
              <a:rPr lang="en-US">
                <a:solidFill>
                  <a:schemeClr val="accent4">
                    <a:lumMod val="75000"/>
                  </a:schemeClr>
                </a:solidFill>
              </a:rPr>
              <a:t>Is there a correlation between housing affordability and home size?</a:t>
            </a:r>
          </a:p>
          <a:p>
            <a:pPr marL="800100" lvl="1" indent="-342900">
              <a:buFont typeface="Arial" panose="020B0604020202020204" pitchFamily="34" charset="0"/>
              <a:buChar char="•"/>
            </a:pPr>
            <a:r>
              <a:rPr lang="en-US">
                <a:solidFill>
                  <a:schemeClr val="accent4">
                    <a:lumMod val="75000"/>
                  </a:schemeClr>
                </a:solidFill>
              </a:rPr>
              <a:t>Are homes becoming smaller yet more expensive?</a:t>
            </a:r>
          </a:p>
          <a:p>
            <a:pPr marL="800100" lvl="1" indent="-342900">
              <a:buFont typeface="Arial" panose="020B0604020202020204" pitchFamily="34" charset="0"/>
              <a:buChar char="•"/>
            </a:pPr>
            <a:endParaRPr lang="en-US">
              <a:solidFill>
                <a:schemeClr val="accent4">
                  <a:lumMod val="75000"/>
                </a:schemeClr>
              </a:solidFill>
            </a:endParaRPr>
          </a:p>
          <a:p>
            <a:pPr marL="342900" indent="-342900">
              <a:buFont typeface="Arial" panose="020B0604020202020204" pitchFamily="34" charset="0"/>
              <a:buChar char="•"/>
            </a:pPr>
            <a:r>
              <a:rPr lang="en-US">
                <a:solidFill>
                  <a:schemeClr val="accent4">
                    <a:lumMod val="75000"/>
                  </a:schemeClr>
                </a:solidFill>
              </a:rPr>
              <a:t>Investment Comparison</a:t>
            </a:r>
          </a:p>
          <a:p>
            <a:pPr marL="800100" lvl="1" indent="-342900">
              <a:buFont typeface="Arial" panose="020B0604020202020204" pitchFamily="34" charset="0"/>
              <a:buChar char="•"/>
            </a:pPr>
            <a:r>
              <a:rPr lang="en-US">
                <a:solidFill>
                  <a:schemeClr val="accent4">
                    <a:lumMod val="75000"/>
                  </a:schemeClr>
                </a:solidFill>
              </a:rPr>
              <a:t>How does the housing market compare to other investment options, such as the stock market?</a:t>
            </a:r>
          </a:p>
        </p:txBody>
      </p:sp>
      <p:pic>
        <p:nvPicPr>
          <p:cNvPr id="38" name="Picture 37">
            <a:extLst>
              <a:ext uri="{FF2B5EF4-FFF2-40B4-BE49-F238E27FC236}">
                <a16:creationId xmlns:a16="http://schemas.microsoft.com/office/drawing/2014/main" id="{57159D19-3817-A16A-08F1-8CA58D137CEF}"/>
              </a:ext>
            </a:extLst>
          </p:cNvPr>
          <p:cNvPicPr>
            <a:picLocks noChangeAspect="1"/>
          </p:cNvPicPr>
          <p:nvPr/>
        </p:nvPicPr>
        <p:blipFill>
          <a:blip r:embed="rId5"/>
          <a:stretch>
            <a:fillRect/>
          </a:stretch>
        </p:blipFill>
        <p:spPr>
          <a:xfrm>
            <a:off x="11931256" y="3921106"/>
            <a:ext cx="209550" cy="2638425"/>
          </a:xfrm>
          <a:prstGeom prst="rect">
            <a:avLst/>
          </a:prstGeom>
        </p:spPr>
      </p:pic>
      <p:pic>
        <p:nvPicPr>
          <p:cNvPr id="39" name="Picture 38">
            <a:extLst>
              <a:ext uri="{FF2B5EF4-FFF2-40B4-BE49-F238E27FC236}">
                <a16:creationId xmlns:a16="http://schemas.microsoft.com/office/drawing/2014/main" id="{83CF317B-4BC5-748A-FEF7-67E243A43104}"/>
              </a:ext>
            </a:extLst>
          </p:cNvPr>
          <p:cNvPicPr>
            <a:picLocks noChangeAspect="1"/>
          </p:cNvPicPr>
          <p:nvPr/>
        </p:nvPicPr>
        <p:blipFill>
          <a:blip r:embed="rId6"/>
          <a:stretch>
            <a:fillRect/>
          </a:stretch>
        </p:blipFill>
        <p:spPr>
          <a:xfrm>
            <a:off x="0" y="6046262"/>
            <a:ext cx="12192000" cy="828675"/>
          </a:xfrm>
          <a:prstGeom prst="rect">
            <a:avLst/>
          </a:prstGeom>
        </p:spPr>
      </p:pic>
    </p:spTree>
    <p:extLst>
      <p:ext uri="{BB962C8B-B14F-4D97-AF65-F5344CB8AC3E}">
        <p14:creationId xmlns:p14="http://schemas.microsoft.com/office/powerpoint/2010/main" val="13518874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49125FBA-5FC0-2C76-DD14-36246F53B5FB}"/>
              </a:ext>
            </a:extLst>
          </p:cNvPr>
          <p:cNvGraphicFramePr>
            <a:graphicFrameLocks noChangeAspect="1"/>
          </p:cNvGraphicFramePr>
          <p:nvPr>
            <p:custDataLst>
              <p:tags r:id="rId1"/>
            </p:custDataLst>
            <p:extLst>
              <p:ext uri="{D42A27DB-BD31-4B8C-83A1-F6EECF244321}">
                <p14:modId xmlns:p14="http://schemas.microsoft.com/office/powerpoint/2010/main" val="801883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5" name="think-cell data - do not delete" hidden="1">
                        <a:extLst>
                          <a:ext uri="{FF2B5EF4-FFF2-40B4-BE49-F238E27FC236}">
                            <a16:creationId xmlns:a16="http://schemas.microsoft.com/office/drawing/2014/main" id="{49125FBA-5FC0-2C76-DD14-36246F53B5F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4556318-F313-BC94-70C0-A7988F5A2D39}"/>
              </a:ext>
            </a:extLst>
          </p:cNvPr>
          <p:cNvSpPr>
            <a:spLocks noGrp="1"/>
          </p:cNvSpPr>
          <p:nvPr>
            <p:ph type="title"/>
          </p:nvPr>
        </p:nvSpPr>
        <p:spPr/>
        <p:txBody>
          <a:bodyPr vert="horz"/>
          <a:lstStyle/>
          <a:p>
            <a:r>
              <a:rPr lang="en-US"/>
              <a:t>Overview of the Python Libraries</a:t>
            </a:r>
          </a:p>
        </p:txBody>
      </p:sp>
      <p:pic>
        <p:nvPicPr>
          <p:cNvPr id="3" name="Picture 2">
            <a:extLst>
              <a:ext uri="{FF2B5EF4-FFF2-40B4-BE49-F238E27FC236}">
                <a16:creationId xmlns:a16="http://schemas.microsoft.com/office/drawing/2014/main" id="{3F519EB9-DB2D-D2E2-A689-0DA993FB7552}"/>
              </a:ext>
            </a:extLst>
          </p:cNvPr>
          <p:cNvPicPr>
            <a:picLocks noChangeAspect="1"/>
          </p:cNvPicPr>
          <p:nvPr/>
        </p:nvPicPr>
        <p:blipFill>
          <a:blip r:embed="rId5"/>
          <a:stretch>
            <a:fillRect/>
          </a:stretch>
        </p:blipFill>
        <p:spPr>
          <a:xfrm>
            <a:off x="11930523" y="3921106"/>
            <a:ext cx="209550" cy="2638425"/>
          </a:xfrm>
          <a:prstGeom prst="rect">
            <a:avLst/>
          </a:prstGeom>
        </p:spPr>
      </p:pic>
      <p:pic>
        <p:nvPicPr>
          <p:cNvPr id="7" name="Picture 6">
            <a:extLst>
              <a:ext uri="{FF2B5EF4-FFF2-40B4-BE49-F238E27FC236}">
                <a16:creationId xmlns:a16="http://schemas.microsoft.com/office/drawing/2014/main" id="{E25FE1C8-CB8A-1DBA-0E0E-A4CB9DCBAC70}"/>
              </a:ext>
            </a:extLst>
          </p:cNvPr>
          <p:cNvPicPr>
            <a:picLocks noChangeAspect="1"/>
          </p:cNvPicPr>
          <p:nvPr/>
        </p:nvPicPr>
        <p:blipFill>
          <a:blip r:embed="rId6"/>
          <a:stretch>
            <a:fillRect/>
          </a:stretch>
        </p:blipFill>
        <p:spPr>
          <a:xfrm>
            <a:off x="4096" y="6009868"/>
            <a:ext cx="12192000" cy="828675"/>
          </a:xfrm>
          <a:prstGeom prst="rect">
            <a:avLst/>
          </a:prstGeom>
        </p:spPr>
      </p:pic>
      <p:sp>
        <p:nvSpPr>
          <p:cNvPr id="8" name="TextBox 7">
            <a:extLst>
              <a:ext uri="{FF2B5EF4-FFF2-40B4-BE49-F238E27FC236}">
                <a16:creationId xmlns:a16="http://schemas.microsoft.com/office/drawing/2014/main" id="{CA29EBA7-5BA4-B6CA-1084-A115B34F585D}"/>
              </a:ext>
            </a:extLst>
          </p:cNvPr>
          <p:cNvSpPr txBox="1"/>
          <p:nvPr/>
        </p:nvSpPr>
        <p:spPr>
          <a:xfrm>
            <a:off x="906608" y="1091267"/>
            <a:ext cx="10802172" cy="4647426"/>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t">
            <a:spAutoFit/>
          </a:bodyPr>
          <a:lstStyle/>
          <a:p>
            <a:r>
              <a:rPr lang="en-US" sz="2000">
                <a:solidFill>
                  <a:schemeClr val="accent4">
                    <a:lumMod val="75000"/>
                  </a:schemeClr>
                </a:solidFill>
              </a:rPr>
              <a:t>For this project we used the following libraries: </a:t>
            </a:r>
            <a:endParaRPr lang="en-US">
              <a:solidFill>
                <a:schemeClr val="accent4">
                  <a:lumMod val="75000"/>
                </a:schemeClr>
              </a:solidFill>
            </a:endParaRPr>
          </a:p>
          <a:p>
            <a:endParaRPr lang="en-US" sz="2000">
              <a:solidFill>
                <a:schemeClr val="accent4">
                  <a:lumMod val="75000"/>
                </a:schemeClr>
              </a:solidFill>
            </a:endParaRPr>
          </a:p>
          <a:p>
            <a:r>
              <a:rPr lang="en-US" sz="1600" b="1">
                <a:solidFill>
                  <a:schemeClr val="accent1"/>
                </a:solidFill>
              </a:rPr>
              <a:t>Pandas:</a:t>
            </a:r>
          </a:p>
          <a:p>
            <a:pPr marL="342900" indent="-342900">
              <a:buFont typeface="Arial" panose="020B0604020202020204" pitchFamily="34" charset="0"/>
              <a:buChar char="•"/>
            </a:pPr>
            <a:r>
              <a:rPr lang="en-US" sz="1600">
                <a:solidFill>
                  <a:schemeClr val="accent4">
                    <a:lumMod val="75000"/>
                  </a:schemeClr>
                </a:solidFill>
                <a:ea typeface="+mn-lt"/>
                <a:cs typeface="+mn-lt"/>
              </a:rPr>
              <a:t>a Python library that provides data structures and functions for efficiently working with structured data. It offers tools for data manipulation, analysis, and cleaning</a:t>
            </a:r>
            <a:endParaRPr lang="en-US" sz="1600">
              <a:solidFill>
                <a:schemeClr val="accent4">
                  <a:lumMod val="75000"/>
                </a:schemeClr>
              </a:solidFill>
            </a:endParaRPr>
          </a:p>
          <a:p>
            <a:r>
              <a:rPr lang="en-US" sz="1600" b="1" err="1">
                <a:solidFill>
                  <a:schemeClr val="accent1"/>
                </a:solidFill>
              </a:rPr>
              <a:t>MatPlotLib</a:t>
            </a:r>
            <a:r>
              <a:rPr lang="en-US" sz="1600" b="1">
                <a:solidFill>
                  <a:schemeClr val="accent1"/>
                </a:solidFill>
              </a:rPr>
              <a:t>:</a:t>
            </a:r>
            <a:endParaRPr lang="en-US" sz="1600">
              <a:solidFill>
                <a:schemeClr val="accent1"/>
              </a:solidFill>
            </a:endParaRPr>
          </a:p>
          <a:p>
            <a:pPr marL="342900" indent="-342900">
              <a:buFont typeface="Arial" panose="020B0604020202020204" pitchFamily="34" charset="0"/>
              <a:buChar char="•"/>
            </a:pPr>
            <a:r>
              <a:rPr lang="en-US" sz="1600">
                <a:solidFill>
                  <a:schemeClr val="accent4">
                    <a:lumMod val="75000"/>
                  </a:schemeClr>
                </a:solidFill>
                <a:ea typeface="+mn-lt"/>
                <a:cs typeface="+mn-lt"/>
              </a:rPr>
              <a:t>a Python library for creating static, animated, and interactive visualizations. Leveraged the </a:t>
            </a:r>
            <a:r>
              <a:rPr lang="en-US" sz="1600" err="1">
                <a:solidFill>
                  <a:schemeClr val="accent4">
                    <a:lumMod val="75000"/>
                  </a:schemeClr>
                </a:solidFill>
                <a:ea typeface="+mn-lt"/>
                <a:cs typeface="+mn-lt"/>
              </a:rPr>
              <a:t>pyplot</a:t>
            </a:r>
            <a:r>
              <a:rPr lang="en-US" sz="1600">
                <a:solidFill>
                  <a:schemeClr val="accent4">
                    <a:lumMod val="75000"/>
                  </a:schemeClr>
                </a:solidFill>
                <a:ea typeface="+mn-lt"/>
                <a:cs typeface="+mn-lt"/>
              </a:rPr>
              <a:t> API a collection of command style functions that make matplotlib work like MATLAB. Each </a:t>
            </a:r>
            <a:r>
              <a:rPr lang="en-US" sz="1600" err="1">
                <a:solidFill>
                  <a:schemeClr val="accent4">
                    <a:lumMod val="75000"/>
                  </a:schemeClr>
                </a:solidFill>
                <a:ea typeface="+mn-lt"/>
                <a:cs typeface="+mn-lt"/>
              </a:rPr>
              <a:t>pyplot</a:t>
            </a:r>
            <a:r>
              <a:rPr lang="en-US" sz="1600">
                <a:solidFill>
                  <a:schemeClr val="accent4">
                    <a:lumMod val="75000"/>
                  </a:schemeClr>
                </a:solidFill>
                <a:ea typeface="+mn-lt"/>
                <a:cs typeface="+mn-lt"/>
              </a:rPr>
              <a:t> function makes some change to a figure</a:t>
            </a:r>
          </a:p>
          <a:p>
            <a:r>
              <a:rPr lang="en-US" sz="1600" b="1" err="1">
                <a:solidFill>
                  <a:schemeClr val="accent1"/>
                </a:solidFill>
              </a:rPr>
              <a:t>StreamLit</a:t>
            </a:r>
            <a:r>
              <a:rPr lang="en-US" sz="1600" b="1">
                <a:solidFill>
                  <a:schemeClr val="accent1"/>
                </a:solidFill>
              </a:rPr>
              <a:t>: </a:t>
            </a:r>
            <a:endParaRPr lang="en-US" sz="1600" b="1">
              <a:solidFill>
                <a:schemeClr val="accent1"/>
              </a:solidFill>
              <a:latin typeface="Trebuchet MS"/>
            </a:endParaRPr>
          </a:p>
          <a:p>
            <a:pPr marL="342900" indent="-342900">
              <a:buFont typeface="Arial" panose="020B0604020202020204" pitchFamily="34" charset="0"/>
              <a:buChar char="•"/>
            </a:pPr>
            <a:r>
              <a:rPr lang="en-US" sz="1600">
                <a:solidFill>
                  <a:schemeClr val="accent4">
                    <a:lumMod val="75000"/>
                  </a:schemeClr>
                </a:solidFill>
                <a:ea typeface="Roboto"/>
                <a:cs typeface="Roboto"/>
              </a:rPr>
              <a:t>an</a:t>
            </a:r>
            <a:r>
              <a:rPr lang="en-US" sz="1600">
                <a:solidFill>
                  <a:schemeClr val="accent4">
                    <a:lumMod val="75000"/>
                  </a:schemeClr>
                </a:solidFill>
                <a:latin typeface="Trebuchet MS"/>
                <a:ea typeface="Roboto"/>
                <a:cs typeface="Roboto"/>
              </a:rPr>
              <a:t> open-source Python framework for data scientists and AI/ML engineers to deliver interactive data apps – in only a few lines of code.</a:t>
            </a:r>
          </a:p>
          <a:p>
            <a:r>
              <a:rPr lang="en-US" sz="1600" b="1">
                <a:solidFill>
                  <a:schemeClr val="accent1"/>
                </a:solidFill>
                <a:latin typeface="Trebuchet MS"/>
                <a:ea typeface="Roboto"/>
                <a:cs typeface="Roboto"/>
              </a:rPr>
              <a:t>Seaborn:</a:t>
            </a:r>
          </a:p>
          <a:p>
            <a:pPr marL="342900" indent="-342900">
              <a:buFont typeface="Arial" panose="020B0604020202020204" pitchFamily="34" charset="0"/>
              <a:buChar char="•"/>
            </a:pPr>
            <a:r>
              <a:rPr lang="en-US" sz="1600">
                <a:solidFill>
                  <a:schemeClr val="accent4">
                    <a:lumMod val="75000"/>
                  </a:schemeClr>
                </a:solidFill>
                <a:ea typeface="Roboto"/>
                <a:cs typeface="Roboto"/>
              </a:rPr>
              <a:t>a library for creating statistical graphics in Python. It is based on Matplotlib and integrates with Pandas data structures</a:t>
            </a:r>
          </a:p>
          <a:p>
            <a:r>
              <a:rPr lang="en-US" sz="1600" b="1" err="1">
                <a:solidFill>
                  <a:schemeClr val="accent1"/>
                </a:solidFill>
                <a:latin typeface="Trebuchet MS"/>
                <a:ea typeface="Roboto"/>
                <a:cs typeface="Roboto"/>
              </a:rPr>
              <a:t>Statsmodels.tsa.seasonal</a:t>
            </a:r>
            <a:r>
              <a:rPr lang="en-US" sz="1600" b="1">
                <a:solidFill>
                  <a:schemeClr val="accent1"/>
                </a:solidFill>
                <a:latin typeface="Trebuchet MS"/>
                <a:ea typeface="Roboto"/>
                <a:cs typeface="Roboto"/>
              </a:rPr>
              <a:t> - </a:t>
            </a:r>
            <a:r>
              <a:rPr lang="en-US" sz="1600" b="1" err="1">
                <a:solidFill>
                  <a:schemeClr val="accent1"/>
                </a:solidFill>
                <a:latin typeface="Trebuchet MS"/>
                <a:ea typeface="Roboto"/>
                <a:cs typeface="Roboto"/>
              </a:rPr>
              <a:t>seasonal_decompose</a:t>
            </a:r>
            <a:endParaRPr lang="en-US" sz="1600" b="1">
              <a:solidFill>
                <a:schemeClr val="accent1"/>
              </a:solidFill>
              <a:latin typeface="Trebuchet MS"/>
              <a:ea typeface="Roboto"/>
              <a:cs typeface="Roboto"/>
            </a:endParaRPr>
          </a:p>
          <a:p>
            <a:pPr marL="342900" indent="-342900">
              <a:buFont typeface="Arial" panose="020B0604020202020204" pitchFamily="34" charset="0"/>
              <a:buChar char="•"/>
            </a:pPr>
            <a:r>
              <a:rPr lang="en-US" sz="1600">
                <a:solidFill>
                  <a:schemeClr val="accent4">
                    <a:lumMod val="75000"/>
                  </a:schemeClr>
                </a:solidFill>
                <a:ea typeface="Roboto"/>
                <a:cs typeface="Roboto"/>
              </a:rPr>
              <a:t>The library provides an implementation of the naive, or classical, seasonal decomposition method in a function called </a:t>
            </a:r>
            <a:r>
              <a:rPr lang="en-US" sz="1600" err="1">
                <a:solidFill>
                  <a:schemeClr val="accent4">
                    <a:lumMod val="75000"/>
                  </a:schemeClr>
                </a:solidFill>
                <a:ea typeface="Roboto"/>
                <a:cs typeface="Roboto"/>
              </a:rPr>
              <a:t>seasonal_decompose</a:t>
            </a:r>
            <a:r>
              <a:rPr lang="en-US" sz="1600">
                <a:solidFill>
                  <a:schemeClr val="accent4">
                    <a:lumMod val="75000"/>
                  </a:schemeClr>
                </a:solidFill>
                <a:ea typeface="Roboto"/>
                <a:cs typeface="Roboto"/>
              </a:rPr>
              <a:t>().</a:t>
            </a:r>
          </a:p>
        </p:txBody>
      </p:sp>
    </p:spTree>
    <p:extLst>
      <p:ext uri="{BB962C8B-B14F-4D97-AF65-F5344CB8AC3E}">
        <p14:creationId xmlns:p14="http://schemas.microsoft.com/office/powerpoint/2010/main" val="39275722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FF931-B823-E2C3-3C87-60E4FB89A0F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F6A05A7-A924-70B5-BB8E-E6A7E5F92D67}"/>
              </a:ext>
            </a:extLst>
          </p:cNvPr>
          <p:cNvPicPr>
            <a:picLocks noChangeAspect="1"/>
          </p:cNvPicPr>
          <p:nvPr/>
        </p:nvPicPr>
        <p:blipFill>
          <a:blip r:embed="rId3"/>
          <a:stretch>
            <a:fillRect/>
          </a:stretch>
        </p:blipFill>
        <p:spPr>
          <a:xfrm>
            <a:off x="11939816" y="3921106"/>
            <a:ext cx="209550" cy="2638425"/>
          </a:xfrm>
          <a:prstGeom prst="rect">
            <a:avLst/>
          </a:prstGeom>
        </p:spPr>
      </p:pic>
      <p:graphicFrame>
        <p:nvGraphicFramePr>
          <p:cNvPr id="5" name="think-cell data - do not delete" hidden="1">
            <a:extLst>
              <a:ext uri="{FF2B5EF4-FFF2-40B4-BE49-F238E27FC236}">
                <a16:creationId xmlns:a16="http://schemas.microsoft.com/office/drawing/2014/main" id="{DCE0C292-D8B4-CF0E-313C-4A6EB8C4AD21}"/>
              </a:ext>
            </a:extLst>
          </p:cNvPr>
          <p:cNvGraphicFramePr>
            <a:graphicFrameLocks noChangeAspect="1"/>
          </p:cNvGraphicFramePr>
          <p:nvPr>
            <p:custDataLst>
              <p:tags r:id="rId1"/>
            </p:custDataLst>
            <p:extLst>
              <p:ext uri="{D42A27DB-BD31-4B8C-83A1-F6EECF244321}">
                <p14:modId xmlns:p14="http://schemas.microsoft.com/office/powerpoint/2010/main" val="1940270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4" imgH="486" progId="TCLayout.ActiveDocument.1">
                  <p:embed/>
                </p:oleObj>
              </mc:Choice>
              <mc:Fallback>
                <p:oleObj name="think-cell Slide" r:id="rId4" imgW="484" imgH="486" progId="TCLayout.ActiveDocument.1">
                  <p:embed/>
                  <p:pic>
                    <p:nvPicPr>
                      <p:cNvPr id="5" name="think-cell data - do not delete" hidden="1">
                        <a:extLst>
                          <a:ext uri="{FF2B5EF4-FFF2-40B4-BE49-F238E27FC236}">
                            <a16:creationId xmlns:a16="http://schemas.microsoft.com/office/drawing/2014/main" id="{DCE0C292-D8B4-CF0E-313C-4A6EB8C4AD2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2B2549F-14C2-DACF-9BD8-65AED32B8C5D}"/>
              </a:ext>
            </a:extLst>
          </p:cNvPr>
          <p:cNvSpPr>
            <a:spLocks noGrp="1"/>
          </p:cNvSpPr>
          <p:nvPr>
            <p:ph type="title"/>
          </p:nvPr>
        </p:nvSpPr>
        <p:spPr/>
        <p:txBody>
          <a:bodyPr vert="horz"/>
          <a:lstStyle/>
          <a:p>
            <a:r>
              <a:rPr lang="en-US"/>
              <a:t>Data – Key Challenges</a:t>
            </a:r>
          </a:p>
        </p:txBody>
      </p:sp>
      <p:sp>
        <p:nvSpPr>
          <p:cNvPr id="8" name="TextBox 7">
            <a:extLst>
              <a:ext uri="{FF2B5EF4-FFF2-40B4-BE49-F238E27FC236}">
                <a16:creationId xmlns:a16="http://schemas.microsoft.com/office/drawing/2014/main" id="{44188A71-0EFD-B356-B7F0-B63C887917FD}"/>
              </a:ext>
            </a:extLst>
          </p:cNvPr>
          <p:cNvSpPr txBox="1"/>
          <p:nvPr/>
        </p:nvSpPr>
        <p:spPr>
          <a:xfrm>
            <a:off x="917320" y="1102379"/>
            <a:ext cx="10908547" cy="472466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a:r>
              <a:rPr lang="en-US" sz="1600" b="1">
                <a:solidFill>
                  <a:schemeClr val="accent1"/>
                </a:solidFill>
                <a:latin typeface="Trebuchet MS"/>
                <a:cs typeface="Times New Roman"/>
              </a:rPr>
              <a:t>Datasets Used:</a:t>
            </a:r>
            <a:endParaRPr lang="en-US" sz="1600">
              <a:solidFill>
                <a:schemeClr val="accent1"/>
              </a:solidFill>
              <a:latin typeface="Trebuchet MS"/>
              <a:cs typeface="Times New Roman"/>
            </a:endParaRPr>
          </a:p>
          <a:p>
            <a:pPr marL="285750" indent="-285750" algn="just">
              <a:buFont typeface="Arial"/>
              <a:buChar char="•"/>
            </a:pPr>
            <a:r>
              <a:rPr lang="en-US" sz="1600" b="1">
                <a:solidFill>
                  <a:schemeClr val="accent1"/>
                </a:solidFill>
                <a:latin typeface="Trebuchet MS"/>
                <a:cs typeface="Times New Roman"/>
              </a:rPr>
              <a:t>Zillow Home Value Index (ZHVI)</a:t>
            </a:r>
            <a:endParaRPr lang="en-US" sz="1600">
              <a:solidFill>
                <a:schemeClr val="accent1"/>
              </a:solidFill>
              <a:latin typeface="Trebuchet MS"/>
              <a:cs typeface="Times New Roman"/>
            </a:endParaRPr>
          </a:p>
          <a:p>
            <a:pPr marL="742950" lvl="1" indent="-285750" algn="just">
              <a:buFont typeface="Arial"/>
              <a:buChar char="•"/>
            </a:pPr>
            <a:r>
              <a:rPr lang="en-US" sz="1600">
                <a:solidFill>
                  <a:schemeClr val="accent4">
                    <a:lumMod val="75000"/>
                  </a:schemeClr>
                </a:solidFill>
                <a:ea typeface="+mn-lt"/>
                <a:cs typeface="+mn-lt"/>
              </a:rPr>
              <a:t>Time span: 2000–2025</a:t>
            </a:r>
          </a:p>
          <a:p>
            <a:pPr marL="742950" lvl="1" indent="-285750" algn="just">
              <a:buFont typeface="Arial"/>
              <a:buChar char="•"/>
            </a:pPr>
            <a:r>
              <a:rPr lang="en-US" sz="1600">
                <a:solidFill>
                  <a:schemeClr val="accent4">
                    <a:lumMod val="75000"/>
                  </a:schemeClr>
                </a:solidFill>
                <a:ea typeface="+mn-lt"/>
                <a:cs typeface="+mn-lt"/>
              </a:rPr>
              <a:t>Granularity: Metro-level monthly price index for single-family homes and condos</a:t>
            </a:r>
          </a:p>
          <a:p>
            <a:pPr marL="742950" lvl="1" indent="-285750" algn="just">
              <a:buFont typeface="Arial"/>
              <a:buChar char="•"/>
            </a:pPr>
            <a:r>
              <a:rPr lang="en-US" sz="1600">
                <a:solidFill>
                  <a:schemeClr val="accent4">
                    <a:lumMod val="75000"/>
                  </a:schemeClr>
                </a:solidFill>
                <a:ea typeface="+mn-lt"/>
                <a:cs typeface="+mn-lt"/>
              </a:rPr>
              <a:t>Source: Zillow Research</a:t>
            </a:r>
          </a:p>
          <a:p>
            <a:pPr marL="285750" indent="-285750" algn="just">
              <a:buFont typeface="Arial"/>
              <a:buChar char="•"/>
            </a:pPr>
            <a:r>
              <a:rPr lang="en-US" sz="1600" b="1">
                <a:solidFill>
                  <a:schemeClr val="accent1"/>
                </a:solidFill>
                <a:latin typeface="Trebuchet MS"/>
                <a:cs typeface="Times New Roman"/>
              </a:rPr>
              <a:t>Zillow Observed Rent Index (ZORI)</a:t>
            </a:r>
            <a:endParaRPr lang="en-US" sz="1600">
              <a:solidFill>
                <a:schemeClr val="accent1"/>
              </a:solidFill>
              <a:latin typeface="Trebuchet MS"/>
              <a:cs typeface="Times New Roman"/>
            </a:endParaRPr>
          </a:p>
          <a:p>
            <a:pPr marL="742950" lvl="1" indent="-285750" algn="just">
              <a:buFont typeface="Arial"/>
              <a:buChar char="•"/>
            </a:pPr>
            <a:r>
              <a:rPr lang="en-US" sz="1600">
                <a:solidFill>
                  <a:schemeClr val="accent4">
                    <a:lumMod val="75000"/>
                  </a:schemeClr>
                </a:solidFill>
                <a:ea typeface="+mn-lt"/>
                <a:cs typeface="+mn-lt"/>
              </a:rPr>
              <a:t>Time span: 2015–2025</a:t>
            </a:r>
          </a:p>
          <a:p>
            <a:pPr marL="742950" lvl="1" indent="-285750" algn="just">
              <a:buFont typeface="Arial"/>
              <a:buChar char="•"/>
            </a:pPr>
            <a:r>
              <a:rPr lang="en-US" sz="1600">
                <a:solidFill>
                  <a:schemeClr val="accent4">
                    <a:lumMod val="75000"/>
                  </a:schemeClr>
                </a:solidFill>
                <a:ea typeface="+mn-lt"/>
                <a:cs typeface="+mn-lt"/>
              </a:rPr>
              <a:t>Metro-level rental cost index trends similar to Zillow Home Value Index dataset</a:t>
            </a:r>
          </a:p>
          <a:p>
            <a:pPr marL="285750" indent="-285750" algn="just">
              <a:buFont typeface="Arial"/>
              <a:buChar char="•"/>
            </a:pPr>
            <a:r>
              <a:rPr lang="en-US" sz="1600" b="1">
                <a:solidFill>
                  <a:schemeClr val="accent1"/>
                </a:solidFill>
                <a:latin typeface="Trebuchet MS"/>
                <a:cs typeface="Times New Roman"/>
              </a:rPr>
              <a:t>S&amp;P 500 Index from FRED (Federal Reserve Economic Data)</a:t>
            </a:r>
            <a:endParaRPr lang="en-US" sz="1600">
              <a:solidFill>
                <a:schemeClr val="accent1"/>
              </a:solidFill>
              <a:latin typeface="Trebuchet MS"/>
              <a:cs typeface="Times New Roman"/>
            </a:endParaRPr>
          </a:p>
          <a:p>
            <a:pPr marL="742950" lvl="1" indent="-285750" algn="just">
              <a:buFont typeface="Arial"/>
              <a:buChar char="•"/>
            </a:pPr>
            <a:r>
              <a:rPr lang="en-US" sz="1600">
                <a:solidFill>
                  <a:schemeClr val="accent4">
                    <a:lumMod val="75000"/>
                  </a:schemeClr>
                </a:solidFill>
                <a:ea typeface="+mn-lt"/>
                <a:cs typeface="+mn-lt"/>
              </a:rPr>
              <a:t>Time span: 2020–2025</a:t>
            </a:r>
          </a:p>
          <a:p>
            <a:pPr marL="742950" lvl="1" indent="-285750" algn="just">
              <a:buFont typeface="Arial"/>
              <a:buChar char="•"/>
            </a:pPr>
            <a:r>
              <a:rPr lang="en-US" sz="1600">
                <a:solidFill>
                  <a:schemeClr val="accent4">
                    <a:lumMod val="75000"/>
                  </a:schemeClr>
                </a:solidFill>
                <a:ea typeface="+mn-lt"/>
                <a:cs typeface="+mn-lt"/>
              </a:rPr>
              <a:t>Used for comparison with property investment performance</a:t>
            </a:r>
            <a:endParaRPr lang="en-US" sz="1600">
              <a:solidFill>
                <a:schemeClr val="accent4">
                  <a:lumMod val="75000"/>
                </a:schemeClr>
              </a:solidFill>
              <a:ea typeface="+mn-lt"/>
              <a:cs typeface="Times New Roman"/>
            </a:endParaRPr>
          </a:p>
          <a:p>
            <a:pPr marL="742950" lvl="1" indent="-285750" algn="just">
              <a:buFont typeface="Arial"/>
              <a:buChar char="•"/>
            </a:pPr>
            <a:endParaRPr lang="en-US" sz="1600">
              <a:solidFill>
                <a:schemeClr val="accent4">
                  <a:lumMod val="75000"/>
                </a:schemeClr>
              </a:solidFill>
              <a:ea typeface="+mn-lt"/>
              <a:cs typeface="Times New Roman"/>
            </a:endParaRPr>
          </a:p>
          <a:p>
            <a:pPr marL="285750" indent="-285750">
              <a:buFont typeface="Arial"/>
              <a:buChar char="•"/>
            </a:pPr>
            <a:r>
              <a:rPr lang="en-US" sz="1600" b="1">
                <a:solidFill>
                  <a:schemeClr val="accent1"/>
                </a:solidFill>
                <a:latin typeface="Trebuchet MS"/>
                <a:cs typeface="Times New Roman"/>
              </a:rPr>
              <a:t>Data Exploration &amp; Processing:</a:t>
            </a:r>
          </a:p>
          <a:p>
            <a:pPr marL="742950" lvl="1" indent="-285750" algn="just">
              <a:buFont typeface="Arial"/>
              <a:buChar char="•"/>
            </a:pPr>
            <a:r>
              <a:rPr lang="en-US" sz="1600">
                <a:solidFill>
                  <a:schemeClr val="accent4">
                    <a:lumMod val="75000"/>
                  </a:schemeClr>
                </a:solidFill>
                <a:ea typeface="+mn-lt"/>
                <a:cs typeface="+mn-lt"/>
              </a:rPr>
              <a:t>Time normalization was performed across datasets to ensure alignment (especially important when comparing property and stock returns).</a:t>
            </a:r>
          </a:p>
          <a:p>
            <a:pPr marL="742950" lvl="1" indent="-285750" algn="just">
              <a:buFont typeface="Arial"/>
              <a:buChar char="•"/>
            </a:pPr>
            <a:r>
              <a:rPr lang="en-US" sz="1600">
                <a:solidFill>
                  <a:schemeClr val="accent4">
                    <a:lumMod val="75000"/>
                  </a:schemeClr>
                </a:solidFill>
                <a:ea typeface="+mn-lt"/>
                <a:cs typeface="+mn-lt"/>
              </a:rPr>
              <a:t>Monthly average prices were reshaped to long format (</a:t>
            </a:r>
            <a:r>
              <a:rPr lang="en-US" sz="1600" err="1">
                <a:solidFill>
                  <a:schemeClr val="accent4">
                    <a:lumMod val="75000"/>
                  </a:schemeClr>
                </a:solidFill>
                <a:ea typeface="+mn-lt"/>
                <a:cs typeface="+mn-lt"/>
              </a:rPr>
              <a:t>RegionName</a:t>
            </a:r>
            <a:r>
              <a:rPr lang="en-US" sz="1600">
                <a:solidFill>
                  <a:schemeClr val="accent4">
                    <a:lumMod val="75000"/>
                  </a:schemeClr>
                </a:solidFill>
                <a:ea typeface="+mn-lt"/>
                <a:cs typeface="+mn-lt"/>
              </a:rPr>
              <a:t>, Date, HVI)</a:t>
            </a:r>
          </a:p>
          <a:p>
            <a:pPr algn="just"/>
            <a:endParaRPr lang="en-US" sz="1600">
              <a:solidFill>
                <a:schemeClr val="accent1"/>
              </a:solidFill>
              <a:latin typeface="Trebuchet MS"/>
              <a:cs typeface="Times New Roman"/>
            </a:endParaRPr>
          </a:p>
          <a:p>
            <a:pPr marL="285750" indent="-285750" algn="just">
              <a:buFont typeface="Arial"/>
              <a:buChar char="•"/>
            </a:pPr>
            <a:r>
              <a:rPr lang="en-US" sz="1600">
                <a:solidFill>
                  <a:schemeClr val="accent1"/>
                </a:solidFill>
                <a:latin typeface="Trebuchet MS"/>
                <a:cs typeface="Times New Roman"/>
              </a:rPr>
              <a:t>Derived variables included:</a:t>
            </a:r>
          </a:p>
          <a:p>
            <a:pPr marL="742950" lvl="1" indent="-285750" algn="just">
              <a:buFont typeface="Arial"/>
              <a:buChar char="•"/>
            </a:pPr>
            <a:r>
              <a:rPr lang="en-US" sz="1600">
                <a:solidFill>
                  <a:schemeClr val="accent4">
                    <a:lumMod val="75000"/>
                  </a:schemeClr>
                </a:solidFill>
                <a:ea typeface="+mn-lt"/>
                <a:cs typeface="+mn-lt"/>
              </a:rPr>
              <a:t>Income needed to afford a home (based on mortgage, taxes, and insurance)</a:t>
            </a:r>
          </a:p>
          <a:p>
            <a:pPr marL="742950" lvl="1" indent="-285750" algn="just">
              <a:buFont typeface="Arial"/>
              <a:buChar char="•"/>
            </a:pPr>
            <a:r>
              <a:rPr lang="en-US" sz="1600">
                <a:solidFill>
                  <a:schemeClr val="accent4">
                    <a:lumMod val="75000"/>
                  </a:schemeClr>
                </a:solidFill>
                <a:ea typeface="+mn-lt"/>
                <a:cs typeface="+mn-lt"/>
              </a:rPr>
              <a:t>Income needed to afford rent (based on 30% of gross income rule)</a:t>
            </a:r>
          </a:p>
        </p:txBody>
      </p:sp>
      <p:pic>
        <p:nvPicPr>
          <p:cNvPr id="9" name="Picture 8">
            <a:extLst>
              <a:ext uri="{FF2B5EF4-FFF2-40B4-BE49-F238E27FC236}">
                <a16:creationId xmlns:a16="http://schemas.microsoft.com/office/drawing/2014/main" id="{06DE9E6B-5040-0A55-16EB-4B59B2D835F4}"/>
              </a:ext>
            </a:extLst>
          </p:cNvPr>
          <p:cNvPicPr>
            <a:picLocks noChangeAspect="1"/>
          </p:cNvPicPr>
          <p:nvPr/>
        </p:nvPicPr>
        <p:blipFill>
          <a:blip r:embed="rId6"/>
          <a:stretch>
            <a:fillRect/>
          </a:stretch>
        </p:blipFill>
        <p:spPr>
          <a:xfrm>
            <a:off x="-46463" y="6029325"/>
            <a:ext cx="12192000" cy="828675"/>
          </a:xfrm>
          <a:prstGeom prst="rect">
            <a:avLst/>
          </a:prstGeom>
        </p:spPr>
      </p:pic>
    </p:spTree>
    <p:extLst>
      <p:ext uri="{BB962C8B-B14F-4D97-AF65-F5344CB8AC3E}">
        <p14:creationId xmlns:p14="http://schemas.microsoft.com/office/powerpoint/2010/main" val="41467226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AF9F8E8-178D-EC7D-9174-F8EDEEDCF5A5}"/>
              </a:ext>
            </a:extLst>
          </p:cNvPr>
          <p:cNvSpPr>
            <a:spLocks noGrp="1"/>
          </p:cNvSpPr>
          <p:nvPr>
            <p:ph type="title"/>
          </p:nvPr>
        </p:nvSpPr>
        <p:spPr>
          <a:xfrm>
            <a:off x="630000" y="622800"/>
            <a:ext cx="10933350" cy="332399"/>
          </a:xfrm>
        </p:spPr>
        <p:txBody>
          <a:bodyPr wrap="square" anchor="t">
            <a:normAutofit/>
          </a:bodyPr>
          <a:lstStyle/>
          <a:p>
            <a:r>
              <a:rPr lang="en-US"/>
              <a:t>10-year trend of Home Value Index vs S&amp;P 500</a:t>
            </a:r>
          </a:p>
        </p:txBody>
      </p:sp>
      <p:pic>
        <p:nvPicPr>
          <p:cNvPr id="2" name="Picture 1" descr="A graph with a line graph and numbers&#10;&#10;AI-generated content may be incorrect.">
            <a:extLst>
              <a:ext uri="{FF2B5EF4-FFF2-40B4-BE49-F238E27FC236}">
                <a16:creationId xmlns:a16="http://schemas.microsoft.com/office/drawing/2014/main" id="{2E7F6348-9A2A-F1B2-F637-3693A6BCCB4A}"/>
              </a:ext>
            </a:extLst>
          </p:cNvPr>
          <p:cNvPicPr>
            <a:picLocks noChangeAspect="1"/>
          </p:cNvPicPr>
          <p:nvPr/>
        </p:nvPicPr>
        <p:blipFill>
          <a:blip r:embed="rId3"/>
          <a:stretch>
            <a:fillRect/>
          </a:stretch>
        </p:blipFill>
        <p:spPr>
          <a:xfrm>
            <a:off x="1406591" y="1139872"/>
            <a:ext cx="9160711" cy="4704779"/>
          </a:xfrm>
          <a:prstGeom prst="rect">
            <a:avLst/>
          </a:prstGeom>
          <a:noFill/>
        </p:spPr>
      </p:pic>
      <p:pic>
        <p:nvPicPr>
          <p:cNvPr id="3" name="Picture 2">
            <a:extLst>
              <a:ext uri="{FF2B5EF4-FFF2-40B4-BE49-F238E27FC236}">
                <a16:creationId xmlns:a16="http://schemas.microsoft.com/office/drawing/2014/main" id="{8B6FC664-4BB4-21C6-6CAF-5AE310976DD5}"/>
              </a:ext>
            </a:extLst>
          </p:cNvPr>
          <p:cNvPicPr>
            <a:picLocks noChangeAspect="1"/>
          </p:cNvPicPr>
          <p:nvPr/>
        </p:nvPicPr>
        <p:blipFill>
          <a:blip r:embed="rId4"/>
          <a:stretch>
            <a:fillRect/>
          </a:stretch>
        </p:blipFill>
        <p:spPr>
          <a:xfrm>
            <a:off x="-9887" y="6029325"/>
            <a:ext cx="12192000" cy="828675"/>
          </a:xfrm>
          <a:prstGeom prst="rect">
            <a:avLst/>
          </a:prstGeom>
        </p:spPr>
      </p:pic>
    </p:spTree>
    <p:extLst>
      <p:ext uri="{BB962C8B-B14F-4D97-AF65-F5344CB8AC3E}">
        <p14:creationId xmlns:p14="http://schemas.microsoft.com/office/powerpoint/2010/main" val="1399493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01087D1-9CC5-7CCB-89B3-B8A40A24D158}"/>
              </a:ext>
            </a:extLst>
          </p:cNvPr>
          <p:cNvGraphicFramePr>
            <a:graphicFrameLocks noChangeAspect="1"/>
          </p:cNvGraphicFramePr>
          <p:nvPr>
            <p:custDataLst>
              <p:tags r:id="rId1"/>
            </p:custDataLst>
            <p:extLst>
              <p:ext uri="{D42A27DB-BD31-4B8C-83A1-F6EECF244321}">
                <p14:modId xmlns:p14="http://schemas.microsoft.com/office/powerpoint/2010/main" val="4109223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4" imgH="486" progId="TCLayout.ActiveDocument.1">
                  <p:embed/>
                </p:oleObj>
              </mc:Choice>
              <mc:Fallback>
                <p:oleObj name="think-cell Slide" r:id="rId4" imgW="484" imgH="486" progId="TCLayout.ActiveDocument.1">
                  <p:embed/>
                  <p:pic>
                    <p:nvPicPr>
                      <p:cNvPr id="6" name="think-cell data - do not delete" hidden="1">
                        <a:extLst>
                          <a:ext uri="{FF2B5EF4-FFF2-40B4-BE49-F238E27FC236}">
                            <a16:creationId xmlns:a16="http://schemas.microsoft.com/office/drawing/2014/main" id="{C01087D1-9CC5-7CCB-89B3-B8A40A24D1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Content Placeholder 3" descr="A chart with green and orange squares&#10;&#10;AI-generated content may be incorrect.">
            <a:extLst>
              <a:ext uri="{FF2B5EF4-FFF2-40B4-BE49-F238E27FC236}">
                <a16:creationId xmlns:a16="http://schemas.microsoft.com/office/drawing/2014/main" id="{D3503D19-FD9D-9D11-A80D-BB6527B84FF8}"/>
              </a:ext>
            </a:extLst>
          </p:cNvPr>
          <p:cNvPicPr>
            <a:picLocks noGrp="1" noChangeAspect="1"/>
          </p:cNvPicPr>
          <p:nvPr>
            <p:ph idx="1"/>
          </p:nvPr>
        </p:nvPicPr>
        <p:blipFill>
          <a:blip r:embed="rId6"/>
          <a:stretch>
            <a:fillRect/>
          </a:stretch>
        </p:blipFill>
        <p:spPr>
          <a:xfrm>
            <a:off x="1081236" y="1225296"/>
            <a:ext cx="9864935" cy="4617720"/>
          </a:xfrm>
          <a:noFill/>
        </p:spPr>
      </p:pic>
      <p:sp>
        <p:nvSpPr>
          <p:cNvPr id="2" name="Title 1">
            <a:extLst>
              <a:ext uri="{FF2B5EF4-FFF2-40B4-BE49-F238E27FC236}">
                <a16:creationId xmlns:a16="http://schemas.microsoft.com/office/drawing/2014/main" id="{007D915C-285B-3567-3343-D2BCE5EBB695}"/>
              </a:ext>
            </a:extLst>
          </p:cNvPr>
          <p:cNvSpPr>
            <a:spLocks noGrp="1"/>
          </p:cNvSpPr>
          <p:nvPr>
            <p:ph type="title"/>
          </p:nvPr>
        </p:nvSpPr>
        <p:spPr>
          <a:xfrm>
            <a:off x="630000" y="622800"/>
            <a:ext cx="10933350" cy="332399"/>
          </a:xfrm>
        </p:spPr>
        <p:txBody>
          <a:bodyPr vert="horz" wrap="square" anchor="t">
            <a:normAutofit/>
          </a:bodyPr>
          <a:lstStyle/>
          <a:p>
            <a:r>
              <a:rPr lang="en-US"/>
              <a:t>5 - Year Home Value Index vs S&amp;P 500 </a:t>
            </a:r>
            <a:r>
              <a:rPr lang="en-US" err="1"/>
              <a:t>Comprison</a:t>
            </a:r>
            <a:endParaRPr lang="en-US"/>
          </a:p>
        </p:txBody>
      </p:sp>
      <p:pic>
        <p:nvPicPr>
          <p:cNvPr id="3" name="Picture 2">
            <a:extLst>
              <a:ext uri="{FF2B5EF4-FFF2-40B4-BE49-F238E27FC236}">
                <a16:creationId xmlns:a16="http://schemas.microsoft.com/office/drawing/2014/main" id="{EF82D1B4-70C7-A4E4-154C-207EE2E6CED8}"/>
              </a:ext>
            </a:extLst>
          </p:cNvPr>
          <p:cNvPicPr>
            <a:picLocks noChangeAspect="1"/>
          </p:cNvPicPr>
          <p:nvPr/>
        </p:nvPicPr>
        <p:blipFill>
          <a:blip r:embed="rId7"/>
          <a:stretch>
            <a:fillRect/>
          </a:stretch>
        </p:blipFill>
        <p:spPr>
          <a:xfrm>
            <a:off x="-9887" y="6029325"/>
            <a:ext cx="12192000" cy="828675"/>
          </a:xfrm>
          <a:prstGeom prst="rect">
            <a:avLst/>
          </a:prstGeom>
        </p:spPr>
      </p:pic>
    </p:spTree>
    <p:extLst>
      <p:ext uri="{BB962C8B-B14F-4D97-AF65-F5344CB8AC3E}">
        <p14:creationId xmlns:p14="http://schemas.microsoft.com/office/powerpoint/2010/main" val="64345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5A94-0CBF-33D2-184B-1C9BE4423905}"/>
              </a:ext>
            </a:extLst>
          </p:cNvPr>
          <p:cNvSpPr>
            <a:spLocks noGrp="1"/>
          </p:cNvSpPr>
          <p:nvPr>
            <p:ph type="title"/>
          </p:nvPr>
        </p:nvSpPr>
        <p:spPr/>
        <p:txBody>
          <a:bodyPr/>
          <a:lstStyle/>
          <a:p>
            <a:r>
              <a:rPr lang="en-US"/>
              <a:t>Prices over Time</a:t>
            </a:r>
          </a:p>
        </p:txBody>
      </p:sp>
      <p:sp>
        <p:nvSpPr>
          <p:cNvPr id="3" name="Text Placeholder 2">
            <a:extLst>
              <a:ext uri="{FF2B5EF4-FFF2-40B4-BE49-F238E27FC236}">
                <a16:creationId xmlns:a16="http://schemas.microsoft.com/office/drawing/2014/main" id="{F864478A-00E5-9EF3-D3B9-0D49E47D0441}"/>
              </a:ext>
            </a:extLst>
          </p:cNvPr>
          <p:cNvSpPr>
            <a:spLocks noGrp="1"/>
          </p:cNvSpPr>
          <p:nvPr>
            <p:ph type="body" sz="quarter" idx="4294967295"/>
          </p:nvPr>
        </p:nvSpPr>
        <p:spPr>
          <a:xfrm>
            <a:off x="9118600" y="1719263"/>
            <a:ext cx="3073400" cy="4089400"/>
          </a:xfrm>
        </p:spPr>
        <p:txBody>
          <a:bodyPr vert="horz" lIns="0" tIns="0" rIns="0" bIns="0" rtlCol="0" anchor="t">
            <a:noAutofit/>
          </a:bodyPr>
          <a:lstStyle/>
          <a:p>
            <a:pPr marL="342900" indent="-342900">
              <a:buChar char="•"/>
            </a:pPr>
            <a:r>
              <a:rPr lang="en-US"/>
              <a:t>Shows the overall increase in home prices over time</a:t>
            </a:r>
          </a:p>
          <a:p>
            <a:pPr marL="342900" indent="-342900">
              <a:buChar char="•"/>
            </a:pPr>
            <a:r>
              <a:rPr lang="en-US"/>
              <a:t>All home types are increasing in price at about the same rate</a:t>
            </a:r>
          </a:p>
          <a:p>
            <a:pPr marL="342900" indent="-342900">
              <a:buChar char="•"/>
            </a:pPr>
            <a:r>
              <a:rPr lang="en-US"/>
              <a:t>Single family homes are the most expensive while 1-bedroom apartments are the least expensive</a:t>
            </a:r>
          </a:p>
        </p:txBody>
      </p:sp>
      <p:pic>
        <p:nvPicPr>
          <p:cNvPr id="4" name="Picture 3" descr="A graph of a number of houses&#10;&#10;AI-generated content may be incorrect.">
            <a:extLst>
              <a:ext uri="{FF2B5EF4-FFF2-40B4-BE49-F238E27FC236}">
                <a16:creationId xmlns:a16="http://schemas.microsoft.com/office/drawing/2014/main" id="{F7CA7ED9-1552-2FDE-E276-7562A4243BF2}"/>
              </a:ext>
            </a:extLst>
          </p:cNvPr>
          <p:cNvPicPr>
            <a:picLocks noChangeAspect="1"/>
          </p:cNvPicPr>
          <p:nvPr/>
        </p:nvPicPr>
        <p:blipFill>
          <a:blip r:embed="rId2"/>
          <a:stretch>
            <a:fillRect/>
          </a:stretch>
        </p:blipFill>
        <p:spPr>
          <a:xfrm>
            <a:off x="507537" y="1717153"/>
            <a:ext cx="7800975" cy="3848100"/>
          </a:xfrm>
          <a:prstGeom prst="rect">
            <a:avLst/>
          </a:prstGeom>
        </p:spPr>
      </p:pic>
      <p:pic>
        <p:nvPicPr>
          <p:cNvPr id="8" name="Picture 7" descr="A green square with white text&#10;&#10;AI-generated content may be incorrect.">
            <a:extLst>
              <a:ext uri="{FF2B5EF4-FFF2-40B4-BE49-F238E27FC236}">
                <a16:creationId xmlns:a16="http://schemas.microsoft.com/office/drawing/2014/main" id="{0CF1B535-BD4D-3F9B-106D-A57E19CA03EF}"/>
              </a:ext>
            </a:extLst>
          </p:cNvPr>
          <p:cNvPicPr>
            <a:picLocks noChangeAspect="1"/>
          </p:cNvPicPr>
          <p:nvPr/>
        </p:nvPicPr>
        <p:blipFill>
          <a:blip r:embed="rId3"/>
          <a:stretch>
            <a:fillRect/>
          </a:stretch>
        </p:blipFill>
        <p:spPr>
          <a:xfrm>
            <a:off x="-46463" y="6029325"/>
            <a:ext cx="12192000" cy="828675"/>
          </a:xfrm>
          <a:prstGeom prst="rect">
            <a:avLst/>
          </a:prstGeom>
        </p:spPr>
      </p:pic>
      <p:pic>
        <p:nvPicPr>
          <p:cNvPr id="5" name="Picture 4">
            <a:extLst>
              <a:ext uri="{FF2B5EF4-FFF2-40B4-BE49-F238E27FC236}">
                <a16:creationId xmlns:a16="http://schemas.microsoft.com/office/drawing/2014/main" id="{8405CE79-10AC-8869-DA9F-7CD6950C48AB}"/>
              </a:ext>
            </a:extLst>
          </p:cNvPr>
          <p:cNvPicPr>
            <a:picLocks noChangeAspect="1"/>
          </p:cNvPicPr>
          <p:nvPr/>
        </p:nvPicPr>
        <p:blipFill>
          <a:blip r:embed="rId4"/>
          <a:stretch>
            <a:fillRect/>
          </a:stretch>
        </p:blipFill>
        <p:spPr>
          <a:xfrm>
            <a:off x="11858044" y="3188435"/>
            <a:ext cx="324082" cy="2841471"/>
          </a:xfrm>
          <a:prstGeom prst="rect">
            <a:avLst/>
          </a:prstGeom>
        </p:spPr>
      </p:pic>
    </p:spTree>
    <p:extLst>
      <p:ext uri="{BB962C8B-B14F-4D97-AF65-F5344CB8AC3E}">
        <p14:creationId xmlns:p14="http://schemas.microsoft.com/office/powerpoint/2010/main" val="24571953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8635963-BBF6-CA7B-6446-F95EB9FEB401}"/>
              </a:ext>
            </a:extLst>
          </p:cNvPr>
          <p:cNvGraphicFramePr>
            <a:graphicFrameLocks noChangeAspect="1"/>
          </p:cNvGraphicFramePr>
          <p:nvPr>
            <p:custDataLst>
              <p:tags r:id="rId1"/>
            </p:custDataLst>
            <p:extLst>
              <p:ext uri="{D42A27DB-BD31-4B8C-83A1-F6EECF244321}">
                <p14:modId xmlns:p14="http://schemas.microsoft.com/office/powerpoint/2010/main" val="3231462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4" imgH="486" progId="TCLayout.ActiveDocument.1">
                  <p:embed/>
                </p:oleObj>
              </mc:Choice>
              <mc:Fallback>
                <p:oleObj name="think-cell Slide" r:id="rId4" imgW="484" imgH="486" progId="TCLayout.ActiveDocument.1">
                  <p:embed/>
                  <p:pic>
                    <p:nvPicPr>
                      <p:cNvPr id="6" name="think-cell data - do not delete" hidden="1">
                        <a:extLst>
                          <a:ext uri="{FF2B5EF4-FFF2-40B4-BE49-F238E27FC236}">
                            <a16:creationId xmlns:a16="http://schemas.microsoft.com/office/drawing/2014/main" id="{48635963-BBF6-CA7B-6446-F95EB9FEB40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Picture 3" descr="A graph with many colored dots&#10;&#10;AI-generated content may be incorrect.">
            <a:extLst>
              <a:ext uri="{FF2B5EF4-FFF2-40B4-BE49-F238E27FC236}">
                <a16:creationId xmlns:a16="http://schemas.microsoft.com/office/drawing/2014/main" id="{773D0C61-E83A-3615-B3F1-7AB09C2A9745}"/>
              </a:ext>
            </a:extLst>
          </p:cNvPr>
          <p:cNvPicPr>
            <a:picLocks noChangeAspect="1"/>
          </p:cNvPicPr>
          <p:nvPr/>
        </p:nvPicPr>
        <p:blipFill>
          <a:blip r:embed="rId6"/>
          <a:stretch>
            <a:fillRect/>
          </a:stretch>
        </p:blipFill>
        <p:spPr>
          <a:xfrm>
            <a:off x="612574" y="1334477"/>
            <a:ext cx="6981726" cy="3804125"/>
          </a:xfrm>
          <a:prstGeom prst="rect">
            <a:avLst/>
          </a:prstGeom>
          <a:noFill/>
        </p:spPr>
      </p:pic>
      <p:pic>
        <p:nvPicPr>
          <p:cNvPr id="7" name="Content Placeholder 3" descr="A screenshot of a computer&#10;&#10;AI-generated content may be incorrect.">
            <a:extLst>
              <a:ext uri="{FF2B5EF4-FFF2-40B4-BE49-F238E27FC236}">
                <a16:creationId xmlns:a16="http://schemas.microsoft.com/office/drawing/2014/main" id="{DC887F84-586F-C8CA-CC97-C88A93C68231}"/>
              </a:ext>
            </a:extLst>
          </p:cNvPr>
          <p:cNvPicPr>
            <a:picLocks noGrp="1" noChangeAspect="1"/>
          </p:cNvPicPr>
          <p:nvPr>
            <p:ph idx="1"/>
          </p:nvPr>
        </p:nvPicPr>
        <p:blipFill>
          <a:blip r:embed="rId7"/>
          <a:stretch>
            <a:fillRect/>
          </a:stretch>
        </p:blipFill>
        <p:spPr>
          <a:xfrm>
            <a:off x="8070888" y="581347"/>
            <a:ext cx="3372561" cy="5243382"/>
          </a:xfrm>
        </p:spPr>
      </p:pic>
      <p:pic>
        <p:nvPicPr>
          <p:cNvPr id="2" name="Picture 1">
            <a:extLst>
              <a:ext uri="{FF2B5EF4-FFF2-40B4-BE49-F238E27FC236}">
                <a16:creationId xmlns:a16="http://schemas.microsoft.com/office/drawing/2014/main" id="{5C034C87-4FBD-8EA9-D34A-3CEBBC7D6A06}"/>
              </a:ext>
            </a:extLst>
          </p:cNvPr>
          <p:cNvPicPr>
            <a:picLocks noChangeAspect="1"/>
          </p:cNvPicPr>
          <p:nvPr/>
        </p:nvPicPr>
        <p:blipFill>
          <a:blip r:embed="rId8"/>
          <a:stretch>
            <a:fillRect/>
          </a:stretch>
        </p:blipFill>
        <p:spPr>
          <a:xfrm>
            <a:off x="-46463" y="6029325"/>
            <a:ext cx="12192000" cy="828675"/>
          </a:xfrm>
          <a:prstGeom prst="rect">
            <a:avLst/>
          </a:prstGeom>
        </p:spPr>
      </p:pic>
      <p:sp>
        <p:nvSpPr>
          <p:cNvPr id="3" name="Title 1">
            <a:extLst>
              <a:ext uri="{FF2B5EF4-FFF2-40B4-BE49-F238E27FC236}">
                <a16:creationId xmlns:a16="http://schemas.microsoft.com/office/drawing/2014/main" id="{F3EF227D-83E2-11B6-76D4-849679A6BD4A}"/>
              </a:ext>
            </a:extLst>
          </p:cNvPr>
          <p:cNvSpPr>
            <a:spLocks noGrp="1"/>
          </p:cNvSpPr>
          <p:nvPr>
            <p:ph type="title"/>
          </p:nvPr>
        </p:nvSpPr>
        <p:spPr>
          <a:xfrm>
            <a:off x="630000" y="622800"/>
            <a:ext cx="10933350" cy="332399"/>
          </a:xfrm>
        </p:spPr>
        <p:txBody>
          <a:bodyPr vert="horz"/>
          <a:lstStyle/>
          <a:p>
            <a:r>
              <a:rPr lang="en-US"/>
              <a:t>Affordability vs. Income</a:t>
            </a:r>
          </a:p>
        </p:txBody>
      </p:sp>
    </p:spTree>
    <p:extLst>
      <p:ext uri="{BB962C8B-B14F-4D97-AF65-F5344CB8AC3E}">
        <p14:creationId xmlns:p14="http://schemas.microsoft.com/office/powerpoint/2010/main" val="1526783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A0210889-64DF-B384-318E-8C8A47D4A008}"/>
              </a:ext>
            </a:extLst>
          </p:cNvPr>
          <p:cNvGraphicFramePr>
            <a:graphicFrameLocks noChangeAspect="1"/>
          </p:cNvGraphicFramePr>
          <p:nvPr>
            <p:custDataLst>
              <p:tags r:id="rId1"/>
            </p:custDataLst>
            <p:extLst>
              <p:ext uri="{D42A27DB-BD31-4B8C-83A1-F6EECF244321}">
                <p14:modId xmlns:p14="http://schemas.microsoft.com/office/powerpoint/2010/main" val="3397605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4" imgH="486" progId="TCLayout.ActiveDocument.1">
                  <p:embed/>
                </p:oleObj>
              </mc:Choice>
              <mc:Fallback>
                <p:oleObj name="think-cell Slide" r:id="rId4" imgW="484" imgH="486" progId="TCLayout.ActiveDocument.1">
                  <p:embed/>
                  <p:pic>
                    <p:nvPicPr>
                      <p:cNvPr id="7" name="think-cell data - do not delete" hidden="1">
                        <a:extLst>
                          <a:ext uri="{FF2B5EF4-FFF2-40B4-BE49-F238E27FC236}">
                            <a16:creationId xmlns:a16="http://schemas.microsoft.com/office/drawing/2014/main" id="{A0210889-64DF-B384-318E-8C8A47D4A00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Content Placeholder 3">
            <a:extLst>
              <a:ext uri="{FF2B5EF4-FFF2-40B4-BE49-F238E27FC236}">
                <a16:creationId xmlns:a16="http://schemas.microsoft.com/office/drawing/2014/main" id="{07A97219-B175-F6DC-0B03-B2C3500A0016}"/>
              </a:ext>
            </a:extLst>
          </p:cNvPr>
          <p:cNvPicPr>
            <a:picLocks noGrp="1" noChangeAspect="1"/>
          </p:cNvPicPr>
          <p:nvPr>
            <p:ph idx="1"/>
          </p:nvPr>
        </p:nvPicPr>
        <p:blipFill>
          <a:blip r:embed="rId6"/>
          <a:stretch>
            <a:fillRect/>
          </a:stretch>
        </p:blipFill>
        <p:spPr>
          <a:xfrm>
            <a:off x="408689" y="1478384"/>
            <a:ext cx="6437440" cy="3676149"/>
          </a:xfrm>
        </p:spPr>
      </p:pic>
      <p:pic>
        <p:nvPicPr>
          <p:cNvPr id="5" name="Picture 4" descr="A screenshot of a computer&#10;&#10;AI-generated content may be incorrect.">
            <a:extLst>
              <a:ext uri="{FF2B5EF4-FFF2-40B4-BE49-F238E27FC236}">
                <a16:creationId xmlns:a16="http://schemas.microsoft.com/office/drawing/2014/main" id="{08FB15E5-F127-8361-9903-2128F0AFB8E0}"/>
              </a:ext>
            </a:extLst>
          </p:cNvPr>
          <p:cNvPicPr>
            <a:picLocks noChangeAspect="1"/>
          </p:cNvPicPr>
          <p:nvPr/>
        </p:nvPicPr>
        <p:blipFill>
          <a:blip r:embed="rId7"/>
          <a:stretch>
            <a:fillRect/>
          </a:stretch>
        </p:blipFill>
        <p:spPr>
          <a:xfrm>
            <a:off x="7245811" y="740664"/>
            <a:ext cx="4124325" cy="5054536"/>
          </a:xfrm>
          <a:prstGeom prst="rect">
            <a:avLst/>
          </a:prstGeom>
        </p:spPr>
      </p:pic>
      <p:pic>
        <p:nvPicPr>
          <p:cNvPr id="2" name="Picture 1">
            <a:extLst>
              <a:ext uri="{FF2B5EF4-FFF2-40B4-BE49-F238E27FC236}">
                <a16:creationId xmlns:a16="http://schemas.microsoft.com/office/drawing/2014/main" id="{B6401807-FDED-6366-61AE-CAB20C72FC17}"/>
              </a:ext>
            </a:extLst>
          </p:cNvPr>
          <p:cNvPicPr>
            <a:picLocks noChangeAspect="1"/>
          </p:cNvPicPr>
          <p:nvPr/>
        </p:nvPicPr>
        <p:blipFill>
          <a:blip r:embed="rId8"/>
          <a:stretch>
            <a:fillRect/>
          </a:stretch>
        </p:blipFill>
        <p:spPr>
          <a:xfrm>
            <a:off x="-9887" y="6029325"/>
            <a:ext cx="12192000" cy="828675"/>
          </a:xfrm>
          <a:prstGeom prst="rect">
            <a:avLst/>
          </a:prstGeom>
        </p:spPr>
      </p:pic>
      <p:sp>
        <p:nvSpPr>
          <p:cNvPr id="3" name="Title 1">
            <a:extLst>
              <a:ext uri="{FF2B5EF4-FFF2-40B4-BE49-F238E27FC236}">
                <a16:creationId xmlns:a16="http://schemas.microsoft.com/office/drawing/2014/main" id="{9CCCD875-34AA-C56C-626E-91898B4A7790}"/>
              </a:ext>
            </a:extLst>
          </p:cNvPr>
          <p:cNvSpPr>
            <a:spLocks noGrp="1"/>
          </p:cNvSpPr>
          <p:nvPr>
            <p:ph type="title"/>
          </p:nvPr>
        </p:nvSpPr>
        <p:spPr>
          <a:xfrm>
            <a:off x="630000" y="622800"/>
            <a:ext cx="10933350" cy="332399"/>
          </a:xfrm>
        </p:spPr>
        <p:txBody>
          <a:bodyPr vert="horz"/>
          <a:lstStyle/>
          <a:p>
            <a:r>
              <a:rPr lang="en-US"/>
              <a:t>Volatility in Income</a:t>
            </a:r>
          </a:p>
        </p:txBody>
      </p:sp>
    </p:spTree>
    <p:extLst>
      <p:ext uri="{BB962C8B-B14F-4D97-AF65-F5344CB8AC3E}">
        <p14:creationId xmlns:p14="http://schemas.microsoft.com/office/powerpoint/2010/main" val="2450349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11</Slides>
  <Notes>4</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BCG Grid 16:9</vt:lpstr>
      <vt:lpstr>Housing Market Analysis A data analytics journey leveraging python libraries</vt:lpstr>
      <vt:lpstr>Exploring the U.S. Housing Market: Key Analytical Questions</vt:lpstr>
      <vt:lpstr>Overview of the Python Libraries</vt:lpstr>
      <vt:lpstr>Data – Key Challenges</vt:lpstr>
      <vt:lpstr>10-year trend of Home Value Index vs S&amp;P 500</vt:lpstr>
      <vt:lpstr>5 - Year Home Value Index vs S&amp;P 500 Comprison</vt:lpstr>
      <vt:lpstr>Prices over Time</vt:lpstr>
      <vt:lpstr>Affordability vs. Income</vt:lpstr>
      <vt:lpstr>Volatility in Income</vt:lpstr>
      <vt:lpstr>Key Insights and Conclusion</vt:lpstr>
      <vt:lpstr>Demo</vt:lpstr>
    </vt:vector>
  </TitlesOfParts>
  <Company>BCG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Dallvo, Genti</dc:creator>
  <cp:revision>4</cp:revision>
  <cp:lastPrinted>2016-04-06T18:59:25Z</cp:lastPrinted>
  <dcterms:created xsi:type="dcterms:W3CDTF">2023-12-03T15:27:45Z</dcterms:created>
  <dcterms:modified xsi:type="dcterms:W3CDTF">2025-05-07T00:15:07Z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2023-12-03T16:15:18Z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6a3cbfb6-7114-4be5-8b77-af81b7f2d24a</vt:lpwstr>
  </property>
  <property fmtid="{D5CDD505-2E9C-101B-9397-08002B2CF9AE}" pid="13" name="MSIP_Label_b0d5c4f4-7a29-4385-b7a5-afbe2154ae6f_ContentBits">
    <vt:lpwstr>0</vt:lpwstr>
  </property>
</Properties>
</file>