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8"/>
  </p:notesMasterIdLst>
  <p:handoutMasterIdLst>
    <p:handoutMasterId r:id="rId19"/>
  </p:handoutMasterIdLst>
  <p:sldIdLst>
    <p:sldId id="289" r:id="rId5"/>
    <p:sldId id="288" r:id="rId6"/>
    <p:sldId id="276" r:id="rId7"/>
    <p:sldId id="283" r:id="rId8"/>
    <p:sldId id="261" r:id="rId9"/>
    <p:sldId id="264" r:id="rId10"/>
    <p:sldId id="290" r:id="rId11"/>
    <p:sldId id="268" r:id="rId12"/>
    <p:sldId id="291" r:id="rId13"/>
    <p:sldId id="266" r:id="rId14"/>
    <p:sldId id="267" r:id="rId15"/>
    <p:sldId id="292"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4A4C"/>
    <a:srgbClr val="FC6B22"/>
    <a:srgbClr val="CAADBE"/>
    <a:srgbClr val="FF61FF"/>
    <a:srgbClr val="62FD15"/>
    <a:srgbClr val="2C5985"/>
    <a:srgbClr val="D0E4DD"/>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EF7CED-1AAA-4130-A5BA-56D2ED13B3EF}" v="6" dt="2024-05-08T02:17:50.904"/>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8678" autoAdjust="0"/>
  </p:normalViewPr>
  <p:slideViewPr>
    <p:cSldViewPr snapToGrid="0">
      <p:cViewPr varScale="1">
        <p:scale>
          <a:sx n="38" d="100"/>
          <a:sy n="38" d="100"/>
        </p:scale>
        <p:origin x="1980" y="4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sekhar" userId="459b31abd51c4b59" providerId="LiveId" clId="{A7EF7CED-1AAA-4130-A5BA-56D2ED13B3EF}"/>
    <pc:docChg chg="undo custSel modSld">
      <pc:chgData name="divya sekhar" userId="459b31abd51c4b59" providerId="LiveId" clId="{A7EF7CED-1AAA-4130-A5BA-56D2ED13B3EF}" dt="2024-05-08T02:23:18.108" v="422" actId="115"/>
      <pc:docMkLst>
        <pc:docMk/>
      </pc:docMkLst>
      <pc:sldChg chg="addSp delSp modSp mod">
        <pc:chgData name="divya sekhar" userId="459b31abd51c4b59" providerId="LiveId" clId="{A7EF7CED-1AAA-4130-A5BA-56D2ED13B3EF}" dt="2024-05-08T02:13:44.503" v="45" actId="14100"/>
        <pc:sldMkLst>
          <pc:docMk/>
          <pc:sldMk cId="837402205" sldId="264"/>
        </pc:sldMkLst>
        <pc:spChg chg="mod">
          <ac:chgData name="divya sekhar" userId="459b31abd51c4b59" providerId="LiveId" clId="{A7EF7CED-1AAA-4130-A5BA-56D2ED13B3EF}" dt="2024-05-08T02:13:22.572" v="36" actId="26606"/>
          <ac:spMkLst>
            <pc:docMk/>
            <pc:sldMk cId="837402205" sldId="264"/>
            <ac:spMk id="3" creationId="{68A5FD2B-E3E5-1C2B-0151-21F216B14A33}"/>
          </ac:spMkLst>
        </pc:spChg>
        <pc:spChg chg="mod">
          <ac:chgData name="divya sekhar" userId="459b31abd51c4b59" providerId="LiveId" clId="{A7EF7CED-1AAA-4130-A5BA-56D2ED13B3EF}" dt="2024-05-08T02:13:22.572" v="36" actId="26606"/>
          <ac:spMkLst>
            <pc:docMk/>
            <pc:sldMk cId="837402205" sldId="264"/>
            <ac:spMk id="9" creationId="{EBCE4580-A141-03D4-200B-4D9EB32C00E4}"/>
          </ac:spMkLst>
        </pc:spChg>
        <pc:spChg chg="add del">
          <ac:chgData name="divya sekhar" userId="459b31abd51c4b59" providerId="LiveId" clId="{A7EF7CED-1AAA-4130-A5BA-56D2ED13B3EF}" dt="2024-05-08T02:13:22.572" v="36" actId="26606"/>
          <ac:spMkLst>
            <pc:docMk/>
            <pc:sldMk cId="837402205" sldId="264"/>
            <ac:spMk id="28" creationId="{DD16DE02-C2C8-477C-9FD7-70A983BDEA14}"/>
          </ac:spMkLst>
        </pc:spChg>
        <pc:spChg chg="add del">
          <ac:chgData name="divya sekhar" userId="459b31abd51c4b59" providerId="LiveId" clId="{A7EF7CED-1AAA-4130-A5BA-56D2ED13B3EF}" dt="2024-05-08T02:13:22.572" v="36" actId="26606"/>
          <ac:spMkLst>
            <pc:docMk/>
            <pc:sldMk cId="837402205" sldId="264"/>
            <ac:spMk id="30" creationId="{D13AF29F-D5EC-4489-BF8F-3B356C5972CD}"/>
          </ac:spMkLst>
        </pc:spChg>
        <pc:spChg chg="add del">
          <ac:chgData name="divya sekhar" userId="459b31abd51c4b59" providerId="LiveId" clId="{A7EF7CED-1AAA-4130-A5BA-56D2ED13B3EF}" dt="2024-05-08T02:13:22.572" v="36" actId="26606"/>
          <ac:spMkLst>
            <pc:docMk/>
            <pc:sldMk cId="837402205" sldId="264"/>
            <ac:spMk id="59" creationId="{15F0A9D0-BB35-4CAB-B92D-E061B9D8E3BD}"/>
          </ac:spMkLst>
        </pc:spChg>
        <pc:picChg chg="add mod">
          <ac:chgData name="divya sekhar" userId="459b31abd51c4b59" providerId="LiveId" clId="{A7EF7CED-1AAA-4130-A5BA-56D2ED13B3EF}" dt="2024-05-08T02:13:44.503" v="45" actId="14100"/>
          <ac:picMkLst>
            <pc:docMk/>
            <pc:sldMk cId="837402205" sldId="264"/>
            <ac:picMk id="4" creationId="{071A433A-D664-E2BE-35FA-1D8212FF3EB5}"/>
          </ac:picMkLst>
        </pc:picChg>
        <pc:picChg chg="del">
          <ac:chgData name="divya sekhar" userId="459b31abd51c4b59" providerId="LiveId" clId="{A7EF7CED-1AAA-4130-A5BA-56D2ED13B3EF}" dt="2024-05-08T02:13:12.600" v="34" actId="478"/>
          <ac:picMkLst>
            <pc:docMk/>
            <pc:sldMk cId="837402205" sldId="264"/>
            <ac:picMk id="6" creationId="{7BEE78A4-3371-8FD1-5B7D-113190B53C74}"/>
          </ac:picMkLst>
        </pc:picChg>
        <pc:cxnChg chg="add del">
          <ac:chgData name="divya sekhar" userId="459b31abd51c4b59" providerId="LiveId" clId="{A7EF7CED-1AAA-4130-A5BA-56D2ED13B3EF}" dt="2024-05-08T02:13:22.572" v="36" actId="26606"/>
          <ac:cxnSpMkLst>
            <pc:docMk/>
            <pc:sldMk cId="837402205" sldId="264"/>
            <ac:cxnSpMk id="14" creationId="{4436E0F2-A64B-471E-93C0-8DFE08CC57C8}"/>
          </ac:cxnSpMkLst>
        </pc:cxnChg>
        <pc:cxnChg chg="add del">
          <ac:chgData name="divya sekhar" userId="459b31abd51c4b59" providerId="LiveId" clId="{A7EF7CED-1AAA-4130-A5BA-56D2ED13B3EF}" dt="2024-05-08T02:13:22.572" v="36" actId="26606"/>
          <ac:cxnSpMkLst>
            <pc:docMk/>
            <pc:sldMk cId="837402205" sldId="264"/>
            <ac:cxnSpMk id="16" creationId="{DC1E3AB1-2A8C-4607-9FAE-D8BDB280FE1A}"/>
          </ac:cxnSpMkLst>
        </pc:cxnChg>
        <pc:cxnChg chg="add del">
          <ac:chgData name="divya sekhar" userId="459b31abd51c4b59" providerId="LiveId" clId="{A7EF7CED-1AAA-4130-A5BA-56D2ED13B3EF}" dt="2024-05-08T02:13:22.572" v="36" actId="26606"/>
          <ac:cxnSpMkLst>
            <pc:docMk/>
            <pc:sldMk cId="837402205" sldId="264"/>
            <ac:cxnSpMk id="18" creationId="{26D66059-832F-40B6-A35F-F56C8F38A1E7}"/>
          </ac:cxnSpMkLst>
        </pc:cxnChg>
        <pc:cxnChg chg="add del">
          <ac:chgData name="divya sekhar" userId="459b31abd51c4b59" providerId="LiveId" clId="{A7EF7CED-1AAA-4130-A5BA-56D2ED13B3EF}" dt="2024-05-08T02:13:22.572" v="36" actId="26606"/>
          <ac:cxnSpMkLst>
            <pc:docMk/>
            <pc:sldMk cId="837402205" sldId="264"/>
            <ac:cxnSpMk id="20" creationId="{A515E2ED-7EA9-448D-83FA-54C3DF9723BD}"/>
          </ac:cxnSpMkLst>
        </pc:cxnChg>
        <pc:cxnChg chg="add del">
          <ac:chgData name="divya sekhar" userId="459b31abd51c4b59" providerId="LiveId" clId="{A7EF7CED-1AAA-4130-A5BA-56D2ED13B3EF}" dt="2024-05-08T02:13:22.572" v="36" actId="26606"/>
          <ac:cxnSpMkLst>
            <pc:docMk/>
            <pc:sldMk cId="837402205" sldId="264"/>
            <ac:cxnSpMk id="22" creationId="{20595356-EABD-4767-AC9D-EA21FF115EC0}"/>
          </ac:cxnSpMkLst>
        </pc:cxnChg>
        <pc:cxnChg chg="add del">
          <ac:chgData name="divya sekhar" userId="459b31abd51c4b59" providerId="LiveId" clId="{A7EF7CED-1AAA-4130-A5BA-56D2ED13B3EF}" dt="2024-05-08T02:13:22.572" v="36" actId="26606"/>
          <ac:cxnSpMkLst>
            <pc:docMk/>
            <pc:sldMk cId="837402205" sldId="264"/>
            <ac:cxnSpMk id="24" creationId="{28CD9F06-9628-469C-B788-A894E3E08281}"/>
          </ac:cxnSpMkLst>
        </pc:cxnChg>
        <pc:cxnChg chg="add del">
          <ac:chgData name="divya sekhar" userId="459b31abd51c4b59" providerId="LiveId" clId="{A7EF7CED-1AAA-4130-A5BA-56D2ED13B3EF}" dt="2024-05-08T02:13:22.572" v="36" actId="26606"/>
          <ac:cxnSpMkLst>
            <pc:docMk/>
            <pc:sldMk cId="837402205" sldId="264"/>
            <ac:cxnSpMk id="26" creationId="{8550A431-0B61-421B-B4B7-24C0CFF0F938}"/>
          </ac:cxnSpMkLst>
        </pc:cxnChg>
        <pc:cxnChg chg="add del">
          <ac:chgData name="divya sekhar" userId="459b31abd51c4b59" providerId="LiveId" clId="{A7EF7CED-1AAA-4130-A5BA-56D2ED13B3EF}" dt="2024-05-08T02:13:22.572" v="36" actId="26606"/>
          <ac:cxnSpMkLst>
            <pc:docMk/>
            <pc:sldMk cId="837402205" sldId="264"/>
            <ac:cxnSpMk id="32" creationId="{60173A01-F891-430E-B39E-483E711B204B}"/>
          </ac:cxnSpMkLst>
        </pc:cxnChg>
        <pc:cxnChg chg="add del">
          <ac:chgData name="divya sekhar" userId="459b31abd51c4b59" providerId="LiveId" clId="{A7EF7CED-1AAA-4130-A5BA-56D2ED13B3EF}" dt="2024-05-08T02:13:22.572" v="36" actId="26606"/>
          <ac:cxnSpMkLst>
            <pc:docMk/>
            <pc:sldMk cId="837402205" sldId="264"/>
            <ac:cxnSpMk id="34" creationId="{1E0363E9-7CD0-497E-88D7-940136490327}"/>
          </ac:cxnSpMkLst>
        </pc:cxnChg>
        <pc:cxnChg chg="add del">
          <ac:chgData name="divya sekhar" userId="459b31abd51c4b59" providerId="LiveId" clId="{A7EF7CED-1AAA-4130-A5BA-56D2ED13B3EF}" dt="2024-05-08T02:13:22.572" v="36" actId="26606"/>
          <ac:cxnSpMkLst>
            <pc:docMk/>
            <pc:sldMk cId="837402205" sldId="264"/>
            <ac:cxnSpMk id="36" creationId="{ECCD4B14-FFCC-4CE5-BC9D-DF47AA1AD7F4}"/>
          </ac:cxnSpMkLst>
        </pc:cxnChg>
        <pc:cxnChg chg="add del">
          <ac:chgData name="divya sekhar" userId="459b31abd51c4b59" providerId="LiveId" clId="{A7EF7CED-1AAA-4130-A5BA-56D2ED13B3EF}" dt="2024-05-08T02:13:22.572" v="36" actId="26606"/>
          <ac:cxnSpMkLst>
            <pc:docMk/>
            <pc:sldMk cId="837402205" sldId="264"/>
            <ac:cxnSpMk id="38" creationId="{15DED734-54E5-48ED-AEE6-165F24827C70}"/>
          </ac:cxnSpMkLst>
        </pc:cxnChg>
        <pc:cxnChg chg="add del">
          <ac:chgData name="divya sekhar" userId="459b31abd51c4b59" providerId="LiveId" clId="{A7EF7CED-1AAA-4130-A5BA-56D2ED13B3EF}" dt="2024-05-08T02:13:22.572" v="36" actId="26606"/>
          <ac:cxnSpMkLst>
            <pc:docMk/>
            <pc:sldMk cId="837402205" sldId="264"/>
            <ac:cxnSpMk id="40" creationId="{34222167-616B-448F-A79B-219A4FD3DDE9}"/>
          </ac:cxnSpMkLst>
        </pc:cxnChg>
        <pc:cxnChg chg="add del">
          <ac:chgData name="divya sekhar" userId="459b31abd51c4b59" providerId="LiveId" clId="{A7EF7CED-1AAA-4130-A5BA-56D2ED13B3EF}" dt="2024-05-08T02:13:22.572" v="36" actId="26606"/>
          <ac:cxnSpMkLst>
            <pc:docMk/>
            <pc:sldMk cId="837402205" sldId="264"/>
            <ac:cxnSpMk id="45" creationId="{4436E0F2-A64B-471E-93C0-8DFE08CC57C8}"/>
          </ac:cxnSpMkLst>
        </pc:cxnChg>
        <pc:cxnChg chg="add del">
          <ac:chgData name="divya sekhar" userId="459b31abd51c4b59" providerId="LiveId" clId="{A7EF7CED-1AAA-4130-A5BA-56D2ED13B3EF}" dt="2024-05-08T02:13:22.572" v="36" actId="26606"/>
          <ac:cxnSpMkLst>
            <pc:docMk/>
            <pc:sldMk cId="837402205" sldId="264"/>
            <ac:cxnSpMk id="47" creationId="{DC1E3AB1-2A8C-4607-9FAE-D8BDB280FE1A}"/>
          </ac:cxnSpMkLst>
        </pc:cxnChg>
        <pc:cxnChg chg="add del">
          <ac:chgData name="divya sekhar" userId="459b31abd51c4b59" providerId="LiveId" clId="{A7EF7CED-1AAA-4130-A5BA-56D2ED13B3EF}" dt="2024-05-08T02:13:22.572" v="36" actId="26606"/>
          <ac:cxnSpMkLst>
            <pc:docMk/>
            <pc:sldMk cId="837402205" sldId="264"/>
            <ac:cxnSpMk id="49" creationId="{26D66059-832F-40B6-A35F-F56C8F38A1E7}"/>
          </ac:cxnSpMkLst>
        </pc:cxnChg>
        <pc:cxnChg chg="add del">
          <ac:chgData name="divya sekhar" userId="459b31abd51c4b59" providerId="LiveId" clId="{A7EF7CED-1AAA-4130-A5BA-56D2ED13B3EF}" dt="2024-05-08T02:13:22.572" v="36" actId="26606"/>
          <ac:cxnSpMkLst>
            <pc:docMk/>
            <pc:sldMk cId="837402205" sldId="264"/>
            <ac:cxnSpMk id="51" creationId="{A515E2ED-7EA9-448D-83FA-54C3DF9723BD}"/>
          </ac:cxnSpMkLst>
        </pc:cxnChg>
        <pc:cxnChg chg="add del">
          <ac:chgData name="divya sekhar" userId="459b31abd51c4b59" providerId="LiveId" clId="{A7EF7CED-1AAA-4130-A5BA-56D2ED13B3EF}" dt="2024-05-08T02:13:22.572" v="36" actId="26606"/>
          <ac:cxnSpMkLst>
            <pc:docMk/>
            <pc:sldMk cId="837402205" sldId="264"/>
            <ac:cxnSpMk id="53" creationId="{20595356-EABD-4767-AC9D-EA21FF115EC0}"/>
          </ac:cxnSpMkLst>
        </pc:cxnChg>
        <pc:cxnChg chg="add del">
          <ac:chgData name="divya sekhar" userId="459b31abd51c4b59" providerId="LiveId" clId="{A7EF7CED-1AAA-4130-A5BA-56D2ED13B3EF}" dt="2024-05-08T02:13:22.572" v="36" actId="26606"/>
          <ac:cxnSpMkLst>
            <pc:docMk/>
            <pc:sldMk cId="837402205" sldId="264"/>
            <ac:cxnSpMk id="55" creationId="{28CD9F06-9628-469C-B788-A894E3E08281}"/>
          </ac:cxnSpMkLst>
        </pc:cxnChg>
        <pc:cxnChg chg="add del">
          <ac:chgData name="divya sekhar" userId="459b31abd51c4b59" providerId="LiveId" clId="{A7EF7CED-1AAA-4130-A5BA-56D2ED13B3EF}" dt="2024-05-08T02:13:22.572" v="36" actId="26606"/>
          <ac:cxnSpMkLst>
            <pc:docMk/>
            <pc:sldMk cId="837402205" sldId="264"/>
            <ac:cxnSpMk id="57" creationId="{8550A431-0B61-421B-B4B7-24C0CFF0F938}"/>
          </ac:cxnSpMkLst>
        </pc:cxnChg>
        <pc:cxnChg chg="add del">
          <ac:chgData name="divya sekhar" userId="459b31abd51c4b59" providerId="LiveId" clId="{A7EF7CED-1AAA-4130-A5BA-56D2ED13B3EF}" dt="2024-05-08T02:13:22.572" v="36" actId="26606"/>
          <ac:cxnSpMkLst>
            <pc:docMk/>
            <pc:sldMk cId="837402205" sldId="264"/>
            <ac:cxnSpMk id="61" creationId="{52F5DE35-776B-4C7D-AF2E-514E68BDD2F6}"/>
          </ac:cxnSpMkLst>
        </pc:cxnChg>
        <pc:cxnChg chg="add del">
          <ac:chgData name="divya sekhar" userId="459b31abd51c4b59" providerId="LiveId" clId="{A7EF7CED-1AAA-4130-A5BA-56D2ED13B3EF}" dt="2024-05-08T02:13:22.572" v="36" actId="26606"/>
          <ac:cxnSpMkLst>
            <pc:docMk/>
            <pc:sldMk cId="837402205" sldId="264"/>
            <ac:cxnSpMk id="63" creationId="{4A65E4E8-1272-4386-BDFE-0129D7A7E2D4}"/>
          </ac:cxnSpMkLst>
        </pc:cxnChg>
        <pc:cxnChg chg="add del">
          <ac:chgData name="divya sekhar" userId="459b31abd51c4b59" providerId="LiveId" clId="{A7EF7CED-1AAA-4130-A5BA-56D2ED13B3EF}" dt="2024-05-08T02:13:22.572" v="36" actId="26606"/>
          <ac:cxnSpMkLst>
            <pc:docMk/>
            <pc:sldMk cId="837402205" sldId="264"/>
            <ac:cxnSpMk id="65" creationId="{A6515F51-DBC6-42B8-9C34-749F69BB6561}"/>
          </ac:cxnSpMkLst>
        </pc:cxnChg>
        <pc:cxnChg chg="add del">
          <ac:chgData name="divya sekhar" userId="459b31abd51c4b59" providerId="LiveId" clId="{A7EF7CED-1AAA-4130-A5BA-56D2ED13B3EF}" dt="2024-05-08T02:13:22.572" v="36" actId="26606"/>
          <ac:cxnSpMkLst>
            <pc:docMk/>
            <pc:sldMk cId="837402205" sldId="264"/>
            <ac:cxnSpMk id="67" creationId="{873F5967-4993-405D-A3E6-84DCEFF44C2A}"/>
          </ac:cxnSpMkLst>
        </pc:cxnChg>
        <pc:cxnChg chg="add del">
          <ac:chgData name="divya sekhar" userId="459b31abd51c4b59" providerId="LiveId" clId="{A7EF7CED-1AAA-4130-A5BA-56D2ED13B3EF}" dt="2024-05-08T02:13:22.572" v="36" actId="26606"/>
          <ac:cxnSpMkLst>
            <pc:docMk/>
            <pc:sldMk cId="837402205" sldId="264"/>
            <ac:cxnSpMk id="69" creationId="{A3A523CC-BD6C-4A0D-B9DB-1DC2CE1E22F0}"/>
          </ac:cxnSpMkLst>
        </pc:cxnChg>
      </pc:sldChg>
      <pc:sldChg chg="addSp delSp modSp mod modNotesTx">
        <pc:chgData name="divya sekhar" userId="459b31abd51c4b59" providerId="LiveId" clId="{A7EF7CED-1AAA-4130-A5BA-56D2ED13B3EF}" dt="2024-05-08T02:20:44.751" v="249" actId="20577"/>
        <pc:sldMkLst>
          <pc:docMk/>
          <pc:sldMk cId="643777997" sldId="266"/>
        </pc:sldMkLst>
        <pc:spChg chg="mod">
          <ac:chgData name="divya sekhar" userId="459b31abd51c4b59" providerId="LiveId" clId="{A7EF7CED-1AAA-4130-A5BA-56D2ED13B3EF}" dt="2024-05-08T02:19:15.202" v="133" actId="26606"/>
          <ac:spMkLst>
            <pc:docMk/>
            <pc:sldMk cId="643777997" sldId="266"/>
            <ac:spMk id="2" creationId="{5D030A76-B788-B363-104E-266B7C7F7208}"/>
          </ac:spMkLst>
        </pc:spChg>
        <pc:spChg chg="mod">
          <ac:chgData name="divya sekhar" userId="459b31abd51c4b59" providerId="LiveId" clId="{A7EF7CED-1AAA-4130-A5BA-56D2ED13B3EF}" dt="2024-05-08T02:19:15.202" v="133" actId="26606"/>
          <ac:spMkLst>
            <pc:docMk/>
            <pc:sldMk cId="643777997" sldId="266"/>
            <ac:spMk id="11" creationId="{B4C34BE4-A286-3FFC-0C3B-7FEF39248ADA}"/>
          </ac:spMkLst>
        </pc:spChg>
        <pc:spChg chg="add del">
          <ac:chgData name="divya sekhar" userId="459b31abd51c4b59" providerId="LiveId" clId="{A7EF7CED-1AAA-4130-A5BA-56D2ED13B3EF}" dt="2024-05-08T02:19:15.202" v="133" actId="26606"/>
          <ac:spMkLst>
            <pc:docMk/>
            <pc:sldMk cId="643777997" sldId="266"/>
            <ac:spMk id="30" creationId="{22171661-0838-4942-A149-8C1B789266A2}"/>
          </ac:spMkLst>
        </pc:spChg>
        <pc:spChg chg="add del">
          <ac:chgData name="divya sekhar" userId="459b31abd51c4b59" providerId="LiveId" clId="{A7EF7CED-1AAA-4130-A5BA-56D2ED13B3EF}" dt="2024-05-08T02:19:15.202" v="133" actId="26606"/>
          <ac:spMkLst>
            <pc:docMk/>
            <pc:sldMk cId="643777997" sldId="266"/>
            <ac:spMk id="32" creationId="{5C569A89-4BBD-4E62-9A37-D553FBF9F7AD}"/>
          </ac:spMkLst>
        </pc:spChg>
        <pc:spChg chg="add del">
          <ac:chgData name="divya sekhar" userId="459b31abd51c4b59" providerId="LiveId" clId="{A7EF7CED-1AAA-4130-A5BA-56D2ED13B3EF}" dt="2024-05-08T02:19:15.202" v="133" actId="26606"/>
          <ac:spMkLst>
            <pc:docMk/>
            <pc:sldMk cId="643777997" sldId="266"/>
            <ac:spMk id="48" creationId="{ED6B5EE9-8CCA-4AEF-A028-6BFFF440878D}"/>
          </ac:spMkLst>
        </pc:spChg>
        <pc:spChg chg="add del">
          <ac:chgData name="divya sekhar" userId="459b31abd51c4b59" providerId="LiveId" clId="{A7EF7CED-1AAA-4130-A5BA-56D2ED13B3EF}" dt="2024-05-08T02:16:59.420" v="97" actId="26606"/>
          <ac:spMkLst>
            <pc:docMk/>
            <pc:sldMk cId="643777997" sldId="266"/>
            <ac:spMk id="53" creationId="{ED6B5EE9-8CCA-4AEF-A028-6BFFF440878D}"/>
          </ac:spMkLst>
        </pc:spChg>
        <pc:picChg chg="add mod">
          <ac:chgData name="divya sekhar" userId="459b31abd51c4b59" providerId="LiveId" clId="{A7EF7CED-1AAA-4130-A5BA-56D2ED13B3EF}" dt="2024-05-08T02:19:52.531" v="143" actId="14100"/>
          <ac:picMkLst>
            <pc:docMk/>
            <pc:sldMk cId="643777997" sldId="266"/>
            <ac:picMk id="4" creationId="{8C1BD027-C7C6-F331-000D-8CA0F686E4E6}"/>
          </ac:picMkLst>
        </pc:picChg>
        <pc:picChg chg="del mod ord">
          <ac:chgData name="divya sekhar" userId="459b31abd51c4b59" providerId="LiveId" clId="{A7EF7CED-1AAA-4130-A5BA-56D2ED13B3EF}" dt="2024-05-08T02:17:09.735" v="99" actId="478"/>
          <ac:picMkLst>
            <pc:docMk/>
            <pc:sldMk cId="643777997" sldId="266"/>
            <ac:picMk id="6" creationId="{26A3696F-2573-3759-1B48-6CDEDFDD7827}"/>
          </ac:picMkLst>
        </pc:picChg>
        <pc:picChg chg="add mod">
          <ac:chgData name="divya sekhar" userId="459b31abd51c4b59" providerId="LiveId" clId="{A7EF7CED-1AAA-4130-A5BA-56D2ED13B3EF}" dt="2024-05-08T02:20:00.980" v="145" actId="14100"/>
          <ac:picMkLst>
            <pc:docMk/>
            <pc:sldMk cId="643777997" sldId="266"/>
            <ac:picMk id="7" creationId="{7F7B24C0-E1D2-C9AF-DB43-DAD1C62DA10B}"/>
          </ac:picMkLst>
        </pc:picChg>
        <pc:cxnChg chg="add del">
          <ac:chgData name="divya sekhar" userId="459b31abd51c4b59" providerId="LiveId" clId="{A7EF7CED-1AAA-4130-A5BA-56D2ED13B3EF}" dt="2024-05-08T02:19:15.202" v="133" actId="26606"/>
          <ac:cxnSpMkLst>
            <pc:docMk/>
            <pc:sldMk cId="643777997" sldId="266"/>
            <ac:cxnSpMk id="16" creationId="{4436E0F2-A64B-471E-93C0-8DFE08CC57C8}"/>
          </ac:cxnSpMkLst>
        </pc:cxnChg>
        <pc:cxnChg chg="add del">
          <ac:chgData name="divya sekhar" userId="459b31abd51c4b59" providerId="LiveId" clId="{A7EF7CED-1AAA-4130-A5BA-56D2ED13B3EF}" dt="2024-05-08T02:19:15.202" v="133" actId="26606"/>
          <ac:cxnSpMkLst>
            <pc:docMk/>
            <pc:sldMk cId="643777997" sldId="266"/>
            <ac:cxnSpMk id="18" creationId="{DC1E3AB1-2A8C-4607-9FAE-D8BDB280FE1A}"/>
          </ac:cxnSpMkLst>
        </pc:cxnChg>
        <pc:cxnChg chg="add del">
          <ac:chgData name="divya sekhar" userId="459b31abd51c4b59" providerId="LiveId" clId="{A7EF7CED-1AAA-4130-A5BA-56D2ED13B3EF}" dt="2024-05-08T02:19:15.202" v="133" actId="26606"/>
          <ac:cxnSpMkLst>
            <pc:docMk/>
            <pc:sldMk cId="643777997" sldId="266"/>
            <ac:cxnSpMk id="20" creationId="{26D66059-832F-40B6-A35F-F56C8F38A1E7}"/>
          </ac:cxnSpMkLst>
        </pc:cxnChg>
        <pc:cxnChg chg="add del">
          <ac:chgData name="divya sekhar" userId="459b31abd51c4b59" providerId="LiveId" clId="{A7EF7CED-1AAA-4130-A5BA-56D2ED13B3EF}" dt="2024-05-08T02:19:15.202" v="133" actId="26606"/>
          <ac:cxnSpMkLst>
            <pc:docMk/>
            <pc:sldMk cId="643777997" sldId="266"/>
            <ac:cxnSpMk id="22" creationId="{A515E2ED-7EA9-448D-83FA-54C3DF9723BD}"/>
          </ac:cxnSpMkLst>
        </pc:cxnChg>
        <pc:cxnChg chg="add del">
          <ac:chgData name="divya sekhar" userId="459b31abd51c4b59" providerId="LiveId" clId="{A7EF7CED-1AAA-4130-A5BA-56D2ED13B3EF}" dt="2024-05-08T02:19:15.202" v="133" actId="26606"/>
          <ac:cxnSpMkLst>
            <pc:docMk/>
            <pc:sldMk cId="643777997" sldId="266"/>
            <ac:cxnSpMk id="24" creationId="{20595356-EABD-4767-AC9D-EA21FF115EC0}"/>
          </ac:cxnSpMkLst>
        </pc:cxnChg>
        <pc:cxnChg chg="add del">
          <ac:chgData name="divya sekhar" userId="459b31abd51c4b59" providerId="LiveId" clId="{A7EF7CED-1AAA-4130-A5BA-56D2ED13B3EF}" dt="2024-05-08T02:19:15.202" v="133" actId="26606"/>
          <ac:cxnSpMkLst>
            <pc:docMk/>
            <pc:sldMk cId="643777997" sldId="266"/>
            <ac:cxnSpMk id="26" creationId="{28CD9F06-9628-469C-B788-A894E3E08281}"/>
          </ac:cxnSpMkLst>
        </pc:cxnChg>
        <pc:cxnChg chg="add del">
          <ac:chgData name="divya sekhar" userId="459b31abd51c4b59" providerId="LiveId" clId="{A7EF7CED-1AAA-4130-A5BA-56D2ED13B3EF}" dt="2024-05-08T02:19:15.202" v="133" actId="26606"/>
          <ac:cxnSpMkLst>
            <pc:docMk/>
            <pc:sldMk cId="643777997" sldId="266"/>
            <ac:cxnSpMk id="28" creationId="{8550A431-0B61-421B-B4B7-24C0CFF0F938}"/>
          </ac:cxnSpMkLst>
        </pc:cxnChg>
        <pc:cxnChg chg="add del">
          <ac:chgData name="divya sekhar" userId="459b31abd51c4b59" providerId="LiveId" clId="{A7EF7CED-1AAA-4130-A5BA-56D2ED13B3EF}" dt="2024-05-08T02:19:15.202" v="133" actId="26606"/>
          <ac:cxnSpMkLst>
            <pc:docMk/>
            <pc:sldMk cId="643777997" sldId="266"/>
            <ac:cxnSpMk id="34" creationId="{BB04A404-AF1E-4EC9-AF7D-46C68BFCEBB6}"/>
          </ac:cxnSpMkLst>
        </pc:cxnChg>
        <pc:cxnChg chg="add del">
          <ac:chgData name="divya sekhar" userId="459b31abd51c4b59" providerId="LiveId" clId="{A7EF7CED-1AAA-4130-A5BA-56D2ED13B3EF}" dt="2024-05-08T02:19:15.202" v="133" actId="26606"/>
          <ac:cxnSpMkLst>
            <pc:docMk/>
            <pc:sldMk cId="643777997" sldId="266"/>
            <ac:cxnSpMk id="36" creationId="{4436E0F2-A64B-471E-93C0-8DFE08CC57C8}"/>
          </ac:cxnSpMkLst>
        </pc:cxnChg>
        <pc:cxnChg chg="add del">
          <ac:chgData name="divya sekhar" userId="459b31abd51c4b59" providerId="LiveId" clId="{A7EF7CED-1AAA-4130-A5BA-56D2ED13B3EF}" dt="2024-05-08T02:19:15.202" v="133" actId="26606"/>
          <ac:cxnSpMkLst>
            <pc:docMk/>
            <pc:sldMk cId="643777997" sldId="266"/>
            <ac:cxnSpMk id="37" creationId="{DC1E3AB1-2A8C-4607-9FAE-D8BDB280FE1A}"/>
          </ac:cxnSpMkLst>
        </pc:cxnChg>
        <pc:cxnChg chg="add del">
          <ac:chgData name="divya sekhar" userId="459b31abd51c4b59" providerId="LiveId" clId="{A7EF7CED-1AAA-4130-A5BA-56D2ED13B3EF}" dt="2024-05-08T02:19:15.202" v="133" actId="26606"/>
          <ac:cxnSpMkLst>
            <pc:docMk/>
            <pc:sldMk cId="643777997" sldId="266"/>
            <ac:cxnSpMk id="38" creationId="{26D66059-832F-40B6-A35F-F56C8F38A1E7}"/>
          </ac:cxnSpMkLst>
        </pc:cxnChg>
        <pc:cxnChg chg="add del">
          <ac:chgData name="divya sekhar" userId="459b31abd51c4b59" providerId="LiveId" clId="{A7EF7CED-1AAA-4130-A5BA-56D2ED13B3EF}" dt="2024-05-08T02:16:59.420" v="97" actId="26606"/>
          <ac:cxnSpMkLst>
            <pc:docMk/>
            <pc:sldMk cId="643777997" sldId="266"/>
            <ac:cxnSpMk id="39" creationId="{4436E0F2-A64B-471E-93C0-8DFE08CC57C8}"/>
          </ac:cxnSpMkLst>
        </pc:cxnChg>
        <pc:cxnChg chg="add del">
          <ac:chgData name="divya sekhar" userId="459b31abd51c4b59" providerId="LiveId" clId="{A7EF7CED-1AAA-4130-A5BA-56D2ED13B3EF}" dt="2024-05-08T02:19:15.202" v="133" actId="26606"/>
          <ac:cxnSpMkLst>
            <pc:docMk/>
            <pc:sldMk cId="643777997" sldId="266"/>
            <ac:cxnSpMk id="40" creationId="{A515E2ED-7EA9-448D-83FA-54C3DF9723BD}"/>
          </ac:cxnSpMkLst>
        </pc:cxnChg>
        <pc:cxnChg chg="add del">
          <ac:chgData name="divya sekhar" userId="459b31abd51c4b59" providerId="LiveId" clId="{A7EF7CED-1AAA-4130-A5BA-56D2ED13B3EF}" dt="2024-05-08T02:16:59.420" v="97" actId="26606"/>
          <ac:cxnSpMkLst>
            <pc:docMk/>
            <pc:sldMk cId="643777997" sldId="266"/>
            <ac:cxnSpMk id="41" creationId="{DC1E3AB1-2A8C-4607-9FAE-D8BDB280FE1A}"/>
          </ac:cxnSpMkLst>
        </pc:cxnChg>
        <pc:cxnChg chg="add del">
          <ac:chgData name="divya sekhar" userId="459b31abd51c4b59" providerId="LiveId" clId="{A7EF7CED-1AAA-4130-A5BA-56D2ED13B3EF}" dt="2024-05-08T02:19:15.202" v="133" actId="26606"/>
          <ac:cxnSpMkLst>
            <pc:docMk/>
            <pc:sldMk cId="643777997" sldId="266"/>
            <ac:cxnSpMk id="42" creationId="{20595356-EABD-4767-AC9D-EA21FF115EC0}"/>
          </ac:cxnSpMkLst>
        </pc:cxnChg>
        <pc:cxnChg chg="add del">
          <ac:chgData name="divya sekhar" userId="459b31abd51c4b59" providerId="LiveId" clId="{A7EF7CED-1AAA-4130-A5BA-56D2ED13B3EF}" dt="2024-05-08T02:16:59.420" v="97" actId="26606"/>
          <ac:cxnSpMkLst>
            <pc:docMk/>
            <pc:sldMk cId="643777997" sldId="266"/>
            <ac:cxnSpMk id="43" creationId="{26D66059-832F-40B6-A35F-F56C8F38A1E7}"/>
          </ac:cxnSpMkLst>
        </pc:cxnChg>
        <pc:cxnChg chg="add del">
          <ac:chgData name="divya sekhar" userId="459b31abd51c4b59" providerId="LiveId" clId="{A7EF7CED-1AAA-4130-A5BA-56D2ED13B3EF}" dt="2024-05-08T02:19:15.202" v="133" actId="26606"/>
          <ac:cxnSpMkLst>
            <pc:docMk/>
            <pc:sldMk cId="643777997" sldId="266"/>
            <ac:cxnSpMk id="44" creationId="{28CD9F06-9628-469C-B788-A894E3E08281}"/>
          </ac:cxnSpMkLst>
        </pc:cxnChg>
        <pc:cxnChg chg="add del">
          <ac:chgData name="divya sekhar" userId="459b31abd51c4b59" providerId="LiveId" clId="{A7EF7CED-1AAA-4130-A5BA-56D2ED13B3EF}" dt="2024-05-08T02:16:59.420" v="97" actId="26606"/>
          <ac:cxnSpMkLst>
            <pc:docMk/>
            <pc:sldMk cId="643777997" sldId="266"/>
            <ac:cxnSpMk id="45" creationId="{A515E2ED-7EA9-448D-83FA-54C3DF9723BD}"/>
          </ac:cxnSpMkLst>
        </pc:cxnChg>
        <pc:cxnChg chg="add del">
          <ac:chgData name="divya sekhar" userId="459b31abd51c4b59" providerId="LiveId" clId="{A7EF7CED-1AAA-4130-A5BA-56D2ED13B3EF}" dt="2024-05-08T02:19:15.202" v="133" actId="26606"/>
          <ac:cxnSpMkLst>
            <pc:docMk/>
            <pc:sldMk cId="643777997" sldId="266"/>
            <ac:cxnSpMk id="46" creationId="{8550A431-0B61-421B-B4B7-24C0CFF0F938}"/>
          </ac:cxnSpMkLst>
        </pc:cxnChg>
        <pc:cxnChg chg="add del">
          <ac:chgData name="divya sekhar" userId="459b31abd51c4b59" providerId="LiveId" clId="{A7EF7CED-1AAA-4130-A5BA-56D2ED13B3EF}" dt="2024-05-08T02:16:59.420" v="97" actId="26606"/>
          <ac:cxnSpMkLst>
            <pc:docMk/>
            <pc:sldMk cId="643777997" sldId="266"/>
            <ac:cxnSpMk id="47" creationId="{20595356-EABD-4767-AC9D-EA21FF115EC0}"/>
          </ac:cxnSpMkLst>
        </pc:cxnChg>
        <pc:cxnChg chg="add del">
          <ac:chgData name="divya sekhar" userId="459b31abd51c4b59" providerId="LiveId" clId="{A7EF7CED-1AAA-4130-A5BA-56D2ED13B3EF}" dt="2024-05-08T02:16:59.420" v="97" actId="26606"/>
          <ac:cxnSpMkLst>
            <pc:docMk/>
            <pc:sldMk cId="643777997" sldId="266"/>
            <ac:cxnSpMk id="49" creationId="{28CD9F06-9628-469C-B788-A894E3E08281}"/>
          </ac:cxnSpMkLst>
        </pc:cxnChg>
        <pc:cxnChg chg="add del">
          <ac:chgData name="divya sekhar" userId="459b31abd51c4b59" providerId="LiveId" clId="{A7EF7CED-1AAA-4130-A5BA-56D2ED13B3EF}" dt="2024-05-08T02:19:15.202" v="133" actId="26606"/>
          <ac:cxnSpMkLst>
            <pc:docMk/>
            <pc:sldMk cId="643777997" sldId="266"/>
            <ac:cxnSpMk id="50" creationId="{604A0D0C-F198-4BA1-BF8F-4889553EA1E3}"/>
          </ac:cxnSpMkLst>
        </pc:cxnChg>
        <pc:cxnChg chg="add del">
          <ac:chgData name="divya sekhar" userId="459b31abd51c4b59" providerId="LiveId" clId="{A7EF7CED-1AAA-4130-A5BA-56D2ED13B3EF}" dt="2024-05-08T02:16:59.420" v="97" actId="26606"/>
          <ac:cxnSpMkLst>
            <pc:docMk/>
            <pc:sldMk cId="643777997" sldId="266"/>
            <ac:cxnSpMk id="51" creationId="{8550A431-0B61-421B-B4B7-24C0CFF0F938}"/>
          </ac:cxnSpMkLst>
        </pc:cxnChg>
        <pc:cxnChg chg="add del">
          <ac:chgData name="divya sekhar" userId="459b31abd51c4b59" providerId="LiveId" clId="{A7EF7CED-1AAA-4130-A5BA-56D2ED13B3EF}" dt="2024-05-08T02:19:15.202" v="133" actId="26606"/>
          <ac:cxnSpMkLst>
            <pc:docMk/>
            <pc:sldMk cId="643777997" sldId="266"/>
            <ac:cxnSpMk id="52" creationId="{BA522AE4-6241-48C6-8428-0F59C80E335D}"/>
          </ac:cxnSpMkLst>
        </pc:cxnChg>
        <pc:cxnChg chg="add del">
          <ac:chgData name="divya sekhar" userId="459b31abd51c4b59" providerId="LiveId" clId="{A7EF7CED-1AAA-4130-A5BA-56D2ED13B3EF}" dt="2024-05-08T02:16:59.420" v="97" actId="26606"/>
          <ac:cxnSpMkLst>
            <pc:docMk/>
            <pc:sldMk cId="643777997" sldId="266"/>
            <ac:cxnSpMk id="55" creationId="{604A0D0C-F198-4BA1-BF8F-4889553EA1E3}"/>
          </ac:cxnSpMkLst>
        </pc:cxnChg>
        <pc:cxnChg chg="add del">
          <ac:chgData name="divya sekhar" userId="459b31abd51c4b59" providerId="LiveId" clId="{A7EF7CED-1AAA-4130-A5BA-56D2ED13B3EF}" dt="2024-05-08T02:16:59.420" v="97" actId="26606"/>
          <ac:cxnSpMkLst>
            <pc:docMk/>
            <pc:sldMk cId="643777997" sldId="266"/>
            <ac:cxnSpMk id="57" creationId="{BA522AE4-6241-48C6-8428-0F59C80E335D}"/>
          </ac:cxnSpMkLst>
        </pc:cxnChg>
      </pc:sldChg>
      <pc:sldChg chg="addSp delSp modSp mod">
        <pc:chgData name="divya sekhar" userId="459b31abd51c4b59" providerId="LiveId" clId="{A7EF7CED-1AAA-4130-A5BA-56D2ED13B3EF}" dt="2024-05-08T02:15:34.401" v="77" actId="14100"/>
        <pc:sldMkLst>
          <pc:docMk/>
          <pc:sldMk cId="4259977132" sldId="268"/>
        </pc:sldMkLst>
        <pc:spChg chg="mod">
          <ac:chgData name="divya sekhar" userId="459b31abd51c4b59" providerId="LiveId" clId="{A7EF7CED-1AAA-4130-A5BA-56D2ED13B3EF}" dt="2024-05-08T02:15:31.011" v="76" actId="14100"/>
          <ac:spMkLst>
            <pc:docMk/>
            <pc:sldMk cId="4259977132" sldId="268"/>
            <ac:spMk id="8" creationId="{215CE58D-2739-522B-7C3A-6A7C985360C0}"/>
          </ac:spMkLst>
        </pc:spChg>
        <pc:picChg chg="add mod">
          <ac:chgData name="divya sekhar" userId="459b31abd51c4b59" providerId="LiveId" clId="{A7EF7CED-1AAA-4130-A5BA-56D2ED13B3EF}" dt="2024-05-08T02:15:34.401" v="77" actId="14100"/>
          <ac:picMkLst>
            <pc:docMk/>
            <pc:sldMk cId="4259977132" sldId="268"/>
            <ac:picMk id="4" creationId="{99615768-1110-F3C7-6A0A-6B0D978DA684}"/>
          </ac:picMkLst>
        </pc:picChg>
        <pc:picChg chg="del mod">
          <ac:chgData name="divya sekhar" userId="459b31abd51c4b59" providerId="LiveId" clId="{A7EF7CED-1AAA-4130-A5BA-56D2ED13B3EF}" dt="2024-05-08T02:15:02.147" v="67" actId="478"/>
          <ac:picMkLst>
            <pc:docMk/>
            <pc:sldMk cId="4259977132" sldId="268"/>
            <ac:picMk id="5" creationId="{AFE18991-62DE-BF73-C842-0A5536431E2E}"/>
          </ac:picMkLst>
        </pc:picChg>
      </pc:sldChg>
      <pc:sldChg chg="modNotesTx">
        <pc:chgData name="divya sekhar" userId="459b31abd51c4b59" providerId="LiveId" clId="{A7EF7CED-1AAA-4130-A5BA-56D2ED13B3EF}" dt="2024-05-08T02:23:18.108" v="422" actId="115"/>
        <pc:sldMkLst>
          <pc:docMk/>
          <pc:sldMk cId="1038351183" sldId="288"/>
        </pc:sldMkLst>
      </pc:sldChg>
      <pc:sldChg chg="modSp mod">
        <pc:chgData name="divya sekhar" userId="459b31abd51c4b59" providerId="LiveId" clId="{A7EF7CED-1AAA-4130-A5BA-56D2ED13B3EF}" dt="2024-05-08T02:10:02.335" v="28" actId="20577"/>
        <pc:sldMkLst>
          <pc:docMk/>
          <pc:sldMk cId="3078994387" sldId="289"/>
        </pc:sldMkLst>
        <pc:spChg chg="mod">
          <ac:chgData name="divya sekhar" userId="459b31abd51c4b59" providerId="LiveId" clId="{A7EF7CED-1AAA-4130-A5BA-56D2ED13B3EF}" dt="2024-05-08T02:10:02.335" v="28" actId="20577"/>
          <ac:spMkLst>
            <pc:docMk/>
            <pc:sldMk cId="3078994387" sldId="289"/>
            <ac:spMk id="2" creationId="{38D95245-79EF-D992-F37E-260CA7907ECF}"/>
          </ac:spMkLst>
        </pc:spChg>
      </pc:sldChg>
      <pc:sldChg chg="addSp delSp modSp mod">
        <pc:chgData name="divya sekhar" userId="459b31abd51c4b59" providerId="LiveId" clId="{A7EF7CED-1AAA-4130-A5BA-56D2ED13B3EF}" dt="2024-05-08T02:14:38.622" v="60" actId="1076"/>
        <pc:sldMkLst>
          <pc:docMk/>
          <pc:sldMk cId="2390706776" sldId="290"/>
        </pc:sldMkLst>
        <pc:picChg chg="add mod">
          <ac:chgData name="divya sekhar" userId="459b31abd51c4b59" providerId="LiveId" clId="{A7EF7CED-1AAA-4130-A5BA-56D2ED13B3EF}" dt="2024-05-08T02:14:38.622" v="60" actId="1076"/>
          <ac:picMkLst>
            <pc:docMk/>
            <pc:sldMk cId="2390706776" sldId="290"/>
            <ac:picMk id="4" creationId="{6E1FE314-2669-0865-06E1-5974DCFA0342}"/>
          </ac:picMkLst>
        </pc:picChg>
        <pc:picChg chg="del">
          <ac:chgData name="divya sekhar" userId="459b31abd51c4b59" providerId="LiveId" clId="{A7EF7CED-1AAA-4130-A5BA-56D2ED13B3EF}" dt="2024-05-08T02:14:16.296" v="51" actId="478"/>
          <ac:picMkLst>
            <pc:docMk/>
            <pc:sldMk cId="2390706776" sldId="290"/>
            <ac:picMk id="10" creationId="{A4A87A8F-B621-782D-8D60-52E3B7621523}"/>
          </ac:picMkLst>
        </pc:picChg>
      </pc:sldChg>
      <pc:sldChg chg="addSp delSp modSp mod">
        <pc:chgData name="divya sekhar" userId="459b31abd51c4b59" providerId="LiveId" clId="{A7EF7CED-1AAA-4130-A5BA-56D2ED13B3EF}" dt="2024-05-08T02:16:23.029" v="92" actId="14100"/>
        <pc:sldMkLst>
          <pc:docMk/>
          <pc:sldMk cId="1419820260" sldId="291"/>
        </pc:sldMkLst>
        <pc:picChg chg="del mod">
          <ac:chgData name="divya sekhar" userId="459b31abd51c4b59" providerId="LiveId" clId="{A7EF7CED-1AAA-4130-A5BA-56D2ED13B3EF}" dt="2024-05-08T02:15:51.310" v="83" actId="478"/>
          <ac:picMkLst>
            <pc:docMk/>
            <pc:sldMk cId="1419820260" sldId="291"/>
            <ac:picMk id="4" creationId="{6D962090-6D43-8160-ADFB-D4EAF33CE7AA}"/>
          </ac:picMkLst>
        </pc:picChg>
        <pc:picChg chg="add mod">
          <ac:chgData name="divya sekhar" userId="459b31abd51c4b59" providerId="LiveId" clId="{A7EF7CED-1AAA-4130-A5BA-56D2ED13B3EF}" dt="2024-05-08T02:16:23.029" v="92" actId="14100"/>
          <ac:picMkLst>
            <pc:docMk/>
            <pc:sldMk cId="1419820260" sldId="291"/>
            <ac:picMk id="5" creationId="{DDCC56F4-555A-6645-1D87-08FC1C06CFC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5/7/2024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PLEASE STRICTLY FOLLOW THE SCRIPTS; AND READ OUT/ EXPLAIN FROM THE SCRIPTS</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PLEASE ADD YOUR FULL NAME AND FLASH ID</a:t>
            </a:r>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dirty="0"/>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dashboard provides us a description of a comprehensive analysis and an in-depth analysis of the key economic indicators for the construction industry from 1987 to 2021., and we have split the dashboard into 2 parts since we need the readers to have a clear view. </a:t>
            </a:r>
          </a:p>
          <a:p>
            <a:endParaRPr lang="en-US" dirty="0"/>
          </a:p>
          <a:p>
            <a:r>
              <a:rPr lang="en-US" dirty="0"/>
              <a:t>We have a consolidated view, in which, we can gain insights into the interrelations and changes in these critical components over time. </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It offers interactive tools for analyzing service compensation, labor dynamics, material costs, and economic contributions over time. Users can explore productivity trends, cost optimization opportunities, market expansion strategies, labor management insights, innovation adoption possibilities, and risk mitigation measures. </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The dashboard's user-friendly interface allows stakeholders to make data-driven decisions, plan strategies, and monitor industry performance effectively.</a:t>
            </a: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dirty="0"/>
          </a:p>
        </p:txBody>
      </p:sp>
    </p:spTree>
    <p:extLst>
      <p:ext uri="{BB962C8B-B14F-4D97-AF65-F5344CB8AC3E}">
        <p14:creationId xmlns:p14="http://schemas.microsoft.com/office/powerpoint/2010/main" val="272997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to the next side where we will discuss about </a:t>
            </a:r>
            <a:r>
              <a:rPr lang="en-US" b="1" i="1" u="sng" dirty="0"/>
              <a:t>recommendations or uses </a:t>
            </a:r>
            <a:r>
              <a:rPr lang="en-US" dirty="0"/>
              <a:t>of conducting a study based on the dataset and choosing the construction industry. </a:t>
            </a:r>
          </a:p>
          <a:p>
            <a:endParaRPr lang="en-US" dirty="0"/>
          </a:p>
          <a:p>
            <a:r>
              <a:rPr lang="en-US" dirty="0"/>
              <a:t>By performing such comprehensive analysis, we can gain proper insights into market growth, productivity, and labor market dynamics from these visualizations constructed in tableau – where the stakeholders can make decisions and incorporate strategies for the future. </a:t>
            </a:r>
          </a:p>
          <a:p>
            <a:endParaRPr lang="en-US" dirty="0"/>
          </a:p>
          <a:p>
            <a:r>
              <a:rPr lang="en-US" dirty="0"/>
              <a:t>Addressing the labor market with competitive benefits and workforce management is also vital. </a:t>
            </a:r>
          </a:p>
          <a:p>
            <a:endParaRPr lang="en-US" dirty="0"/>
          </a:p>
          <a:p>
            <a:r>
              <a:rPr lang="en-US" dirty="0"/>
              <a:t>Furthermore, productivity, managing costs, innovation, and risk management strategies all can be enhanced by understanding these fluctuations. </a:t>
            </a:r>
          </a:p>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dirty="0"/>
          </a:p>
        </p:txBody>
      </p:sp>
    </p:spTree>
    <p:extLst>
      <p:ext uri="{BB962C8B-B14F-4D97-AF65-F5344CB8AC3E}">
        <p14:creationId xmlns:p14="http://schemas.microsoft.com/office/powerpoint/2010/main" val="3281880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by creating multiple visualizations, it enables us to make informed decision-making, strategic planning, and executing all the strategies effectively using data-driven approaches for increasing the growth in the construction industry.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by</a:t>
            </a:r>
            <a:r>
              <a:rPr lang="en-US" sz="1200" dirty="0">
                <a:latin typeface="Times New Roman" panose="02020603050405020304" pitchFamily="18" charset="0"/>
                <a:cs typeface="Times New Roman" panose="02020603050405020304" pitchFamily="18" charset="0"/>
              </a:rPr>
              <a:t> making use of Tableau's powerful visualizations, stakeholders can use the following data, in the construction sector, and can gain actionable insights into productivity improvements, cost optimization strategies, market expansion opportunities, and labor management.</a:t>
            </a:r>
          </a:p>
          <a:p>
            <a:endParaRPr lang="en-US" dirty="0"/>
          </a:p>
          <a:p>
            <a:r>
              <a:rPr lang="en-US" dirty="0"/>
              <a:t>ACKNOWLEDGEMENT</a:t>
            </a:r>
          </a:p>
          <a:p>
            <a:endParaRPr lang="en-US" dirty="0"/>
          </a:p>
          <a:p>
            <a:r>
              <a:rPr lang="en-US" dirty="0"/>
              <a:t>Finally, we would like to conclude our presentation by expressing our heartfelt gratitude to Dr. </a:t>
            </a:r>
            <a:r>
              <a:rPr lang="en-US" dirty="0" err="1"/>
              <a:t>Dambar</a:t>
            </a:r>
            <a:r>
              <a:rPr lang="en-US" dirty="0"/>
              <a:t> </a:t>
            </a:r>
            <a:r>
              <a:rPr lang="en-US" dirty="0" err="1"/>
              <a:t>Uprety</a:t>
            </a:r>
            <a:r>
              <a:rPr lang="en-US" dirty="0"/>
              <a:t>, our esteemed professor, for his invaluable guidance and unwavering support throughout this course. His mentorship, attention to detail, and willingness to address our queries have been instrumental in shaping our understanding and enhancing the quality of our work.</a:t>
            </a:r>
          </a:p>
          <a:p>
            <a:endParaRPr lang="en-US" dirty="0"/>
          </a:p>
          <a:p>
            <a:r>
              <a:rPr lang="en-US" dirty="0"/>
              <a:t>THANK YOU!</a:t>
            </a:r>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1764100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Divya- OVERVIEW to KEY ECONOMIC INDICATORS (OPENING) </a:t>
            </a:r>
            <a:r>
              <a:rPr lang="en-US" b="1" u="sng" dirty="0"/>
              <a:t>(SLIDE1-7)</a:t>
            </a:r>
          </a:p>
          <a:p>
            <a:r>
              <a:rPr lang="en-US" b="0" i="0" u="none" dirty="0"/>
              <a:t>Manisha – R&amp;D &amp; IT to Dashboard </a:t>
            </a:r>
            <a:r>
              <a:rPr lang="en-US" b="1" i="0" u="sng" dirty="0"/>
              <a:t>(SLIDE 8-10)</a:t>
            </a:r>
          </a:p>
          <a:p>
            <a:r>
              <a:rPr lang="en-US" b="0" i="0" u="none" dirty="0"/>
              <a:t>Divya – Recommendations &amp; Conclusion  </a:t>
            </a:r>
            <a:r>
              <a:rPr lang="en-US" b="1" i="0" u="sng" dirty="0"/>
              <a:t>(SLIDE 11-13)</a:t>
            </a:r>
          </a:p>
          <a:p>
            <a:endParaRPr lang="en-US" dirty="0"/>
          </a:p>
          <a:p>
            <a:r>
              <a:rPr lang="en-US" dirty="0"/>
              <a:t>Acknowledgment – Divya (slide is not included – just a thank you note to the professor for his guidance)</a:t>
            </a:r>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dirty="0"/>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t>
            </a:r>
          </a:p>
          <a:p>
            <a:r>
              <a:rPr lang="en-US" dirty="0"/>
              <a:t>We have performed a detailed comprehensive analysis of the construction industry based on our KLEMS dataset from 1987 to 2021. </a:t>
            </a:r>
          </a:p>
          <a:p>
            <a:r>
              <a:rPr lang="en-US" dirty="0"/>
              <a:t>Our main objective is to trace the developments of construction industry’s evolution – like titled, to get data drive insights and understand the economic </a:t>
            </a:r>
            <a:r>
              <a:rPr lang="en-US" dirty="0" err="1"/>
              <a:t>dynmamics</a:t>
            </a:r>
            <a:r>
              <a:rPr lang="en-US" dirty="0"/>
              <a:t> and its contributions better throughout the years. </a:t>
            </a:r>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reason why we have chosen the construction industry as our focus of study is that the construction industry has always been booming, and it is very important for the economy since it contributes to the nation’s infrastructure- directly contributing to its GDP.</a:t>
            </a:r>
          </a:p>
          <a:p>
            <a:endParaRPr lang="en-US" dirty="0"/>
          </a:p>
          <a:p>
            <a:r>
              <a:rPr lang="en-US" dirty="0"/>
              <a:t>Here, we have done visualizations using the KLEMS DATASET, and for that our main motive is to understand the dataset. KLEMS dataset is an empirical source that is important in capturing the economic data from 1987 to 2021. It is very important for understanding the trends, and patterns to make sure that our insight exploration is accurate. </a:t>
            </a:r>
          </a:p>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dataset, we have identified 7 main factors that we believe are vital for gaining insights from the construction industry. Basically, we have constructed four sheets and employed these indicators to further improve our research and gain insights.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b="1" u="sng" dirty="0"/>
              <a:t>Service compensation: </a:t>
            </a:r>
            <a:r>
              <a:rPr lang="en-US" dirty="0"/>
              <a:t>like the term says, compensation or </a:t>
            </a:r>
            <a:r>
              <a:rPr lang="en-US" sz="1800" kern="100" dirty="0">
                <a:effectLst/>
                <a:latin typeface="Times New Roman" panose="02020603050405020304" pitchFamily="18" charset="0"/>
                <a:cs typeface="Times New Roman" panose="02020603050405020304" pitchFamily="18" charset="0"/>
              </a:rPr>
              <a:t>p</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ayments for services that support construction activities (like consulting, legal services, etc.).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dirty="0"/>
              <a:t>2. </a:t>
            </a:r>
            <a:r>
              <a:rPr lang="en-US" b="1" u="sng" dirty="0"/>
              <a:t>Labor COL compensation:</a:t>
            </a:r>
            <a:r>
              <a:rPr lang="en-US" dirty="0"/>
              <a:t> </a:t>
            </a:r>
            <a:r>
              <a:rPr lang="en-US" sz="1800" dirty="0">
                <a:effectLst/>
                <a:latin typeface="Times New Roman" panose="02020603050405020304" pitchFamily="18" charset="0"/>
                <a:ea typeface="Aptos" panose="020B0004020202020204" pitchFamily="34" charset="0"/>
              </a:rPr>
              <a:t>Labor compensation refers to the total remuneration, including wages and benefits, paid to employees. For example, labors in the construction industry have so many challenges including working under extreme climate conditions/working for long hours at low wage. Therefore, the company offers several benefits for the laborers, including living space, medical, and even food. </a:t>
            </a:r>
          </a:p>
          <a:p>
            <a:r>
              <a:rPr lang="en-US" sz="1800" dirty="0">
                <a:effectLst/>
                <a:latin typeface="Times New Roman" panose="02020603050405020304" pitchFamily="18" charset="0"/>
                <a:ea typeface="Aptos" panose="020B0004020202020204" pitchFamily="34" charset="0"/>
              </a:rPr>
              <a:t>3. </a:t>
            </a:r>
            <a:r>
              <a:rPr lang="en-US" sz="1800" b="1" u="sng" dirty="0">
                <a:effectLst/>
                <a:latin typeface="Times New Roman" panose="02020603050405020304" pitchFamily="18" charset="0"/>
                <a:ea typeface="Aptos" panose="020B0004020202020204" pitchFamily="34" charset="0"/>
              </a:rPr>
              <a:t>Labor No Col Compensation:</a:t>
            </a:r>
            <a:r>
              <a:rPr lang="en-US" sz="1800" dirty="0">
                <a:effectLst/>
                <a:latin typeface="Times New Roman" panose="02020603050405020304" pitchFamily="18" charset="0"/>
                <a:ea typeface="Aptos" panose="020B0004020202020204" pitchFamily="34" charset="0"/>
              </a:rPr>
              <a:t>  Labor no compensation represents the labor input without including compensation, such as self-employed individuals or unpaid family workers.</a:t>
            </a:r>
          </a:p>
          <a:p>
            <a:r>
              <a:rPr lang="en-US" sz="1800" dirty="0">
                <a:effectLst/>
                <a:latin typeface="Times New Roman" panose="02020603050405020304" pitchFamily="18" charset="0"/>
              </a:rPr>
              <a:t>4. </a:t>
            </a:r>
            <a:r>
              <a:rPr lang="en-US" sz="1800" b="1" u="sng" dirty="0">
                <a:effectLst/>
                <a:latin typeface="Times New Roman" panose="02020603050405020304" pitchFamily="18" charset="0"/>
              </a:rPr>
              <a:t>R&amp;D Compensation:</a:t>
            </a:r>
            <a:r>
              <a:rPr lang="en-US" sz="1800" dirty="0">
                <a:effectLst/>
                <a:latin typeface="Times New Roman" panose="02020603050405020304" pitchFamily="18" charset="0"/>
              </a:rPr>
              <a:t> </a:t>
            </a:r>
            <a:r>
              <a:rPr lang="en-US" sz="1800" dirty="0">
                <a:effectLst/>
                <a:latin typeface="Times New Roman" panose="02020603050405020304" pitchFamily="18" charset="0"/>
                <a:ea typeface="Aptos" panose="020B0004020202020204" pitchFamily="34" charset="0"/>
              </a:rPr>
              <a:t>This pertains to expenses/ compensation for the development of new construction techniques materials, and testing. </a:t>
            </a:r>
          </a:p>
          <a:p>
            <a:r>
              <a:rPr lang="en-US" sz="1800" dirty="0">
                <a:effectLst/>
                <a:latin typeface="Times New Roman" panose="02020603050405020304" pitchFamily="18" charset="0"/>
              </a:rPr>
              <a:t>5. </a:t>
            </a:r>
            <a:r>
              <a:rPr lang="en-US" sz="1800" b="1" u="sng" dirty="0">
                <a:effectLst/>
                <a:latin typeface="Times New Roman" panose="02020603050405020304" pitchFamily="18" charset="0"/>
              </a:rPr>
              <a:t>IT Compensation:</a:t>
            </a:r>
            <a:r>
              <a:rPr lang="en-US" sz="1800" dirty="0">
                <a:effectLst/>
                <a:latin typeface="Times New Roman" panose="02020603050405020304" pitchFamily="18" charset="0"/>
              </a:rPr>
              <a:t> </a:t>
            </a:r>
            <a:r>
              <a:rPr lang="en-US" sz="1200" dirty="0">
                <a:effectLst/>
                <a:latin typeface="Times New Roman" panose="02020603050405020304" pitchFamily="18" charset="0"/>
                <a:ea typeface="Aptos" panose="020B0004020202020204" pitchFamily="34" charset="0"/>
              </a:rPr>
              <a:t>IT compensation relates to costs associated with implementing and maintaining information technology systems to enhance efficiency and productivity. For example, compensation to test out new software or hardware, which will eventually contribute to an innovation to the construction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Aptos" panose="020B0004020202020204" pitchFamily="34" charset="0"/>
              </a:rPr>
              <a:t>6. </a:t>
            </a:r>
            <a:r>
              <a:rPr lang="en-US" sz="1200" b="1" u="sng" dirty="0">
                <a:effectLst/>
                <a:latin typeface="Times New Roman" panose="02020603050405020304" pitchFamily="18" charset="0"/>
                <a:ea typeface="Aptos" panose="020B0004020202020204" pitchFamily="34" charset="0"/>
              </a:rPr>
              <a:t>Value-added: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Represents the gross output of the construction sector minus intermediate consumption (materials and services used in production). It essentially measures the sector's contribution to GDP.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7. </a:t>
            </a:r>
            <a:r>
              <a:rPr lang="en-US" sz="1800" b="1" u="sng" kern="100" dirty="0">
                <a:effectLst/>
                <a:latin typeface="Times New Roman" panose="02020603050405020304" pitchFamily="18" charset="0"/>
                <a:ea typeface="Aptos" panose="020B0004020202020204" pitchFamily="34" charset="0"/>
                <a:cs typeface="Times New Roman" panose="02020603050405020304" pitchFamily="18" charset="0"/>
              </a:rPr>
              <a:t>Material Compensation: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Costs associated with raw materials and goods used in the construction process.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200" dirty="0">
              <a:effectLst/>
              <a:latin typeface="Times New Roman" panose="02020603050405020304" pitchFamily="18" charset="0"/>
              <a:ea typeface="Aptos" panose="020B0004020202020204" pitchFamily="34" charset="0"/>
            </a:endParaRPr>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sheet-1 or our first question is </a:t>
            </a:r>
            <a:r>
              <a:rPr lang="en-US" b="1" i="1" u="sng" dirty="0"/>
              <a:t>“Were there any significant fluctuations or notable events that impacted service compensation from 1987 to 2021?” </a:t>
            </a:r>
          </a:p>
          <a:p>
            <a:r>
              <a:rPr lang="en-US" dirty="0"/>
              <a:t>Basically, we have constructed a clustered column chart, with varying contrast colors and employed animations as well which showcases each years growth from 1987 to 2021. </a:t>
            </a:r>
          </a:p>
          <a:p>
            <a:r>
              <a:rPr lang="en-US" dirty="0"/>
              <a:t>And we can notice that the lowest experienced when it comes to service compensation is during 1970’s which can be due to the start of economic recession during that time. </a:t>
            </a:r>
          </a:p>
          <a:p>
            <a:r>
              <a:rPr lang="en-US" dirty="0"/>
              <a:t>And we can also notice the highest service compensation in 2021, which can be due to several factors like change in economic cycles, or major infrastructure change and advancements. </a:t>
            </a:r>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dirty="0"/>
          </a:p>
        </p:txBody>
      </p:sp>
    </p:spTree>
    <p:extLst>
      <p:ext uri="{BB962C8B-B14F-4D97-AF65-F5344CB8AC3E}">
        <p14:creationId xmlns:p14="http://schemas.microsoft.com/office/powerpoint/2010/main" val="1495799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second sheet, we have constructed a line graph for two factors, with legends highlighting the difference in colors between labor col (COST OF LIVING) compensation and labor no col compensation being blue in color. </a:t>
            </a:r>
          </a:p>
          <a:p>
            <a:r>
              <a:rPr lang="en-US" dirty="0"/>
              <a:t>And we have answered the question, </a:t>
            </a:r>
            <a:r>
              <a:rPr lang="en-US" b="1" i="1" u="sng" dirty="0"/>
              <a:t>“how did the trends in labor compensation and labor no col compensation differ over time.?’ </a:t>
            </a:r>
          </a:p>
          <a:p>
            <a:r>
              <a:rPr lang="en-US" dirty="0"/>
              <a:t>We have done a small comparison between both of these key economic indicators to highlight the distinction. </a:t>
            </a:r>
          </a:p>
          <a:p>
            <a:r>
              <a:rPr lang="en-US" dirty="0"/>
              <a:t>The main reason why we have chosen these two factors is that </a:t>
            </a:r>
            <a:r>
              <a:rPr lang="en-US" b="0" i="0" dirty="0">
                <a:solidFill>
                  <a:srgbClr val="0D0D0D"/>
                </a:solidFill>
                <a:effectLst/>
                <a:highlight>
                  <a:srgbClr val="FFFFFF"/>
                </a:highlight>
                <a:latin typeface="Söhne"/>
              </a:rPr>
              <a:t>comparing and relating labor compensation with and without cost of living (COL) adjustments is vital for understanding the true impact of COL on compensation structures.</a:t>
            </a:r>
          </a:p>
          <a:p>
            <a:r>
              <a:rPr lang="en-US" b="0" i="0" dirty="0">
                <a:solidFill>
                  <a:srgbClr val="0D0D0D"/>
                </a:solidFill>
                <a:effectLst/>
                <a:highlight>
                  <a:srgbClr val="FFFFFF"/>
                </a:highlight>
                <a:latin typeface="Söhne"/>
              </a:rPr>
              <a:t>It allows for accurate budgeting, ensures fairness in compensation practices, aids in strategic decision-making regarding benefits and talent attraction, assists in financial planning in diverse economic regions, provides insights into employee satisfaction and performance, and helps ensure compliance with regulatory requirements related to compensation.</a:t>
            </a:r>
          </a:p>
          <a:p>
            <a:r>
              <a:rPr lang="en-US" b="1" i="0" dirty="0">
                <a:solidFill>
                  <a:srgbClr val="0D0D0D"/>
                </a:solidFill>
                <a:effectLst/>
                <a:highlight>
                  <a:srgbClr val="FFFFFF"/>
                </a:highlight>
                <a:latin typeface="Söhne"/>
              </a:rPr>
              <a:t>PLEASE, READ THE DECLINATION, INCREASE, AND CAUSES OF THE DECLINE AND GROWTH - OF BOTH LINES FROM THE SLIDE.</a:t>
            </a:r>
            <a:endParaRPr lang="en-US" b="1" dirty="0"/>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dirty="0"/>
          </a:p>
        </p:txBody>
      </p:sp>
    </p:spTree>
    <p:extLst>
      <p:ext uri="{BB962C8B-B14F-4D97-AF65-F5344CB8AC3E}">
        <p14:creationId xmlns:p14="http://schemas.microsoft.com/office/powerpoint/2010/main" val="3036113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for sheet 3, we have employed a line graph and constructed legends with differentiating colors between R&amp;D and IT, being contrasts of green and pink. </a:t>
            </a:r>
          </a:p>
          <a:p>
            <a:endParaRPr lang="en-US" dirty="0"/>
          </a:p>
          <a:p>
            <a:r>
              <a:rPr lang="en-US" dirty="0"/>
              <a:t>And, the question is </a:t>
            </a:r>
            <a:r>
              <a:rPr lang="en-US" b="1" i="1" u="sng" dirty="0"/>
              <a:t>“how have the construction industry’s compensation levels for R&amp;D and IT evolved over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that, first we need to understand that, just like labor compensation with and without benefits,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R&amp;D compensation and IT compensation are both related to the compensation paid to employees involved in research and development activities and information technology roles, within the construction industry.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These two areas are closely linked as technological advancements and innovations in construction often rely on research and development efforts, as well as the implementation and utilization of information technology systems and tools.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COMPENSATION: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IT compensation reached its peak in 2005 at $6,085, likely due to increased demand for technology expertise, while the decrease to $4,287 in 2021 might reflect shifts in technology trends or market dynamics impacting compensation levels due to the implementation of AI.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cs typeface="Times New Roman" panose="02020603050405020304" pitchFamily="18" charset="0"/>
              </a:rPr>
              <a:t>R&amp;D COMPENSATION: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R&amp;D compensation peaked in 2021 at $3,094, showcasing heightened investment in innovation and technology, while the 1997 low of $41,851 may reflect reduced emphasis on research during economic downturns.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dirty="0"/>
          </a:p>
        </p:txBody>
      </p:sp>
    </p:spTree>
    <p:extLst>
      <p:ext uri="{BB962C8B-B14F-4D97-AF65-F5344CB8AC3E}">
        <p14:creationId xmlns:p14="http://schemas.microsoft.com/office/powerpoint/2010/main" val="711298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sheet 4, we have constructed again a clustered column chart but the only difference is we have considered four factors which is value-added, material, service and labor col compensation. </a:t>
            </a:r>
          </a:p>
          <a:p>
            <a:endParaRPr lang="en-US" dirty="0"/>
          </a:p>
          <a:p>
            <a:r>
              <a:rPr lang="en-US" dirty="0"/>
              <a:t>The question here is, </a:t>
            </a:r>
            <a:r>
              <a:rPr lang="en-US" b="1" i="1" u="sng" dirty="0"/>
              <a:t>“ Identifying one component experiencing significant growth or decline compared to others?”</a:t>
            </a:r>
          </a:p>
          <a:p>
            <a:endParaRPr lang="en-US" b="1" i="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These components are interrelated within the construction industry. Value-added is derived from the combined inputs of materials, services, and labor, with the compensation for each representing the costs associated with those inputs. The construction industry creates value by transforming materials and services through labor into final products or structures.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r>
              <a:rPr lang="en-US" dirty="0"/>
              <a:t>According to the visualization, we can notice that all the components have faced an increase and decrease at the same time which lowest in 1987 and highest in 2021, again which can be due to rise in market growth, and significant technological advancements as we discussed previously.  </a:t>
            </a:r>
          </a:p>
          <a:p>
            <a:r>
              <a:rPr lang="en-US" dirty="0"/>
              <a:t>Similarly, the construction industry components was the lowest in 1987 which can be due to the start of the economic recession leading to lower demand in construction supplies. </a:t>
            </a:r>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dirty="0"/>
          </a:p>
        </p:txBody>
      </p:sp>
    </p:spTree>
    <p:extLst>
      <p:ext uri="{BB962C8B-B14F-4D97-AF65-F5344CB8AC3E}">
        <p14:creationId xmlns:p14="http://schemas.microsoft.com/office/powerpoint/2010/main" val="206803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5/7/2024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5" r:id="rId17"/>
    <p:sldLayoutId id="2147483687" r:id="rId18"/>
    <p:sldLayoutId id="2147483688" r:id="rId19"/>
    <p:sldLayoutId id="2147483689" r:id="rId20"/>
    <p:sldLayoutId id="2147483690" r:id="rId21"/>
    <p:sldLayoutId id="2147483691" r:id="rId22"/>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1056440" y="925890"/>
            <a:ext cx="7027360" cy="2361994"/>
          </a:xfrm>
        </p:spPr>
        <p:txBody>
          <a:bodyPr/>
          <a:lstStyle/>
          <a:p>
            <a:pPr algn="ctr"/>
            <a:r>
              <a:rPr lang="en-US" sz="3600" b="1" dirty="0">
                <a:solidFill>
                  <a:srgbClr val="002060"/>
                </a:solidFill>
                <a:effectLst/>
              </a:rPr>
              <a:t>Tracing the Decades of Development: Construction Industry's Evolution from 1987 to 2021</a:t>
            </a:r>
            <a:endParaRPr lang="en-US" sz="7200" dirty="0">
              <a:solidFill>
                <a:srgbClr val="002060"/>
              </a:solidFill>
            </a:endParaRP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72" r="12435"/>
          <a:stretch/>
        </p:blipFill>
        <p:spPr>
          <a:xfrm>
            <a:off x="7621881" y="0"/>
            <a:ext cx="5764335" cy="6894576"/>
          </a:xfrm>
        </p:spPr>
      </p:pic>
      <p:sp>
        <p:nvSpPr>
          <p:cNvPr id="2" name="TextBox 1">
            <a:extLst>
              <a:ext uri="{FF2B5EF4-FFF2-40B4-BE49-F238E27FC236}">
                <a16:creationId xmlns:a16="http://schemas.microsoft.com/office/drawing/2014/main" id="{38D95245-79EF-D992-F37E-260CA7907ECF}"/>
              </a:ext>
            </a:extLst>
          </p:cNvPr>
          <p:cNvSpPr txBox="1"/>
          <p:nvPr/>
        </p:nvSpPr>
        <p:spPr>
          <a:xfrm>
            <a:off x="1447799" y="4362450"/>
            <a:ext cx="5764335" cy="1569660"/>
          </a:xfrm>
          <a:prstGeom prst="rect">
            <a:avLst/>
          </a:prstGeom>
          <a:noFill/>
        </p:spPr>
        <p:txBody>
          <a:bodyPr wrap="square" rtlCol="0">
            <a:spAutoFit/>
          </a:bodyPr>
          <a:lstStyle/>
          <a:p>
            <a:pPr algn="ctr"/>
            <a:r>
              <a:rPr lang="en-US" sz="2400" dirty="0">
                <a:solidFill>
                  <a:srgbClr val="002060"/>
                </a:solidFill>
                <a:latin typeface="+mj-lt"/>
              </a:rPr>
              <a:t>BY:</a:t>
            </a:r>
          </a:p>
          <a:p>
            <a:pPr algn="ctr"/>
            <a:r>
              <a:rPr lang="en-US" sz="2400" dirty="0">
                <a:solidFill>
                  <a:srgbClr val="002060"/>
                </a:solidFill>
                <a:latin typeface="+mj-lt"/>
              </a:rPr>
              <a:t>DIVYA CHANDRASEKARAN (811284790)</a:t>
            </a:r>
          </a:p>
          <a:p>
            <a:pPr algn="ctr"/>
            <a:r>
              <a:rPr lang="en-US" sz="2400" dirty="0">
                <a:solidFill>
                  <a:srgbClr val="002060"/>
                </a:solidFill>
                <a:latin typeface="+mj-lt"/>
              </a:rPr>
              <a:t>MANISHA DERANGULA (811251466)</a:t>
            </a:r>
          </a:p>
          <a:p>
            <a:pPr algn="ctr"/>
            <a:endParaRPr lang="en-US" sz="2400" dirty="0">
              <a:solidFill>
                <a:srgbClr val="002060"/>
              </a:solidFill>
              <a:latin typeface="+mj-lt"/>
            </a:endParaRPr>
          </a:p>
        </p:txBody>
      </p:sp>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3">
            <a:extLst>
              <a:ext uri="{FF2B5EF4-FFF2-40B4-BE49-F238E27FC236}">
                <a16:creationId xmlns:a16="http://schemas.microsoft.com/office/drawing/2014/main" id="{5C569A89-4BBD-4E62-9A37-D553FBF9F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895" y="-11953"/>
            <a:ext cx="8600105"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985167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985167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985167" y="0"/>
                </a:moveTo>
                <a:lnTo>
                  <a:pt x="6430885" y="11953"/>
                </a:lnTo>
                <a:lnTo>
                  <a:pt x="6430885" y="6869951"/>
                </a:lnTo>
                <a:lnTo>
                  <a:pt x="0" y="6869951"/>
                </a:lnTo>
                <a:lnTo>
                  <a:pt x="985167"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280145" y="91394"/>
            <a:ext cx="5551668" cy="1671638"/>
          </a:xfrm>
        </p:spPr>
        <p:txBody>
          <a:bodyPr vert="horz" lIns="91440" tIns="45720" rIns="91440" bIns="45720" rtlCol="0" anchor="ctr">
            <a:normAutofit/>
          </a:bodyPr>
          <a:lstStyle/>
          <a:p>
            <a:r>
              <a:rPr lang="en-US" sz="4400" b="1">
                <a:solidFill>
                  <a:srgbClr val="002060"/>
                </a:solidFill>
              </a:rPr>
              <a:t>dashboard</a:t>
            </a:r>
            <a:endParaRPr lang="en-US" sz="4400" b="1" dirty="0">
              <a:solidFill>
                <a:srgbClr val="002060"/>
              </a:solidFill>
            </a:endParaRPr>
          </a:p>
        </p:txBody>
      </p:sp>
      <p:cxnSp>
        <p:nvCxnSpPr>
          <p:cNvPr id="34" name="Straight Connector 33">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890239" y="1"/>
            <a:ext cx="2499667"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C34BE4-A286-3FFC-0C3B-7FEF39248ADA}"/>
              </a:ext>
            </a:extLst>
          </p:cNvPr>
          <p:cNvSpPr txBox="1"/>
          <p:nvPr/>
        </p:nvSpPr>
        <p:spPr>
          <a:xfrm>
            <a:off x="7577724" y="1503096"/>
            <a:ext cx="4668655" cy="5354904"/>
          </a:xfrm>
          <a:prstGeom prst="rect">
            <a:avLst/>
          </a:prstGeom>
        </p:spPr>
        <p:txBody>
          <a:bodyPr vert="horz" lIns="91440" tIns="45720" rIns="91440" bIns="45720" rtlCol="0" anchor="t">
            <a:normAutofit/>
          </a:bodyPr>
          <a:lstStyle/>
          <a:p>
            <a:pPr indent="-228600">
              <a:spcAft>
                <a:spcPts val="600"/>
              </a:spcAft>
              <a:buSzPct val="80000"/>
              <a:buFont typeface="Arial" panose="020B0604020202020204" pitchFamily="34" charset="0"/>
              <a:buChar char="•"/>
            </a:pPr>
            <a:r>
              <a:rPr lang="en-US" sz="1600" dirty="0">
                <a:solidFill>
                  <a:schemeClr val="tx2"/>
                </a:solidFill>
                <a:effectLst/>
                <a:latin typeface="Times New Roman" panose="02020603050405020304" pitchFamily="18" charset="0"/>
                <a:cs typeface="Times New Roman" panose="02020603050405020304" pitchFamily="18" charset="0"/>
              </a:rPr>
              <a:t>This dashboard provides an in-depth analysis of key economic indicators within the construction industry from 1987 to 2021.</a:t>
            </a:r>
          </a:p>
          <a:p>
            <a:pPr indent="-228600">
              <a:spcAft>
                <a:spcPts val="600"/>
              </a:spcAft>
              <a:buSzPct val="80000"/>
              <a:buFont typeface="Arial" panose="020B0604020202020204" pitchFamily="34" charset="0"/>
              <a:buChar char="•"/>
            </a:pPr>
            <a:endParaRPr lang="en-US" sz="1600" dirty="0">
              <a:solidFill>
                <a:schemeClr val="tx2"/>
              </a:solidFill>
              <a:latin typeface="Times New Roman" panose="02020603050405020304" pitchFamily="18" charset="0"/>
              <a:cs typeface="Times New Roman" panose="02020603050405020304" pitchFamily="18" charset="0"/>
            </a:endParaRPr>
          </a:p>
          <a:p>
            <a:pPr indent="-228600">
              <a:spcAft>
                <a:spcPts val="600"/>
              </a:spcAft>
              <a:buSzPct val="80000"/>
              <a:buFont typeface="Arial" panose="020B0604020202020204" pitchFamily="34" charset="0"/>
              <a:buChar char="•"/>
            </a:pPr>
            <a:r>
              <a:rPr lang="en-US" sz="1600" dirty="0">
                <a:solidFill>
                  <a:schemeClr val="tx2"/>
                </a:solidFill>
                <a:effectLst/>
                <a:latin typeface="Times New Roman" panose="02020603050405020304" pitchFamily="18" charset="0"/>
                <a:cs typeface="Times New Roman" panose="02020603050405020304" pitchFamily="18" charset="0"/>
              </a:rPr>
              <a:t>This dashboard explores trends in </a:t>
            </a:r>
            <a:r>
              <a:rPr lang="en-US" sz="1600" b="1" dirty="0">
                <a:solidFill>
                  <a:srgbClr val="002060"/>
                </a:solidFill>
                <a:effectLst/>
                <a:latin typeface="Times New Roman" panose="02020603050405020304" pitchFamily="18" charset="0"/>
                <a:cs typeface="Times New Roman" panose="02020603050405020304" pitchFamily="18" charset="0"/>
              </a:rPr>
              <a:t>service compensation</a:t>
            </a:r>
            <a:r>
              <a:rPr lang="en-US" sz="1600" dirty="0">
                <a:solidFill>
                  <a:srgbClr val="002060"/>
                </a:solidFill>
                <a:effectLst/>
                <a:latin typeface="Times New Roman" panose="02020603050405020304" pitchFamily="18" charset="0"/>
                <a:cs typeface="Times New Roman" panose="02020603050405020304" pitchFamily="18" charset="0"/>
              </a:rPr>
              <a:t> </a:t>
            </a:r>
            <a:r>
              <a:rPr lang="en-US" sz="1600" dirty="0">
                <a:solidFill>
                  <a:schemeClr val="tx2"/>
                </a:solidFill>
                <a:effectLst/>
                <a:latin typeface="Times New Roman" panose="02020603050405020304" pitchFamily="18" charset="0"/>
                <a:cs typeface="Times New Roman" panose="02020603050405020304" pitchFamily="18" charset="0"/>
              </a:rPr>
              <a:t>and compares </a:t>
            </a:r>
            <a:r>
              <a:rPr lang="en-US" sz="1600" b="1" dirty="0">
                <a:solidFill>
                  <a:srgbClr val="FC6B22"/>
                </a:solidFill>
                <a:effectLst/>
                <a:latin typeface="Times New Roman" panose="02020603050405020304" pitchFamily="18" charset="0"/>
                <a:cs typeface="Times New Roman" panose="02020603050405020304" pitchFamily="18" charset="0"/>
              </a:rPr>
              <a:t>labor compensation with</a:t>
            </a:r>
            <a:r>
              <a:rPr lang="en-US" sz="1600" dirty="0">
                <a:solidFill>
                  <a:srgbClr val="FC6B22"/>
                </a:solidFill>
                <a:effectLst/>
                <a:latin typeface="Times New Roman" panose="02020603050405020304" pitchFamily="18" charset="0"/>
                <a:cs typeface="Times New Roman" panose="02020603050405020304" pitchFamily="18" charset="0"/>
              </a:rPr>
              <a:t> </a:t>
            </a:r>
            <a:r>
              <a:rPr lang="en-US" sz="1600" dirty="0">
                <a:solidFill>
                  <a:schemeClr val="tx2"/>
                </a:solidFill>
                <a:effectLst/>
                <a:latin typeface="Times New Roman" panose="02020603050405020304" pitchFamily="18" charset="0"/>
                <a:cs typeface="Times New Roman" panose="02020603050405020304" pitchFamily="18" charset="0"/>
              </a:rPr>
              <a:t>and </a:t>
            </a:r>
            <a:r>
              <a:rPr lang="en-US" sz="1600" b="1" dirty="0">
                <a:solidFill>
                  <a:srgbClr val="2C5985"/>
                </a:solidFill>
                <a:effectLst/>
                <a:latin typeface="Times New Roman" panose="02020603050405020304" pitchFamily="18" charset="0"/>
                <a:cs typeface="Times New Roman" panose="02020603050405020304" pitchFamily="18" charset="0"/>
              </a:rPr>
              <a:t>without benefits</a:t>
            </a:r>
            <a:r>
              <a:rPr lang="en-US" sz="1600" dirty="0">
                <a:solidFill>
                  <a:schemeClr val="tx2"/>
                </a:solidFill>
                <a:effectLst/>
                <a:latin typeface="Times New Roman" panose="02020603050405020304" pitchFamily="18" charset="0"/>
                <a:cs typeface="Times New Roman" panose="02020603050405020304" pitchFamily="18" charset="0"/>
              </a:rPr>
              <a:t>, focuses on the compensation levels for </a:t>
            </a:r>
            <a:r>
              <a:rPr lang="en-US" sz="1600" b="1" dirty="0">
                <a:solidFill>
                  <a:srgbClr val="FF61FF"/>
                </a:solidFill>
                <a:effectLst/>
                <a:latin typeface="Times New Roman" panose="02020603050405020304" pitchFamily="18" charset="0"/>
                <a:cs typeface="Times New Roman" panose="02020603050405020304" pitchFamily="18" charset="0"/>
              </a:rPr>
              <a:t>R&amp;D</a:t>
            </a:r>
            <a:r>
              <a:rPr lang="en-US" sz="1600" dirty="0">
                <a:solidFill>
                  <a:schemeClr val="tx2"/>
                </a:solidFill>
                <a:effectLst/>
                <a:latin typeface="Times New Roman" panose="02020603050405020304" pitchFamily="18" charset="0"/>
                <a:cs typeface="Times New Roman" panose="02020603050405020304" pitchFamily="18" charset="0"/>
              </a:rPr>
              <a:t> and </a:t>
            </a:r>
            <a:r>
              <a:rPr lang="en-US" sz="1600" b="1" dirty="0">
                <a:solidFill>
                  <a:srgbClr val="62FD15"/>
                </a:solidFill>
                <a:effectLst/>
                <a:latin typeface="Times New Roman" panose="02020603050405020304" pitchFamily="18" charset="0"/>
                <a:cs typeface="Times New Roman" panose="02020603050405020304" pitchFamily="18" charset="0"/>
              </a:rPr>
              <a:t>IT</a:t>
            </a:r>
            <a:r>
              <a:rPr lang="en-US" sz="1600" dirty="0">
                <a:solidFill>
                  <a:schemeClr val="tx2"/>
                </a:solidFill>
                <a:effectLst/>
                <a:latin typeface="Times New Roman" panose="02020603050405020304" pitchFamily="18" charset="0"/>
                <a:cs typeface="Times New Roman" panose="02020603050405020304" pitchFamily="18" charset="0"/>
              </a:rPr>
              <a:t> personnel, highlights investments in innovation and technology adoption, presents an overview of </a:t>
            </a:r>
            <a:r>
              <a:rPr lang="en-US" sz="1600" b="1" dirty="0">
                <a:solidFill>
                  <a:srgbClr val="CAADBE"/>
                </a:solidFill>
                <a:effectLst/>
                <a:latin typeface="Times New Roman" panose="02020603050405020304" pitchFamily="18" charset="0"/>
                <a:cs typeface="Times New Roman" panose="02020603050405020304" pitchFamily="18" charset="0"/>
              </a:rPr>
              <a:t>value-added</a:t>
            </a:r>
            <a:r>
              <a:rPr lang="en-US" sz="1600" dirty="0">
                <a:solidFill>
                  <a:schemeClr val="tx2"/>
                </a:solidFill>
                <a:effectLst/>
                <a:latin typeface="Times New Roman" panose="02020603050405020304" pitchFamily="18" charset="0"/>
                <a:cs typeface="Times New Roman" panose="02020603050405020304" pitchFamily="18" charset="0"/>
              </a:rPr>
              <a:t>, </a:t>
            </a:r>
            <a:r>
              <a:rPr lang="en-US" sz="1600" b="1" dirty="0">
                <a:solidFill>
                  <a:srgbClr val="FC6B22"/>
                </a:solidFill>
                <a:effectLst/>
                <a:latin typeface="Times New Roman" panose="02020603050405020304" pitchFamily="18" charset="0"/>
                <a:cs typeface="Times New Roman" panose="02020603050405020304" pitchFamily="18" charset="0"/>
              </a:rPr>
              <a:t>material compensation</a:t>
            </a:r>
            <a:r>
              <a:rPr lang="en-US" sz="1600" dirty="0">
                <a:solidFill>
                  <a:schemeClr val="tx2"/>
                </a:solidFill>
                <a:effectLst/>
                <a:latin typeface="Times New Roman" panose="02020603050405020304" pitchFamily="18" charset="0"/>
                <a:cs typeface="Times New Roman" panose="02020603050405020304" pitchFamily="18" charset="0"/>
              </a:rPr>
              <a:t>, </a:t>
            </a:r>
            <a:r>
              <a:rPr lang="en-US" sz="1600" b="1" dirty="0">
                <a:solidFill>
                  <a:srgbClr val="DF4A4C"/>
                </a:solidFill>
                <a:effectLst/>
                <a:latin typeface="Times New Roman" panose="02020603050405020304" pitchFamily="18" charset="0"/>
                <a:cs typeface="Times New Roman" panose="02020603050405020304" pitchFamily="18" charset="0"/>
              </a:rPr>
              <a:t>service compensation</a:t>
            </a:r>
            <a:r>
              <a:rPr lang="en-US" sz="1600" dirty="0">
                <a:solidFill>
                  <a:schemeClr val="tx2"/>
                </a:solidFill>
                <a:effectLst/>
                <a:latin typeface="Times New Roman" panose="02020603050405020304" pitchFamily="18" charset="0"/>
                <a:cs typeface="Times New Roman" panose="02020603050405020304" pitchFamily="18" charset="0"/>
              </a:rPr>
              <a:t>, and </a:t>
            </a:r>
            <a:r>
              <a:rPr lang="en-US" sz="1600" b="1" dirty="0">
                <a:solidFill>
                  <a:srgbClr val="00B0F0"/>
                </a:solidFill>
                <a:effectLst/>
                <a:latin typeface="Times New Roman" panose="02020603050405020304" pitchFamily="18" charset="0"/>
                <a:cs typeface="Times New Roman" panose="02020603050405020304" pitchFamily="18" charset="0"/>
              </a:rPr>
              <a:t>labor col compensation</a:t>
            </a:r>
            <a:r>
              <a:rPr lang="en-US" sz="1600" dirty="0">
                <a:solidFill>
                  <a:srgbClr val="00B0F0"/>
                </a:solidFill>
                <a:effectLst/>
                <a:latin typeface="Times New Roman" panose="02020603050405020304" pitchFamily="18" charset="0"/>
                <a:cs typeface="Times New Roman" panose="02020603050405020304" pitchFamily="18" charset="0"/>
              </a:rPr>
              <a:t>,</a:t>
            </a:r>
            <a:r>
              <a:rPr lang="en-US" sz="1600" dirty="0">
                <a:solidFill>
                  <a:schemeClr val="tx2"/>
                </a:solidFill>
                <a:effectLst/>
                <a:latin typeface="Times New Roman" panose="02020603050405020304" pitchFamily="18" charset="0"/>
                <a:cs typeface="Times New Roman" panose="02020603050405020304" pitchFamily="18" charset="0"/>
              </a:rPr>
              <a:t> offering insights into the interrelationships and relative changes in these critical components over time. </a:t>
            </a:r>
          </a:p>
          <a:p>
            <a:pPr indent="-228600">
              <a:spcAft>
                <a:spcPts val="600"/>
              </a:spcAft>
              <a:buSzPct val="80000"/>
              <a:buFont typeface="Arial" panose="020B0604020202020204" pitchFamily="34" charset="0"/>
              <a:buChar char="•"/>
            </a:pPr>
            <a:endParaRPr lang="en-US" dirty="0">
              <a:solidFill>
                <a:schemeClr val="tx2"/>
              </a:solidFill>
            </a:endParaRPr>
          </a:p>
        </p:txBody>
      </p:sp>
      <p:pic>
        <p:nvPicPr>
          <p:cNvPr id="4" name="Picture 3" descr="A screenshot of a computer&#10;&#10;Description automatically generated">
            <a:extLst>
              <a:ext uri="{FF2B5EF4-FFF2-40B4-BE49-F238E27FC236}">
                <a16:creationId xmlns:a16="http://schemas.microsoft.com/office/drawing/2014/main" id="{8C1BD027-C7C6-F331-000D-8CA0F686E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2" y="-89349"/>
            <a:ext cx="7291702" cy="3704762"/>
          </a:xfrm>
          <a:prstGeom prst="rect">
            <a:avLst/>
          </a:prstGeom>
        </p:spPr>
      </p:pic>
      <p:pic>
        <p:nvPicPr>
          <p:cNvPr id="7" name="Picture 6" descr="A graph on a white background&#10;&#10;Description automatically generated">
            <a:extLst>
              <a:ext uri="{FF2B5EF4-FFF2-40B4-BE49-F238E27FC236}">
                <a16:creationId xmlns:a16="http://schemas.microsoft.com/office/drawing/2014/main" id="{7F7B24C0-E1D2-C9AF-DB43-DAD1C62DA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82" y="3429000"/>
            <a:ext cx="7291702" cy="3429000"/>
          </a:xfrm>
          <a:prstGeom prst="rect">
            <a:avLst/>
          </a:prstGeom>
        </p:spPr>
      </p:pic>
    </p:spTree>
    <p:extLst>
      <p:ext uri="{BB962C8B-B14F-4D97-AF65-F5344CB8AC3E}">
        <p14:creationId xmlns:p14="http://schemas.microsoft.com/office/powerpoint/2010/main" val="64377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1643295" y="0"/>
            <a:ext cx="8905408" cy="1056794"/>
          </a:xfrm>
          <a:noFill/>
        </p:spPr>
        <p:txBody>
          <a:bodyPr/>
          <a:lstStyle/>
          <a:p>
            <a:pPr algn="ctr"/>
            <a:r>
              <a:rPr lang="en-US" sz="4000" b="1" dirty="0">
                <a:solidFill>
                  <a:srgbClr val="002060"/>
                </a:solidFill>
              </a:rPr>
              <a:t>RECOMMENDATIONS</a:t>
            </a:r>
          </a:p>
        </p:txBody>
      </p:sp>
      <p:sp>
        <p:nvSpPr>
          <p:cNvPr id="4" name="Table Placeholder 3">
            <a:extLst>
              <a:ext uri="{FF2B5EF4-FFF2-40B4-BE49-F238E27FC236}">
                <a16:creationId xmlns:a16="http://schemas.microsoft.com/office/drawing/2014/main" id="{32BB4FFF-9935-3AA1-46D1-2EDA3EB3CFAC}"/>
              </a:ext>
            </a:extLst>
          </p:cNvPr>
          <p:cNvSpPr>
            <a:spLocks noGrp="1"/>
          </p:cNvSpPr>
          <p:nvPr>
            <p:ph type="tbl" sz="quarter" idx="13"/>
          </p:nvPr>
        </p:nvSpPr>
        <p:spPr/>
        <p:txBody>
          <a:bodyPr>
            <a:normAutofit/>
          </a:bodyPr>
          <a:lstStyle/>
          <a:p>
            <a:pPr algn="l"/>
            <a:r>
              <a:rPr lang="en-US" dirty="0">
                <a:latin typeface="Times New Roman" panose="02020603050405020304" pitchFamily="18" charset="0"/>
                <a:cs typeface="Times New Roman" panose="02020603050405020304" pitchFamily="18" charset="0"/>
              </a:rPr>
              <a:t>By performing this comprehensive analysis, we can say that;</a:t>
            </a:r>
          </a:p>
          <a:p>
            <a:pPr marL="457200" indent="-45720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Gain actionable insights into productivity, market growth, and labor market dynamics, empowering stakeholders to make informed decisions and strategies for the future of construction.</a:t>
            </a:r>
            <a:endParaRPr lang="en-US"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rPr>
              <a:t>Enhance productivity through streamlined processes and technology adoption.</a:t>
            </a: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rPr>
              <a:t>Manage costs by negotiating contracts and optimizing resource allocation.</a:t>
            </a: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rPr>
              <a:t>Address labor dynamics with competitive benefits and workforce management.</a:t>
            </a: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rPr>
              <a:t>Emphasize innovation, technology adoption, and sustainable practices.</a:t>
            </a: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rPr>
              <a:t>Develop robust risk management strategies for market fluctuations.</a:t>
            </a:r>
          </a:p>
        </p:txBody>
      </p:sp>
    </p:spTree>
    <p:extLst>
      <p:ext uri="{BB962C8B-B14F-4D97-AF65-F5344CB8AC3E}">
        <p14:creationId xmlns:p14="http://schemas.microsoft.com/office/powerpoint/2010/main" val="360463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3765CC0-CD07-4795-ED7F-F49D1A074F34}"/>
              </a:ext>
            </a:extLst>
          </p:cNvPr>
          <p:cNvSpPr>
            <a:spLocks noGrp="1"/>
          </p:cNvSpPr>
          <p:nvPr>
            <p:ph type="pic" sz="quarter" idx="10"/>
          </p:nvPr>
        </p:nvSpPr>
        <p:spPr>
          <a:xfrm>
            <a:off x="-1720995" y="0"/>
            <a:ext cx="7816995" cy="6858000"/>
          </a:xfrm>
        </p:spPr>
        <p:txBody>
          <a:bodyPr/>
          <a:lstStyle/>
          <a:p>
            <a:endParaRPr lang="en-US" dirty="0"/>
          </a:p>
        </p:txBody>
      </p:sp>
      <p:sp>
        <p:nvSpPr>
          <p:cNvPr id="3" name="Title 2">
            <a:extLst>
              <a:ext uri="{FF2B5EF4-FFF2-40B4-BE49-F238E27FC236}">
                <a16:creationId xmlns:a16="http://schemas.microsoft.com/office/drawing/2014/main" id="{3830920D-96B4-3B2B-5219-464DE3BB3172}"/>
              </a:ext>
            </a:extLst>
          </p:cNvPr>
          <p:cNvSpPr>
            <a:spLocks noGrp="1"/>
          </p:cNvSpPr>
          <p:nvPr>
            <p:ph type="title"/>
          </p:nvPr>
        </p:nvSpPr>
        <p:spPr>
          <a:xfrm>
            <a:off x="779488" y="306793"/>
            <a:ext cx="3927423" cy="1177233"/>
          </a:xfrm>
        </p:spPr>
        <p:txBody>
          <a:bodyPr/>
          <a:lstStyle/>
          <a:p>
            <a:r>
              <a:rPr lang="en-US" dirty="0">
                <a:solidFill>
                  <a:schemeClr val="bg1"/>
                </a:solidFill>
              </a:rPr>
              <a:t>conclusion</a:t>
            </a:r>
          </a:p>
        </p:txBody>
      </p:sp>
      <p:sp>
        <p:nvSpPr>
          <p:cNvPr id="5" name="TextBox 4">
            <a:extLst>
              <a:ext uri="{FF2B5EF4-FFF2-40B4-BE49-F238E27FC236}">
                <a16:creationId xmlns:a16="http://schemas.microsoft.com/office/drawing/2014/main" id="{8D1D8BC1-42FC-0570-63B2-49AEE49A7261}"/>
              </a:ext>
            </a:extLst>
          </p:cNvPr>
          <p:cNvSpPr txBox="1"/>
          <p:nvPr/>
        </p:nvSpPr>
        <p:spPr>
          <a:xfrm>
            <a:off x="4272197" y="1484026"/>
            <a:ext cx="7395148"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data-driven approach enables informed decision-making, strategic planning, and effective execution of initiatives to drive growth, competitiveness, and sustainability within the construction industry.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comprehensive analysis conducted using Tableau and the KLEMS dataset has proven to be invaluable for the construction industry. The visualization of key economic indicators, labor trends, material costs, and economic contributions over the years has provided a deep understanding of the industry's dynamics and evolution.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leveraging Tableau's powerful visualizations, stakeholders in the construction sector can gain actionable insights into productivity improvements, cost optimization strategies, market expansion opportunities, and labor management.</a:t>
            </a:r>
          </a:p>
        </p:txBody>
      </p:sp>
    </p:spTree>
    <p:extLst>
      <p:ext uri="{BB962C8B-B14F-4D97-AF65-F5344CB8AC3E}">
        <p14:creationId xmlns:p14="http://schemas.microsoft.com/office/powerpoint/2010/main" val="51760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332157" y="509286"/>
            <a:ext cx="5020187" cy="5861534"/>
          </a:xfrm>
          <a:noFill/>
        </p:spPr>
        <p:txBody>
          <a:bodyPr anchor="ctr">
            <a:normAutofit/>
          </a:bodyPr>
          <a:lstStyle/>
          <a:p>
            <a:pPr marL="285750" indent="-285750">
              <a:buFont typeface="Arial" panose="020B0604020202020204" pitchFamily="34" charset="0"/>
              <a:buChar char="•"/>
            </a:pPr>
            <a:r>
              <a:rPr lang="en-US" sz="2000" b="1" dirty="0">
                <a:latin typeface="+mj-lt"/>
              </a:rPr>
              <a:t>Overview</a:t>
            </a:r>
          </a:p>
          <a:p>
            <a:pPr marL="285750" indent="-285750">
              <a:buFont typeface="Arial" panose="020B0604020202020204" pitchFamily="34" charset="0"/>
              <a:buChar char="•"/>
            </a:pPr>
            <a:r>
              <a:rPr lang="en-US" sz="2000" b="1" dirty="0">
                <a:latin typeface="+mj-lt"/>
              </a:rPr>
              <a:t>Introduction</a:t>
            </a:r>
          </a:p>
          <a:p>
            <a:pPr marL="285750" indent="-285750">
              <a:buFont typeface="Arial" panose="020B0604020202020204" pitchFamily="34" charset="0"/>
              <a:buChar char="•"/>
            </a:pPr>
            <a:r>
              <a:rPr lang="en-US" sz="2000" b="1" dirty="0">
                <a:latin typeface="+mj-lt"/>
              </a:rPr>
              <a:t>Key Economic Indicators</a:t>
            </a:r>
          </a:p>
          <a:p>
            <a:pPr marL="285750" indent="-285750">
              <a:buFont typeface="Arial" panose="020B0604020202020204" pitchFamily="34" charset="0"/>
              <a:buChar char="•"/>
            </a:pPr>
            <a:r>
              <a:rPr lang="en-US" sz="2000" b="1" dirty="0">
                <a:latin typeface="+mj-lt"/>
              </a:rPr>
              <a:t>Insight Exploration</a:t>
            </a:r>
          </a:p>
          <a:p>
            <a:pPr marL="285750" indent="-285750">
              <a:buFont typeface="Arial" panose="020B0604020202020204" pitchFamily="34" charset="0"/>
              <a:buChar char="•"/>
            </a:pPr>
            <a:r>
              <a:rPr lang="en-US" sz="2000" b="1" dirty="0">
                <a:latin typeface="+mj-lt"/>
              </a:rPr>
              <a:t>Recommendations</a:t>
            </a:r>
          </a:p>
          <a:p>
            <a:pPr marL="285750" indent="-285750">
              <a:buFont typeface="Arial" panose="020B0604020202020204" pitchFamily="34" charset="0"/>
              <a:buChar char="•"/>
            </a:pPr>
            <a:r>
              <a:rPr lang="en-US" sz="2000" b="1" dirty="0">
                <a:latin typeface="+mj-lt"/>
              </a:rPr>
              <a:t>Conclusion &amp; Acknowledgment </a:t>
            </a:r>
          </a:p>
          <a:p>
            <a:endParaRPr lang="en-US" dirty="0"/>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3023017" y="443867"/>
            <a:ext cx="5326505" cy="1399921"/>
          </a:xfrm>
          <a:noFill/>
        </p:spPr>
        <p:txBody>
          <a:bodyPr anchor="b"/>
          <a:lstStyle/>
          <a:p>
            <a:r>
              <a:rPr lang="en-US" b="1" dirty="0">
                <a:solidFill>
                  <a:srgbClr val="002060"/>
                </a:solidFill>
              </a:rPr>
              <a:t>Overview</a:t>
            </a:r>
            <a:br>
              <a:rPr lang="en-US" dirty="0"/>
            </a:br>
            <a:endParaRPr lang="en-US" dirty="0"/>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
        <p:nvSpPr>
          <p:cNvPr id="2" name="Title 2">
            <a:extLst>
              <a:ext uri="{FF2B5EF4-FFF2-40B4-BE49-F238E27FC236}">
                <a16:creationId xmlns:a16="http://schemas.microsoft.com/office/drawing/2014/main" id="{DC6D16F8-6C69-5B60-F7A8-3859640D43EC}"/>
              </a:ext>
            </a:extLst>
          </p:cNvPr>
          <p:cNvSpPr txBox="1">
            <a:spLocks/>
          </p:cNvSpPr>
          <p:nvPr/>
        </p:nvSpPr>
        <p:spPr>
          <a:xfrm>
            <a:off x="789482" y="3366513"/>
            <a:ext cx="10613036" cy="1399921"/>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pPr algn="l">
              <a:buFont typeface="Arial" panose="020B0604020202020204" pitchFamily="34" charset="0"/>
              <a:buChar char="•"/>
            </a:pPr>
            <a:r>
              <a:rPr lang="en-US" sz="2400" i="0" cap="none" dirty="0">
                <a:solidFill>
                  <a:srgbClr val="0D0D0D"/>
                </a:solidFill>
                <a:highlight>
                  <a:srgbClr val="FFFFFF"/>
                </a:highlight>
                <a:latin typeface="Times New Roman" panose="02020603050405020304" pitchFamily="18" charset="0"/>
                <a:cs typeface="Times New Roman" panose="02020603050405020304" pitchFamily="18" charset="0"/>
              </a:rPr>
              <a:t>Analyzed the trends in the </a:t>
            </a:r>
            <a:r>
              <a:rPr lang="en-US" sz="2400" b="1" i="0" u="sng" cap="none" dirty="0">
                <a:solidFill>
                  <a:srgbClr val="0D0D0D"/>
                </a:solidFill>
                <a:highlight>
                  <a:srgbClr val="FFFFFF"/>
                </a:highlight>
                <a:latin typeface="Times New Roman" panose="02020603050405020304" pitchFamily="18" charset="0"/>
                <a:cs typeface="Times New Roman" panose="02020603050405020304" pitchFamily="18" charset="0"/>
              </a:rPr>
              <a:t>construction industry</a:t>
            </a:r>
            <a:r>
              <a:rPr lang="en-US" sz="2400" i="0" cap="none" dirty="0">
                <a:solidFill>
                  <a:srgbClr val="0D0D0D"/>
                </a:solidFill>
                <a:highlight>
                  <a:srgbClr val="FFFFFF"/>
                </a:highlight>
                <a:latin typeface="Times New Roman" panose="02020603050405020304" pitchFamily="18" charset="0"/>
                <a:cs typeface="Times New Roman" panose="02020603050405020304" pitchFamily="18" charset="0"/>
              </a:rPr>
              <a:t> using the KLEMS dataset from 1987 to 2021 where we’ve employed several data visualization techniques using tableau to get </a:t>
            </a:r>
            <a:r>
              <a:rPr lang="en-US" sz="2400" i="0" cap="none" dirty="0">
                <a:latin typeface="Times New Roman" panose="02020603050405020304" pitchFamily="18" charset="0"/>
                <a:cs typeface="Times New Roman" panose="02020603050405020304" pitchFamily="18" charset="0"/>
              </a:rPr>
              <a:t>data-driven insights to understand economic dynamics and contributions.</a:t>
            </a:r>
          </a:p>
          <a:p>
            <a:br>
              <a:rPr lang="en-US" dirty="0"/>
            </a:br>
            <a:endParaRPr lang="en-US" dirty="0"/>
          </a:p>
        </p:txBody>
      </p:sp>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583961" y="-2274840"/>
            <a:ext cx="9024078" cy="3354992"/>
          </a:xfrm>
          <a:noFill/>
        </p:spPr>
        <p:txBody>
          <a:bodyPr>
            <a:noAutofit/>
          </a:bodyPr>
          <a:lstStyle/>
          <a:p>
            <a:r>
              <a:rPr lang="en-US" sz="4000" b="1" dirty="0">
                <a:solidFill>
                  <a:srgbClr val="002060"/>
                </a:solidFill>
              </a:rPr>
              <a:t>introduction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855308" y="1143689"/>
            <a:ext cx="8213741" cy="6441333"/>
          </a:xfrm>
          <a:noFill/>
        </p:spPr>
        <p:txBody>
          <a:bodyPr anchor="t"/>
          <a:lstStyle/>
          <a:p>
            <a:r>
              <a:rPr lang="en-US" sz="1600" b="0" i="0" cap="none" dirty="0">
                <a:solidFill>
                  <a:schemeClr val="tx1"/>
                </a:solidFill>
                <a:latin typeface="Times New Roman" panose="02020603050405020304" pitchFamily="18" charset="0"/>
                <a:cs typeface="Times New Roman" panose="02020603050405020304" pitchFamily="18" charset="0"/>
              </a:rPr>
              <a:t>We have chosen the construction industry as our area of study because it is a vital sector of any economy, responsible for building the infrastructure and structures that support various aspects of modern life. </a:t>
            </a:r>
          </a:p>
          <a:p>
            <a:endParaRPr lang="en-US" sz="700" b="0" i="0" cap="none" dirty="0">
              <a:solidFill>
                <a:schemeClr val="tx1"/>
              </a:solidFill>
              <a:latin typeface="Times New Roman" panose="02020603050405020304" pitchFamily="18" charset="0"/>
              <a:cs typeface="Times New Roman" panose="02020603050405020304" pitchFamily="18" charset="0"/>
            </a:endParaRPr>
          </a:p>
          <a:p>
            <a:r>
              <a:rPr lang="en-US" sz="1600" b="0" i="0" cap="none" dirty="0">
                <a:solidFill>
                  <a:schemeClr val="tx1"/>
                </a:solidFill>
                <a:latin typeface="Times New Roman" panose="02020603050405020304" pitchFamily="18" charset="0"/>
                <a:cs typeface="Times New Roman" panose="02020603050405020304" pitchFamily="18" charset="0"/>
              </a:rPr>
              <a:t>Analyzing the construction industry's data can provide insights into economic trends, labor market dynamics, technological advancements, and the overall health of the sector. </a:t>
            </a:r>
          </a:p>
          <a:p>
            <a:endParaRPr lang="en-US" sz="600" b="0" cap="none" dirty="0">
              <a:solidFill>
                <a:schemeClr val="tx1"/>
              </a:solidFill>
              <a:latin typeface="Times New Roman" panose="02020603050405020304" pitchFamily="18" charset="0"/>
              <a:cs typeface="Times New Roman" panose="02020603050405020304" pitchFamily="18" charset="0"/>
            </a:endParaRPr>
          </a:p>
          <a:p>
            <a:r>
              <a:rPr lang="en-US" sz="1600" b="0" cap="none" dirty="0">
                <a:solidFill>
                  <a:schemeClr val="tx1"/>
                </a:solidFill>
                <a:latin typeface="Times New Roman" panose="02020603050405020304" pitchFamily="18" charset="0"/>
                <a:cs typeface="Times New Roman" panose="02020603050405020304" pitchFamily="18" charset="0"/>
              </a:rPr>
              <a:t>A</a:t>
            </a:r>
            <a:r>
              <a:rPr lang="en-US" sz="1600" b="0" i="0" cap="none" dirty="0">
                <a:solidFill>
                  <a:schemeClr val="tx1"/>
                </a:solidFill>
                <a:latin typeface="Times New Roman" panose="02020603050405020304" pitchFamily="18" charset="0"/>
                <a:cs typeface="Times New Roman" panose="02020603050405020304" pitchFamily="18" charset="0"/>
              </a:rPr>
              <a:t>dditionally, the construction industry has significant ripple effects on other industries, such as manufacturing, transportation, and real estate, making it an important area of study for understanding broader economic patterns with the help of the KLEMS dataset.</a:t>
            </a:r>
          </a:p>
          <a:p>
            <a:endParaRPr lang="en-US" sz="500" b="0" cap="none" dirty="0">
              <a:solidFill>
                <a:schemeClr val="tx1"/>
              </a:solidFill>
              <a:latin typeface="Times New Roman" panose="02020603050405020304" pitchFamily="18" charset="0"/>
              <a:cs typeface="Times New Roman" panose="02020603050405020304" pitchFamily="18" charset="0"/>
            </a:endParaRPr>
          </a:p>
          <a:p>
            <a:r>
              <a:rPr lang="en-US" sz="1600" b="0" cap="none" dirty="0">
                <a:solidFill>
                  <a:schemeClr val="tx1"/>
                </a:solidFill>
                <a:latin typeface="Times New Roman" panose="02020603050405020304" pitchFamily="18" charset="0"/>
                <a:cs typeface="Times New Roman" panose="02020603050405020304" pitchFamily="18" charset="0"/>
              </a:rPr>
              <a:t>Here, we have analyzed the KLEMS dataset, a robust empirical source that captures economic data spanning from 1987 to 2021.</a:t>
            </a:r>
          </a:p>
          <a:p>
            <a:endParaRPr lang="en-US" sz="600" b="0" cap="none" dirty="0">
              <a:solidFill>
                <a:schemeClr val="tx1"/>
              </a:solidFill>
              <a:latin typeface="Times New Roman" panose="02020603050405020304" pitchFamily="18" charset="0"/>
              <a:cs typeface="Times New Roman" panose="02020603050405020304" pitchFamily="18" charset="0"/>
            </a:endParaRPr>
          </a:p>
          <a:p>
            <a:r>
              <a:rPr lang="en-US" sz="1600" b="0" cap="none" dirty="0">
                <a:solidFill>
                  <a:schemeClr val="tx1"/>
                </a:solidFill>
                <a:latin typeface="Times New Roman" panose="02020603050405020304" pitchFamily="18" charset="0"/>
                <a:cs typeface="Times New Roman" panose="02020603050405020304" pitchFamily="18" charset="0"/>
              </a:rPr>
              <a:t>The EU KLEMS actually provides measures of economic growth, productivity, employment creation, capital formation, and technological change at the industry level for all European Union member states.</a:t>
            </a:r>
          </a:p>
          <a:p>
            <a:endParaRPr lang="en-US" sz="200" b="0" cap="none" dirty="0">
              <a:solidFill>
                <a:schemeClr val="tx1"/>
              </a:solidFill>
              <a:latin typeface="Times New Roman" panose="02020603050405020304" pitchFamily="18" charset="0"/>
              <a:cs typeface="Times New Roman" panose="02020603050405020304" pitchFamily="18" charset="0"/>
            </a:endParaRPr>
          </a:p>
          <a:p>
            <a:r>
              <a:rPr lang="en-US" sz="1600" b="0" cap="none" dirty="0">
                <a:solidFill>
                  <a:schemeClr val="tx1"/>
                </a:solidFill>
                <a:latin typeface="Times New Roman" panose="02020603050405020304" pitchFamily="18" charset="0"/>
                <a:cs typeface="Times New Roman" panose="02020603050405020304" pitchFamily="18" charset="0"/>
              </a:rPr>
              <a:t>This dataset is instrumental in understanding long-term trends and patterns within the construction industry, ensuring a data-driven and insightful exploration of the sector's dynamics.</a:t>
            </a:r>
          </a:p>
          <a:p>
            <a:endParaRPr lang="en-US" b="0" i="0" cap="none" dirty="0">
              <a:solidFill>
                <a:schemeClr val="tx1"/>
              </a:solidFill>
              <a:latin typeface="Times New Roman" panose="02020603050405020304" pitchFamily="18" charset="0"/>
              <a:cs typeface="Times New Roman" panose="02020603050405020304" pitchFamily="18" charset="0"/>
            </a:endParaRP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 r="21920"/>
          <a:stretch/>
        </p:blipFill>
        <p:spPr>
          <a:xfrm>
            <a:off x="8863568" y="-45720"/>
            <a:ext cx="3863082" cy="6903720"/>
          </a:xfrm>
        </p:spPr>
      </p:pic>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230906" y="533401"/>
            <a:ext cx="6427694" cy="1111254"/>
          </a:xfrm>
        </p:spPr>
        <p:txBody>
          <a:bodyPr vert="horz" lIns="91440" tIns="45720" rIns="91440" bIns="45720" rtlCol="0" anchor="ctr">
            <a:normAutofit/>
          </a:bodyPr>
          <a:lstStyle/>
          <a:p>
            <a:pPr algn="r"/>
            <a:r>
              <a:rPr lang="en-US" sz="3200" b="1" dirty="0">
                <a:solidFill>
                  <a:srgbClr val="002060"/>
                </a:solidFill>
              </a:rPr>
              <a:t>Key economic indicators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4587969" y="1644655"/>
            <a:ext cx="7387384" cy="4679944"/>
          </a:xfrm>
        </p:spPr>
        <p:txBody>
          <a:bodyPr vert="horz" lIns="91440" tIns="45720" rIns="91440" bIns="45720" rtlCol="0" anchor="ctr">
            <a:normAutofit fontScale="92500" lnSpcReduction="20000"/>
          </a:bodyPr>
          <a:lstStyle/>
          <a:p>
            <a:pPr>
              <a:lnSpc>
                <a:spcPct val="90000"/>
              </a:lnSpc>
            </a:pPr>
            <a:r>
              <a:rPr lang="en-US" dirty="0">
                <a:latin typeface="Times New Roman" panose="02020603050405020304" pitchFamily="18" charset="0"/>
                <a:cs typeface="Times New Roman" panose="02020603050405020304" pitchFamily="18" charset="0"/>
              </a:rPr>
              <a:t>We have considered the following factors for performing a comprehensive analysis on construction industry:</a:t>
            </a:r>
          </a:p>
          <a:p>
            <a:pPr>
              <a:lnSpc>
                <a:spcPct val="90000"/>
              </a:lnSpc>
            </a:pPr>
            <a:r>
              <a:rPr lang="en-US" b="1" u="sng" dirty="0">
                <a:latin typeface="Times New Roman" panose="02020603050405020304" pitchFamily="18" charset="0"/>
                <a:cs typeface="Times New Roman" panose="02020603050405020304" pitchFamily="18" charset="0"/>
              </a:rPr>
              <a:t>Service Compensation</a:t>
            </a:r>
            <a:r>
              <a:rPr lang="en-US" dirty="0">
                <a:latin typeface="Times New Roman" panose="02020603050405020304" pitchFamily="18" charset="0"/>
                <a:cs typeface="Times New Roman" panose="02020603050405020304" pitchFamily="18" charset="0"/>
              </a:rPr>
              <a:t>: Reflects trends in labor costs related to service provision within the construction industry.</a:t>
            </a:r>
          </a:p>
          <a:p>
            <a:pPr>
              <a:lnSpc>
                <a:spcPct val="90000"/>
              </a:lnSpc>
            </a:pPr>
            <a:r>
              <a:rPr lang="en-US" b="1" u="sng" dirty="0">
                <a:latin typeface="Times New Roman" panose="02020603050405020304" pitchFamily="18" charset="0"/>
                <a:cs typeface="Times New Roman" panose="02020603050405020304" pitchFamily="18" charset="0"/>
              </a:rPr>
              <a:t>Labor Compensation (with and without COL): </a:t>
            </a:r>
            <a:r>
              <a:rPr lang="en-US" dirty="0">
                <a:latin typeface="Times New Roman" panose="02020603050405020304" pitchFamily="18" charset="0"/>
                <a:cs typeface="Times New Roman" panose="02020603050405020304" pitchFamily="18" charset="0"/>
              </a:rPr>
              <a:t>Provides insights into labor cost structures, considering benefits and cost of living adjustments.</a:t>
            </a:r>
          </a:p>
          <a:p>
            <a:pPr>
              <a:lnSpc>
                <a:spcPct val="90000"/>
              </a:lnSpc>
            </a:pPr>
            <a:r>
              <a:rPr lang="en-US" b="1" u="sng" dirty="0">
                <a:latin typeface="Times New Roman" panose="02020603050405020304" pitchFamily="18" charset="0"/>
                <a:cs typeface="Times New Roman" panose="02020603050405020304" pitchFamily="18" charset="0"/>
              </a:rPr>
              <a:t>R&amp;D Compensation</a:t>
            </a:r>
            <a:r>
              <a:rPr lang="en-US" dirty="0">
                <a:latin typeface="Times New Roman" panose="02020603050405020304" pitchFamily="18" charset="0"/>
                <a:cs typeface="Times New Roman" panose="02020603050405020304" pitchFamily="18" charset="0"/>
              </a:rPr>
              <a:t>: Focuses on compensation trends for research and development roles.</a:t>
            </a:r>
          </a:p>
          <a:p>
            <a:pPr>
              <a:lnSpc>
                <a:spcPct val="90000"/>
              </a:lnSpc>
            </a:pPr>
            <a:r>
              <a:rPr lang="en-US" b="1" u="sng" dirty="0">
                <a:latin typeface="Times New Roman" panose="02020603050405020304" pitchFamily="18" charset="0"/>
                <a:cs typeface="Times New Roman" panose="02020603050405020304" pitchFamily="18" charset="0"/>
              </a:rPr>
              <a:t>IT Compensation</a:t>
            </a:r>
            <a:r>
              <a:rPr lang="en-US" dirty="0">
                <a:latin typeface="Times New Roman" panose="02020603050405020304" pitchFamily="18" charset="0"/>
                <a:cs typeface="Times New Roman" panose="02020603050405020304" pitchFamily="18" charset="0"/>
              </a:rPr>
              <a:t>: Examines compensation trends for information technology roles.</a:t>
            </a:r>
          </a:p>
          <a:p>
            <a:pPr>
              <a:lnSpc>
                <a:spcPct val="90000"/>
              </a:lnSpc>
            </a:pPr>
            <a:r>
              <a:rPr lang="en-US" b="1" u="sng" dirty="0">
                <a:latin typeface="Times New Roman" panose="02020603050405020304" pitchFamily="18" charset="0"/>
                <a:cs typeface="Times New Roman" panose="02020603050405020304" pitchFamily="18" charset="0"/>
              </a:rPr>
              <a:t>Value Added</a:t>
            </a:r>
            <a:r>
              <a:rPr lang="en-US" dirty="0">
                <a:latin typeface="Times New Roman" panose="02020603050405020304" pitchFamily="18" charset="0"/>
                <a:cs typeface="Times New Roman" panose="02020603050405020304" pitchFamily="18" charset="0"/>
              </a:rPr>
              <a:t>: Indicates the value created by the construction industry through its activities.</a:t>
            </a:r>
          </a:p>
          <a:p>
            <a:pPr>
              <a:lnSpc>
                <a:spcPct val="90000"/>
              </a:lnSpc>
            </a:pPr>
            <a:r>
              <a:rPr lang="en-US" b="1" u="sng" dirty="0">
                <a:latin typeface="Times New Roman" panose="02020603050405020304" pitchFamily="18" charset="0"/>
                <a:cs typeface="Times New Roman" panose="02020603050405020304" pitchFamily="18" charset="0"/>
              </a:rPr>
              <a:t>Material Compensation</a:t>
            </a:r>
            <a:r>
              <a:rPr lang="en-US" dirty="0">
                <a:latin typeface="Times New Roman" panose="02020603050405020304" pitchFamily="18" charset="0"/>
                <a:cs typeface="Times New Roman" panose="02020603050405020304" pitchFamily="18" charset="0"/>
              </a:rPr>
              <a:t>: Reflects trends in costs related to materials used in construction projects.</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17576" r="1" b="17577"/>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a:noFill/>
        </p:spPr>
      </p:pic>
      <p:cxnSp>
        <p:nvCxnSpPr>
          <p:cNvPr id="47" name="Straight Connector 46">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CE4580-A141-03D4-200B-4D9EB32C00E4}"/>
              </a:ext>
            </a:extLst>
          </p:cNvPr>
          <p:cNvSpPr txBox="1"/>
          <p:nvPr/>
        </p:nvSpPr>
        <p:spPr>
          <a:xfrm>
            <a:off x="1129553" y="586956"/>
            <a:ext cx="10064376" cy="1084682"/>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2400" b="1" i="1" cap="all" dirty="0">
                <a:solidFill>
                  <a:srgbClr val="002060"/>
                </a:solidFill>
                <a:effectLst/>
                <a:latin typeface="Times New Roman" panose="02020603050405020304" pitchFamily="18" charset="0"/>
                <a:ea typeface="+mj-ea"/>
                <a:cs typeface="Times New Roman" panose="02020603050405020304" pitchFamily="18" charset="0"/>
              </a:rPr>
              <a:t>Were there any significant fluctuations or notable events that impacted service compensation </a:t>
            </a:r>
            <a:r>
              <a:rPr lang="en-US" sz="2400" b="1" i="1" cap="all" dirty="0">
                <a:solidFill>
                  <a:srgbClr val="002060"/>
                </a:solidFill>
                <a:latin typeface="Times New Roman" panose="02020603050405020304" pitchFamily="18" charset="0"/>
                <a:ea typeface="+mj-ea"/>
                <a:cs typeface="Times New Roman" panose="02020603050405020304" pitchFamily="18" charset="0"/>
              </a:rPr>
              <a:t>from 1987 to 2021?</a:t>
            </a:r>
            <a:endParaRPr lang="en-US" sz="2400" b="1" i="1" cap="all" dirty="0">
              <a:solidFill>
                <a:srgbClr val="002060"/>
              </a:solidFill>
              <a:effectLst/>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endParaRPr lang="en-US" sz="2100" i="1" cap="all" dirty="0">
              <a:solidFill>
                <a:schemeClr val="tx2"/>
              </a:solidFill>
              <a:latin typeface="+mj-lt"/>
              <a:ea typeface="+mj-ea"/>
              <a:cs typeface="+mj-cs"/>
            </a:endParaRPr>
          </a:p>
        </p:txBody>
      </p:sp>
      <p:cxnSp>
        <p:nvCxnSpPr>
          <p:cNvPr id="40" name="Straight Connector 39">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A5FD2B-E3E5-1C2B-0151-21F216B14A33}"/>
              </a:ext>
            </a:extLst>
          </p:cNvPr>
          <p:cNvSpPr>
            <a:spLocks noGrp="1"/>
          </p:cNvSpPr>
          <p:nvPr>
            <p:ph sz="half" idx="13"/>
          </p:nvPr>
        </p:nvSpPr>
        <p:spPr>
          <a:xfrm>
            <a:off x="19892" y="2593691"/>
            <a:ext cx="5831833" cy="3824906"/>
          </a:xfrm>
        </p:spPr>
        <p:txBody>
          <a:bodyPr vert="horz" lIns="91440" tIns="45720" rIns="91440" bIns="45720" rtlCol="0" anchor="ctr">
            <a:normAutofit fontScale="92500"/>
          </a:bodyPr>
          <a:lstStyle/>
          <a:p>
            <a:pPr marL="0" marR="0" indent="-228600">
              <a:spcBef>
                <a:spcPts val="0"/>
              </a:spcBef>
              <a:spcAft>
                <a:spcPts val="800"/>
              </a:spcAft>
              <a:buFont typeface="Arial" panose="020B0604020202020204" pitchFamily="34" charset="0"/>
              <a:buChar char="•"/>
            </a:pPr>
            <a:r>
              <a:rPr lang="en-US" sz="1700">
                <a:effectLst/>
                <a:latin typeface="Times New Roman" panose="02020603050405020304" pitchFamily="18" charset="0"/>
                <a:cs typeface="Times New Roman" panose="02020603050405020304" pitchFamily="18" charset="0"/>
              </a:rPr>
              <a:t>Our </a:t>
            </a:r>
            <a:r>
              <a:rPr lang="en-US" sz="1700" b="1" u="sng">
                <a:effectLst/>
                <a:latin typeface="Times New Roman" panose="02020603050405020304" pitchFamily="18" charset="0"/>
                <a:cs typeface="Times New Roman" panose="02020603050405020304" pitchFamily="18" charset="0"/>
              </a:rPr>
              <a:t>SHEET-1</a:t>
            </a:r>
            <a:r>
              <a:rPr lang="en-US" sz="1700">
                <a:effectLst/>
                <a:latin typeface="Times New Roman" panose="02020603050405020304" pitchFamily="18" charset="0"/>
                <a:cs typeface="Times New Roman" panose="02020603050405020304" pitchFamily="18" charset="0"/>
              </a:rPr>
              <a:t> shows the </a:t>
            </a:r>
            <a:r>
              <a:rPr lang="en-US" sz="1700" b="1" u="sng">
                <a:solidFill>
                  <a:srgbClr val="002060"/>
                </a:solidFill>
                <a:effectLst/>
                <a:latin typeface="Times New Roman" panose="02020603050405020304" pitchFamily="18" charset="0"/>
                <a:cs typeface="Times New Roman" panose="02020603050405020304" pitchFamily="18" charset="0"/>
              </a:rPr>
              <a:t>service compensation </a:t>
            </a:r>
            <a:r>
              <a:rPr lang="en-US" sz="1700">
                <a:effectLst/>
                <a:latin typeface="Times New Roman" panose="02020603050405020304" pitchFamily="18" charset="0"/>
                <a:cs typeface="Times New Roman" panose="02020603050405020304" pitchFamily="18" charset="0"/>
              </a:rPr>
              <a:t>within the construction industry from 1987 to 2021, providing insights into the costs associated with purchased services over time, and employs a </a:t>
            </a:r>
            <a:r>
              <a:rPr lang="en-US" sz="1700" b="1">
                <a:effectLst/>
                <a:latin typeface="Times New Roman" panose="02020603050405020304" pitchFamily="18" charset="0"/>
                <a:cs typeface="Times New Roman" panose="02020603050405020304" pitchFamily="18" charset="0"/>
              </a:rPr>
              <a:t>clustered column chart </a:t>
            </a:r>
            <a:r>
              <a:rPr lang="en-US" sz="1700">
                <a:effectLst/>
                <a:latin typeface="Times New Roman" panose="02020603050405020304" pitchFamily="18" charset="0"/>
                <a:cs typeface="Times New Roman" panose="02020603050405020304" pitchFamily="18" charset="0"/>
              </a:rPr>
              <a:t>with animations showcasing the trends throughout the years. </a:t>
            </a:r>
          </a:p>
          <a:p>
            <a:pPr marL="0" marR="0" indent="-228600">
              <a:spcBef>
                <a:spcPts val="0"/>
              </a:spcBef>
              <a:spcAft>
                <a:spcPts val="800"/>
              </a:spcAft>
              <a:buFont typeface="Arial" panose="020B0604020202020204" pitchFamily="34" charset="0"/>
              <a:buChar char="•"/>
            </a:pPr>
            <a:endParaRPr lang="en-US" sz="1700">
              <a:latin typeface="Times New Roman" panose="02020603050405020304" pitchFamily="18" charset="0"/>
              <a:cs typeface="Times New Roman" panose="02020603050405020304" pitchFamily="18" charset="0"/>
            </a:endParaRPr>
          </a:p>
          <a:p>
            <a:pPr indent="-228600">
              <a:spcBef>
                <a:spcPts val="0"/>
              </a:spcBef>
              <a:spcAft>
                <a:spcPts val="800"/>
              </a:spcAft>
              <a:buFont typeface="Arial" panose="020B0604020202020204" pitchFamily="34" charset="0"/>
              <a:buChar char="•"/>
            </a:pPr>
            <a:r>
              <a:rPr lang="en-US" sz="1700">
                <a:effectLst/>
                <a:latin typeface="Times New Roman" panose="02020603050405020304" pitchFamily="18" charset="0"/>
                <a:cs typeface="Times New Roman" panose="02020603050405020304" pitchFamily="18" charset="0"/>
              </a:rPr>
              <a:t>To answer the question, there appear to be some notable fluctuations during the period. </a:t>
            </a:r>
            <a:r>
              <a:rPr lang="en-US" sz="1700" b="1">
                <a:solidFill>
                  <a:srgbClr val="002060"/>
                </a:solidFill>
                <a:effectLst/>
                <a:latin typeface="Times New Roman" panose="02020603050405020304" pitchFamily="18" charset="0"/>
                <a:cs typeface="Times New Roman" panose="02020603050405020304" pitchFamily="18" charset="0"/>
              </a:rPr>
              <a:t>Service compensation </a:t>
            </a:r>
            <a:r>
              <a:rPr lang="en-US" sz="1700">
                <a:effectLst/>
                <a:latin typeface="Times New Roman" panose="02020603050405020304" pitchFamily="18" charset="0"/>
                <a:cs typeface="Times New Roman" panose="02020603050405020304" pitchFamily="18" charset="0"/>
              </a:rPr>
              <a:t>experienced the most </a:t>
            </a:r>
            <a:r>
              <a:rPr lang="en-US" sz="1700" b="1" u="sng">
                <a:effectLst/>
                <a:latin typeface="Times New Roman" panose="02020603050405020304" pitchFamily="18" charset="0"/>
                <a:cs typeface="Times New Roman" panose="02020603050405020304" pitchFamily="18" charset="0"/>
              </a:rPr>
              <a:t>decline</a:t>
            </a:r>
            <a:r>
              <a:rPr lang="en-US" sz="1700">
                <a:effectLst/>
                <a:latin typeface="Times New Roman" panose="02020603050405020304" pitchFamily="18" charset="0"/>
                <a:cs typeface="Times New Roman" panose="02020603050405020304" pitchFamily="18" charset="0"/>
              </a:rPr>
              <a:t> in the 1970’s, which could be attributed to the economic recession that occurred during that time. Additionally, there was a significant </a:t>
            </a:r>
            <a:r>
              <a:rPr lang="en-US" sz="1700" b="1">
                <a:effectLst/>
                <a:latin typeface="Times New Roman" panose="02020603050405020304" pitchFamily="18" charset="0"/>
                <a:cs typeface="Times New Roman" panose="02020603050405020304" pitchFamily="18" charset="0"/>
              </a:rPr>
              <a:t>increase </a:t>
            </a:r>
            <a:r>
              <a:rPr lang="en-US" sz="1700">
                <a:effectLst/>
                <a:latin typeface="Times New Roman" panose="02020603050405020304" pitchFamily="18" charset="0"/>
                <a:cs typeface="Times New Roman" panose="02020603050405020304" pitchFamily="18" charset="0"/>
              </a:rPr>
              <a:t>in service compensation at 2021, mostly due to </a:t>
            </a:r>
            <a:r>
              <a:rPr lang="en-US" sz="1700">
                <a:latin typeface="Times New Roman" panose="02020603050405020304" pitchFamily="18" charset="0"/>
                <a:cs typeface="Times New Roman" panose="02020603050405020304" pitchFamily="18" charset="0"/>
              </a:rPr>
              <a:t>the change in </a:t>
            </a:r>
            <a:r>
              <a:rPr lang="en-US" sz="1700">
                <a:effectLst/>
                <a:latin typeface="Times New Roman" panose="02020603050405020304" pitchFamily="18" charset="0"/>
                <a:cs typeface="Times New Roman" panose="02020603050405020304" pitchFamily="18" charset="0"/>
              </a:rPr>
              <a:t>economic cycles, regulatory changes, and industry-specific demand shifts, such as major infrastructure projects or technological advancements.</a:t>
            </a:r>
          </a:p>
          <a:p>
            <a:pPr marL="0" marR="0" indent="-228600">
              <a:spcBef>
                <a:spcPts val="0"/>
              </a:spcBef>
              <a:spcAft>
                <a:spcPts val="800"/>
              </a:spcAft>
              <a:buFont typeface="Arial" panose="020B0604020202020204" pitchFamily="34" charset="0"/>
              <a:buChar char="•"/>
            </a:pPr>
            <a:endParaRPr lang="en-US" sz="1700">
              <a:effectLst/>
            </a:endParaRPr>
          </a:p>
          <a:p>
            <a:pPr marL="0" marR="0" indent="-228600">
              <a:spcBef>
                <a:spcPts val="0"/>
              </a:spcBef>
              <a:spcAft>
                <a:spcPts val="800"/>
              </a:spcAft>
              <a:buFont typeface="Arial" panose="020B0604020202020204" pitchFamily="34" charset="0"/>
              <a:buChar char="•"/>
            </a:pPr>
            <a:endParaRPr lang="en-US" sz="1700">
              <a:effectLst/>
            </a:endParaRPr>
          </a:p>
          <a:p>
            <a:pPr marL="0" marR="0" indent="-228600">
              <a:spcBef>
                <a:spcPts val="0"/>
              </a:spcBef>
              <a:spcAft>
                <a:spcPts val="800"/>
              </a:spcAft>
              <a:buFont typeface="Arial" panose="020B0604020202020204" pitchFamily="34" charset="0"/>
              <a:buChar char="•"/>
            </a:pPr>
            <a:endParaRPr lang="en-US" sz="1700" dirty="0">
              <a:effectLst/>
            </a:endParaRPr>
          </a:p>
        </p:txBody>
      </p:sp>
      <p:pic>
        <p:nvPicPr>
          <p:cNvPr id="4" name="Picture 3" descr="A graph of a service&#10;&#10;Description automatically generated">
            <a:extLst>
              <a:ext uri="{FF2B5EF4-FFF2-40B4-BE49-F238E27FC236}">
                <a16:creationId xmlns:a16="http://schemas.microsoft.com/office/drawing/2014/main" id="{071A433A-D664-E2BE-35FA-1D8212FF3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8537" y="2009553"/>
            <a:ext cx="6486326" cy="4767485"/>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3" name="Straight Connector 6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3B14E3-2D07-D5AE-EF3B-764F8793BE2B}"/>
              </a:ext>
            </a:extLst>
          </p:cNvPr>
          <p:cNvSpPr>
            <a:spLocks noGrp="1"/>
          </p:cNvSpPr>
          <p:nvPr>
            <p:ph type="title"/>
          </p:nvPr>
        </p:nvSpPr>
        <p:spPr>
          <a:xfrm>
            <a:off x="967160" y="512945"/>
            <a:ext cx="10746722" cy="1536727"/>
          </a:xfrm>
        </p:spPr>
        <p:txBody>
          <a:bodyPr vert="horz" lIns="91440" tIns="45720" rIns="91440" bIns="45720" rtlCol="0" anchor="ctr">
            <a:normAutofit fontScale="90000"/>
          </a:bodyPr>
          <a:lstStyle/>
          <a:p>
            <a:pPr algn="ctr"/>
            <a:r>
              <a:rPr lang="en-US" sz="2800" b="1" i="1"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How did the trends in labor compensation with and without compensation differ over time?</a:t>
            </a: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endParaRPr lang="en-US" sz="6000" dirty="0"/>
          </a:p>
        </p:txBody>
      </p:sp>
      <p:cxnSp>
        <p:nvCxnSpPr>
          <p:cNvPr id="89" name="Straight Connector 88">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B0665B7E-21A7-4A67-C20E-AB22E0ABD10A}"/>
              </a:ext>
            </a:extLst>
          </p:cNvPr>
          <p:cNvSpPr>
            <a:spLocks noGrp="1"/>
          </p:cNvSpPr>
          <p:nvPr>
            <p:ph sz="half" idx="1"/>
          </p:nvPr>
        </p:nvSpPr>
        <p:spPr>
          <a:xfrm>
            <a:off x="82944" y="2129170"/>
            <a:ext cx="5831833" cy="5210174"/>
          </a:xfrm>
        </p:spPr>
        <p:txBody>
          <a:bodyPr vert="horz" lIns="91440" tIns="45720" rIns="91440" bIns="45720" rtlCol="0" anchor="ctr">
            <a:normAutofit/>
          </a:bodyPr>
          <a:lstStyle/>
          <a:p>
            <a:pPr marL="285750" indent="-285750">
              <a:lnSpc>
                <a:spcPct val="107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Compares the trends in labor compensation with and without compensation, highlighting the differences between paid labor and unpaid or self-employed labor inputs in the construction industry.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Based on the line graph, </a:t>
            </a:r>
            <a:r>
              <a:rPr lang="en-US" sz="1800" b="1" kern="100" dirty="0">
                <a:solidFill>
                  <a:srgbClr val="FC6B22"/>
                </a:solidFill>
                <a:effectLst/>
                <a:latin typeface="Times New Roman" panose="02020603050405020304" pitchFamily="18" charset="0"/>
                <a:ea typeface="Aptos" panose="020B0004020202020204" pitchFamily="34" charset="0"/>
                <a:cs typeface="Times New Roman" panose="02020603050405020304" pitchFamily="18" charset="0"/>
              </a:rPr>
              <a:t>labor col compensation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(with compensation) generally exhibits a steadier upward trend compared to </a:t>
            </a:r>
            <a:r>
              <a:rPr lang="en-US" sz="1800" b="1" kern="100" dirty="0">
                <a:solidFill>
                  <a:srgbClr val="2C5985"/>
                </a:solidFill>
                <a:effectLst/>
                <a:latin typeface="Times New Roman" panose="02020603050405020304" pitchFamily="18" charset="0"/>
                <a:ea typeface="Aptos" panose="020B0004020202020204" pitchFamily="34" charset="0"/>
                <a:cs typeface="Times New Roman" panose="02020603050405020304" pitchFamily="18" charset="0"/>
              </a:rPr>
              <a:t>labor no compensation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dirty="0">
                <a:solidFill>
                  <a:srgbClr val="2C5985"/>
                </a:solidFill>
                <a:effectLst/>
                <a:latin typeface="Times New Roman" panose="02020603050405020304" pitchFamily="18" charset="0"/>
                <a:ea typeface="Aptos" panose="020B0004020202020204" pitchFamily="34" charset="0"/>
                <a:cs typeface="Times New Roman" panose="02020603050405020304" pitchFamily="18" charset="0"/>
              </a:rPr>
              <a:t>Labor no compensation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appears to be more volatile, with sharper fluctuations over time. This difference suggests that the compensation component of </a:t>
            </a:r>
            <a:r>
              <a:rPr lang="en-US" sz="1800" b="1" kern="100" dirty="0">
                <a:solidFill>
                  <a:srgbClr val="FC6B22"/>
                </a:solidFill>
                <a:effectLst/>
                <a:latin typeface="Times New Roman" panose="02020603050405020304" pitchFamily="18" charset="0"/>
                <a:ea typeface="Aptos" panose="020B0004020202020204" pitchFamily="34" charset="0"/>
                <a:cs typeface="Times New Roman" panose="02020603050405020304" pitchFamily="18" charset="0"/>
              </a:rPr>
              <a:t>labor col compensation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provides a stabilizing effect, while </a:t>
            </a:r>
            <a:r>
              <a:rPr lang="en-US" sz="1800" b="1" kern="100" dirty="0">
                <a:solidFill>
                  <a:srgbClr val="2C5985"/>
                </a:solidFill>
                <a:effectLst/>
                <a:latin typeface="Times New Roman" panose="02020603050405020304" pitchFamily="18" charset="0"/>
                <a:ea typeface="Aptos" panose="020B0004020202020204" pitchFamily="34" charset="0"/>
                <a:cs typeface="Times New Roman" panose="02020603050405020304" pitchFamily="18" charset="0"/>
              </a:rPr>
              <a:t>labor no compensation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which includes self-employed and unpaid workers, is more susceptible to economic fluctuations and changes in demand for construction services.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indent="-228600">
              <a:buFont typeface="Arial" panose="020B0604020202020204" pitchFamily="34" charset="0"/>
              <a:buChar char="•"/>
            </a:pPr>
            <a:endParaRPr lang="en-US" dirty="0"/>
          </a:p>
        </p:txBody>
      </p:sp>
      <p:pic>
        <p:nvPicPr>
          <p:cNvPr id="4" name="Picture 3" descr="A graph of a line&#10;&#10;Description automatically generated with medium confidence">
            <a:extLst>
              <a:ext uri="{FF2B5EF4-FFF2-40B4-BE49-F238E27FC236}">
                <a16:creationId xmlns:a16="http://schemas.microsoft.com/office/drawing/2014/main" id="{6E1FE314-2669-0865-06E1-5974DCFA0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133" y="1902533"/>
            <a:ext cx="6338511" cy="4870609"/>
          </a:xfrm>
          <a:prstGeom prst="rect">
            <a:avLst/>
          </a:prstGeom>
        </p:spPr>
      </p:pic>
    </p:spTree>
    <p:extLst>
      <p:ext uri="{BB962C8B-B14F-4D97-AF65-F5344CB8AC3E}">
        <p14:creationId xmlns:p14="http://schemas.microsoft.com/office/powerpoint/2010/main" val="239070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129553" y="419543"/>
            <a:ext cx="10464800" cy="1252095"/>
          </a:xfrm>
        </p:spPr>
        <p:txBody>
          <a:bodyPr vert="horz" lIns="91440" tIns="45720" rIns="91440" bIns="45720" rtlCol="0" anchor="ctr">
            <a:noAutofit/>
          </a:bodyPr>
          <a:lstStyle/>
          <a:p>
            <a:pPr marL="0" marR="0" algn="ctr">
              <a:spcAft>
                <a:spcPts val="800"/>
              </a:spcAft>
            </a:pPr>
            <a:r>
              <a:rPr lang="en-US" sz="2500" b="1" dirty="0">
                <a:solidFill>
                  <a:srgbClr val="002060"/>
                </a:solidFill>
                <a:effectLst/>
                <a:latin typeface="Times New Roman" panose="02020603050405020304" pitchFamily="18" charset="0"/>
                <a:cs typeface="Times New Roman" panose="02020603050405020304" pitchFamily="18" charset="0"/>
              </a:rPr>
              <a:t>How have the construction industry's compensation levels for research and development (R&amp;D) and information technology (IT) evolved over time?</a:t>
            </a:r>
          </a:p>
        </p:txBody>
      </p:sp>
      <p:cxnSp>
        <p:nvCxnSpPr>
          <p:cNvPr id="39" name="Straight Connector 38">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25555" y="1894431"/>
            <a:ext cx="5277619" cy="4962916"/>
          </a:xfrm>
        </p:spPr>
        <p:txBody>
          <a:bodyPr vert="horz" lIns="91440" tIns="45720" rIns="91440" bIns="45720" rtlCol="0" anchor="ctr">
            <a:normAutofit/>
          </a:bodyPr>
          <a:lstStyle/>
          <a:p>
            <a:pPr marL="285750" marR="0" indent="-228600">
              <a:spcBef>
                <a:spcPts val="0"/>
              </a:spcBef>
              <a:spcAft>
                <a:spcPts val="800"/>
              </a:spcAf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Shows the compensation levels for </a:t>
            </a:r>
            <a:r>
              <a:rPr lang="en-US" b="1" dirty="0">
                <a:solidFill>
                  <a:srgbClr val="62FD15"/>
                </a:solidFill>
                <a:effectLst/>
                <a:latin typeface="Times New Roman" panose="02020603050405020304" pitchFamily="18" charset="0"/>
                <a:cs typeface="Times New Roman" panose="02020603050405020304" pitchFamily="18" charset="0"/>
              </a:rPr>
              <a:t>research and development </a:t>
            </a:r>
            <a:r>
              <a:rPr lang="en-US" dirty="0">
                <a:effectLst/>
                <a:latin typeface="Times New Roman" panose="02020603050405020304" pitchFamily="18" charset="0"/>
                <a:cs typeface="Times New Roman" panose="02020603050405020304" pitchFamily="18" charset="0"/>
              </a:rPr>
              <a:t>(R&amp;D) and </a:t>
            </a:r>
            <a:r>
              <a:rPr lang="en-US" b="1" dirty="0">
                <a:solidFill>
                  <a:srgbClr val="FF61FF"/>
                </a:solidFill>
                <a:effectLst/>
                <a:latin typeface="Times New Roman" panose="02020603050405020304" pitchFamily="18" charset="0"/>
                <a:cs typeface="Times New Roman" panose="02020603050405020304" pitchFamily="18" charset="0"/>
              </a:rPr>
              <a:t>information technology (IT)</a:t>
            </a:r>
            <a:r>
              <a:rPr lang="en-US" dirty="0">
                <a:effectLst/>
                <a:latin typeface="Times New Roman" panose="02020603050405020304" pitchFamily="18" charset="0"/>
                <a:cs typeface="Times New Roman" panose="02020603050405020304" pitchFamily="18" charset="0"/>
              </a:rPr>
              <a:t> personnel, reflecting the industry's investments in innovation and technology adoption.</a:t>
            </a:r>
          </a:p>
          <a:p>
            <a:pPr marL="285750" indent="-2286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Compensation levels for </a:t>
            </a:r>
            <a:r>
              <a:rPr lang="en-US" b="1" dirty="0">
                <a:solidFill>
                  <a:srgbClr val="62FD15"/>
                </a:solidFill>
                <a:effectLst/>
                <a:latin typeface="Times New Roman" panose="02020603050405020304" pitchFamily="18" charset="0"/>
                <a:cs typeface="Times New Roman" panose="02020603050405020304" pitchFamily="18" charset="0"/>
              </a:rPr>
              <a:t>R&amp;D</a:t>
            </a:r>
            <a:r>
              <a:rPr lang="en-US" dirty="0">
                <a:effectLst/>
                <a:latin typeface="Times New Roman" panose="02020603050405020304" pitchFamily="18" charset="0"/>
                <a:cs typeface="Times New Roman" panose="02020603050405020304" pitchFamily="18" charset="0"/>
              </a:rPr>
              <a:t> and </a:t>
            </a:r>
            <a:r>
              <a:rPr lang="en-US" b="1" dirty="0">
                <a:solidFill>
                  <a:srgbClr val="FF61FF"/>
                </a:solidFill>
                <a:effectLst/>
                <a:latin typeface="Times New Roman" panose="02020603050405020304" pitchFamily="18" charset="0"/>
                <a:cs typeface="Times New Roman" panose="02020603050405020304" pitchFamily="18" charset="0"/>
              </a:rPr>
              <a:t>IT </a:t>
            </a:r>
            <a:r>
              <a:rPr lang="en-US" dirty="0">
                <a:effectLst/>
                <a:latin typeface="Times New Roman" panose="02020603050405020304" pitchFamily="18" charset="0"/>
                <a:cs typeface="Times New Roman" panose="02020603050405020304" pitchFamily="18" charset="0"/>
              </a:rPr>
              <a:t>personnel in the construction industry have evolved significantly, reflecting increased emphasis on innovation, technological advancements, and the growing importance of digitalization and data analytics in construction projects, leading to higher compensation for skilled personnel in these areas</a:t>
            </a:r>
            <a:r>
              <a:rPr lang="en-US" dirty="0">
                <a:effectLst/>
              </a:rPr>
              <a:t>.</a:t>
            </a:r>
            <a:endParaRPr lang="en-US" dirty="0"/>
          </a:p>
        </p:txBody>
      </p:sp>
      <p:pic>
        <p:nvPicPr>
          <p:cNvPr id="4" name="Picture 3" descr="A graph on a white background&#10;&#10;Description automatically generated">
            <a:extLst>
              <a:ext uri="{FF2B5EF4-FFF2-40B4-BE49-F238E27FC236}">
                <a16:creationId xmlns:a16="http://schemas.microsoft.com/office/drawing/2014/main" id="{99615768-1110-F3C7-6A0A-6B0D978DA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729" y="1894431"/>
            <a:ext cx="6901133" cy="4962916"/>
          </a:xfrm>
          <a:prstGeom prst="rect">
            <a:avLst/>
          </a:prstGeom>
        </p:spPr>
      </p:pic>
    </p:spTree>
    <p:extLst>
      <p:ext uri="{BB962C8B-B14F-4D97-AF65-F5344CB8AC3E}">
        <p14:creationId xmlns:p14="http://schemas.microsoft.com/office/powerpoint/2010/main" val="425997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3" name="Straight Connector 82">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129553" y="584791"/>
            <a:ext cx="10064376" cy="1086847"/>
          </a:xfrm>
        </p:spPr>
        <p:txBody>
          <a:bodyPr vert="horz" lIns="91440" tIns="45720" rIns="91440" bIns="45720" rtlCol="0" anchor="ctr">
            <a:noAutofit/>
          </a:bodyPr>
          <a:lstStyle/>
          <a:p>
            <a:pPr marL="0" marR="0" algn="ctr">
              <a:spcAft>
                <a:spcPts val="800"/>
              </a:spcAft>
            </a:pPr>
            <a:r>
              <a:rPr lang="en-US" sz="2500" b="1" dirty="0">
                <a:solidFill>
                  <a:srgbClr val="002060"/>
                </a:solidFill>
                <a:effectLst/>
                <a:latin typeface="Times New Roman" panose="02020603050405020304" pitchFamily="18" charset="0"/>
                <a:cs typeface="Times New Roman" panose="02020603050405020304" pitchFamily="18" charset="0"/>
              </a:rPr>
              <a:t>Can you identify any periods where one component experienced significant growth or decline compared to the others?</a:t>
            </a:r>
          </a:p>
        </p:txBody>
      </p:sp>
      <p:cxnSp>
        <p:nvCxnSpPr>
          <p:cNvPr id="87" name="Straight Connector 86">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0" y="2009554"/>
            <a:ext cx="5813204" cy="4767484"/>
          </a:xfrm>
        </p:spPr>
        <p:txBody>
          <a:bodyPr vert="horz" lIns="91440" tIns="45720" rIns="91440" bIns="45720" rtlCol="0" anchor="ctr">
            <a:normAutofit fontScale="92500" lnSpcReduction="10000"/>
          </a:bodyPr>
          <a:lstStyle/>
          <a:p>
            <a:pPr marL="285750" indent="-2286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A clustered column chart, with </a:t>
            </a:r>
            <a:r>
              <a:rPr lang="en-US" kern="100" dirty="0">
                <a:latin typeface="Times New Roman" panose="02020603050405020304" pitchFamily="18" charset="0"/>
                <a:cs typeface="Times New Roman" panose="02020603050405020304" pitchFamily="18" charset="0"/>
              </a:rPr>
              <a:t>an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overview of key components contributing to the construction industry's output and costs, including </a:t>
            </a:r>
            <a:r>
              <a:rPr lang="en-US" sz="1800" b="1" kern="100" dirty="0">
                <a:solidFill>
                  <a:srgbClr val="CAADBE"/>
                </a:solidFill>
                <a:effectLst/>
                <a:latin typeface="Times New Roman" panose="02020603050405020304" pitchFamily="18" charset="0"/>
                <a:ea typeface="Aptos" panose="020B0004020202020204" pitchFamily="34" charset="0"/>
                <a:cs typeface="Times New Roman" panose="02020603050405020304" pitchFamily="18" charset="0"/>
              </a:rPr>
              <a:t>value-added,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dirty="0">
                <a:solidFill>
                  <a:srgbClr val="FC6B22"/>
                </a:solidFill>
                <a:effectLst/>
                <a:latin typeface="Times New Roman" panose="02020603050405020304" pitchFamily="18" charset="0"/>
                <a:ea typeface="Aptos" panose="020B0004020202020204" pitchFamily="34" charset="0"/>
                <a:cs typeface="Times New Roman" panose="02020603050405020304" pitchFamily="18" charset="0"/>
              </a:rPr>
              <a:t>material compensation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dirty="0">
                <a:solidFill>
                  <a:srgbClr val="DF4A4C"/>
                </a:solidFill>
                <a:effectLst/>
                <a:latin typeface="Times New Roman" panose="02020603050405020304" pitchFamily="18" charset="0"/>
                <a:ea typeface="Aptos" panose="020B0004020202020204" pitchFamily="34" charset="0"/>
                <a:cs typeface="Times New Roman" panose="02020603050405020304" pitchFamily="18" charset="0"/>
              </a:rPr>
              <a:t>service compensation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US" sz="1800" b="1" kern="100" dirty="0">
                <a:solidFill>
                  <a:srgbClr val="D0E4DD"/>
                </a:solidFill>
                <a:effectLst/>
                <a:latin typeface="Times New Roman" panose="02020603050405020304" pitchFamily="18" charset="0"/>
                <a:ea typeface="Aptos" panose="020B0004020202020204" pitchFamily="34" charset="0"/>
                <a:cs typeface="Times New Roman" panose="02020603050405020304" pitchFamily="18" charset="0"/>
              </a:rPr>
              <a:t>labor col compensation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allowing for a comprehensive analysis of their interrelationships and relative changes over time.</a:t>
            </a:r>
          </a:p>
          <a:p>
            <a:pPr marL="285750" indent="-2286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According to the column bar chart, </a:t>
            </a:r>
            <a:r>
              <a:rPr lang="en-US" b="1" dirty="0">
                <a:solidFill>
                  <a:srgbClr val="FC6B22"/>
                </a:solidFill>
                <a:effectLst/>
                <a:latin typeface="Times New Roman" panose="02020603050405020304" pitchFamily="18" charset="0"/>
                <a:cs typeface="Times New Roman" panose="02020603050405020304" pitchFamily="18" charset="0"/>
              </a:rPr>
              <a:t>material compensation</a:t>
            </a:r>
            <a:r>
              <a:rPr lang="en-US" dirty="0">
                <a:effectLst/>
                <a:latin typeface="Times New Roman" panose="02020603050405020304" pitchFamily="18" charset="0"/>
                <a:cs typeface="Times New Roman" panose="02020603050405020304" pitchFamily="18" charset="0"/>
              </a:rPr>
              <a:t>, </a:t>
            </a:r>
            <a:r>
              <a:rPr lang="en-US" b="1" dirty="0">
                <a:solidFill>
                  <a:srgbClr val="DF4A4C"/>
                </a:solidFill>
                <a:effectLst/>
                <a:latin typeface="Times New Roman" panose="02020603050405020304" pitchFamily="18" charset="0"/>
                <a:cs typeface="Times New Roman" panose="02020603050405020304" pitchFamily="18" charset="0"/>
              </a:rPr>
              <a:t>service compensation</a:t>
            </a:r>
            <a:r>
              <a:rPr lang="en-US" dirty="0">
                <a:effectLst/>
                <a:latin typeface="Times New Roman" panose="02020603050405020304" pitchFamily="18" charset="0"/>
                <a:cs typeface="Times New Roman" panose="02020603050405020304" pitchFamily="18" charset="0"/>
              </a:rPr>
              <a:t>, </a:t>
            </a:r>
            <a:r>
              <a:rPr lang="en-US" b="1" dirty="0">
                <a:solidFill>
                  <a:srgbClr val="CAADBE"/>
                </a:solidFill>
                <a:effectLst/>
                <a:latin typeface="Times New Roman" panose="02020603050405020304" pitchFamily="18" charset="0"/>
                <a:cs typeface="Times New Roman" panose="02020603050405020304" pitchFamily="18" charset="0"/>
              </a:rPr>
              <a:t>value-added</a:t>
            </a:r>
            <a:r>
              <a:rPr lang="en-US" dirty="0">
                <a:effectLst/>
                <a:latin typeface="Times New Roman" panose="02020603050405020304" pitchFamily="18" charset="0"/>
                <a:cs typeface="Times New Roman" panose="02020603050405020304" pitchFamily="18" charset="0"/>
              </a:rPr>
              <a:t>, and </a:t>
            </a:r>
            <a:r>
              <a:rPr lang="en-US" b="1" dirty="0">
                <a:solidFill>
                  <a:srgbClr val="D0E4DD"/>
                </a:solidFill>
                <a:effectLst/>
                <a:latin typeface="Times New Roman" panose="02020603050405020304" pitchFamily="18" charset="0"/>
                <a:cs typeface="Times New Roman" panose="02020603050405020304" pitchFamily="18" charset="0"/>
              </a:rPr>
              <a:t>labor col compensation </a:t>
            </a:r>
            <a:r>
              <a:rPr lang="en-US" dirty="0">
                <a:effectLst/>
                <a:latin typeface="Times New Roman" panose="02020603050405020304" pitchFamily="18" charset="0"/>
                <a:cs typeface="Times New Roman" panose="02020603050405020304" pitchFamily="18" charset="0"/>
              </a:rPr>
              <a:t>experienced a decline in 1987, which could be linked to the economic recession during that time and reduced demand for construction materials. </a:t>
            </a:r>
          </a:p>
          <a:p>
            <a:pPr marL="285750" indent="-2286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In contrast, </a:t>
            </a:r>
            <a:r>
              <a:rPr lang="en-US" b="1" dirty="0">
                <a:solidFill>
                  <a:srgbClr val="FC6B22"/>
                </a:solidFill>
                <a:effectLst/>
                <a:latin typeface="Times New Roman" panose="02020603050405020304" pitchFamily="18" charset="0"/>
                <a:cs typeface="Times New Roman" panose="02020603050405020304" pitchFamily="18" charset="0"/>
              </a:rPr>
              <a:t>material compensation</a:t>
            </a:r>
            <a:r>
              <a:rPr lang="en-US" dirty="0">
                <a:effectLst/>
                <a:latin typeface="Times New Roman" panose="02020603050405020304" pitchFamily="18" charset="0"/>
                <a:cs typeface="Times New Roman" panose="02020603050405020304" pitchFamily="18" charset="0"/>
              </a:rPr>
              <a:t>, </a:t>
            </a:r>
            <a:r>
              <a:rPr lang="en-US" b="1" dirty="0">
                <a:solidFill>
                  <a:srgbClr val="DF4A4C"/>
                </a:solidFill>
                <a:effectLst/>
                <a:latin typeface="Times New Roman" panose="02020603050405020304" pitchFamily="18" charset="0"/>
                <a:cs typeface="Times New Roman" panose="02020603050405020304" pitchFamily="18" charset="0"/>
              </a:rPr>
              <a:t>service compensation</a:t>
            </a:r>
            <a:r>
              <a:rPr lang="en-US" dirty="0">
                <a:effectLst/>
                <a:latin typeface="Times New Roman" panose="02020603050405020304" pitchFamily="18" charset="0"/>
                <a:cs typeface="Times New Roman" panose="02020603050405020304" pitchFamily="18" charset="0"/>
              </a:rPr>
              <a:t>, </a:t>
            </a:r>
            <a:r>
              <a:rPr lang="en-US" b="1" dirty="0">
                <a:solidFill>
                  <a:srgbClr val="CAADBE"/>
                </a:solidFill>
                <a:effectLst/>
                <a:latin typeface="Times New Roman" panose="02020603050405020304" pitchFamily="18" charset="0"/>
                <a:cs typeface="Times New Roman" panose="02020603050405020304" pitchFamily="18" charset="0"/>
              </a:rPr>
              <a:t>value-added</a:t>
            </a:r>
            <a:r>
              <a:rPr lang="en-US" dirty="0">
                <a:effectLst/>
                <a:latin typeface="Times New Roman" panose="02020603050405020304" pitchFamily="18" charset="0"/>
                <a:cs typeface="Times New Roman" panose="02020603050405020304" pitchFamily="18" charset="0"/>
              </a:rPr>
              <a:t>, and </a:t>
            </a:r>
            <a:r>
              <a:rPr lang="en-US" b="1" dirty="0">
                <a:solidFill>
                  <a:srgbClr val="D0E4DD"/>
                </a:solidFill>
                <a:effectLst/>
                <a:latin typeface="Times New Roman" panose="02020603050405020304" pitchFamily="18" charset="0"/>
                <a:cs typeface="Times New Roman" panose="02020603050405020304" pitchFamily="18" charset="0"/>
              </a:rPr>
              <a:t>labor col compensation </a:t>
            </a:r>
            <a:r>
              <a:rPr lang="en-US" dirty="0">
                <a:solidFill>
                  <a:schemeClr val="tx1"/>
                </a:solidFill>
                <a:latin typeface="Times New Roman" panose="02020603050405020304" pitchFamily="18" charset="0"/>
                <a:cs typeface="Times New Roman" panose="02020603050405020304" pitchFamily="18" charset="0"/>
              </a:rPr>
              <a:t>faced a </a:t>
            </a:r>
            <a:r>
              <a:rPr lang="en-US" dirty="0">
                <a:effectLst/>
                <a:latin typeface="Times New Roman" panose="02020603050405020304" pitchFamily="18" charset="0"/>
                <a:cs typeface="Times New Roman" panose="02020603050405020304" pitchFamily="18" charset="0"/>
              </a:rPr>
              <a:t>steady increase during the year 2021, which can be due to increased demand, market growth, rising material costs, labor dynamics, and benefit enhancements drove significant increases in key economic indicators within the construction industry in 2021 compared to 1987.</a:t>
            </a:r>
            <a:endParaRPr lang="en-US" dirty="0">
              <a:latin typeface="Times New Roman" panose="02020603050405020304" pitchFamily="18" charset="0"/>
              <a:cs typeface="Times New Roman" panose="02020603050405020304" pitchFamily="18" charset="0"/>
            </a:endParaRPr>
          </a:p>
        </p:txBody>
      </p:sp>
      <p:pic>
        <p:nvPicPr>
          <p:cNvPr id="5" name="Picture 4" descr="A screenshot of a graph&#10;&#10;Description automatically generated">
            <a:extLst>
              <a:ext uri="{FF2B5EF4-FFF2-40B4-BE49-F238E27FC236}">
                <a16:creationId xmlns:a16="http://schemas.microsoft.com/office/drawing/2014/main" id="{DDCC56F4-555A-6645-1D87-08FC1C06C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058" y="2009553"/>
            <a:ext cx="6404942" cy="4848447"/>
          </a:xfrm>
          <a:prstGeom prst="rect">
            <a:avLst/>
          </a:prstGeom>
        </p:spPr>
      </p:pic>
    </p:spTree>
    <p:extLst>
      <p:ext uri="{BB962C8B-B14F-4D97-AF65-F5344CB8AC3E}">
        <p14:creationId xmlns:p14="http://schemas.microsoft.com/office/powerpoint/2010/main" val="1419820260"/>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{C9361DF4-6F7A-45F6-9A86-53B89D9BC7B1}tf22797433_win32</Template>
  <TotalTime>1738</TotalTime>
  <Words>2884</Words>
  <Application>Microsoft Office PowerPoint</Application>
  <PresentationFormat>Widescreen</PresentationFormat>
  <Paragraphs>156</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Söhne</vt:lpstr>
      <vt:lpstr>Times New Roman</vt:lpstr>
      <vt:lpstr>Univers Condensed Light</vt:lpstr>
      <vt:lpstr>Walbaum Display Light</vt:lpstr>
      <vt:lpstr>AngleLinesVTI</vt:lpstr>
      <vt:lpstr>Tracing the Decades of Development: Construction Industry's Evolution from 1987 to 2021</vt:lpstr>
      <vt:lpstr>AGENDA</vt:lpstr>
      <vt:lpstr>Overview </vt:lpstr>
      <vt:lpstr>introduction</vt:lpstr>
      <vt:lpstr>Key economic indicators</vt:lpstr>
      <vt:lpstr>PowerPoint Presentation</vt:lpstr>
      <vt:lpstr>How did the trends in labor compensation with and without compensation differ over time? </vt:lpstr>
      <vt:lpstr>How have the construction industry's compensation levels for research and development (R&amp;D) and information technology (IT) evolved over time?</vt:lpstr>
      <vt:lpstr>Can you identify any periods where one component experienced significant growth or decline compared to the others?</vt:lpstr>
      <vt:lpstr>dashboard</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Decades of Development: Construction Industry's Evolution from 1987 to 2021</dc:title>
  <dc:creator>Chandrasekaran, Divya</dc:creator>
  <cp:lastModifiedBy>divya sekhar</cp:lastModifiedBy>
  <cp:revision>1</cp:revision>
  <dcterms:created xsi:type="dcterms:W3CDTF">2024-05-06T01:01:35Z</dcterms:created>
  <dcterms:modified xsi:type="dcterms:W3CDTF">2024-05-08T02:23:24Z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