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1145-79DE-02D7-8DB8-7357CD391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06DB11-C58F-C6CE-63FD-39A0B2DEB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04AEB2-BD6C-25D7-6489-6D942B9B7D32}"/>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5" name="Footer Placeholder 4">
            <a:extLst>
              <a:ext uri="{FF2B5EF4-FFF2-40B4-BE49-F238E27FC236}">
                <a16:creationId xmlns:a16="http://schemas.microsoft.com/office/drawing/2014/main" id="{0ED85BF4-057B-5FAE-77B3-B404948C92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451EB-1150-B1D3-D053-6E8FC1A99A4F}"/>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147135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DD21-D42F-B700-3CFE-A260E2100F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8C2AD0-5099-19DD-2514-B5349425FF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B9D848-2EF9-524B-12B7-318B690AA4CB}"/>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5" name="Footer Placeholder 4">
            <a:extLst>
              <a:ext uri="{FF2B5EF4-FFF2-40B4-BE49-F238E27FC236}">
                <a16:creationId xmlns:a16="http://schemas.microsoft.com/office/drawing/2014/main" id="{6A627F33-F976-3636-A933-A632D871A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3BF73-A1DF-E8C6-08BB-E7A189E1C69D}"/>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54012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06EEA-260F-7BE5-177E-E059EBEE2F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058F-C6B8-FD74-5E49-4546BA3B3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2D3D0-3D1F-4CE6-A4BD-6069CF5DF8AD}"/>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5" name="Footer Placeholder 4">
            <a:extLst>
              <a:ext uri="{FF2B5EF4-FFF2-40B4-BE49-F238E27FC236}">
                <a16:creationId xmlns:a16="http://schemas.microsoft.com/office/drawing/2014/main" id="{009B5D67-C8B9-CD7F-F4FD-6BC0E9CECB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2C0008-4024-19B0-89B1-81B9DF858820}"/>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128752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D3FF-B706-1E7F-360E-62B8C3AA7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7EF2D-9762-4E66-ED13-573000AB9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2D6BC-4207-A89E-970B-5F87A236AD63}"/>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5" name="Footer Placeholder 4">
            <a:extLst>
              <a:ext uri="{FF2B5EF4-FFF2-40B4-BE49-F238E27FC236}">
                <a16:creationId xmlns:a16="http://schemas.microsoft.com/office/drawing/2014/main" id="{C2FA8E40-39DE-4B02-4030-A5B10A472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D83A3F-049B-9C22-D870-E8AB86F884A8}"/>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88355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77B0-2DB9-4DD6-A6D1-43BF2ECF3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1C0B82-03BA-226A-6AA5-18BEC3502E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83350-009E-A90A-1F99-D66B2CA2E7F6}"/>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5" name="Footer Placeholder 4">
            <a:extLst>
              <a:ext uri="{FF2B5EF4-FFF2-40B4-BE49-F238E27FC236}">
                <a16:creationId xmlns:a16="http://schemas.microsoft.com/office/drawing/2014/main" id="{5FF3D847-AEC3-951C-4140-7F2369971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DD03B-6EB1-59AE-911F-388348725C5D}"/>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380066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3393-FA4C-A2FB-BD37-01C065CC64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46CF06-3757-8525-236C-E797079C4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758D83-1F27-AF3E-8FA4-79CAF0EFC5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621747-7AEC-175F-E096-A710C50ABA94}"/>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6" name="Footer Placeholder 5">
            <a:extLst>
              <a:ext uri="{FF2B5EF4-FFF2-40B4-BE49-F238E27FC236}">
                <a16:creationId xmlns:a16="http://schemas.microsoft.com/office/drawing/2014/main" id="{D16883E5-9EF7-9FA5-10DC-D23C9F6CA4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44D59-725F-75C7-AFEA-A9B6C3816C46}"/>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6871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1740-BA79-EB9C-361A-843C8DF92E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C65803-36A1-AAD9-5B36-4CD1B9E77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28927-82AB-3181-7976-F5E5AA5466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E393F9-5B4D-2B79-9E1D-DD94061EC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5E26B-732E-B1A2-CDDF-83377BB093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C49F26-7AB1-54E5-69C4-E150C898AC53}"/>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8" name="Footer Placeholder 7">
            <a:extLst>
              <a:ext uri="{FF2B5EF4-FFF2-40B4-BE49-F238E27FC236}">
                <a16:creationId xmlns:a16="http://schemas.microsoft.com/office/drawing/2014/main" id="{60C55421-AEBD-48E5-42ED-F50F3646A1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0E405D-397F-CA25-4EFC-AE078E6F4E43}"/>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377254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BAC2-D227-24FE-752B-1799534BB9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DF5B7E-7445-D455-770C-AD6FB79835EC}"/>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4" name="Footer Placeholder 3">
            <a:extLst>
              <a:ext uri="{FF2B5EF4-FFF2-40B4-BE49-F238E27FC236}">
                <a16:creationId xmlns:a16="http://schemas.microsoft.com/office/drawing/2014/main" id="{8F0055BD-F8E2-46D9-6C9B-1BF2E0DD7B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5994AA-40C0-251B-1449-EBAB07769128}"/>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321381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26C02-3B04-AE7C-8E73-C7029EC35441}"/>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3" name="Footer Placeholder 2">
            <a:extLst>
              <a:ext uri="{FF2B5EF4-FFF2-40B4-BE49-F238E27FC236}">
                <a16:creationId xmlns:a16="http://schemas.microsoft.com/office/drawing/2014/main" id="{D01AFA9D-C6B3-19E8-070A-4AB62294D6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9D0B78-3601-D051-7AA0-B4300AD10AAC}"/>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136020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8370-F1CA-83AE-B8C4-E6E4DE9AF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13570E-6ED5-9775-C5B7-A44888EE1B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23828F-1926-A9B2-1480-6D70BAFA2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5ED07-9384-DF2F-8FCC-ABC079FD63E2}"/>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6" name="Footer Placeholder 5">
            <a:extLst>
              <a:ext uri="{FF2B5EF4-FFF2-40B4-BE49-F238E27FC236}">
                <a16:creationId xmlns:a16="http://schemas.microsoft.com/office/drawing/2014/main" id="{1D219157-4157-ECA8-E171-CF1A3F034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7728F8-54E8-FEAF-10B4-4ED12CA2AF26}"/>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156183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D0E7-9EC5-8D08-B27F-ACE8CA2C4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85FE3E-4EBA-37E6-FCD6-627CB1B82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E51401-72D4-6D84-C236-0F46CAE66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2E6C6-0DD0-8715-273D-B63B9453C763}"/>
              </a:ext>
            </a:extLst>
          </p:cNvPr>
          <p:cNvSpPr>
            <a:spLocks noGrp="1"/>
          </p:cNvSpPr>
          <p:nvPr>
            <p:ph type="dt" sz="half" idx="10"/>
          </p:nvPr>
        </p:nvSpPr>
        <p:spPr/>
        <p:txBody>
          <a:bodyPr/>
          <a:lstStyle/>
          <a:p>
            <a:fld id="{8A24575F-DA4D-4F04-A1A3-FC02FF8EB0C9}" type="datetimeFigureOut">
              <a:rPr lang="en-IN" smtClean="0"/>
              <a:t>15-12-2024</a:t>
            </a:fld>
            <a:endParaRPr lang="en-IN"/>
          </a:p>
        </p:txBody>
      </p:sp>
      <p:sp>
        <p:nvSpPr>
          <p:cNvPr id="6" name="Footer Placeholder 5">
            <a:extLst>
              <a:ext uri="{FF2B5EF4-FFF2-40B4-BE49-F238E27FC236}">
                <a16:creationId xmlns:a16="http://schemas.microsoft.com/office/drawing/2014/main" id="{2F7C2CA9-CDB7-CB8D-BCF5-5710CBECAA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AF514D-8BE3-7755-7C7A-1071CEFCC112}"/>
              </a:ext>
            </a:extLst>
          </p:cNvPr>
          <p:cNvSpPr>
            <a:spLocks noGrp="1"/>
          </p:cNvSpPr>
          <p:nvPr>
            <p:ph type="sldNum" sz="quarter" idx="12"/>
          </p:nvPr>
        </p:nvSpPr>
        <p:spPr/>
        <p:txBody>
          <a:bodyPr/>
          <a:lstStyle/>
          <a:p>
            <a:fld id="{41D2D78E-1514-4610-A80A-79D71302298E}" type="slidenum">
              <a:rPr lang="en-IN" smtClean="0"/>
              <a:t>‹#›</a:t>
            </a:fld>
            <a:endParaRPr lang="en-IN"/>
          </a:p>
        </p:txBody>
      </p:sp>
    </p:spTree>
    <p:extLst>
      <p:ext uri="{BB962C8B-B14F-4D97-AF65-F5344CB8AC3E}">
        <p14:creationId xmlns:p14="http://schemas.microsoft.com/office/powerpoint/2010/main" val="73009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6FF0B-E504-9201-0286-65E0CA3F4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A28690-2830-3EE6-03C1-1630A17D5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BBE4B-7818-FE0F-8E0B-976C06036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4575F-DA4D-4F04-A1A3-FC02FF8EB0C9}" type="datetimeFigureOut">
              <a:rPr lang="en-IN" smtClean="0"/>
              <a:t>15-12-2024</a:t>
            </a:fld>
            <a:endParaRPr lang="en-IN"/>
          </a:p>
        </p:txBody>
      </p:sp>
      <p:sp>
        <p:nvSpPr>
          <p:cNvPr id="5" name="Footer Placeholder 4">
            <a:extLst>
              <a:ext uri="{FF2B5EF4-FFF2-40B4-BE49-F238E27FC236}">
                <a16:creationId xmlns:a16="http://schemas.microsoft.com/office/drawing/2014/main" id="{31FE26B4-0A26-9001-8995-EA369E8B3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5DC901-F0CD-A46C-F5FF-544D43E2A6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2D78E-1514-4610-A80A-79D71302298E}" type="slidenum">
              <a:rPr lang="en-IN" smtClean="0"/>
              <a:t>‹#›</a:t>
            </a:fld>
            <a:endParaRPr lang="en-IN"/>
          </a:p>
        </p:txBody>
      </p:sp>
    </p:spTree>
    <p:extLst>
      <p:ext uri="{BB962C8B-B14F-4D97-AF65-F5344CB8AC3E}">
        <p14:creationId xmlns:p14="http://schemas.microsoft.com/office/powerpoint/2010/main" val="147273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5C410-C712-FD47-3C44-90D7300189E0}"/>
              </a:ext>
            </a:extLst>
          </p:cNvPr>
          <p:cNvSpPr txBox="1"/>
          <p:nvPr/>
        </p:nvSpPr>
        <p:spPr>
          <a:xfrm>
            <a:off x="717756" y="2340077"/>
            <a:ext cx="12329650" cy="3046988"/>
          </a:xfrm>
          <a:prstGeom prst="rect">
            <a:avLst/>
          </a:prstGeom>
          <a:noFill/>
        </p:spPr>
        <p:txBody>
          <a:bodyPr wrap="square" rtlCol="0">
            <a:spAutoFit/>
          </a:bodyPr>
          <a:lstStyle/>
          <a:p>
            <a:r>
              <a:rPr lang="en-IN" dirty="0"/>
              <a:t>		                </a:t>
            </a:r>
            <a:r>
              <a:rPr lang="en-IN" sz="4400" dirty="0"/>
              <a:t>EXPOSYS DATA LABS</a:t>
            </a:r>
          </a:p>
          <a:p>
            <a:r>
              <a:rPr lang="en-IN" sz="2000" dirty="0"/>
              <a:t>				</a:t>
            </a:r>
          </a:p>
          <a:p>
            <a:r>
              <a:rPr lang="en-IN" sz="2000" dirty="0"/>
              <a:t>				Presentation on</a:t>
            </a:r>
          </a:p>
          <a:p>
            <a:r>
              <a:rPr lang="en-IN" sz="2000" dirty="0"/>
              <a:t>		         </a:t>
            </a:r>
            <a:r>
              <a:rPr lang="en-IN" sz="3600" dirty="0"/>
              <a:t>“MASS_MAIL_DISPATCHER”</a:t>
            </a:r>
          </a:p>
          <a:p>
            <a:endParaRPr lang="en-IN" sz="3600" dirty="0"/>
          </a:p>
          <a:p>
            <a:r>
              <a:rPr lang="en-IN" dirty="0"/>
              <a:t>Presented By:                                                                                                                                                     Guided BY:</a:t>
            </a:r>
          </a:p>
          <a:p>
            <a:r>
              <a:rPr lang="en-IN" dirty="0"/>
              <a:t>DIVYA AC                                                                                                                                                              Project Mentor</a:t>
            </a:r>
          </a:p>
        </p:txBody>
      </p:sp>
      <p:pic>
        <p:nvPicPr>
          <p:cNvPr id="6" name="Picture 5">
            <a:extLst>
              <a:ext uri="{FF2B5EF4-FFF2-40B4-BE49-F238E27FC236}">
                <a16:creationId xmlns:a16="http://schemas.microsoft.com/office/drawing/2014/main" id="{AA565C06-6616-05DC-547C-2D4336B91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036" y="157316"/>
            <a:ext cx="1905000" cy="1905000"/>
          </a:xfrm>
          <a:prstGeom prst="rect">
            <a:avLst/>
          </a:prstGeom>
        </p:spPr>
      </p:pic>
    </p:spTree>
    <p:extLst>
      <p:ext uri="{BB962C8B-B14F-4D97-AF65-F5344CB8AC3E}">
        <p14:creationId xmlns:p14="http://schemas.microsoft.com/office/powerpoint/2010/main" val="489468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E7F38-05F9-CCA2-BC2F-E3CA2671E230}"/>
              </a:ext>
            </a:extLst>
          </p:cNvPr>
          <p:cNvSpPr>
            <a:spLocks noGrp="1"/>
          </p:cNvSpPr>
          <p:nvPr>
            <p:ph idx="1"/>
          </p:nvPr>
        </p:nvSpPr>
        <p:spPr>
          <a:xfrm>
            <a:off x="1435510" y="1091381"/>
            <a:ext cx="9134167" cy="4503174"/>
          </a:xfrm>
        </p:spPr>
        <p:txBody>
          <a:bodyPr/>
          <a:lstStyle/>
          <a:p>
            <a:pPr marL="0" indent="0">
              <a:buNone/>
            </a:pPr>
            <a:r>
              <a:rPr lang="en-IN" u="sng" dirty="0"/>
              <a:t>ACKNOWLEDGEMENT</a:t>
            </a:r>
          </a:p>
          <a:p>
            <a:pPr marL="0" indent="0">
              <a:buNone/>
            </a:pPr>
            <a:endParaRPr lang="en-IN" dirty="0"/>
          </a:p>
          <a:p>
            <a:pPr marL="0" indent="0">
              <a:buNone/>
            </a:pPr>
            <a:r>
              <a:rPr lang="en-IN" sz="2000" dirty="0"/>
              <a:t>It gives us great pleasure in presenting the project presentation on </a:t>
            </a:r>
          </a:p>
          <a:p>
            <a:pPr marL="0" indent="0">
              <a:buNone/>
            </a:pPr>
            <a:r>
              <a:rPr lang="en-IN" sz="2000" b="1" dirty="0"/>
              <a:t>“MASS-MAIL-DISPATCHER”.</a:t>
            </a:r>
          </a:p>
          <a:p>
            <a:pPr marL="0" indent="0">
              <a:lnSpc>
                <a:spcPct val="150000"/>
              </a:lnSpc>
              <a:buNone/>
            </a:pPr>
            <a:r>
              <a:rPr lang="en-IN" sz="2000" dirty="0"/>
              <a:t>I would like to take this opportunity to thank my project mentor , for giving me all the  help and mentor I needed. I was grateful to him for their kind support. Their valuable suggestions were very helpful. I was also grateful. To , </a:t>
            </a:r>
            <a:r>
              <a:rPr lang="en-IN" sz="2000" b="1" i="1" dirty="0" err="1"/>
              <a:t>Exposys</a:t>
            </a:r>
            <a:r>
              <a:rPr lang="en-IN" sz="2000" b="1" i="1" dirty="0"/>
              <a:t>  Data Lab</a:t>
            </a:r>
            <a:r>
              <a:rPr lang="en-IN" sz="2000" i="1" dirty="0"/>
              <a:t> </a:t>
            </a:r>
            <a:r>
              <a:rPr lang="en-IN" sz="2000" dirty="0"/>
              <a:t>, Bengaluru for their indispensable support and suggestions</a:t>
            </a:r>
          </a:p>
          <a:p>
            <a:pPr marL="0" indent="0">
              <a:buNone/>
            </a:pPr>
            <a:endParaRPr lang="en-IN" sz="2000" dirty="0"/>
          </a:p>
        </p:txBody>
      </p:sp>
    </p:spTree>
    <p:extLst>
      <p:ext uri="{BB962C8B-B14F-4D97-AF65-F5344CB8AC3E}">
        <p14:creationId xmlns:p14="http://schemas.microsoft.com/office/powerpoint/2010/main" val="356057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61B0D6-E422-4E54-0DAA-29BB873DB989}"/>
              </a:ext>
            </a:extLst>
          </p:cNvPr>
          <p:cNvSpPr txBox="1"/>
          <p:nvPr/>
        </p:nvSpPr>
        <p:spPr>
          <a:xfrm>
            <a:off x="221226" y="255638"/>
            <a:ext cx="11749548" cy="4401205"/>
          </a:xfrm>
          <a:prstGeom prst="rect">
            <a:avLst/>
          </a:prstGeom>
          <a:noFill/>
        </p:spPr>
        <p:txBody>
          <a:bodyPr wrap="square" rtlCol="0">
            <a:spAutoFit/>
          </a:bodyPr>
          <a:lstStyle/>
          <a:p>
            <a:r>
              <a:rPr lang="en-IN" sz="3200" dirty="0"/>
              <a:t>                                                        </a:t>
            </a:r>
            <a:r>
              <a:rPr lang="en-IN" sz="3200" u="sng" dirty="0"/>
              <a:t>Agenda</a:t>
            </a:r>
          </a:p>
          <a:p>
            <a:endParaRPr lang="en-IN" sz="3200" dirty="0"/>
          </a:p>
          <a:p>
            <a:pPr marL="342900" indent="-342900">
              <a:buFont typeface="Arial" panose="020B0604020202020204" pitchFamily="34" charset="0"/>
              <a:buChar char="•"/>
            </a:pPr>
            <a:r>
              <a:rPr lang="en-IN" sz="2400" dirty="0"/>
              <a:t>Introduction</a:t>
            </a:r>
          </a:p>
          <a:p>
            <a:pPr marL="342900" indent="-342900">
              <a:buFont typeface="Arial" panose="020B0604020202020204" pitchFamily="34" charset="0"/>
              <a:buChar char="•"/>
            </a:pPr>
            <a:r>
              <a:rPr lang="en-IN" sz="2400" dirty="0"/>
              <a:t>Key Features</a:t>
            </a:r>
          </a:p>
          <a:p>
            <a:pPr marL="342900" indent="-342900">
              <a:buFont typeface="Arial" panose="020B0604020202020204" pitchFamily="34" charset="0"/>
              <a:buChar char="•"/>
            </a:pPr>
            <a:r>
              <a:rPr lang="en-IN" sz="2400" dirty="0"/>
              <a:t>User Benefits</a:t>
            </a:r>
          </a:p>
          <a:p>
            <a:pPr marL="342900" indent="-342900">
              <a:buFont typeface="Arial" panose="020B0604020202020204" pitchFamily="34" charset="0"/>
              <a:buChar char="•"/>
            </a:pPr>
            <a:r>
              <a:rPr lang="en-IN" sz="2400" dirty="0"/>
              <a:t>How it Works</a:t>
            </a:r>
          </a:p>
          <a:p>
            <a:pPr marL="342900" indent="-342900">
              <a:buFont typeface="Arial" panose="020B0604020202020204" pitchFamily="34" charset="0"/>
              <a:buChar char="•"/>
            </a:pPr>
            <a:r>
              <a:rPr lang="en-IN" sz="2400" dirty="0"/>
              <a:t>Community and Engagement</a:t>
            </a:r>
          </a:p>
          <a:p>
            <a:pPr marL="342900" indent="-342900">
              <a:buFont typeface="Arial" panose="020B0604020202020204" pitchFamily="34" charset="0"/>
              <a:buChar char="•"/>
            </a:pPr>
            <a:r>
              <a:rPr lang="en-IN" sz="2400" dirty="0"/>
              <a:t>Mass mail future</a:t>
            </a:r>
          </a:p>
          <a:p>
            <a:pPr marL="342900" indent="-342900">
              <a:buFont typeface="Arial" panose="020B0604020202020204" pitchFamily="34" charset="0"/>
              <a:buChar char="•"/>
            </a:pPr>
            <a:r>
              <a:rPr lang="en-IN" sz="2400" dirty="0"/>
              <a:t>Conclusion</a:t>
            </a:r>
          </a:p>
          <a:p>
            <a:pPr marL="342900" indent="-342900">
              <a:buFont typeface="Arial" panose="020B0604020202020204" pitchFamily="34" charset="0"/>
              <a:buChar char="•"/>
            </a:pPr>
            <a:r>
              <a:rPr lang="en-IN" sz="2400" dirty="0"/>
              <a:t>Acknowledgement</a:t>
            </a:r>
          </a:p>
          <a:p>
            <a:endParaRPr lang="en-IN" sz="2400" dirty="0"/>
          </a:p>
        </p:txBody>
      </p:sp>
    </p:spTree>
    <p:extLst>
      <p:ext uri="{BB962C8B-B14F-4D97-AF65-F5344CB8AC3E}">
        <p14:creationId xmlns:p14="http://schemas.microsoft.com/office/powerpoint/2010/main" val="58344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0384F-520E-B4D4-4B78-CB544048BDDE}"/>
              </a:ext>
            </a:extLst>
          </p:cNvPr>
          <p:cNvSpPr>
            <a:spLocks noGrp="1"/>
          </p:cNvSpPr>
          <p:nvPr>
            <p:ph idx="1"/>
          </p:nvPr>
        </p:nvSpPr>
        <p:spPr>
          <a:xfrm>
            <a:off x="176981" y="235974"/>
            <a:ext cx="11176819" cy="5940989"/>
          </a:xfrm>
        </p:spPr>
        <p:txBody>
          <a:bodyPr/>
          <a:lstStyle/>
          <a:p>
            <a:pPr marL="0" indent="0">
              <a:buNone/>
            </a:pPr>
            <a:r>
              <a:rPr lang="en-IN" b="1" u="sng" dirty="0"/>
              <a:t>INTRODUCTION</a:t>
            </a:r>
          </a:p>
          <a:p>
            <a:pPr marL="0" indent="0">
              <a:buNone/>
            </a:pPr>
            <a:endParaRPr lang="en-IN" dirty="0"/>
          </a:p>
          <a:p>
            <a:r>
              <a:rPr lang="en-US" sz="2400" dirty="0"/>
              <a:t>A mass mail dispatcher is a powerful tool designed to manage and send bulk emails efficiently.</a:t>
            </a:r>
          </a:p>
          <a:p>
            <a:r>
              <a:rPr lang="en-US" sz="2400" dirty="0"/>
              <a:t> It is typically used for marketing campaigns, newsletters, updates, or communication with a large number of recipients at once.</a:t>
            </a:r>
          </a:p>
          <a:p>
            <a:r>
              <a:rPr lang="en-US" sz="2400" dirty="0"/>
              <a:t> The main goal of a mass mail dispatcher is to streamline the email distribution process, ensuring that emails are delivered on time, are personalized, and comply with regulations.</a:t>
            </a:r>
          </a:p>
          <a:p>
            <a:r>
              <a:rPr lang="en-US" sz="2400" dirty="0"/>
              <a:t>In this project, we focus on the development of a web-based mass mail dispatcher, which automates email distribution, handles large datasets, and allows for easy customization and tracking of email campaigns.</a:t>
            </a:r>
          </a:p>
          <a:p>
            <a:r>
              <a:rPr lang="en-US" sz="2400" dirty="0"/>
              <a:t>The key features include user authentication, email scheduling, automated content insertion, and detailed reporting on open rates and click-throughs.</a:t>
            </a:r>
            <a:endParaRPr lang="en-IN" sz="2400" dirty="0"/>
          </a:p>
        </p:txBody>
      </p:sp>
    </p:spTree>
    <p:extLst>
      <p:ext uri="{BB962C8B-B14F-4D97-AF65-F5344CB8AC3E}">
        <p14:creationId xmlns:p14="http://schemas.microsoft.com/office/powerpoint/2010/main" val="390610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682F5-38F9-725F-1C64-BB6DA062C783}"/>
              </a:ext>
            </a:extLst>
          </p:cNvPr>
          <p:cNvSpPr>
            <a:spLocks noGrp="1"/>
          </p:cNvSpPr>
          <p:nvPr>
            <p:ph idx="1"/>
          </p:nvPr>
        </p:nvSpPr>
        <p:spPr>
          <a:xfrm>
            <a:off x="609600" y="462115"/>
            <a:ext cx="11366090" cy="5978013"/>
          </a:xfrm>
        </p:spPr>
        <p:txBody>
          <a:bodyPr/>
          <a:lstStyle/>
          <a:p>
            <a:pPr marL="0" indent="0">
              <a:buNone/>
            </a:pPr>
            <a:r>
              <a:rPr lang="en-IN" b="1" u="sng" dirty="0"/>
              <a:t>KEY FEATURES</a:t>
            </a:r>
          </a:p>
          <a:p>
            <a:pPr marL="0" indent="0">
              <a:buNone/>
            </a:pPr>
            <a:endParaRPr lang="en-IN" b="1" u="sng" dirty="0"/>
          </a:p>
          <a:p>
            <a:r>
              <a:rPr lang="en-US" sz="2000" b="1" dirty="0"/>
              <a:t>User Authentication and Access Control</a:t>
            </a:r>
            <a:br>
              <a:rPr lang="en-US" sz="2000" dirty="0"/>
            </a:br>
            <a:r>
              <a:rPr lang="en-US" sz="2000" dirty="0"/>
              <a:t>Secure login and user role management, ensuring that only authorized individuals can send and manage emails.</a:t>
            </a:r>
          </a:p>
          <a:p>
            <a:r>
              <a:rPr lang="en-US" sz="2000" b="1" dirty="0"/>
              <a:t>Bulk Email Sending</a:t>
            </a:r>
          </a:p>
          <a:p>
            <a:pPr marL="0" indent="0">
              <a:buNone/>
            </a:pPr>
            <a:r>
              <a:rPr lang="en-US" sz="2000" dirty="0"/>
              <a:t>    Efficient dispatch of emails to a large number of recipients, with the ability to import contact lists from various       formats (CSV, Excel)</a:t>
            </a:r>
          </a:p>
          <a:p>
            <a:r>
              <a:rPr lang="en-US" sz="2000" b="1" dirty="0"/>
              <a:t>Email Scheduling and Automation</a:t>
            </a:r>
          </a:p>
          <a:p>
            <a:pPr marL="0" indent="0">
              <a:buNone/>
            </a:pPr>
            <a:r>
              <a:rPr lang="en-US" sz="2000" dirty="0"/>
              <a:t>   The ability to schedule emails for future delivery, as well as set up automated email sequences (e.g., welcome emails, follow-ups, reminders).</a:t>
            </a:r>
            <a:endParaRPr lang="en-IN" sz="2000" dirty="0"/>
          </a:p>
          <a:p>
            <a:pPr marL="0" indent="0">
              <a:buNone/>
            </a:pPr>
            <a:endParaRPr lang="en-IN" sz="2400" b="1" u="sng" dirty="0"/>
          </a:p>
        </p:txBody>
      </p:sp>
    </p:spTree>
    <p:extLst>
      <p:ext uri="{BB962C8B-B14F-4D97-AF65-F5344CB8AC3E}">
        <p14:creationId xmlns:p14="http://schemas.microsoft.com/office/powerpoint/2010/main" val="57774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7B388-90BF-1153-C5C9-3A24008321AD}"/>
              </a:ext>
            </a:extLst>
          </p:cNvPr>
          <p:cNvSpPr>
            <a:spLocks noGrp="1"/>
          </p:cNvSpPr>
          <p:nvPr>
            <p:ph idx="1"/>
          </p:nvPr>
        </p:nvSpPr>
        <p:spPr>
          <a:xfrm>
            <a:off x="630494" y="543232"/>
            <a:ext cx="10765093" cy="5771535"/>
          </a:xfrm>
        </p:spPr>
        <p:txBody>
          <a:bodyPr/>
          <a:lstStyle/>
          <a:p>
            <a:pPr marL="0" indent="0">
              <a:buNone/>
            </a:pPr>
            <a:r>
              <a:rPr lang="en-IN" b="1" u="sng" dirty="0"/>
              <a:t>USER BENEFITS</a:t>
            </a:r>
          </a:p>
          <a:p>
            <a:pPr marL="0" indent="0">
              <a:buNone/>
            </a:pPr>
            <a:endParaRPr lang="en-IN" u="sng" dirty="0"/>
          </a:p>
          <a:p>
            <a:pPr marL="0" indent="0">
              <a:buNone/>
            </a:pPr>
            <a:r>
              <a:rPr lang="en-US" sz="2400" b="1" dirty="0"/>
              <a:t>Time Efficiency</a:t>
            </a:r>
            <a:br>
              <a:rPr lang="en-US" sz="2400" dirty="0"/>
            </a:br>
            <a:r>
              <a:rPr lang="en-US" sz="2400" dirty="0"/>
              <a:t>Automates the process of sending bulk emails, saving users significant time and effort compared to manually sending emails individually.</a:t>
            </a:r>
          </a:p>
          <a:p>
            <a:pPr marL="0" indent="0">
              <a:buNone/>
            </a:pPr>
            <a:r>
              <a:rPr lang="en-US" sz="2400" b="1" dirty="0"/>
              <a:t>Cost-Effective</a:t>
            </a:r>
            <a:br>
              <a:rPr lang="en-US" sz="2400" dirty="0"/>
            </a:br>
            <a:r>
              <a:rPr lang="en-US" sz="2400" dirty="0"/>
              <a:t>Reduces the need for third-party services, helping businesses save on costs associated with mass communication tools.</a:t>
            </a:r>
            <a:endParaRPr lang="en-IN" sz="2400" u="sng" dirty="0"/>
          </a:p>
          <a:p>
            <a:pPr marL="0" indent="0">
              <a:buNone/>
            </a:pPr>
            <a:endParaRPr lang="en-IN" sz="2400" u="sng" dirty="0"/>
          </a:p>
        </p:txBody>
      </p:sp>
    </p:spTree>
    <p:extLst>
      <p:ext uri="{BB962C8B-B14F-4D97-AF65-F5344CB8AC3E}">
        <p14:creationId xmlns:p14="http://schemas.microsoft.com/office/powerpoint/2010/main" val="323742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37071-F000-45C6-470E-089CB17D3408}"/>
              </a:ext>
            </a:extLst>
          </p:cNvPr>
          <p:cNvSpPr>
            <a:spLocks noGrp="1"/>
          </p:cNvSpPr>
          <p:nvPr>
            <p:ph idx="1"/>
          </p:nvPr>
        </p:nvSpPr>
        <p:spPr>
          <a:xfrm>
            <a:off x="393290" y="385917"/>
            <a:ext cx="11405419" cy="6086166"/>
          </a:xfrm>
        </p:spPr>
        <p:txBody>
          <a:bodyPr/>
          <a:lstStyle/>
          <a:p>
            <a:pPr marL="0" indent="0">
              <a:buNone/>
            </a:pPr>
            <a:r>
              <a:rPr lang="en-IN" b="1" u="sng" dirty="0"/>
              <a:t>HOW IT WORKS</a:t>
            </a:r>
          </a:p>
          <a:p>
            <a:pPr marL="0" indent="0">
              <a:buNone/>
            </a:pPr>
            <a:endParaRPr lang="en-IN" dirty="0"/>
          </a:p>
          <a:p>
            <a:r>
              <a:rPr lang="en-US" sz="2400" b="1" dirty="0"/>
              <a:t>User Setup</a:t>
            </a:r>
            <a:br>
              <a:rPr lang="en-US" sz="2400" dirty="0"/>
            </a:br>
            <a:r>
              <a:rPr lang="en-US" sz="2400" dirty="0"/>
              <a:t>The user creates an account and logs into the web-based platform. They may need to configure their email settings, such as SMTP server details, to ensure proper delivery.</a:t>
            </a:r>
          </a:p>
          <a:p>
            <a:r>
              <a:rPr lang="en-US" sz="2400" b="1" dirty="0"/>
              <a:t>Email Creation</a:t>
            </a:r>
            <a:br>
              <a:rPr lang="en-US" sz="2400" dirty="0"/>
            </a:br>
            <a:r>
              <a:rPr lang="en-US" sz="2400" dirty="0"/>
              <a:t>The user selects or creates an email template, adding personalized content (e.g., recipient’s name) and media (images, links, etc.). The dispatcher may provide an editor for both plain text and HTML emails</a:t>
            </a:r>
            <a:r>
              <a:rPr lang="en-US" sz="1600" dirty="0"/>
              <a:t>.</a:t>
            </a:r>
          </a:p>
          <a:p>
            <a:r>
              <a:rPr lang="en-US" sz="2400" b="1" dirty="0"/>
              <a:t>Sending and Delivery</a:t>
            </a:r>
            <a:br>
              <a:rPr lang="en-US" sz="2400" dirty="0"/>
            </a:br>
            <a:r>
              <a:rPr lang="en-US" sz="2400" dirty="0"/>
              <a:t>Once everything is configured, the user triggers the email campaign. The mass mail dispatcher handles the delivery, sending emails to thousands or more recipients in bulk</a:t>
            </a:r>
            <a:r>
              <a:rPr lang="en-US" sz="1600" dirty="0"/>
              <a:t>.</a:t>
            </a:r>
            <a:endParaRPr lang="en-IN" sz="2400" dirty="0"/>
          </a:p>
        </p:txBody>
      </p:sp>
    </p:spTree>
    <p:extLst>
      <p:ext uri="{BB962C8B-B14F-4D97-AF65-F5344CB8AC3E}">
        <p14:creationId xmlns:p14="http://schemas.microsoft.com/office/powerpoint/2010/main" val="256665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E537A-870C-C519-87FE-F418FB74A74C}"/>
              </a:ext>
            </a:extLst>
          </p:cNvPr>
          <p:cNvSpPr>
            <a:spLocks noGrp="1"/>
          </p:cNvSpPr>
          <p:nvPr>
            <p:ph idx="1"/>
          </p:nvPr>
        </p:nvSpPr>
        <p:spPr>
          <a:xfrm>
            <a:off x="1337187" y="398207"/>
            <a:ext cx="11936362" cy="6459793"/>
          </a:xfrm>
        </p:spPr>
        <p:txBody>
          <a:bodyPr/>
          <a:lstStyle/>
          <a:p>
            <a:pPr marL="0" indent="0">
              <a:buNone/>
            </a:pPr>
            <a:r>
              <a:rPr lang="en-IN" b="1" u="sng" dirty="0"/>
              <a:t>Community and Engagement</a:t>
            </a:r>
          </a:p>
          <a:p>
            <a:pPr marL="0" indent="0">
              <a:buNone/>
            </a:pPr>
            <a:endParaRPr lang="en-IN" dirty="0"/>
          </a:p>
          <a:p>
            <a:pPr marL="514350" indent="-514350">
              <a:buAutoNum type="arabicPeriod"/>
            </a:pPr>
            <a:r>
              <a:rPr lang="en-IN" sz="2400" dirty="0"/>
              <a:t>Personalized Communication</a:t>
            </a:r>
          </a:p>
          <a:p>
            <a:pPr marL="514350" indent="-514350">
              <a:buAutoNum type="arabicPeriod"/>
            </a:pPr>
            <a:r>
              <a:rPr lang="en-IN" sz="2400" dirty="0"/>
              <a:t>Segmentation and Targeting</a:t>
            </a:r>
          </a:p>
          <a:p>
            <a:pPr marL="514350" indent="-514350">
              <a:buAutoNum type="arabicPeriod"/>
            </a:pPr>
            <a:r>
              <a:rPr lang="en-IN" sz="2400" dirty="0"/>
              <a:t>Automated Workflows for Nurturing</a:t>
            </a:r>
          </a:p>
          <a:p>
            <a:pPr marL="514350" indent="-514350">
              <a:buAutoNum type="arabicPeriod"/>
            </a:pPr>
            <a:r>
              <a:rPr lang="en-IN" sz="2400" dirty="0"/>
              <a:t>Interactive and Rich Content</a:t>
            </a:r>
          </a:p>
        </p:txBody>
      </p:sp>
    </p:spTree>
    <p:extLst>
      <p:ext uri="{BB962C8B-B14F-4D97-AF65-F5344CB8AC3E}">
        <p14:creationId xmlns:p14="http://schemas.microsoft.com/office/powerpoint/2010/main" val="2566349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28B54-B59B-B313-0A67-D26735891523}"/>
              </a:ext>
            </a:extLst>
          </p:cNvPr>
          <p:cNvSpPr>
            <a:spLocks noGrp="1"/>
          </p:cNvSpPr>
          <p:nvPr>
            <p:ph idx="1"/>
          </p:nvPr>
        </p:nvSpPr>
        <p:spPr>
          <a:xfrm>
            <a:off x="747252" y="707923"/>
            <a:ext cx="11206316" cy="5940989"/>
          </a:xfrm>
        </p:spPr>
        <p:txBody>
          <a:bodyPr/>
          <a:lstStyle/>
          <a:p>
            <a:pPr marL="0" indent="0">
              <a:buNone/>
            </a:pPr>
            <a:r>
              <a:rPr lang="en-IN" b="1" u="sng" dirty="0"/>
              <a:t>MASS-MAIL-DISPATCHER FUTURE</a:t>
            </a:r>
          </a:p>
          <a:p>
            <a:pPr marL="0" indent="0">
              <a:buNone/>
            </a:pPr>
            <a:endParaRPr lang="en-IN" dirty="0"/>
          </a:p>
          <a:p>
            <a:pPr marL="514350" indent="-514350">
              <a:buAutoNum type="arabicPeriod"/>
            </a:pPr>
            <a:r>
              <a:rPr lang="en-US" sz="2400" dirty="0"/>
              <a:t>Increased Automation and AI Integration</a:t>
            </a:r>
          </a:p>
          <a:p>
            <a:pPr marL="514350" indent="-514350">
              <a:buAutoNum type="arabicPeriod"/>
            </a:pPr>
            <a:r>
              <a:rPr lang="en-US" sz="2400" dirty="0"/>
              <a:t>Advanced Reporting and Real-Time Analytics</a:t>
            </a:r>
            <a:endParaRPr lang="en-US" sz="2400" b="1" dirty="0"/>
          </a:p>
          <a:p>
            <a:pPr marL="514350" indent="-514350">
              <a:buAutoNum type="arabicPeriod"/>
            </a:pPr>
            <a:r>
              <a:rPr lang="en-US" sz="2400" dirty="0"/>
              <a:t>Increased Focus on Privacy and Compliance</a:t>
            </a:r>
          </a:p>
          <a:p>
            <a:pPr marL="514350" indent="-514350">
              <a:buAutoNum type="arabicPeriod"/>
            </a:pPr>
            <a:r>
              <a:rPr lang="en-IN" sz="2400" dirty="0"/>
              <a:t>Interactive and Engaging Content</a:t>
            </a:r>
          </a:p>
        </p:txBody>
      </p:sp>
    </p:spTree>
    <p:extLst>
      <p:ext uri="{BB962C8B-B14F-4D97-AF65-F5344CB8AC3E}">
        <p14:creationId xmlns:p14="http://schemas.microsoft.com/office/powerpoint/2010/main" val="181225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9FB6F-F79A-8AFE-73A4-A4261D31306A}"/>
              </a:ext>
            </a:extLst>
          </p:cNvPr>
          <p:cNvSpPr>
            <a:spLocks noGrp="1"/>
          </p:cNvSpPr>
          <p:nvPr>
            <p:ph idx="1"/>
          </p:nvPr>
        </p:nvSpPr>
        <p:spPr>
          <a:xfrm>
            <a:off x="707924" y="471948"/>
            <a:ext cx="10835148" cy="5742039"/>
          </a:xfrm>
        </p:spPr>
        <p:txBody>
          <a:bodyPr/>
          <a:lstStyle/>
          <a:p>
            <a:pPr marL="0" indent="0">
              <a:buNone/>
            </a:pPr>
            <a:r>
              <a:rPr lang="en-IN" b="1" dirty="0"/>
              <a:t>                                                  </a:t>
            </a:r>
            <a:r>
              <a:rPr lang="en-IN" b="1" u="sng" dirty="0"/>
              <a:t>CONCLUSION</a:t>
            </a:r>
          </a:p>
          <a:p>
            <a:pPr marL="0" indent="0">
              <a:buNone/>
            </a:pPr>
            <a:endParaRPr lang="en-IN" dirty="0"/>
          </a:p>
          <a:p>
            <a:pPr marL="0" indent="0">
              <a:buNone/>
            </a:pPr>
            <a:r>
              <a:rPr lang="en-US" sz="2400" dirty="0"/>
              <a:t>In conclusion, the mass mail dispatcher is an essential tool for businesses looking to streamline their email communication, improve efficiency, and enhance engagement with their audience. Through automation, personalization, and advanced analytics, it offers a powerful solution to manage large-scale email campaigns effectively. </a:t>
            </a:r>
          </a:p>
          <a:p>
            <a:pPr marL="0" indent="0">
              <a:buNone/>
            </a:pPr>
            <a:r>
              <a:rPr lang="en-US" sz="2400" dirty="0"/>
              <a:t>As we look to the future, the integration of AI, advanced reporting, and omnichannel capabilities will continue to revolutionize the way businesses connect with their customers. By adopting such technology, companies can ensure more impactful and relevant communications, driving better customer relationships and achieving long-term business success.</a:t>
            </a:r>
            <a:endParaRPr lang="en-IN" sz="2400" dirty="0"/>
          </a:p>
        </p:txBody>
      </p:sp>
    </p:spTree>
    <p:extLst>
      <p:ext uri="{BB962C8B-B14F-4D97-AF65-F5344CB8AC3E}">
        <p14:creationId xmlns:p14="http://schemas.microsoft.com/office/powerpoint/2010/main" val="185616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A C</dc:creator>
  <cp:lastModifiedBy>DIVYA A C</cp:lastModifiedBy>
  <cp:revision>1</cp:revision>
  <dcterms:created xsi:type="dcterms:W3CDTF">2024-12-15T15:13:30Z</dcterms:created>
  <dcterms:modified xsi:type="dcterms:W3CDTF">2024-12-15T15:13:42Z</dcterms:modified>
</cp:coreProperties>
</file>