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p:cViewPr varScale="1">
        <p:scale>
          <a:sx n="82" d="100"/>
          <a:sy n="82" d="100"/>
        </p:scale>
        <p:origin x="691"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066800" y="328766"/>
            <a:ext cx="11125200" cy="5120954"/>
          </a:xfrm>
          <a:prstGeom prst="rect">
            <a:avLst/>
          </a:prstGeom>
        </p:spPr>
        <p:txBody>
          <a:bodyPr vert="horz" wrap="square" lIns="0" tIns="16510" rIns="0" bIns="0" rtlCol="0">
            <a:spAutoFit/>
          </a:bodyPr>
          <a:lstStyle/>
          <a:p>
            <a:pPr marL="3213735">
              <a:lnSpc>
                <a:spcPct val="150000"/>
              </a:lnSpc>
              <a:spcBef>
                <a:spcPts val="130"/>
              </a:spcBef>
            </a:pPr>
            <a:r>
              <a:rPr lang="en-US" b="1" spc="15" dirty="0">
                <a:latin typeface="Times New Roman" panose="02020603050405020304" pitchFamily="18" charset="0"/>
                <a:cs typeface="Times New Roman" panose="02020603050405020304" pitchFamily="18" charset="0"/>
              </a:rPr>
              <a:t>IMAGE CAPTIONING USING </a:t>
            </a:r>
            <a:br>
              <a:rPr lang="en-US" b="1" spc="15" dirty="0">
                <a:latin typeface="Times New Roman" panose="02020603050405020304" pitchFamily="18" charset="0"/>
                <a:cs typeface="Times New Roman" panose="02020603050405020304" pitchFamily="18" charset="0"/>
              </a:rPr>
            </a:br>
            <a:r>
              <a:rPr lang="en-US" b="1" spc="15" dirty="0">
                <a:latin typeface="Times New Roman" panose="02020603050405020304" pitchFamily="18" charset="0"/>
                <a:cs typeface="Times New Roman" panose="02020603050405020304" pitchFamily="18" charset="0"/>
              </a:rPr>
              <a:t>        DEEP LEARNING</a:t>
            </a:r>
            <a:br>
              <a:rPr lang="en-US" b="1" spc="15" dirty="0">
                <a:latin typeface="Times New Roman" panose="02020603050405020304" pitchFamily="18" charset="0"/>
                <a:cs typeface="Times New Roman" panose="02020603050405020304" pitchFamily="18" charset="0"/>
              </a:rPr>
            </a:br>
            <a:br>
              <a:rPr lang="en-US" spc="15" dirty="0">
                <a:latin typeface="Times New Roman" panose="02020603050405020304" pitchFamily="18" charset="0"/>
                <a:cs typeface="Times New Roman" panose="02020603050405020304" pitchFamily="18" charset="0"/>
              </a:rPr>
            </a:br>
            <a:br>
              <a:rPr lang="en-US" spc="15" dirty="0">
                <a:latin typeface="Times New Roman" panose="02020603050405020304" pitchFamily="18" charset="0"/>
                <a:cs typeface="Times New Roman" panose="02020603050405020304" pitchFamily="18" charset="0"/>
              </a:rPr>
            </a:br>
            <a:r>
              <a:rPr lang="en-US" sz="2400" b="1" spc="15" dirty="0">
                <a:latin typeface="Times New Roman" panose="02020603050405020304" pitchFamily="18" charset="0"/>
                <a:cs typeface="Times New Roman" panose="02020603050405020304" pitchFamily="18" charset="0"/>
              </a:rPr>
              <a:t>PRESENTED BY </a:t>
            </a:r>
            <a:r>
              <a:rPr lang="en-US" sz="2400" spc="15" dirty="0">
                <a:latin typeface="Times New Roman" panose="02020603050405020304" pitchFamily="18" charset="0"/>
                <a:cs typeface="Times New Roman" panose="02020603050405020304" pitchFamily="18" charset="0"/>
              </a:rPr>
              <a:t>: DIVYA R</a:t>
            </a:r>
            <a:br>
              <a:rPr lang="en-US" sz="2400" spc="15" dirty="0">
                <a:latin typeface="Times New Roman" panose="02020603050405020304" pitchFamily="18" charset="0"/>
                <a:cs typeface="Times New Roman" panose="02020603050405020304" pitchFamily="18" charset="0"/>
              </a:rPr>
            </a:br>
            <a:r>
              <a:rPr lang="en-US" sz="2400" b="1" spc="15" dirty="0">
                <a:latin typeface="Times New Roman" panose="02020603050405020304" pitchFamily="18" charset="0"/>
                <a:cs typeface="Times New Roman" panose="02020603050405020304" pitchFamily="18" charset="0"/>
              </a:rPr>
              <a:t>REGISTER NUMBER </a:t>
            </a:r>
            <a:r>
              <a:rPr lang="en-US" sz="2400" spc="15" dirty="0">
                <a:latin typeface="Times New Roman" panose="02020603050405020304" pitchFamily="18" charset="0"/>
                <a:cs typeface="Times New Roman" panose="02020603050405020304" pitchFamily="18" charset="0"/>
              </a:rPr>
              <a:t>: 711721243023</a:t>
            </a:r>
            <a:br>
              <a:rPr lang="en-US" sz="2400" spc="15" dirty="0">
                <a:latin typeface="Times New Roman" panose="02020603050405020304" pitchFamily="18" charset="0"/>
                <a:cs typeface="Times New Roman" panose="02020603050405020304" pitchFamily="18" charset="0"/>
              </a:rPr>
            </a:br>
            <a:r>
              <a:rPr lang="en-US" sz="2400" b="1" spc="15" dirty="0">
                <a:latin typeface="Times New Roman" panose="02020603050405020304" pitchFamily="18" charset="0"/>
                <a:cs typeface="Times New Roman" panose="02020603050405020304" pitchFamily="18" charset="0"/>
              </a:rPr>
              <a:t>DEPARTMENT</a:t>
            </a:r>
            <a:r>
              <a:rPr lang="en-US" sz="2400" spc="15" dirty="0">
                <a:latin typeface="Times New Roman" panose="02020603050405020304" pitchFamily="18" charset="0"/>
                <a:cs typeface="Times New Roman" panose="02020603050405020304" pitchFamily="18" charset="0"/>
              </a:rPr>
              <a:t> : ARTIFICIAL INTELLIGENCE AND DATA SCIENCE</a:t>
            </a:r>
            <a:endParaRPr sz="2400" spc="15"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AC3C23-3DF5-554C-EB88-438960DF14AF}"/>
              </a:ext>
            </a:extLst>
          </p:cNvPr>
          <p:cNvSpPr txBox="1"/>
          <p:nvPr/>
        </p:nvSpPr>
        <p:spPr>
          <a:xfrm>
            <a:off x="228600" y="152400"/>
            <a:ext cx="10363200" cy="6463308"/>
          </a:xfrm>
          <a:prstGeom prst="rect">
            <a:avLst/>
          </a:prstGeom>
          <a:noFill/>
        </p:spPr>
        <p:txBody>
          <a:bodyPr wrap="square">
            <a:spAutoFit/>
          </a:bodyPr>
          <a:lstStyle/>
          <a:p>
            <a:pPr algn="l"/>
            <a:endPar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Process:</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The extracted features from the CNN are fed into the RNN or Transformer model as the initial state or context. The model then generates a sequence of words based on this context and previously generated words, using techniques like teacher forcing during training. Beam search may be used during inference to improve the quality of the generated captions.</a:t>
            </a:r>
          </a:p>
          <a:p>
            <a:pPr algn="l"/>
            <a:endPar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3. Training Process</a:t>
            </a:r>
          </a:p>
          <a:p>
            <a:pPr algn="l"/>
            <a:endPar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Data:</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A dataset with images and corresponding captions is required. Common datasets include MS COCO, Flickr8k, and Flickr30k.</a:t>
            </a:r>
          </a:p>
          <a:p>
            <a:pPr algn="l"/>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Loss Function: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The model is typically trained end-to-end with a loss function like cross-entropy loss, which measures the difference between the predicted word sequence and the actual caption.</a:t>
            </a:r>
          </a:p>
          <a:p>
            <a:pPr algn="l"/>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Optimization: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Stochastic gradient descent (SGD) or its variants like Adam are used for optimization.</a:t>
            </a:r>
          </a:p>
          <a:p>
            <a:pPr algn="l"/>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4. Integration and Improvements</a:t>
            </a:r>
          </a:p>
          <a:p>
            <a:pPr algn="l"/>
            <a:endPar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Attention Mechanism:</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Incorporating an attention mechanism allows the model to focus on specific parts of the image while generating each word, leading to more accurate and relevant captions.</a:t>
            </a:r>
          </a:p>
          <a:p>
            <a:pPr algn="l"/>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Fine-tuning:</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The CNN and RNN/Transformer components can be fine-tuned jointly with the image captioning dataset to adapt the pre-trained models more closely to the task.</a:t>
            </a:r>
          </a:p>
        </p:txBody>
      </p:sp>
    </p:spTree>
    <p:extLst>
      <p:ext uri="{BB962C8B-B14F-4D97-AF65-F5344CB8AC3E}">
        <p14:creationId xmlns:p14="http://schemas.microsoft.com/office/powerpoint/2010/main" val="1361992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72250" y="685800"/>
            <a:ext cx="3816668" cy="752129"/>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7" name="TextBox 16">
            <a:extLst>
              <a:ext uri="{FF2B5EF4-FFF2-40B4-BE49-F238E27FC236}">
                <a16:creationId xmlns:a16="http://schemas.microsoft.com/office/drawing/2014/main" id="{04E7EC0D-8951-5547-E437-6CC89CDC7B80}"/>
              </a:ext>
            </a:extLst>
          </p:cNvPr>
          <p:cNvSpPr txBox="1"/>
          <p:nvPr/>
        </p:nvSpPr>
        <p:spPr>
          <a:xfrm>
            <a:off x="752475" y="1828800"/>
            <a:ext cx="8400855" cy="1938992"/>
          </a:xfrm>
          <a:prstGeom prst="rect">
            <a:avLst/>
          </a:prstGeom>
          <a:noFill/>
        </p:spPr>
        <p:txBody>
          <a:bodyPr wrap="square">
            <a:spAutoFit/>
          </a:bodyPr>
          <a:lstStyle/>
          <a:p>
            <a:pPr algn="l"/>
            <a:r>
              <a:rPr lang="en-US" sz="2400" dirty="0">
                <a:solidFill>
                  <a:srgbClr val="0D0D0D"/>
                </a:solidFill>
                <a:highlight>
                  <a:srgbClr val="FFFFFF"/>
                </a:highlight>
                <a:latin typeface="Times New Roman" panose="02020603050405020304" pitchFamily="18" charset="0"/>
                <a:cs typeface="Times New Roman" panose="02020603050405020304" pitchFamily="18" charset="0"/>
              </a:rPr>
              <a:t>High accuracy in age prediction tasks was demonstrated by the Convolutional Neural Network (CNN) model, which on the test dataset attained a Mean Absolute Error of 3.8 years. Its robust performance was guaranteed by meticulous training and optimization, giving deployment assurances.</a:t>
            </a:r>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86" y="381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029549" y="2266203"/>
            <a:ext cx="5955954" cy="1986441"/>
          </a:xfrm>
          <a:prstGeom prst="rect">
            <a:avLst/>
          </a:prstGeom>
        </p:spPr>
        <p:txBody>
          <a:bodyPr vert="horz" wrap="square" lIns="0" tIns="16510" rIns="0" bIns="0" rtlCol="0">
            <a:spAutoFit/>
          </a:bodyPr>
          <a:lstStyle/>
          <a:p>
            <a:pPr marL="12700">
              <a:lnSpc>
                <a:spcPct val="100000"/>
              </a:lnSpc>
              <a:spcBef>
                <a:spcPts val="130"/>
              </a:spcBef>
            </a:pPr>
            <a:r>
              <a:rPr lang="en-US" sz="3200" spc="5" dirty="0">
                <a:latin typeface="Times New Roman" panose="02020603050405020304" pitchFamily="18" charset="0"/>
                <a:cs typeface="Times New Roman" panose="02020603050405020304" pitchFamily="18" charset="0"/>
              </a:rPr>
              <a:t>PROJECT TITLE  </a:t>
            </a:r>
            <a:br>
              <a:rPr lang="en-US" sz="3200" spc="5" dirty="0">
                <a:latin typeface="Times New Roman" panose="02020603050405020304" pitchFamily="18" charset="0"/>
                <a:cs typeface="Times New Roman" panose="02020603050405020304" pitchFamily="18" charset="0"/>
              </a:rPr>
            </a:br>
            <a:br>
              <a:rPr lang="en-US" sz="3200" spc="5" dirty="0">
                <a:latin typeface="Times New Roman" panose="02020603050405020304" pitchFamily="18" charset="0"/>
                <a:cs typeface="Times New Roman" panose="02020603050405020304" pitchFamily="18" charset="0"/>
              </a:rPr>
            </a:br>
            <a:r>
              <a:rPr lang="en-US" sz="3200" b="0" spc="5" dirty="0">
                <a:latin typeface="Times New Roman" panose="02020603050405020304" pitchFamily="18" charset="0"/>
                <a:cs typeface="Times New Roman" panose="02020603050405020304" pitchFamily="18" charset="0"/>
              </a:rPr>
              <a:t>IMAGE CAPTIONING USING DEEP LEARNING</a:t>
            </a:r>
            <a:endParaRPr sz="3200" b="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1714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621726" y="990600"/>
            <a:ext cx="4097441" cy="1921680"/>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br>
              <a:rPr lang="en-US" dirty="0">
                <a:latin typeface="Times New Roman" panose="02020603050405020304" pitchFamily="18" charset="0"/>
                <a:cs typeface="Times New Roman" panose="02020603050405020304" pitchFamily="18" charset="0"/>
              </a:rPr>
            </a:br>
            <a:br>
              <a:rPr lang="en-US" dirty="0"/>
            </a:br>
            <a:endParaRPr sz="28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24196" y="2139885"/>
            <a:ext cx="6069998" cy="2677656"/>
          </a:xfrm>
          <a:prstGeom prst="rect">
            <a:avLst/>
          </a:prstGeom>
          <a:noFill/>
        </p:spPr>
        <p:txBody>
          <a:bodyPr wrap="square" rtlCol="0">
            <a:spAutoFit/>
          </a:bodyPr>
          <a:lstStyle/>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Problem Statement</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Project Overview</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Who are the end Users?</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Our Solution And Its Value Proposition</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The Wow in our Solution</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Modelling</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Result and Evaluation</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52400" y="561675"/>
            <a:ext cx="7363779" cy="1224694"/>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lang="en-US" sz="4250" spc="-20"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S</a:t>
            </a:r>
            <a:r>
              <a:rPr sz="4250" spc="-370" dirty="0">
                <a:latin typeface="Times New Roman" panose="02020603050405020304" pitchFamily="18" charset="0"/>
                <a:cs typeface="Times New Roman" panose="02020603050405020304" pitchFamily="18" charset="0"/>
              </a:rPr>
              <a:t>T</a:t>
            </a:r>
            <a:r>
              <a:rPr sz="4250" spc="-375" dirty="0">
                <a:latin typeface="Times New Roman" panose="02020603050405020304" pitchFamily="18" charset="0"/>
                <a:cs typeface="Times New Roman" panose="02020603050405020304" pitchFamily="18" charset="0"/>
              </a:rPr>
              <a:t>A</a:t>
            </a:r>
            <a:r>
              <a:rPr sz="4250" spc="15" dirty="0">
                <a:latin typeface="Times New Roman" panose="02020603050405020304" pitchFamily="18" charset="0"/>
                <a:cs typeface="Times New Roman" panose="02020603050405020304" pitchFamily="18" charset="0"/>
              </a:rPr>
              <a:t>T</a:t>
            </a:r>
            <a:r>
              <a:rPr sz="4250" spc="-1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ME</a:t>
            </a:r>
            <a:r>
              <a:rPr sz="4250" spc="10" dirty="0">
                <a:latin typeface="Times New Roman" panose="02020603050405020304" pitchFamily="18" charset="0"/>
                <a:cs typeface="Times New Roman" panose="02020603050405020304" pitchFamily="18" charset="0"/>
              </a:rPr>
              <a:t>NT</a:t>
            </a:r>
            <a:br>
              <a:rPr lang="en-US" sz="4250" spc="10" dirty="0"/>
            </a:br>
            <a:br>
              <a:rPr lang="en-US" sz="1800" spc="10" dirty="0">
                <a:latin typeface="Times New Roman" panose="02020603050405020304" pitchFamily="18" charset="0"/>
                <a:cs typeface="Times New Roman" panose="02020603050405020304" pitchFamily="18" charset="0"/>
              </a:rPr>
            </a:br>
            <a:endParaRPr sz="18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15B029F6-9FF3-5EC9-6524-84F94DF00361}"/>
              </a:ext>
            </a:extLst>
          </p:cNvPr>
          <p:cNvSpPr txBox="1"/>
          <p:nvPr/>
        </p:nvSpPr>
        <p:spPr>
          <a:xfrm>
            <a:off x="457200" y="1648658"/>
            <a:ext cx="8696130" cy="4247317"/>
          </a:xfrm>
          <a:prstGeom prst="rect">
            <a:avLst/>
          </a:prstGeom>
          <a:noFill/>
        </p:spPr>
        <p:txBody>
          <a:bodyPr wrap="square">
            <a:spAutoFit/>
          </a:bodyPr>
          <a:lstStyle/>
          <a:p>
            <a:pPr marL="285750" indent="-285750">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The aim of image captioning emerges as a pivotal solution, bridging the realms of computer vision and natural language processing. However, the challenge lies in developing a deep learning-based image captioning system that can adeptly generate descriptive textual captions for a myriad of images.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The fundamental problem at hand is to train a model that not only discerns the semantic nuances within diverse images but also articulates them into coherent and contextually relevant sentences.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This necessitates overcoming hurdles related to semantic understanding, language generation, and generalization across varied image domains.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By addressing these challenges, the aim is to deliver an image captioning system that not only accurately depicts the visual content but also exhibits robustness and scalability in real-world applications.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95442" y="669367"/>
            <a:ext cx="8991600" cy="197874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4250" spc="5" dirty="0">
                <a:latin typeface="Times New Roman" panose="02020603050405020304" pitchFamily="18" charset="0"/>
                <a:cs typeface="Times New Roman" panose="02020603050405020304" pitchFamily="18" charset="0"/>
              </a:rPr>
              <a:t>    </a:t>
            </a:r>
            <a:r>
              <a:rPr sz="3600" spc="5" dirty="0">
                <a:latin typeface="Times New Roman" panose="02020603050405020304" pitchFamily="18" charset="0"/>
                <a:cs typeface="Times New Roman" panose="02020603050405020304" pitchFamily="18" charset="0"/>
              </a:rPr>
              <a:t>PROJECT	</a:t>
            </a:r>
            <a:r>
              <a:rPr sz="3600" spc="-20" dirty="0">
                <a:latin typeface="Times New Roman" panose="02020603050405020304" pitchFamily="18" charset="0"/>
                <a:cs typeface="Times New Roman" panose="02020603050405020304" pitchFamily="18" charset="0"/>
              </a:rPr>
              <a:t>OVERVIEW</a:t>
            </a:r>
            <a:br>
              <a:rPr lang="en-US" sz="4000" spc="-20" dirty="0">
                <a:latin typeface="Times New Roman" panose="02020603050405020304" pitchFamily="18" charset="0"/>
                <a:cs typeface="Times New Roman" panose="02020603050405020304" pitchFamily="18" charset="0"/>
              </a:rPr>
            </a:br>
            <a:br>
              <a:rPr lang="en-US" sz="4250" spc="-2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4B5804C4-5F32-0BAA-6576-41C5E332ADA9}"/>
              </a:ext>
            </a:extLst>
          </p:cNvPr>
          <p:cNvSpPr txBox="1"/>
          <p:nvPr/>
        </p:nvSpPr>
        <p:spPr>
          <a:xfrm>
            <a:off x="592332" y="1662344"/>
            <a:ext cx="8413555" cy="4247317"/>
          </a:xfrm>
          <a:prstGeom prst="rect">
            <a:avLst/>
          </a:prstGeom>
          <a:noFill/>
        </p:spPr>
        <p:txBody>
          <a:bodyPr wrap="square">
            <a:spAutoFit/>
          </a:bodyPr>
          <a:lstStyle/>
          <a:p>
            <a:pPr marL="285750" indent="-285750">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The project centers on the development of an image captioning system powered by deep learning methodologies. Image captioning entails the creation of descriptive textual summaries for images, facilitating a deeper understanding of visual content.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By integrating cutting-edge techniques from computer vision and natural language processing, this project seeks to construct a model capable of autonomously generating accurate and contextually relevant captions for a diverse array of images.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The project encompasses data collection and preprocessing, model architecture design, training, evaluation, optimization, and deployment phases.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Through this endeavor, the aim is to not only create a functional image captioning system but also contribute to the advancement of multimodal AI, fostering enhanced comprehension and communication of visual information in various domains.</a:t>
            </a:r>
            <a:br>
              <a:rPr lang="en-US" sz="4250" spc="-20"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964703" y="457200"/>
            <a:ext cx="5014595" cy="1801775"/>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br>
              <a:rPr lang="en-US" sz="3200" spc="5" dirty="0"/>
            </a:br>
            <a:br>
              <a:rPr lang="en-US" sz="3200" spc="5" dirty="0"/>
            </a:br>
            <a:endParaRPr sz="20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16DA187D-B903-153A-2AF0-63327A07426F}"/>
              </a:ext>
            </a:extLst>
          </p:cNvPr>
          <p:cNvSpPr txBox="1"/>
          <p:nvPr/>
        </p:nvSpPr>
        <p:spPr>
          <a:xfrm>
            <a:off x="1935156" y="2044182"/>
            <a:ext cx="6102220" cy="2677656"/>
          </a:xfrm>
          <a:prstGeom prst="rect">
            <a:avLst/>
          </a:prstGeom>
          <a:noFill/>
        </p:spPr>
        <p:txBody>
          <a:bodyPr wrap="square">
            <a:spAutoFit/>
          </a:bodyPr>
          <a:lstStyle/>
          <a:p>
            <a:r>
              <a:rPr lang="en-US" sz="2800" spc="5" dirty="0">
                <a:latin typeface="Times New Roman" panose="02020603050405020304" pitchFamily="18" charset="0"/>
                <a:cs typeface="Times New Roman" panose="02020603050405020304" pitchFamily="18" charset="0"/>
              </a:rPr>
              <a:t>1.</a:t>
            </a:r>
            <a:r>
              <a:rPr lang="en-IN" sz="2800" dirty="0">
                <a:latin typeface="Times New Roman" panose="02020603050405020304" pitchFamily="18" charset="0"/>
                <a:cs typeface="Times New Roman" panose="02020603050405020304" pitchFamily="18" charset="0"/>
              </a:rPr>
              <a:t>Content Creators and Editors</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2.Social Media Platforms</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3.E-commerce Platforms</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4.Educational Institutions</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5.Digital Asset Management Systems</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6.Mobile Applications</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3826" y="12954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1" y="228601"/>
            <a:ext cx="10016490" cy="875240"/>
          </a:xfrm>
          <a:prstGeom prst="rect">
            <a:avLst/>
          </a:prstGeom>
        </p:spPr>
        <p:txBody>
          <a:bodyPr vert="horz" wrap="square" lIns="0" tIns="13335" rIns="0" bIns="0" rtlCol="0">
            <a:spAutoFit/>
          </a:bodyPr>
          <a:lstStyle/>
          <a:p>
            <a:r>
              <a:rPr lang="en-IN" sz="2800" spc="-40" dirty="0">
                <a:latin typeface="Times New Roman" panose="02020603050405020304" pitchFamily="18" charset="0"/>
                <a:cs typeface="Times New Roman" panose="02020603050405020304" pitchFamily="18" charset="0"/>
              </a:rPr>
              <a:t>OUR </a:t>
            </a:r>
            <a:r>
              <a:rPr sz="2800" spc="25" dirty="0">
                <a:latin typeface="Times New Roman" panose="02020603050405020304" pitchFamily="18" charset="0"/>
                <a:cs typeface="Times New Roman" panose="02020603050405020304" pitchFamily="18" charset="0"/>
              </a:rPr>
              <a:t>S</a:t>
            </a:r>
            <a:r>
              <a:rPr sz="2800" spc="10" dirty="0">
                <a:latin typeface="Times New Roman" panose="02020603050405020304" pitchFamily="18" charset="0"/>
                <a:cs typeface="Times New Roman" panose="02020603050405020304" pitchFamily="18" charset="0"/>
              </a:rPr>
              <a:t>O</a:t>
            </a:r>
            <a:r>
              <a:rPr sz="2800" spc="25" dirty="0">
                <a:latin typeface="Times New Roman" panose="02020603050405020304" pitchFamily="18" charset="0"/>
                <a:cs typeface="Times New Roman" panose="02020603050405020304" pitchFamily="18" charset="0"/>
              </a:rPr>
              <a:t>LU</a:t>
            </a:r>
            <a:r>
              <a:rPr sz="2800" spc="-35" dirty="0">
                <a:latin typeface="Times New Roman" panose="02020603050405020304" pitchFamily="18" charset="0"/>
                <a:cs typeface="Times New Roman" panose="02020603050405020304" pitchFamily="18" charset="0"/>
              </a:rPr>
              <a:t>T</a:t>
            </a:r>
            <a:r>
              <a:rPr sz="2800" spc="-30" dirty="0">
                <a:latin typeface="Times New Roman" panose="02020603050405020304" pitchFamily="18" charset="0"/>
                <a:cs typeface="Times New Roman" panose="02020603050405020304" pitchFamily="18" charset="0"/>
              </a:rPr>
              <a:t>I</a:t>
            </a:r>
            <a:r>
              <a:rPr sz="2800" spc="10"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N</a:t>
            </a:r>
            <a:r>
              <a:rPr sz="2800" spc="-345" dirty="0">
                <a:latin typeface="Times New Roman" panose="02020603050405020304" pitchFamily="18" charset="0"/>
                <a:cs typeface="Times New Roman" panose="02020603050405020304" pitchFamily="18" charset="0"/>
              </a:rPr>
              <a:t> </a:t>
            </a:r>
            <a:r>
              <a:rPr sz="2800" spc="-35" dirty="0">
                <a:latin typeface="Times New Roman" panose="02020603050405020304" pitchFamily="18" charset="0"/>
                <a:cs typeface="Times New Roman" panose="02020603050405020304" pitchFamily="18" charset="0"/>
              </a:rPr>
              <a:t>A</a:t>
            </a:r>
            <a:r>
              <a:rPr sz="2800" spc="-5" dirty="0">
                <a:latin typeface="Times New Roman" panose="02020603050405020304" pitchFamily="18" charset="0"/>
                <a:cs typeface="Times New Roman" panose="02020603050405020304" pitchFamily="18" charset="0"/>
              </a:rPr>
              <a:t>N</a:t>
            </a:r>
            <a:r>
              <a:rPr sz="2800" dirty="0">
                <a:latin typeface="Times New Roman" panose="02020603050405020304" pitchFamily="18" charset="0"/>
                <a:cs typeface="Times New Roman" panose="02020603050405020304" pitchFamily="18" charset="0"/>
              </a:rPr>
              <a:t>D</a:t>
            </a:r>
            <a:r>
              <a:rPr sz="2800" spc="35" dirty="0">
                <a:latin typeface="Times New Roman" panose="02020603050405020304" pitchFamily="18" charset="0"/>
                <a:cs typeface="Times New Roman" panose="02020603050405020304" pitchFamily="18" charset="0"/>
              </a:rPr>
              <a:t> </a:t>
            </a:r>
            <a:r>
              <a:rPr sz="2800" spc="-30" dirty="0">
                <a:latin typeface="Times New Roman" panose="02020603050405020304" pitchFamily="18" charset="0"/>
                <a:cs typeface="Times New Roman" panose="02020603050405020304" pitchFamily="18" charset="0"/>
              </a:rPr>
              <a:t>I</a:t>
            </a:r>
            <a:r>
              <a:rPr sz="2800" spc="-35" dirty="0">
                <a:latin typeface="Times New Roman" panose="02020603050405020304" pitchFamily="18" charset="0"/>
                <a:cs typeface="Times New Roman" panose="02020603050405020304" pitchFamily="18" charset="0"/>
              </a:rPr>
              <a:t>T</a:t>
            </a:r>
            <a:r>
              <a:rPr sz="2800" dirty="0">
                <a:latin typeface="Times New Roman" panose="02020603050405020304" pitchFamily="18" charset="0"/>
                <a:cs typeface="Times New Roman" panose="02020603050405020304" pitchFamily="18" charset="0"/>
              </a:rPr>
              <a:t>S</a:t>
            </a:r>
            <a:r>
              <a:rPr sz="2800" spc="60" dirty="0">
                <a:latin typeface="Times New Roman" panose="02020603050405020304" pitchFamily="18" charset="0"/>
                <a:cs typeface="Times New Roman" panose="02020603050405020304" pitchFamily="18" charset="0"/>
              </a:rPr>
              <a:t> </a:t>
            </a:r>
            <a:r>
              <a:rPr sz="2800" spc="-295" dirty="0">
                <a:latin typeface="Times New Roman" panose="02020603050405020304" pitchFamily="18" charset="0"/>
                <a:cs typeface="Times New Roman" panose="02020603050405020304" pitchFamily="18" charset="0"/>
              </a:rPr>
              <a:t>V</a:t>
            </a:r>
            <a:r>
              <a:rPr sz="2800" spc="-35" dirty="0">
                <a:latin typeface="Times New Roman" panose="02020603050405020304" pitchFamily="18" charset="0"/>
                <a:cs typeface="Times New Roman" panose="02020603050405020304" pitchFamily="18" charset="0"/>
              </a:rPr>
              <a:t>A</a:t>
            </a:r>
            <a:r>
              <a:rPr sz="2800" spc="25" dirty="0">
                <a:latin typeface="Times New Roman" panose="02020603050405020304" pitchFamily="18" charset="0"/>
                <a:cs typeface="Times New Roman" panose="02020603050405020304" pitchFamily="18" charset="0"/>
              </a:rPr>
              <a:t>LU</a:t>
            </a:r>
            <a:r>
              <a:rPr sz="2800" dirty="0">
                <a:latin typeface="Times New Roman" panose="02020603050405020304" pitchFamily="18" charset="0"/>
                <a:cs typeface="Times New Roman" panose="02020603050405020304" pitchFamily="18" charset="0"/>
              </a:rPr>
              <a:t>E</a:t>
            </a:r>
            <a:r>
              <a:rPr sz="2800" spc="-6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P</a:t>
            </a:r>
            <a:r>
              <a:rPr sz="2800" spc="-30" dirty="0">
                <a:latin typeface="Times New Roman" panose="02020603050405020304" pitchFamily="18" charset="0"/>
                <a:cs typeface="Times New Roman" panose="02020603050405020304" pitchFamily="18" charset="0"/>
              </a:rPr>
              <a:t>R</a:t>
            </a:r>
            <a:r>
              <a:rPr sz="2800" spc="10" dirty="0">
                <a:latin typeface="Times New Roman" panose="02020603050405020304" pitchFamily="18" charset="0"/>
                <a:cs typeface="Times New Roman" panose="02020603050405020304" pitchFamily="18" charset="0"/>
              </a:rPr>
              <a:t>O</a:t>
            </a:r>
            <a:r>
              <a:rPr sz="2800" spc="-15" dirty="0">
                <a:latin typeface="Times New Roman" panose="02020603050405020304" pitchFamily="18" charset="0"/>
                <a:cs typeface="Times New Roman" panose="02020603050405020304" pitchFamily="18" charset="0"/>
              </a:rPr>
              <a:t>P</a:t>
            </a:r>
            <a:r>
              <a:rPr sz="2800" spc="10" dirty="0">
                <a:latin typeface="Times New Roman" panose="02020603050405020304" pitchFamily="18" charset="0"/>
                <a:cs typeface="Times New Roman" panose="02020603050405020304" pitchFamily="18" charset="0"/>
              </a:rPr>
              <a:t>O</a:t>
            </a:r>
            <a:r>
              <a:rPr sz="2800" spc="25" dirty="0">
                <a:latin typeface="Times New Roman" panose="02020603050405020304" pitchFamily="18" charset="0"/>
                <a:cs typeface="Times New Roman" panose="02020603050405020304" pitchFamily="18" charset="0"/>
              </a:rPr>
              <a:t>S</a:t>
            </a:r>
            <a:r>
              <a:rPr sz="2800" spc="-30" dirty="0">
                <a:latin typeface="Times New Roman" panose="02020603050405020304" pitchFamily="18" charset="0"/>
                <a:cs typeface="Times New Roman" panose="02020603050405020304" pitchFamily="18" charset="0"/>
              </a:rPr>
              <a:t>I</a:t>
            </a:r>
            <a:r>
              <a:rPr sz="2800" spc="-35" dirty="0">
                <a:latin typeface="Times New Roman" panose="02020603050405020304" pitchFamily="18" charset="0"/>
                <a:cs typeface="Times New Roman" panose="02020603050405020304" pitchFamily="18" charset="0"/>
              </a:rPr>
              <a:t>T</a:t>
            </a:r>
            <a:r>
              <a:rPr sz="2800" spc="-30" dirty="0">
                <a:latin typeface="Times New Roman" panose="02020603050405020304" pitchFamily="18" charset="0"/>
                <a:cs typeface="Times New Roman" panose="02020603050405020304" pitchFamily="18" charset="0"/>
              </a:rPr>
              <a:t>I</a:t>
            </a:r>
            <a:r>
              <a:rPr sz="2800" spc="10"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N</a:t>
            </a:r>
            <a:br>
              <a:rPr lang="en-US" sz="2800" dirty="0"/>
            </a:br>
            <a:endParaRPr sz="28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DE919076-413F-3FA0-639F-AF8D4221A482}"/>
              </a:ext>
            </a:extLst>
          </p:cNvPr>
          <p:cNvSpPr txBox="1"/>
          <p:nvPr/>
        </p:nvSpPr>
        <p:spPr>
          <a:xfrm>
            <a:off x="2657475" y="1180041"/>
            <a:ext cx="8858250" cy="5816977"/>
          </a:xfrm>
          <a:prstGeom prst="rect">
            <a:avLst/>
          </a:prstGeom>
          <a:noFill/>
        </p:spPr>
        <p:txBody>
          <a:bodyPr wrap="square">
            <a:spAutoFit/>
          </a:bodyPr>
          <a:lstStyle/>
          <a:p>
            <a:r>
              <a:rPr lang="en-US" sz="2800" b="1" dirty="0" err="1">
                <a:latin typeface="Times New Roman" panose="02020603050405020304" pitchFamily="18" charset="0"/>
                <a:cs typeface="Times New Roman" panose="02020603050405020304" pitchFamily="18" charset="0"/>
              </a:rPr>
              <a:t>Solution:</a:t>
            </a:r>
            <a:r>
              <a:rPr lang="en-US" sz="1600" dirty="0" err="1">
                <a:latin typeface="Times New Roman" panose="02020603050405020304" pitchFamily="18" charset="0"/>
                <a:cs typeface="Times New Roman" panose="02020603050405020304" pitchFamily="18" charset="0"/>
              </a:rPr>
              <a:t>O</a:t>
            </a:r>
            <a:r>
              <a:rPr lang="en-US" sz="1600" b="0" dirty="0" err="1">
                <a:latin typeface="Times New Roman" panose="02020603050405020304" pitchFamily="18" charset="0"/>
                <a:cs typeface="Times New Roman" panose="02020603050405020304" pitchFamily="18" charset="0"/>
              </a:rPr>
              <a:t>ur</a:t>
            </a:r>
            <a:r>
              <a:rPr lang="en-US" sz="1600" b="0" dirty="0">
                <a:latin typeface="Times New Roman" panose="02020603050405020304" pitchFamily="18" charset="0"/>
                <a:cs typeface="Times New Roman" panose="02020603050405020304" pitchFamily="18" charset="0"/>
              </a:rPr>
              <a:t> solution is an advanced image captioning system leveraging state-of-the-art deep learning techniques, specifically convolutional neural networks (CNNs) for image feature extraction and recurrent neural networks (RNNs) for caption generation. The system is trained on a curated dataset of image-caption pairs, enabling it to understand diverse visual content and generate accurate, contextually relevant captions.</a:t>
            </a:r>
            <a:br>
              <a:rPr lang="en-US" sz="1600" b="0" dirty="0">
                <a:latin typeface="Times New Roman" panose="02020603050405020304" pitchFamily="18" charset="0"/>
                <a:cs typeface="Times New Roman" panose="02020603050405020304" pitchFamily="18" charset="0"/>
              </a:rPr>
            </a:br>
            <a:br>
              <a:rPr lang="en-US" sz="1600" b="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Value Proposition:</a:t>
            </a:r>
            <a:br>
              <a:rPr lang="en-US" sz="1600" b="0" dirty="0">
                <a:latin typeface="Times New Roman" panose="02020603050405020304" pitchFamily="18" charset="0"/>
                <a:cs typeface="Times New Roman" panose="02020603050405020304" pitchFamily="18" charset="0"/>
              </a:rPr>
            </a:br>
            <a:br>
              <a:rPr lang="en-US" sz="1600" b="0"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Efficiency: </a:t>
            </a:r>
            <a:r>
              <a:rPr lang="en-US" sz="1600" b="0" dirty="0">
                <a:latin typeface="Times New Roman" panose="02020603050405020304" pitchFamily="18" charset="0"/>
                <a:cs typeface="Times New Roman" panose="02020603050405020304" pitchFamily="18" charset="0"/>
              </a:rPr>
              <a:t>Our image captioning system automates the process of generating captions for images, saving users time and effort compared to manual captioning methods. Content creators, social media managers, and editors can quickly add captions to their images, streamlining workflows and increasing productivity.</a:t>
            </a:r>
            <a:br>
              <a:rPr lang="en-US" sz="1600" b="0" dirty="0">
                <a:latin typeface="Times New Roman" panose="02020603050405020304" pitchFamily="18" charset="0"/>
                <a:cs typeface="Times New Roman" panose="02020603050405020304" pitchFamily="18" charset="0"/>
              </a:rPr>
            </a:br>
            <a:br>
              <a:rPr lang="en-US" sz="1600" b="0"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Accessibility: </a:t>
            </a:r>
            <a:r>
              <a:rPr lang="en-US" sz="1600" b="0" dirty="0">
                <a:latin typeface="Times New Roman" panose="02020603050405020304" pitchFamily="18" charset="0"/>
                <a:cs typeface="Times New Roman" panose="02020603050405020304" pitchFamily="18" charset="0"/>
              </a:rPr>
              <a:t>By automatically generating descriptive captions for images, our system enhances accessibility for individuals with visual impairments. Social media platforms, e-commerce websites, and educational institutions can use the system to provide inclusive experiences for all users, improving digital accessibility and inclusivity.</a:t>
            </a:r>
            <a:br>
              <a:rPr lang="en-US" sz="1600" b="0" dirty="0"/>
            </a:br>
            <a:br>
              <a:rPr lang="en-US" sz="2000" b="0" dirty="0">
                <a:latin typeface="Times New Roman" panose="02020603050405020304" pitchFamily="18" charset="0"/>
                <a:cs typeface="Times New Roman" panose="02020603050405020304" pitchFamily="18" charset="0"/>
              </a:rPr>
            </a:br>
            <a:br>
              <a:rPr lang="en-US" sz="3600" b="0" dirty="0"/>
            </a:b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438400" y="1046237"/>
            <a:ext cx="7718425" cy="1901803"/>
          </a:xfrm>
          <a:prstGeom prst="rect">
            <a:avLst/>
          </a:prstGeom>
        </p:spPr>
        <p:txBody>
          <a:bodyPr vert="horz" wrap="square" lIns="0" tIns="16510" rIns="0" bIns="0" rtlCol="0">
            <a:spAutoFit/>
          </a:bodyPr>
          <a:lstStyle/>
          <a:p>
            <a:r>
              <a:rPr sz="3600" spc="15" dirty="0">
                <a:latin typeface="Times New Roman" panose="02020603050405020304" pitchFamily="18" charset="0"/>
                <a:cs typeface="Times New Roman" panose="02020603050405020304" pitchFamily="18" charset="0"/>
              </a:rPr>
              <a:t>THE</a:t>
            </a:r>
            <a:r>
              <a:rPr sz="3600" spc="2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WOW</a:t>
            </a:r>
            <a:r>
              <a:rPr sz="3600" spc="8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IN</a:t>
            </a:r>
            <a:r>
              <a:rPr sz="3600" spc="-5" dirty="0">
                <a:latin typeface="Times New Roman" panose="02020603050405020304" pitchFamily="18" charset="0"/>
                <a:cs typeface="Times New Roman" panose="02020603050405020304" pitchFamily="18" charset="0"/>
              </a:rPr>
              <a:t> </a:t>
            </a:r>
            <a:r>
              <a:rPr lang="en-IN" sz="3600" spc="15" dirty="0">
                <a:latin typeface="Times New Roman" panose="02020603050405020304" pitchFamily="18" charset="0"/>
                <a:cs typeface="Times New Roman" panose="02020603050405020304" pitchFamily="18" charset="0"/>
              </a:rPr>
              <a:t>OUR</a:t>
            </a:r>
            <a:r>
              <a:rPr sz="3600" spc="-10" dirty="0">
                <a:latin typeface="Times New Roman" panose="02020603050405020304" pitchFamily="18" charset="0"/>
                <a:cs typeface="Times New Roman" panose="02020603050405020304" pitchFamily="18" charset="0"/>
              </a:rPr>
              <a:t> </a:t>
            </a:r>
            <a:r>
              <a:rPr sz="3600" spc="20" dirty="0">
                <a:latin typeface="Times New Roman" panose="02020603050405020304" pitchFamily="18" charset="0"/>
                <a:cs typeface="Times New Roman" panose="02020603050405020304" pitchFamily="18" charset="0"/>
              </a:rPr>
              <a:t>SOLUTION</a:t>
            </a:r>
            <a:br>
              <a:rPr lang="en-US" sz="3600" spc="20" dirty="0">
                <a:latin typeface="Times New Roman" panose="02020603050405020304" pitchFamily="18" charset="0"/>
                <a:cs typeface="Times New Roman" panose="02020603050405020304" pitchFamily="18" charset="0"/>
              </a:rPr>
            </a:br>
            <a:br>
              <a:rPr lang="en-US" sz="4400" b="0"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F7A2F4FF-EA12-7FEC-BA05-A4A983489A41}"/>
              </a:ext>
            </a:extLst>
          </p:cNvPr>
          <p:cNvSpPr txBox="1"/>
          <p:nvPr/>
        </p:nvSpPr>
        <p:spPr>
          <a:xfrm>
            <a:off x="2381250" y="1640964"/>
            <a:ext cx="8523129" cy="4255011"/>
          </a:xfrm>
          <a:prstGeom prst="rect">
            <a:avLst/>
          </a:prstGeom>
          <a:noFill/>
        </p:spPr>
        <p:txBody>
          <a:bodyPr wrap="square">
            <a:spAutoFit/>
          </a:bodyPr>
          <a:lstStyle/>
          <a:p>
            <a:br>
              <a:rPr lang="en-US" sz="4250" spc="20" dirty="0"/>
            </a:br>
            <a:r>
              <a:rPr lang="en-US" sz="2800" dirty="0">
                <a:latin typeface="Times New Roman" panose="02020603050405020304" pitchFamily="18" charset="0"/>
                <a:cs typeface="Times New Roman" panose="02020603050405020304" pitchFamily="18" charset="0"/>
              </a:rPr>
              <a:t>Enhanced User Experience:</a:t>
            </a:r>
            <a:r>
              <a:rPr lang="en-US" sz="2800" b="0" dirty="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Users benefit from additional context and information provided by captions, leading to a richer and more engaging experience with visual content.</a:t>
            </a:r>
            <a:br>
              <a:rPr lang="en-US" sz="1800" b="0" dirty="0">
                <a:latin typeface="Times New Roman" panose="02020603050405020304" pitchFamily="18" charset="0"/>
                <a:cs typeface="Times New Roman" panose="02020603050405020304" pitchFamily="18" charset="0"/>
              </a:rPr>
            </a:br>
            <a:br>
              <a:rPr lang="en-US" sz="1800" b="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Improved Searchability:</a:t>
            </a:r>
            <a:r>
              <a:rPr lang="en-US" sz="2800" b="0" dirty="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Organizations managing large collections of digital assets can benefit from improved searchability and discovery facilitated by automatically generated captions.</a:t>
            </a:r>
            <a:br>
              <a:rPr lang="en-US" sz="1800" b="0" dirty="0">
                <a:latin typeface="Times New Roman" panose="02020603050405020304" pitchFamily="18" charset="0"/>
                <a:cs typeface="Times New Roman" panose="02020603050405020304" pitchFamily="18" charset="0"/>
              </a:rPr>
            </a:br>
            <a:br>
              <a:rPr lang="en-US" sz="1800" b="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Innovation:</a:t>
            </a:r>
            <a:r>
              <a:rPr lang="en-US" sz="2800" b="0" dirty="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Our use of advanced deep learning techniques represents innovation in the fields of computer vision and natural language processing, positioning our solution as a cutting-edge offering in the market.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329756" y="781050"/>
            <a:ext cx="9576244" cy="6168355"/>
          </a:xfrm>
          <a:prstGeom prst="rect">
            <a:avLst/>
          </a:prstGeom>
        </p:spPr>
        <p:txBody>
          <a:bodyPr vert="horz" wrap="square" lIns="0" tIns="12700" rIns="0" bIns="0" rtlCol="0">
            <a:spAutoFit/>
          </a:bodyPr>
          <a:lstStyle/>
          <a:p>
            <a:pPr algn="l"/>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Image Feature Extraction (Encoder)</a:t>
            </a:r>
          </a:p>
          <a:p>
            <a:pPr algn="l"/>
            <a:endPar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Purpose:</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To extract a set of features that represent the content of the image. These features serve as the input to the sequence generation model.</a:t>
            </a:r>
          </a:p>
          <a:p>
            <a:pPr algn="l"/>
            <a:endPar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Tool:</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Pre-trained CNN models like VGG16, </a:t>
            </a:r>
            <a:r>
              <a:rPr lang="en-US" sz="16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ResNet</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or InceptionV3 are commonly used. These models are trained on large datasets like ImageNet and can identify a wide range of visual features.</a:t>
            </a:r>
          </a:p>
          <a:p>
            <a:pPr algn="l"/>
            <a:endPar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Process:</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The image is passed through the CNN model, and the output from one of the last fully connected layers or convolutional layers (before the classification layer) is used. This output is a compact representation of the image's content.</a:t>
            </a:r>
          </a:p>
          <a:p>
            <a:pPr algn="l"/>
            <a:endPar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2. Sequence Generation (Decoder)</a:t>
            </a:r>
          </a:p>
          <a:p>
            <a:pPr algn="l"/>
            <a:endPar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Purpose:</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To generate a descriptive caption for the image, one word at a time, based on the features extracted by the CNN.</a:t>
            </a:r>
          </a:p>
          <a:p>
            <a:pPr algn="l"/>
            <a:endPar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Tool:</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RNNs, particularly Long Short-Term Memory (LSTM) networks or Gated Recurrent Units (GRUs), have been traditionally used for this task. However, more recent approaches employ Transformer models, which can capture long-range dependencies more effectively.</a:t>
            </a:r>
          </a:p>
          <a:p>
            <a:pPr algn="l"/>
            <a:endPar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Process:</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The extracted features from the CNN are fed into the RNN or Transformer model as the initial state or context. The model then generates a sequence of words based on this context and previously generated words, using techniques like teacher forcing during training. </a:t>
            </a:r>
            <a:br>
              <a:rPr lang="en-US" sz="1600" dirty="0"/>
            </a:br>
            <a:endParaRPr sz="16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304800" y="1555"/>
            <a:ext cx="3303904" cy="629018"/>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Times New Roman" panose="02020603050405020304" pitchFamily="18" charset="0"/>
                <a:cs typeface="Times New Roman" panose="02020603050405020304" pitchFamily="18" charset="0"/>
              </a:rPr>
              <a:t>M</a:t>
            </a:r>
            <a:r>
              <a:rPr sz="4000" b="1" dirty="0">
                <a:latin typeface="Times New Roman" panose="02020603050405020304" pitchFamily="18" charset="0"/>
                <a:cs typeface="Times New Roman" panose="02020603050405020304" pitchFamily="18" charset="0"/>
              </a:rPr>
              <a:t>O</a:t>
            </a:r>
            <a:r>
              <a:rPr sz="4000" b="1" spc="-15" dirty="0">
                <a:latin typeface="Times New Roman" panose="02020603050405020304" pitchFamily="18" charset="0"/>
                <a:cs typeface="Times New Roman" panose="02020603050405020304" pitchFamily="18" charset="0"/>
              </a:rPr>
              <a:t>D</a:t>
            </a:r>
            <a:r>
              <a:rPr sz="4000" b="1" spc="-35" dirty="0">
                <a:latin typeface="Times New Roman" panose="02020603050405020304" pitchFamily="18" charset="0"/>
                <a:cs typeface="Times New Roman" panose="02020603050405020304" pitchFamily="18" charset="0"/>
              </a:rPr>
              <a:t>E</a:t>
            </a:r>
            <a:r>
              <a:rPr sz="4000" b="1" spc="-30" dirty="0">
                <a:latin typeface="Times New Roman" panose="02020603050405020304" pitchFamily="18" charset="0"/>
                <a:cs typeface="Times New Roman" panose="02020603050405020304" pitchFamily="18" charset="0"/>
              </a:rPr>
              <a:t>LL</a:t>
            </a:r>
            <a:r>
              <a:rPr sz="4000" b="1" spc="-5" dirty="0">
                <a:latin typeface="Times New Roman" panose="02020603050405020304" pitchFamily="18" charset="0"/>
                <a:cs typeface="Times New Roman" panose="02020603050405020304" pitchFamily="18" charset="0"/>
              </a:rPr>
              <a:t>I</a:t>
            </a:r>
            <a:r>
              <a:rPr sz="4000" b="1" spc="30" dirty="0">
                <a:latin typeface="Times New Roman" panose="02020603050405020304" pitchFamily="18" charset="0"/>
                <a:cs typeface="Times New Roman" panose="02020603050405020304" pitchFamily="18" charset="0"/>
              </a:rPr>
              <a:t>N</a:t>
            </a:r>
            <a:r>
              <a:rPr sz="4000" b="1" spc="5" dirty="0">
                <a:latin typeface="Times New Roman" panose="02020603050405020304" pitchFamily="18" charset="0"/>
                <a:cs typeface="Times New Roman" panose="02020603050405020304" pitchFamily="18" charset="0"/>
              </a:rPr>
              <a:t>G</a:t>
            </a:r>
            <a:endParaRPr sz="4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TotalTime>
  <Words>1170</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Trebuchet MS</vt:lpstr>
      <vt:lpstr>Office Theme</vt:lpstr>
      <vt:lpstr>IMAGE CAPTIONING USING          DEEP LEARNING   PRESENTED BY : DIVYA R REGISTER NUMBER : 711721243023 DEPARTMENT : ARTIFICIAL INTELLIGENCE AND DATA SCIENCE</vt:lpstr>
      <vt:lpstr>PROJECT TITLE    IMAGE CAPTIONING USING DEEP LEARNING</vt:lpstr>
      <vt:lpstr>AGENDA  </vt:lpstr>
      <vt:lpstr>   PROBLEM STATEMENT  </vt:lpstr>
      <vt:lpstr>    PROJECT OVERVIEW  </vt:lpstr>
      <vt:lpstr>WHO ARE THE END USERS?  </vt:lpstr>
      <vt:lpstr>OUR SOLUTION AND ITS VALUE PROPOSITION </vt:lpstr>
      <vt:lpstr>THE WOW IN OUR SOLUTION  </vt:lpstr>
      <vt:lpstr>PowerPoint Presentation</vt:lpstr>
      <vt:lpstr>PowerPoint Presentation</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DIVYA R</dc:title>
  <dc:creator>KITE STUDENT</dc:creator>
  <cp:lastModifiedBy>Divya R</cp:lastModifiedBy>
  <cp:revision>12</cp:revision>
  <dcterms:created xsi:type="dcterms:W3CDTF">2024-04-03T03:59:50Z</dcterms:created>
  <dcterms:modified xsi:type="dcterms:W3CDTF">2024-04-10T08:09:58Z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