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30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3354" y="365759"/>
            <a:ext cx="11845290" cy="719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3059" y="1083259"/>
            <a:ext cx="10913110" cy="3126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 u="heavy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74654" y="6466204"/>
            <a:ext cx="22987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eb.cs.iastate.edu/~honavar/multiclass-svm.pdf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eb.cs.iastate.edu/~honavar/multiclass-svm.pdf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eldung.com/cs/svm-multiclass-classification" TargetMode="Externa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121663"/>
            <a:ext cx="9144000" cy="2390140"/>
          </a:xfrm>
          <a:prstGeom prst="rect">
            <a:avLst/>
          </a:prstGeom>
          <a:solidFill>
            <a:srgbClr val="660033"/>
          </a:solidFill>
        </p:spPr>
        <p:txBody>
          <a:bodyPr vert="horz" wrap="square" lIns="0" tIns="661035" rIns="0" bIns="0" rtlCol="0">
            <a:spAutoFit/>
          </a:bodyPr>
          <a:lstStyle/>
          <a:p>
            <a:pPr marL="3643629" marR="840740" indent="-2789555">
              <a:lnSpc>
                <a:spcPts val="6480"/>
              </a:lnSpc>
              <a:spcBef>
                <a:spcPts val="5205"/>
              </a:spcBef>
            </a:pPr>
            <a:r>
              <a:rPr sz="6000" spc="-5" dirty="0">
                <a:solidFill>
                  <a:srgbClr val="D9D9D9"/>
                </a:solidFill>
              </a:rPr>
              <a:t>Support </a:t>
            </a:r>
            <a:r>
              <a:rPr sz="6000" spc="-60" dirty="0">
                <a:solidFill>
                  <a:srgbClr val="D9D9D9"/>
                </a:solidFill>
              </a:rPr>
              <a:t>Vector </a:t>
            </a:r>
            <a:r>
              <a:rPr sz="6000" dirty="0">
                <a:solidFill>
                  <a:srgbClr val="D9D9D9"/>
                </a:solidFill>
              </a:rPr>
              <a:t>Machine </a:t>
            </a:r>
            <a:r>
              <a:rPr sz="6000" spc="-1345" dirty="0">
                <a:solidFill>
                  <a:srgbClr val="D9D9D9"/>
                </a:solidFill>
              </a:rPr>
              <a:t> </a:t>
            </a:r>
            <a:r>
              <a:rPr sz="6000" spc="-10" dirty="0">
                <a:solidFill>
                  <a:srgbClr val="D9D9D9"/>
                </a:solidFill>
              </a:rPr>
              <a:t>[SVM]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1701545" y="3581476"/>
            <a:ext cx="8792845" cy="10502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algn="ctr">
              <a:lnSpc>
                <a:spcPct val="90100"/>
              </a:lnSpc>
              <a:spcBef>
                <a:spcPts val="385"/>
              </a:spcBef>
            </a:pPr>
            <a:r>
              <a:rPr sz="2400" dirty="0">
                <a:latin typeface="Calibri"/>
                <a:cs typeface="Calibri"/>
              </a:rPr>
              <a:t>Support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Vector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Machines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10" dirty="0">
                <a:latin typeface="Calibri"/>
                <a:cs typeface="Calibri"/>
              </a:rPr>
              <a:t> Review</a:t>
            </a:r>
            <a:r>
              <a:rPr sz="2400" dirty="0">
                <a:latin typeface="Calibri"/>
                <a:cs typeface="Calibri"/>
              </a:rPr>
              <a:t> 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finite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dimensional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vector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spaces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Hyper </a:t>
            </a:r>
            <a:r>
              <a:rPr sz="2400" dirty="0">
                <a:latin typeface="Calibri"/>
                <a:cs typeface="Calibri"/>
              </a:rPr>
              <a:t>planes - Support </a:t>
            </a:r>
            <a:r>
              <a:rPr sz="2400" spc="-25" dirty="0">
                <a:latin typeface="Calibri"/>
                <a:cs typeface="Calibri"/>
              </a:rPr>
              <a:t>Vector Classifier. </a:t>
            </a:r>
            <a:r>
              <a:rPr sz="2400" spc="-10" dirty="0">
                <a:latin typeface="Calibri"/>
                <a:cs typeface="Calibri"/>
              </a:rPr>
              <a:t>Kernel </a:t>
            </a:r>
            <a:r>
              <a:rPr sz="2400" dirty="0">
                <a:latin typeface="Calibri"/>
                <a:cs typeface="Calibri"/>
              </a:rPr>
              <a:t>methods - </a:t>
            </a:r>
            <a:r>
              <a:rPr sz="2400" spc="-5" dirty="0">
                <a:latin typeface="Calibri"/>
                <a:cs typeface="Calibri"/>
              </a:rPr>
              <a:t>Gaussian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kernel,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Multi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SVM.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5042661" y="6466204"/>
            <a:ext cx="4482339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 smtClean="0"/>
              <a:t> </a:t>
            </a:r>
            <a:endParaRPr spc="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" y="365759"/>
            <a:ext cx="11744325" cy="719455"/>
          </a:xfrm>
          <a:prstGeom prst="rect">
            <a:avLst/>
          </a:prstGeom>
          <a:solidFill>
            <a:srgbClr val="660033"/>
          </a:solidFill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4960"/>
              </a:lnSpc>
            </a:pPr>
            <a:r>
              <a:rPr sz="4400" spc="-30" dirty="0">
                <a:solidFill>
                  <a:srgbClr val="D9D9D9"/>
                </a:solidFill>
              </a:rPr>
              <a:t>Classification</a:t>
            </a:r>
            <a:r>
              <a:rPr sz="4400" spc="-150" dirty="0">
                <a:solidFill>
                  <a:srgbClr val="D9D9D9"/>
                </a:solidFill>
              </a:rPr>
              <a:t> </a:t>
            </a:r>
            <a:r>
              <a:rPr sz="4400" spc="-15" dirty="0">
                <a:solidFill>
                  <a:srgbClr val="D9D9D9"/>
                </a:solidFill>
              </a:rPr>
              <a:t>with</a:t>
            </a:r>
            <a:r>
              <a:rPr sz="4400" spc="-150" dirty="0">
                <a:solidFill>
                  <a:srgbClr val="D9D9D9"/>
                </a:solidFill>
              </a:rPr>
              <a:t> </a:t>
            </a:r>
            <a:r>
              <a:rPr sz="4400" spc="-40" dirty="0">
                <a:solidFill>
                  <a:srgbClr val="D9D9D9"/>
                </a:solidFill>
              </a:rPr>
              <a:t>hyperplanes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53059" y="1167764"/>
            <a:ext cx="1007237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i="1" spc="-5" dirty="0">
                <a:solidFill>
                  <a:srgbClr val="FF0000"/>
                </a:solidFill>
                <a:latin typeface="Calibri"/>
                <a:cs typeface="Calibri"/>
              </a:rPr>
              <a:t>Margin</a:t>
            </a:r>
            <a:r>
              <a:rPr sz="2800" b="1" i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Calibri"/>
                <a:cs typeface="Calibri"/>
              </a:rPr>
              <a:t>ρ</a:t>
            </a:r>
            <a:r>
              <a:rPr sz="2800" b="1" i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of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the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-30" dirty="0">
                <a:latin typeface="Calibri"/>
                <a:cs typeface="Calibri"/>
              </a:rPr>
              <a:t>separator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is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the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distance</a:t>
            </a:r>
            <a:r>
              <a:rPr sz="28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FF0000"/>
                </a:solidFill>
                <a:latin typeface="Calibri"/>
                <a:cs typeface="Calibri"/>
              </a:rPr>
              <a:t>between</a:t>
            </a:r>
            <a:r>
              <a:rPr sz="2800" b="1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support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FF0000"/>
                </a:solidFill>
                <a:latin typeface="Calibri"/>
                <a:cs typeface="Calibri"/>
              </a:rPr>
              <a:t>vectors.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8600" y="137160"/>
            <a:ext cx="4218940" cy="116205"/>
            <a:chOff x="228600" y="137160"/>
            <a:chExt cx="4218940" cy="116205"/>
          </a:xfrm>
        </p:grpSpPr>
        <p:sp>
          <p:nvSpPr>
            <p:cNvPr id="5" name="object 5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4206240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4206240" y="103631"/>
                  </a:lnTo>
                  <a:lnTo>
                    <a:pt x="420624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0" y="103631"/>
                  </a:moveTo>
                  <a:lnTo>
                    <a:pt x="4206240" y="103631"/>
                  </a:lnTo>
                  <a:lnTo>
                    <a:pt x="4206240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584191" y="137160"/>
            <a:ext cx="3782695" cy="116205"/>
            <a:chOff x="4584191" y="137160"/>
            <a:chExt cx="3782695" cy="116205"/>
          </a:xfrm>
        </p:grpSpPr>
        <p:sp>
          <p:nvSpPr>
            <p:cNvPr id="8" name="object 8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3770375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770375" y="103631"/>
                  </a:lnTo>
                  <a:lnTo>
                    <a:pt x="3770375" y="0"/>
                  </a:lnTo>
                  <a:close/>
                </a:path>
              </a:pathLst>
            </a:custGeom>
            <a:solidFill>
              <a:srgbClr val="977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0" y="103631"/>
                  </a:moveTo>
                  <a:lnTo>
                    <a:pt x="3770375" y="103631"/>
                  </a:lnTo>
                  <a:lnTo>
                    <a:pt x="3770375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503919" y="137160"/>
            <a:ext cx="3520440" cy="116205"/>
            <a:chOff x="8503919" y="137160"/>
            <a:chExt cx="3520440" cy="116205"/>
          </a:xfrm>
        </p:grpSpPr>
        <p:sp>
          <p:nvSpPr>
            <p:cNvPr id="11" name="object 11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3508248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508248" y="103631"/>
                  </a:lnTo>
                  <a:lnTo>
                    <a:pt x="3508248" y="0"/>
                  </a:lnTo>
                  <a:close/>
                </a:path>
              </a:pathLst>
            </a:custGeom>
            <a:solidFill>
              <a:srgbClr val="9E9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0" y="103631"/>
                  </a:moveTo>
                  <a:lnTo>
                    <a:pt x="3508248" y="103631"/>
                  </a:lnTo>
                  <a:lnTo>
                    <a:pt x="3508248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6767" y="2164079"/>
            <a:ext cx="4480559" cy="3678936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5042661" y="6466204"/>
            <a:ext cx="2111375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 smtClean="0"/>
              <a:t> </a:t>
            </a:r>
            <a:endParaRPr spc="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" y="365759"/>
            <a:ext cx="11744325" cy="719455"/>
          </a:xfrm>
          <a:prstGeom prst="rect">
            <a:avLst/>
          </a:prstGeom>
          <a:solidFill>
            <a:srgbClr val="660033"/>
          </a:solidFill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pc="-10" dirty="0">
                <a:solidFill>
                  <a:srgbClr val="D9D9D9"/>
                </a:solidFill>
              </a:rPr>
              <a:t>How</a:t>
            </a:r>
            <a:r>
              <a:rPr dirty="0">
                <a:solidFill>
                  <a:srgbClr val="D9D9D9"/>
                </a:solidFill>
              </a:rPr>
              <a:t> </a:t>
            </a:r>
            <a:r>
              <a:rPr spc="-20" dirty="0">
                <a:solidFill>
                  <a:srgbClr val="D9D9D9"/>
                </a:solidFill>
              </a:rPr>
              <a:t>to</a:t>
            </a:r>
            <a:r>
              <a:rPr spc="-10" dirty="0">
                <a:solidFill>
                  <a:srgbClr val="D9D9D9"/>
                </a:solidFill>
              </a:rPr>
              <a:t> </a:t>
            </a:r>
            <a:r>
              <a:rPr dirty="0">
                <a:solidFill>
                  <a:srgbClr val="D9D9D9"/>
                </a:solidFill>
              </a:rPr>
              <a:t>find</a:t>
            </a:r>
            <a:r>
              <a:rPr spc="-5" dirty="0">
                <a:solidFill>
                  <a:srgbClr val="D9D9D9"/>
                </a:solidFill>
              </a:rPr>
              <a:t> </a:t>
            </a:r>
            <a:r>
              <a:rPr dirty="0">
                <a:solidFill>
                  <a:srgbClr val="D9D9D9"/>
                </a:solidFill>
              </a:rPr>
              <a:t>the</a:t>
            </a:r>
            <a:r>
              <a:rPr spc="-5" dirty="0">
                <a:solidFill>
                  <a:srgbClr val="D9D9D9"/>
                </a:solidFill>
              </a:rPr>
              <a:t> maximum</a:t>
            </a:r>
            <a:r>
              <a:rPr spc="-10" dirty="0">
                <a:solidFill>
                  <a:srgbClr val="D9D9D9"/>
                </a:solidFill>
              </a:rPr>
              <a:t> </a:t>
            </a:r>
            <a:r>
              <a:rPr spc="-5" dirty="0">
                <a:solidFill>
                  <a:srgbClr val="D9D9D9"/>
                </a:solidFill>
              </a:rPr>
              <a:t>margin </a:t>
            </a:r>
            <a:r>
              <a:rPr spc="-35" dirty="0">
                <a:solidFill>
                  <a:srgbClr val="D9D9D9"/>
                </a:solidFill>
              </a:rPr>
              <a:t>for</a:t>
            </a:r>
            <a:r>
              <a:rPr spc="-5" dirty="0">
                <a:solidFill>
                  <a:srgbClr val="D9D9D9"/>
                </a:solidFill>
              </a:rPr>
              <a:t> </a:t>
            </a:r>
            <a:r>
              <a:rPr u="heavy" dirty="0">
                <a:solidFill>
                  <a:srgbClr val="D9D9D9"/>
                </a:solidFill>
                <a:uFill>
                  <a:solidFill>
                    <a:srgbClr val="D9D9D9"/>
                  </a:solidFill>
                </a:uFill>
              </a:rPr>
              <a:t>linearly</a:t>
            </a:r>
            <a:r>
              <a:rPr u="heavy" spc="-5" dirty="0">
                <a:solidFill>
                  <a:srgbClr val="D9D9D9"/>
                </a:solidFill>
                <a:uFill>
                  <a:solidFill>
                    <a:srgbClr val="D9D9D9"/>
                  </a:solidFill>
                </a:uFill>
              </a:rPr>
              <a:t> </a:t>
            </a:r>
            <a:r>
              <a:rPr u="heavy" spc="-10" dirty="0">
                <a:solidFill>
                  <a:srgbClr val="D9D9D9"/>
                </a:solidFill>
                <a:uFill>
                  <a:solidFill>
                    <a:srgbClr val="D9D9D9"/>
                  </a:solidFill>
                </a:uFill>
              </a:rPr>
              <a:t>separable</a:t>
            </a:r>
            <a:r>
              <a:rPr u="heavy" spc="-25" dirty="0">
                <a:solidFill>
                  <a:srgbClr val="D9D9D9"/>
                </a:solidFill>
                <a:uFill>
                  <a:solidFill>
                    <a:srgbClr val="D9D9D9"/>
                  </a:solidFill>
                </a:uFill>
              </a:rPr>
              <a:t> </a:t>
            </a:r>
            <a:r>
              <a:rPr u="heavy" spc="-20" dirty="0">
                <a:solidFill>
                  <a:srgbClr val="D9D9D9"/>
                </a:solidFill>
                <a:uFill>
                  <a:solidFill>
                    <a:srgbClr val="D9D9D9"/>
                  </a:solidFill>
                </a:uFill>
              </a:rPr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9" y="1083259"/>
            <a:ext cx="11391900" cy="32245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u="heavy" dirty="0">
                <a:solidFill>
                  <a:srgbClr val="212A35"/>
                </a:solidFill>
                <a:uFill>
                  <a:solidFill>
                    <a:srgbClr val="212A35"/>
                  </a:solidFill>
                </a:uFill>
                <a:latin typeface="Calibri"/>
                <a:cs typeface="Calibri"/>
              </a:rPr>
              <a:t>Method1</a:t>
            </a:r>
            <a:endParaRPr sz="2800">
              <a:latin typeface="Calibri"/>
              <a:cs typeface="Calibri"/>
            </a:endParaRPr>
          </a:p>
          <a:p>
            <a:pPr marL="241300" marR="209550" indent="-229235">
              <a:lnSpc>
                <a:spcPts val="3020"/>
              </a:lnSpc>
              <a:spcBef>
                <a:spcPts val="10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Outer </a:t>
            </a:r>
            <a:r>
              <a:rPr sz="2800" spc="-5" dirty="0">
                <a:latin typeface="Calibri"/>
                <a:cs typeface="Calibri"/>
              </a:rPr>
              <a:t>boundaries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two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groups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points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known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convex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hull</a:t>
            </a:r>
            <a:r>
              <a:rPr sz="2800" spc="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19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MMH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then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perpendicular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bisector</a:t>
            </a:r>
            <a:r>
              <a:rPr sz="2800" dirty="0">
                <a:latin typeface="Calibri"/>
                <a:cs typeface="Calibri"/>
              </a:rPr>
              <a:t> 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shortest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line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between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two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convex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hulls.</a:t>
            </a:r>
            <a:endParaRPr sz="2800">
              <a:latin typeface="Calibri"/>
              <a:cs typeface="Calibri"/>
            </a:endParaRPr>
          </a:p>
          <a:p>
            <a:pPr marL="241300" marR="121285" indent="-229235">
              <a:lnSpc>
                <a:spcPts val="3030"/>
              </a:lnSpc>
              <a:spcBef>
                <a:spcPts val="98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Sophisticated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computer </a:t>
            </a:r>
            <a:r>
              <a:rPr sz="2800" spc="-5" dirty="0">
                <a:latin typeface="Calibri"/>
                <a:cs typeface="Calibri"/>
              </a:rPr>
              <a:t>algorithms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5" dirty="0">
                <a:latin typeface="Calibri"/>
                <a:cs typeface="Calibri"/>
              </a:rPr>
              <a:t> 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technique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known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quadratic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optimization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capable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finding 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maximum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margin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way.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8600" y="137160"/>
            <a:ext cx="4218940" cy="116205"/>
            <a:chOff x="228600" y="137160"/>
            <a:chExt cx="4218940" cy="116205"/>
          </a:xfrm>
        </p:grpSpPr>
        <p:sp>
          <p:nvSpPr>
            <p:cNvPr id="5" name="object 5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4206240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4206240" y="103631"/>
                  </a:lnTo>
                  <a:lnTo>
                    <a:pt x="420624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0" y="103631"/>
                  </a:moveTo>
                  <a:lnTo>
                    <a:pt x="4206240" y="103631"/>
                  </a:lnTo>
                  <a:lnTo>
                    <a:pt x="4206240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584191" y="137160"/>
            <a:ext cx="3782695" cy="116205"/>
            <a:chOff x="4584191" y="137160"/>
            <a:chExt cx="3782695" cy="116205"/>
          </a:xfrm>
        </p:grpSpPr>
        <p:sp>
          <p:nvSpPr>
            <p:cNvPr id="8" name="object 8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3770375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770375" y="103631"/>
                  </a:lnTo>
                  <a:lnTo>
                    <a:pt x="3770375" y="0"/>
                  </a:lnTo>
                  <a:close/>
                </a:path>
              </a:pathLst>
            </a:custGeom>
            <a:solidFill>
              <a:srgbClr val="977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0" y="103631"/>
                  </a:moveTo>
                  <a:lnTo>
                    <a:pt x="3770375" y="103631"/>
                  </a:lnTo>
                  <a:lnTo>
                    <a:pt x="3770375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503919" y="137160"/>
            <a:ext cx="3520440" cy="116205"/>
            <a:chOff x="8503919" y="137160"/>
            <a:chExt cx="3520440" cy="116205"/>
          </a:xfrm>
        </p:grpSpPr>
        <p:sp>
          <p:nvSpPr>
            <p:cNvPr id="11" name="object 11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3508248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508248" y="103631"/>
                  </a:lnTo>
                  <a:lnTo>
                    <a:pt x="3508248" y="0"/>
                  </a:lnTo>
                  <a:close/>
                </a:path>
              </a:pathLst>
            </a:custGeom>
            <a:solidFill>
              <a:srgbClr val="9E9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0" y="103631"/>
                  </a:moveTo>
                  <a:lnTo>
                    <a:pt x="3508248" y="103631"/>
                  </a:lnTo>
                  <a:lnTo>
                    <a:pt x="3508248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6320" y="4294632"/>
            <a:ext cx="2874264" cy="2407920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5042661" y="6466204"/>
            <a:ext cx="2111375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 smtClean="0"/>
              <a:t> </a:t>
            </a:r>
            <a:endParaRPr spc="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" y="365759"/>
            <a:ext cx="11744325" cy="719455"/>
          </a:xfrm>
          <a:prstGeom prst="rect">
            <a:avLst/>
          </a:prstGeom>
          <a:solidFill>
            <a:srgbClr val="660033"/>
          </a:solidFill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pc="-10" dirty="0">
                <a:solidFill>
                  <a:srgbClr val="D9D9D9"/>
                </a:solidFill>
              </a:rPr>
              <a:t>How</a:t>
            </a:r>
            <a:r>
              <a:rPr spc="-5" dirty="0">
                <a:solidFill>
                  <a:srgbClr val="D9D9D9"/>
                </a:solidFill>
              </a:rPr>
              <a:t> </a:t>
            </a:r>
            <a:r>
              <a:rPr spc="-20" dirty="0">
                <a:solidFill>
                  <a:srgbClr val="D9D9D9"/>
                </a:solidFill>
              </a:rPr>
              <a:t>to</a:t>
            </a:r>
            <a:r>
              <a:rPr spc="-10" dirty="0">
                <a:solidFill>
                  <a:srgbClr val="D9D9D9"/>
                </a:solidFill>
              </a:rPr>
              <a:t> </a:t>
            </a:r>
            <a:r>
              <a:rPr dirty="0">
                <a:solidFill>
                  <a:srgbClr val="D9D9D9"/>
                </a:solidFill>
              </a:rPr>
              <a:t>find</a:t>
            </a:r>
            <a:r>
              <a:rPr spc="-5" dirty="0">
                <a:solidFill>
                  <a:srgbClr val="D9D9D9"/>
                </a:solidFill>
              </a:rPr>
              <a:t> </a:t>
            </a:r>
            <a:r>
              <a:rPr dirty="0">
                <a:solidFill>
                  <a:srgbClr val="D9D9D9"/>
                </a:solidFill>
              </a:rPr>
              <a:t>the</a:t>
            </a:r>
            <a:r>
              <a:rPr spc="-5" dirty="0">
                <a:solidFill>
                  <a:srgbClr val="D9D9D9"/>
                </a:solidFill>
              </a:rPr>
              <a:t> maximum</a:t>
            </a:r>
            <a:r>
              <a:rPr spc="-10" dirty="0">
                <a:solidFill>
                  <a:srgbClr val="D9D9D9"/>
                </a:solidFill>
              </a:rPr>
              <a:t> </a:t>
            </a:r>
            <a:r>
              <a:rPr spc="-5" dirty="0">
                <a:solidFill>
                  <a:srgbClr val="D9D9D9"/>
                </a:solidFill>
              </a:rPr>
              <a:t>margin </a:t>
            </a:r>
            <a:r>
              <a:rPr spc="-35" dirty="0">
                <a:solidFill>
                  <a:srgbClr val="D9D9D9"/>
                </a:solidFill>
              </a:rPr>
              <a:t>for</a:t>
            </a:r>
            <a:r>
              <a:rPr spc="-10" dirty="0">
                <a:solidFill>
                  <a:srgbClr val="D9D9D9"/>
                </a:solidFill>
              </a:rPr>
              <a:t> </a:t>
            </a:r>
            <a:r>
              <a:rPr dirty="0">
                <a:solidFill>
                  <a:srgbClr val="D9D9D9"/>
                </a:solidFill>
              </a:rPr>
              <a:t>linearly</a:t>
            </a:r>
            <a:r>
              <a:rPr spc="-5" dirty="0">
                <a:solidFill>
                  <a:srgbClr val="D9D9D9"/>
                </a:solidFill>
              </a:rPr>
              <a:t> separable</a:t>
            </a:r>
            <a:r>
              <a:rPr spc="-25" dirty="0">
                <a:solidFill>
                  <a:srgbClr val="D9D9D9"/>
                </a:solidFill>
              </a:rPr>
              <a:t> </a:t>
            </a:r>
            <a:r>
              <a:rPr spc="-20" dirty="0">
                <a:solidFill>
                  <a:srgbClr val="D9D9D9"/>
                </a:solidFill>
              </a:rPr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9" y="1083259"/>
            <a:ext cx="11433175" cy="220281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u="heavy" dirty="0">
                <a:solidFill>
                  <a:srgbClr val="212A35"/>
                </a:solidFill>
                <a:uFill>
                  <a:solidFill>
                    <a:srgbClr val="212A35"/>
                  </a:solidFill>
                </a:uFill>
                <a:latin typeface="Calibri"/>
                <a:cs typeface="Calibri"/>
              </a:rPr>
              <a:t>Method2</a:t>
            </a:r>
            <a:endParaRPr sz="2800">
              <a:latin typeface="Calibri"/>
              <a:cs typeface="Calibri"/>
            </a:endParaRPr>
          </a:p>
          <a:p>
            <a:pPr marL="241300" marR="5080" indent="-229235" algn="just">
              <a:lnSpc>
                <a:spcPct val="90000"/>
              </a:lnSpc>
              <a:spcBef>
                <a:spcPts val="101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An </a:t>
            </a:r>
            <a:r>
              <a:rPr sz="2800" spc="-10" dirty="0">
                <a:latin typeface="Calibri"/>
                <a:cs typeface="Calibri"/>
              </a:rPr>
              <a:t>alternative (but equivalent) approach involves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search through </a:t>
            </a:r>
            <a:r>
              <a:rPr sz="2800" spc="-5" dirty="0">
                <a:latin typeface="Calibri"/>
                <a:cs typeface="Calibri"/>
              </a:rPr>
              <a:t>the space </a:t>
            </a:r>
            <a:r>
              <a:rPr sz="2800" dirty="0">
                <a:latin typeface="Calibri"/>
                <a:cs typeface="Calibri"/>
              </a:rPr>
              <a:t> of </a:t>
            </a:r>
            <a:r>
              <a:rPr sz="2800" spc="-5" dirty="0">
                <a:latin typeface="Calibri"/>
                <a:cs typeface="Calibri"/>
              </a:rPr>
              <a:t>every possible </a:t>
            </a:r>
            <a:r>
              <a:rPr sz="2800" spc="-10" dirty="0">
                <a:latin typeface="Calibri"/>
                <a:cs typeface="Calibri"/>
              </a:rPr>
              <a:t>hyperplane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order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find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set </a:t>
            </a:r>
            <a:r>
              <a:rPr sz="2800" spc="5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two parallel </a:t>
            </a:r>
            <a:r>
              <a:rPr sz="2800" dirty="0">
                <a:latin typeface="Calibri"/>
                <a:cs typeface="Calibri"/>
              </a:rPr>
              <a:t>planes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divide </a:t>
            </a:r>
            <a:r>
              <a:rPr sz="2800" spc="-5" dirty="0">
                <a:latin typeface="Calibri"/>
                <a:cs typeface="Calibri"/>
              </a:rPr>
              <a:t>the points </a:t>
            </a:r>
            <a:r>
              <a:rPr sz="2800" spc="-15" dirty="0">
                <a:latin typeface="Calibri"/>
                <a:cs typeface="Calibri"/>
              </a:rPr>
              <a:t>into </a:t>
            </a:r>
            <a:r>
              <a:rPr sz="2800" spc="-5" dirty="0">
                <a:latin typeface="Calibri"/>
                <a:cs typeface="Calibri"/>
              </a:rPr>
              <a:t>homogeneous </a:t>
            </a:r>
            <a:r>
              <a:rPr sz="2800" spc="-15" dirty="0">
                <a:latin typeface="Calibri"/>
                <a:cs typeface="Calibri"/>
              </a:rPr>
              <a:t>groups </a:t>
            </a:r>
            <a:r>
              <a:rPr sz="2800" spc="-20" dirty="0">
                <a:latin typeface="Calibri"/>
                <a:cs typeface="Calibri"/>
              </a:rPr>
              <a:t>yet </a:t>
            </a:r>
            <a:r>
              <a:rPr sz="2800" spc="-5" dirty="0">
                <a:latin typeface="Calibri"/>
                <a:cs typeface="Calibri"/>
              </a:rPr>
              <a:t>themselves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dirty="0">
                <a:latin typeface="Calibri"/>
                <a:cs typeface="Calibri"/>
              </a:rPr>
              <a:t>as </a:t>
            </a:r>
            <a:r>
              <a:rPr sz="2800" spc="-15" dirty="0">
                <a:latin typeface="Calibri"/>
                <a:cs typeface="Calibri"/>
              </a:rPr>
              <a:t>far </a:t>
            </a:r>
            <a:r>
              <a:rPr sz="2800" dirty="0">
                <a:latin typeface="Calibri"/>
                <a:cs typeface="Calibri"/>
              </a:rPr>
              <a:t>apart as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possible.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8600" y="137160"/>
            <a:ext cx="4218940" cy="116205"/>
            <a:chOff x="228600" y="137160"/>
            <a:chExt cx="4218940" cy="116205"/>
          </a:xfrm>
        </p:grpSpPr>
        <p:sp>
          <p:nvSpPr>
            <p:cNvPr id="5" name="object 5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4206240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4206240" y="103631"/>
                  </a:lnTo>
                  <a:lnTo>
                    <a:pt x="420624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0" y="103631"/>
                  </a:moveTo>
                  <a:lnTo>
                    <a:pt x="4206240" y="103631"/>
                  </a:lnTo>
                  <a:lnTo>
                    <a:pt x="4206240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584191" y="137160"/>
            <a:ext cx="3782695" cy="116205"/>
            <a:chOff x="4584191" y="137160"/>
            <a:chExt cx="3782695" cy="116205"/>
          </a:xfrm>
        </p:grpSpPr>
        <p:sp>
          <p:nvSpPr>
            <p:cNvPr id="8" name="object 8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3770375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770375" y="103631"/>
                  </a:lnTo>
                  <a:lnTo>
                    <a:pt x="3770375" y="0"/>
                  </a:lnTo>
                  <a:close/>
                </a:path>
              </a:pathLst>
            </a:custGeom>
            <a:solidFill>
              <a:srgbClr val="977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0" y="103631"/>
                  </a:moveTo>
                  <a:lnTo>
                    <a:pt x="3770375" y="103631"/>
                  </a:lnTo>
                  <a:lnTo>
                    <a:pt x="3770375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503919" y="137160"/>
            <a:ext cx="3520440" cy="116205"/>
            <a:chOff x="8503919" y="137160"/>
            <a:chExt cx="3520440" cy="116205"/>
          </a:xfrm>
        </p:grpSpPr>
        <p:sp>
          <p:nvSpPr>
            <p:cNvPr id="11" name="object 11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3508248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508248" y="103631"/>
                  </a:lnTo>
                  <a:lnTo>
                    <a:pt x="3508248" y="0"/>
                  </a:lnTo>
                  <a:close/>
                </a:path>
              </a:pathLst>
            </a:custGeom>
            <a:solidFill>
              <a:srgbClr val="9E9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0" y="103631"/>
                  </a:moveTo>
                  <a:lnTo>
                    <a:pt x="3508248" y="103631"/>
                  </a:lnTo>
                  <a:lnTo>
                    <a:pt x="3508248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5042661" y="6466204"/>
            <a:ext cx="2111375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 smtClean="0"/>
              <a:t> </a:t>
            </a:r>
            <a:endParaRPr spc="5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" y="365759"/>
            <a:ext cx="11744325" cy="719455"/>
          </a:xfrm>
          <a:prstGeom prst="rect">
            <a:avLst/>
          </a:prstGeom>
          <a:solidFill>
            <a:srgbClr val="660033"/>
          </a:solidFill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pc="-10" dirty="0">
                <a:solidFill>
                  <a:srgbClr val="D9D9D9"/>
                </a:solidFill>
              </a:rPr>
              <a:t>How</a:t>
            </a:r>
            <a:r>
              <a:rPr spc="-5" dirty="0">
                <a:solidFill>
                  <a:srgbClr val="D9D9D9"/>
                </a:solidFill>
              </a:rPr>
              <a:t> </a:t>
            </a:r>
            <a:r>
              <a:rPr spc="-20" dirty="0">
                <a:solidFill>
                  <a:srgbClr val="D9D9D9"/>
                </a:solidFill>
              </a:rPr>
              <a:t>to</a:t>
            </a:r>
            <a:r>
              <a:rPr spc="-10" dirty="0">
                <a:solidFill>
                  <a:srgbClr val="D9D9D9"/>
                </a:solidFill>
              </a:rPr>
              <a:t> </a:t>
            </a:r>
            <a:r>
              <a:rPr dirty="0">
                <a:solidFill>
                  <a:srgbClr val="D9D9D9"/>
                </a:solidFill>
              </a:rPr>
              <a:t>find</a:t>
            </a:r>
            <a:r>
              <a:rPr spc="-5" dirty="0">
                <a:solidFill>
                  <a:srgbClr val="D9D9D9"/>
                </a:solidFill>
              </a:rPr>
              <a:t> </a:t>
            </a:r>
            <a:r>
              <a:rPr dirty="0">
                <a:solidFill>
                  <a:srgbClr val="D9D9D9"/>
                </a:solidFill>
              </a:rPr>
              <a:t>the</a:t>
            </a:r>
            <a:r>
              <a:rPr spc="-5" dirty="0">
                <a:solidFill>
                  <a:srgbClr val="D9D9D9"/>
                </a:solidFill>
              </a:rPr>
              <a:t> maximum</a:t>
            </a:r>
            <a:r>
              <a:rPr spc="-10" dirty="0">
                <a:solidFill>
                  <a:srgbClr val="D9D9D9"/>
                </a:solidFill>
              </a:rPr>
              <a:t> </a:t>
            </a:r>
            <a:r>
              <a:rPr spc="-5" dirty="0">
                <a:solidFill>
                  <a:srgbClr val="D9D9D9"/>
                </a:solidFill>
              </a:rPr>
              <a:t>margin </a:t>
            </a:r>
            <a:r>
              <a:rPr spc="-35" dirty="0">
                <a:solidFill>
                  <a:srgbClr val="D9D9D9"/>
                </a:solidFill>
              </a:rPr>
              <a:t>for</a:t>
            </a:r>
            <a:r>
              <a:rPr spc="-10" dirty="0">
                <a:solidFill>
                  <a:srgbClr val="D9D9D9"/>
                </a:solidFill>
              </a:rPr>
              <a:t> </a:t>
            </a:r>
            <a:r>
              <a:rPr dirty="0">
                <a:solidFill>
                  <a:srgbClr val="D9D9D9"/>
                </a:solidFill>
              </a:rPr>
              <a:t>linearly</a:t>
            </a:r>
            <a:r>
              <a:rPr spc="-5" dirty="0">
                <a:solidFill>
                  <a:srgbClr val="D9D9D9"/>
                </a:solidFill>
              </a:rPr>
              <a:t> separable</a:t>
            </a:r>
            <a:r>
              <a:rPr spc="-25" dirty="0">
                <a:solidFill>
                  <a:srgbClr val="D9D9D9"/>
                </a:solidFill>
              </a:rPr>
              <a:t> </a:t>
            </a:r>
            <a:r>
              <a:rPr spc="-20" dirty="0">
                <a:solidFill>
                  <a:srgbClr val="D9D9D9"/>
                </a:solidFill>
              </a:rPr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9" y="1167764"/>
            <a:ext cx="82486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dirty="0">
                <a:latin typeface="Calibri"/>
                <a:cs typeface="Calibri"/>
              </a:rPr>
              <a:t>In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n</a:t>
            </a:r>
            <a:r>
              <a:rPr sz="2800" b="1" dirty="0">
                <a:latin typeface="Calibri"/>
                <a:cs typeface="Calibri"/>
              </a:rPr>
              <a:t>-dimensional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space,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the</a:t>
            </a:r>
            <a:r>
              <a:rPr sz="2800" b="1" dirty="0">
                <a:latin typeface="Calibri"/>
                <a:cs typeface="Calibri"/>
              </a:rPr>
              <a:t> equation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of </a:t>
            </a:r>
            <a:r>
              <a:rPr sz="2800" b="1" spc="-10" dirty="0">
                <a:latin typeface="Calibri"/>
                <a:cs typeface="Calibri"/>
              </a:rPr>
              <a:t>hyper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plane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9475" y="2884119"/>
            <a:ext cx="10941685" cy="27012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66700" marR="30480" indent="-229235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67335" algn="l"/>
                <a:tab pos="4031615" algn="l"/>
              </a:tabLst>
            </a:pPr>
            <a:r>
              <a:rPr sz="2800" b="1" spc="-10" dirty="0">
                <a:solidFill>
                  <a:srgbClr val="212A35"/>
                </a:solidFill>
                <a:latin typeface="Calibri"/>
                <a:cs typeface="Calibri"/>
              </a:rPr>
              <a:t>Arrows</a:t>
            </a:r>
            <a:r>
              <a:rPr sz="2800" b="1" spc="-3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12A35"/>
                </a:solidFill>
                <a:latin typeface="Calibri"/>
                <a:cs typeface="Calibri"/>
              </a:rPr>
              <a:t>above</a:t>
            </a:r>
            <a:r>
              <a:rPr sz="2800" b="1" spc="-4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212A35"/>
                </a:solidFill>
                <a:latin typeface="Calibri"/>
                <a:cs typeface="Calibri"/>
              </a:rPr>
              <a:t>the</a:t>
            </a:r>
            <a:r>
              <a:rPr sz="2800" b="1" spc="-6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212A35"/>
                </a:solidFill>
                <a:latin typeface="Calibri"/>
                <a:cs typeface="Calibri"/>
              </a:rPr>
              <a:t>letters	</a:t>
            </a:r>
            <a:r>
              <a:rPr sz="2800" spc="-15" dirty="0">
                <a:solidFill>
                  <a:srgbClr val="212A35"/>
                </a:solidFill>
                <a:latin typeface="Calibri"/>
                <a:cs typeface="Calibri"/>
              </a:rPr>
              <a:t>indicate</a:t>
            </a:r>
            <a:r>
              <a:rPr sz="2800" spc="-114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12A35"/>
                </a:solidFill>
                <a:latin typeface="Calibri"/>
                <a:cs typeface="Calibri"/>
              </a:rPr>
              <a:t>that</a:t>
            </a:r>
            <a:r>
              <a:rPr sz="2800" spc="-4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12A35"/>
                </a:solidFill>
                <a:latin typeface="Calibri"/>
                <a:cs typeface="Calibri"/>
              </a:rPr>
              <a:t>they</a:t>
            </a:r>
            <a:r>
              <a:rPr sz="2800" spc="-3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12A35"/>
                </a:solidFill>
                <a:latin typeface="Calibri"/>
                <a:cs typeface="Calibri"/>
              </a:rPr>
              <a:t>are</a:t>
            </a:r>
            <a:r>
              <a:rPr sz="2800" spc="-7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12A35"/>
                </a:solidFill>
                <a:latin typeface="Calibri"/>
                <a:cs typeface="Calibri"/>
              </a:rPr>
              <a:t>vectors</a:t>
            </a:r>
            <a:r>
              <a:rPr sz="2800" b="1" spc="-13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212A35"/>
                </a:solidFill>
                <a:latin typeface="Calibri"/>
                <a:cs typeface="Calibri"/>
              </a:rPr>
              <a:t>rather</a:t>
            </a:r>
            <a:r>
              <a:rPr sz="2800" b="1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212A35"/>
                </a:solidFill>
                <a:latin typeface="Calibri"/>
                <a:cs typeface="Calibri"/>
              </a:rPr>
              <a:t>than</a:t>
            </a:r>
            <a:r>
              <a:rPr sz="2800" b="1" spc="-4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12A35"/>
                </a:solidFill>
                <a:latin typeface="Calibri"/>
                <a:cs typeface="Calibri"/>
              </a:rPr>
              <a:t>single </a:t>
            </a:r>
            <a:r>
              <a:rPr sz="2800" b="1" spc="-62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12A35"/>
                </a:solidFill>
                <a:latin typeface="Calibri"/>
                <a:cs typeface="Calibri"/>
              </a:rPr>
              <a:t>numbers.</a:t>
            </a:r>
            <a:endParaRPr sz="2800">
              <a:latin typeface="Calibri"/>
              <a:cs typeface="Calibri"/>
            </a:endParaRPr>
          </a:p>
          <a:p>
            <a:pPr marL="266700" indent="-229235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267335" algn="l"/>
              </a:tabLst>
            </a:pPr>
            <a:r>
              <a:rPr sz="2800" b="1" i="1" spc="-30" dirty="0">
                <a:solidFill>
                  <a:srgbClr val="212A35"/>
                </a:solidFill>
                <a:latin typeface="Calibri"/>
                <a:cs typeface="Calibri"/>
              </a:rPr>
              <a:t>Eg:-</a:t>
            </a:r>
            <a:r>
              <a:rPr sz="2800" b="1" i="1" spc="-1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2800" b="1" i="1" spc="5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2800" b="1" i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212A35"/>
                </a:solidFill>
                <a:latin typeface="Calibri"/>
                <a:cs typeface="Calibri"/>
              </a:rPr>
              <a:t>is</a:t>
            </a:r>
            <a:r>
              <a:rPr sz="2800" b="1" spc="-2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12A35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212A35"/>
                </a:solidFill>
                <a:latin typeface="Calibri"/>
                <a:cs typeface="Calibri"/>
              </a:rPr>
              <a:t>vector</a:t>
            </a:r>
            <a:r>
              <a:rPr sz="2800" b="1" spc="2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12A35"/>
                </a:solidFill>
                <a:latin typeface="Calibri"/>
                <a:cs typeface="Calibri"/>
              </a:rPr>
              <a:t>of</a:t>
            </a:r>
            <a:r>
              <a:rPr sz="2800" b="1" spc="-4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212A35"/>
                </a:solidFill>
                <a:latin typeface="Calibri"/>
                <a:cs typeface="Calibri"/>
              </a:rPr>
              <a:t>n</a:t>
            </a:r>
            <a:r>
              <a:rPr sz="2800" b="1" i="1" spc="-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12A35"/>
                </a:solidFill>
                <a:latin typeface="Calibri"/>
                <a:cs typeface="Calibri"/>
              </a:rPr>
              <a:t>weights,</a:t>
            </a:r>
            <a:r>
              <a:rPr sz="2800" b="1" spc="-8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12A35"/>
                </a:solidFill>
                <a:latin typeface="Calibri"/>
                <a:cs typeface="Calibri"/>
              </a:rPr>
              <a:t>that</a:t>
            </a:r>
            <a:r>
              <a:rPr sz="2800" b="1" spc="-4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212A35"/>
                </a:solidFill>
                <a:latin typeface="Calibri"/>
                <a:cs typeface="Calibri"/>
              </a:rPr>
              <a:t>is,</a:t>
            </a:r>
            <a:r>
              <a:rPr sz="2800" b="1" spc="-4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212A35"/>
                </a:solidFill>
                <a:latin typeface="Calibri"/>
                <a:cs typeface="Calibri"/>
              </a:rPr>
              <a:t>{w</a:t>
            </a:r>
            <a:r>
              <a:rPr sz="2775" b="1" i="1" baseline="-18018" dirty="0">
                <a:solidFill>
                  <a:srgbClr val="212A35"/>
                </a:solidFill>
                <a:latin typeface="Calibri"/>
                <a:cs typeface="Calibri"/>
              </a:rPr>
              <a:t>1</a:t>
            </a:r>
            <a:r>
              <a:rPr sz="2800" b="1" i="1" dirty="0">
                <a:solidFill>
                  <a:srgbClr val="212A35"/>
                </a:solidFill>
                <a:latin typeface="Calibri"/>
                <a:cs typeface="Calibri"/>
              </a:rPr>
              <a:t>,</a:t>
            </a:r>
            <a:r>
              <a:rPr sz="2800" b="1" i="1" spc="-2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2800" b="1" i="1" spc="5" dirty="0">
                <a:solidFill>
                  <a:srgbClr val="212A35"/>
                </a:solidFill>
                <a:latin typeface="Calibri"/>
                <a:cs typeface="Calibri"/>
              </a:rPr>
              <a:t>w</a:t>
            </a:r>
            <a:r>
              <a:rPr sz="2775" b="1" i="1" spc="7" baseline="-18018" dirty="0">
                <a:solidFill>
                  <a:srgbClr val="212A35"/>
                </a:solidFill>
                <a:latin typeface="Calibri"/>
                <a:cs typeface="Calibri"/>
              </a:rPr>
              <a:t>2</a:t>
            </a:r>
            <a:r>
              <a:rPr sz="2800" b="1" i="1" spc="5" dirty="0">
                <a:solidFill>
                  <a:srgbClr val="212A35"/>
                </a:solidFill>
                <a:latin typeface="Calibri"/>
                <a:cs typeface="Calibri"/>
              </a:rPr>
              <a:t>,</a:t>
            </a:r>
            <a:r>
              <a:rPr sz="2800" b="1" i="1" spc="3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212A35"/>
                </a:solidFill>
                <a:latin typeface="Calibri"/>
                <a:cs typeface="Calibri"/>
              </a:rPr>
              <a:t>...,</a:t>
            </a:r>
            <a:r>
              <a:rPr sz="2800" b="1" i="1" spc="-2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212A35"/>
                </a:solidFill>
                <a:latin typeface="Calibri"/>
                <a:cs typeface="Calibri"/>
              </a:rPr>
              <a:t>w</a:t>
            </a:r>
            <a:r>
              <a:rPr sz="2775" b="1" i="1" baseline="-18018" dirty="0">
                <a:solidFill>
                  <a:srgbClr val="212A35"/>
                </a:solidFill>
                <a:latin typeface="Calibri"/>
                <a:cs typeface="Calibri"/>
              </a:rPr>
              <a:t>n</a:t>
            </a:r>
            <a:r>
              <a:rPr sz="2800" b="1" i="1" dirty="0">
                <a:solidFill>
                  <a:srgbClr val="212A35"/>
                </a:solidFill>
                <a:latin typeface="Calibri"/>
                <a:cs typeface="Calibri"/>
              </a:rPr>
              <a:t>}</a:t>
            </a:r>
            <a:r>
              <a:rPr sz="2800" b="1" dirty="0">
                <a:solidFill>
                  <a:srgbClr val="212A35"/>
                </a:solidFill>
                <a:latin typeface="Calibri"/>
                <a:cs typeface="Calibri"/>
              </a:rPr>
              <a:t>,</a:t>
            </a:r>
            <a:endParaRPr sz="2800">
              <a:latin typeface="Calibri"/>
              <a:cs typeface="Calibri"/>
            </a:endParaRPr>
          </a:p>
          <a:p>
            <a:pPr marL="266700" indent="-22923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67335" algn="l"/>
              </a:tabLst>
            </a:pPr>
            <a:r>
              <a:rPr sz="2800" b="1" i="1" spc="5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2800" b="1" i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65" dirty="0">
                <a:solidFill>
                  <a:srgbClr val="212A35"/>
                </a:solidFill>
                <a:latin typeface="Calibri"/>
                <a:cs typeface="Calibri"/>
              </a:rPr>
              <a:t>i</a:t>
            </a:r>
            <a:r>
              <a:rPr sz="2800" dirty="0">
                <a:solidFill>
                  <a:srgbClr val="212A35"/>
                </a:solidFill>
                <a:latin typeface="Calibri"/>
                <a:cs typeface="Calibri"/>
              </a:rPr>
              <a:t>s</a:t>
            </a:r>
            <a:r>
              <a:rPr sz="2800" spc="-32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212A35"/>
                </a:solidFill>
                <a:latin typeface="Calibri"/>
                <a:cs typeface="Calibri"/>
              </a:rPr>
              <a:t>a</a:t>
            </a:r>
            <a:r>
              <a:rPr sz="2800" spc="29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12A35"/>
                </a:solidFill>
                <a:latin typeface="Calibri"/>
                <a:cs typeface="Calibri"/>
              </a:rPr>
              <a:t>s</a:t>
            </a:r>
            <a:r>
              <a:rPr sz="2800" b="1" spc="5" dirty="0">
                <a:solidFill>
                  <a:srgbClr val="212A35"/>
                </a:solidFill>
                <a:latin typeface="Calibri"/>
                <a:cs typeface="Calibri"/>
              </a:rPr>
              <a:t>i</a:t>
            </a:r>
            <a:r>
              <a:rPr sz="2800" b="1" spc="15" dirty="0">
                <a:solidFill>
                  <a:srgbClr val="212A35"/>
                </a:solidFill>
                <a:latin typeface="Calibri"/>
                <a:cs typeface="Calibri"/>
              </a:rPr>
              <a:t>n</a:t>
            </a:r>
            <a:r>
              <a:rPr sz="2800" b="1" spc="-15" dirty="0">
                <a:solidFill>
                  <a:srgbClr val="212A35"/>
                </a:solidFill>
                <a:latin typeface="Calibri"/>
                <a:cs typeface="Calibri"/>
              </a:rPr>
              <a:t>g</a:t>
            </a:r>
            <a:r>
              <a:rPr sz="2800" b="1" spc="5" dirty="0">
                <a:solidFill>
                  <a:srgbClr val="212A35"/>
                </a:solidFill>
                <a:latin typeface="Calibri"/>
                <a:cs typeface="Calibri"/>
              </a:rPr>
              <a:t>le</a:t>
            </a:r>
            <a:r>
              <a:rPr sz="2800" b="1" spc="-6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212A35"/>
                </a:solidFill>
                <a:latin typeface="Calibri"/>
                <a:cs typeface="Calibri"/>
              </a:rPr>
              <a:t>nu</a:t>
            </a:r>
            <a:r>
              <a:rPr sz="2800" b="1" dirty="0">
                <a:solidFill>
                  <a:srgbClr val="212A35"/>
                </a:solidFill>
                <a:latin typeface="Calibri"/>
                <a:cs typeface="Calibri"/>
              </a:rPr>
              <a:t>mber</a:t>
            </a:r>
            <a:r>
              <a:rPr sz="2800" b="1" spc="-7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12A35"/>
                </a:solidFill>
                <a:latin typeface="Calibri"/>
                <a:cs typeface="Calibri"/>
              </a:rPr>
              <a:t>k</a:t>
            </a:r>
            <a:r>
              <a:rPr sz="2800" b="1" spc="-20" dirty="0">
                <a:solidFill>
                  <a:srgbClr val="212A35"/>
                </a:solidFill>
                <a:latin typeface="Calibri"/>
                <a:cs typeface="Calibri"/>
              </a:rPr>
              <a:t>no</a:t>
            </a:r>
            <a:r>
              <a:rPr sz="2800" b="1" spc="-30" dirty="0">
                <a:solidFill>
                  <a:srgbClr val="212A35"/>
                </a:solidFill>
                <a:latin typeface="Calibri"/>
                <a:cs typeface="Calibri"/>
              </a:rPr>
              <a:t>w</a:t>
            </a:r>
            <a:r>
              <a:rPr sz="2800" b="1" spc="5" dirty="0">
                <a:solidFill>
                  <a:srgbClr val="212A35"/>
                </a:solidFill>
                <a:latin typeface="Calibri"/>
                <a:cs typeface="Calibri"/>
              </a:rPr>
              <a:t>n</a:t>
            </a:r>
            <a:r>
              <a:rPr sz="2800" b="1" spc="-13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12A35"/>
                </a:solidFill>
                <a:latin typeface="Calibri"/>
                <a:cs typeface="Calibri"/>
              </a:rPr>
              <a:t>a</a:t>
            </a:r>
            <a:r>
              <a:rPr sz="2800" b="1" dirty="0">
                <a:solidFill>
                  <a:srgbClr val="212A35"/>
                </a:solidFill>
                <a:latin typeface="Calibri"/>
                <a:cs typeface="Calibri"/>
              </a:rPr>
              <a:t>s</a:t>
            </a:r>
            <a:r>
              <a:rPr sz="2800" b="1" spc="-7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12A35"/>
                </a:solidFill>
                <a:latin typeface="Calibri"/>
                <a:cs typeface="Calibri"/>
              </a:rPr>
              <a:t>bi</a:t>
            </a:r>
            <a:r>
              <a:rPr sz="2800" b="1" spc="10" dirty="0">
                <a:solidFill>
                  <a:srgbClr val="212A35"/>
                </a:solidFill>
                <a:latin typeface="Calibri"/>
                <a:cs typeface="Calibri"/>
              </a:rPr>
              <a:t>a</a:t>
            </a:r>
            <a:r>
              <a:rPr sz="2800" b="1" dirty="0">
                <a:solidFill>
                  <a:srgbClr val="212A35"/>
                </a:solidFill>
                <a:latin typeface="Calibri"/>
                <a:cs typeface="Calibri"/>
              </a:rPr>
              <a:t>s.</a:t>
            </a:r>
            <a:endParaRPr sz="2800">
              <a:latin typeface="Calibri"/>
              <a:cs typeface="Calibri"/>
            </a:endParaRPr>
          </a:p>
          <a:p>
            <a:pPr marL="723900" marR="377190" lvl="1" indent="-228600">
              <a:lnSpc>
                <a:spcPts val="3000"/>
              </a:lnSpc>
              <a:spcBef>
                <a:spcPts val="545"/>
              </a:spcBef>
              <a:buFont typeface="Wingdings"/>
              <a:buChar char=""/>
              <a:tabLst>
                <a:tab pos="724535" algn="l"/>
              </a:tabLst>
            </a:pPr>
            <a:r>
              <a:rPr sz="2800" b="1" spc="5" dirty="0">
                <a:solidFill>
                  <a:srgbClr val="212A35"/>
                </a:solidFill>
                <a:latin typeface="Calibri"/>
                <a:cs typeface="Calibri"/>
              </a:rPr>
              <a:t>Bias</a:t>
            </a:r>
            <a:r>
              <a:rPr sz="2800" b="1" spc="17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212A35"/>
                </a:solidFill>
                <a:latin typeface="Calibri"/>
                <a:cs typeface="Calibri"/>
              </a:rPr>
              <a:t>is</a:t>
            </a:r>
            <a:r>
              <a:rPr sz="2800" b="1" spc="16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12A35"/>
                </a:solidFill>
                <a:latin typeface="Calibri"/>
                <a:cs typeface="Calibri"/>
              </a:rPr>
              <a:t>conceptually</a:t>
            </a:r>
            <a:r>
              <a:rPr sz="2800" b="1" spc="18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12A35"/>
                </a:solidFill>
                <a:latin typeface="Calibri"/>
                <a:cs typeface="Calibri"/>
              </a:rPr>
              <a:t>equivalent</a:t>
            </a:r>
            <a:r>
              <a:rPr sz="2800" b="1" spc="114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12A35"/>
                </a:solidFill>
                <a:latin typeface="Calibri"/>
                <a:cs typeface="Calibri"/>
              </a:rPr>
              <a:t>to</a:t>
            </a:r>
            <a:r>
              <a:rPr sz="2800" b="1" spc="18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212A35"/>
                </a:solidFill>
                <a:latin typeface="Calibri"/>
                <a:cs typeface="Calibri"/>
              </a:rPr>
              <a:t>the</a:t>
            </a:r>
            <a:r>
              <a:rPr sz="2800" b="1" spc="20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212A35"/>
                </a:solidFill>
                <a:latin typeface="Calibri"/>
                <a:cs typeface="Calibri"/>
              </a:rPr>
              <a:t>intercept</a:t>
            </a:r>
            <a:r>
              <a:rPr sz="2800" b="1" spc="22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12A35"/>
                </a:solidFill>
                <a:latin typeface="Calibri"/>
                <a:cs typeface="Calibri"/>
              </a:rPr>
              <a:t>term</a:t>
            </a:r>
            <a:r>
              <a:rPr sz="2800" b="1" spc="18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212A35"/>
                </a:solidFill>
                <a:latin typeface="Calibri"/>
                <a:cs typeface="Calibri"/>
              </a:rPr>
              <a:t>in</a:t>
            </a:r>
            <a:r>
              <a:rPr sz="2800" b="1" spc="19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212A35"/>
                </a:solidFill>
                <a:latin typeface="Calibri"/>
                <a:cs typeface="Calibri"/>
              </a:rPr>
              <a:t>the</a:t>
            </a:r>
            <a:r>
              <a:rPr sz="2800" b="1" spc="19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12A35"/>
                </a:solidFill>
                <a:latin typeface="Calibri"/>
                <a:cs typeface="Calibri"/>
              </a:rPr>
              <a:t>slope- </a:t>
            </a:r>
            <a:r>
              <a:rPr sz="2800" b="1" spc="-61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12A35"/>
                </a:solidFill>
                <a:latin typeface="Calibri"/>
                <a:cs typeface="Calibri"/>
              </a:rPr>
              <a:t>intercept</a:t>
            </a:r>
            <a:r>
              <a:rPr sz="2800" b="1" spc="-7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212A35"/>
                </a:solidFill>
                <a:latin typeface="Calibri"/>
                <a:cs typeface="Calibri"/>
              </a:rPr>
              <a:t>form.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8600" y="137160"/>
            <a:ext cx="4218940" cy="116205"/>
            <a:chOff x="228600" y="137160"/>
            <a:chExt cx="4218940" cy="116205"/>
          </a:xfrm>
        </p:grpSpPr>
        <p:sp>
          <p:nvSpPr>
            <p:cNvPr id="6" name="object 6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4206240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4206240" y="103631"/>
                  </a:lnTo>
                  <a:lnTo>
                    <a:pt x="420624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0" y="103631"/>
                  </a:moveTo>
                  <a:lnTo>
                    <a:pt x="4206240" y="103631"/>
                  </a:lnTo>
                  <a:lnTo>
                    <a:pt x="4206240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584191" y="137160"/>
            <a:ext cx="3782695" cy="116205"/>
            <a:chOff x="4584191" y="137160"/>
            <a:chExt cx="3782695" cy="116205"/>
          </a:xfrm>
        </p:grpSpPr>
        <p:sp>
          <p:nvSpPr>
            <p:cNvPr id="9" name="object 9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3770375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770375" y="103631"/>
                  </a:lnTo>
                  <a:lnTo>
                    <a:pt x="3770375" y="0"/>
                  </a:lnTo>
                  <a:close/>
                </a:path>
              </a:pathLst>
            </a:custGeom>
            <a:solidFill>
              <a:srgbClr val="977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0" y="103631"/>
                  </a:moveTo>
                  <a:lnTo>
                    <a:pt x="3770375" y="103631"/>
                  </a:lnTo>
                  <a:lnTo>
                    <a:pt x="3770375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8503919" y="137160"/>
            <a:ext cx="3520440" cy="116205"/>
            <a:chOff x="8503919" y="137160"/>
            <a:chExt cx="3520440" cy="116205"/>
          </a:xfrm>
        </p:grpSpPr>
        <p:sp>
          <p:nvSpPr>
            <p:cNvPr id="12" name="object 12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3508248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508248" y="103631"/>
                  </a:lnTo>
                  <a:lnTo>
                    <a:pt x="3508248" y="0"/>
                  </a:lnTo>
                  <a:close/>
                </a:path>
              </a:pathLst>
            </a:custGeom>
            <a:solidFill>
              <a:srgbClr val="9E9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0" y="103631"/>
                  </a:moveTo>
                  <a:lnTo>
                    <a:pt x="3508248" y="103631"/>
                  </a:lnTo>
                  <a:lnTo>
                    <a:pt x="3508248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6508" y="2120101"/>
            <a:ext cx="2396096" cy="372726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5042661" y="6466204"/>
            <a:ext cx="2111375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 smtClean="0"/>
              <a:t> </a:t>
            </a:r>
            <a:endParaRPr spc="5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" y="365759"/>
            <a:ext cx="11744325" cy="719455"/>
          </a:xfrm>
          <a:prstGeom prst="rect">
            <a:avLst/>
          </a:prstGeom>
          <a:solidFill>
            <a:srgbClr val="660033"/>
          </a:solidFill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pc="-10" dirty="0">
                <a:solidFill>
                  <a:srgbClr val="D9D9D9"/>
                </a:solidFill>
              </a:rPr>
              <a:t>How</a:t>
            </a:r>
            <a:r>
              <a:rPr spc="-5" dirty="0">
                <a:solidFill>
                  <a:srgbClr val="D9D9D9"/>
                </a:solidFill>
              </a:rPr>
              <a:t> </a:t>
            </a:r>
            <a:r>
              <a:rPr spc="-20" dirty="0">
                <a:solidFill>
                  <a:srgbClr val="D9D9D9"/>
                </a:solidFill>
              </a:rPr>
              <a:t>to</a:t>
            </a:r>
            <a:r>
              <a:rPr spc="-10" dirty="0">
                <a:solidFill>
                  <a:srgbClr val="D9D9D9"/>
                </a:solidFill>
              </a:rPr>
              <a:t> </a:t>
            </a:r>
            <a:r>
              <a:rPr dirty="0">
                <a:solidFill>
                  <a:srgbClr val="D9D9D9"/>
                </a:solidFill>
              </a:rPr>
              <a:t>find</a:t>
            </a:r>
            <a:r>
              <a:rPr spc="-5" dirty="0">
                <a:solidFill>
                  <a:srgbClr val="D9D9D9"/>
                </a:solidFill>
              </a:rPr>
              <a:t> </a:t>
            </a:r>
            <a:r>
              <a:rPr dirty="0">
                <a:solidFill>
                  <a:srgbClr val="D9D9D9"/>
                </a:solidFill>
              </a:rPr>
              <a:t>the</a:t>
            </a:r>
            <a:r>
              <a:rPr spc="-5" dirty="0">
                <a:solidFill>
                  <a:srgbClr val="D9D9D9"/>
                </a:solidFill>
              </a:rPr>
              <a:t> maximum</a:t>
            </a:r>
            <a:r>
              <a:rPr spc="-10" dirty="0">
                <a:solidFill>
                  <a:srgbClr val="D9D9D9"/>
                </a:solidFill>
              </a:rPr>
              <a:t> </a:t>
            </a:r>
            <a:r>
              <a:rPr spc="-5" dirty="0">
                <a:solidFill>
                  <a:srgbClr val="D9D9D9"/>
                </a:solidFill>
              </a:rPr>
              <a:t>margin </a:t>
            </a:r>
            <a:r>
              <a:rPr spc="-35" dirty="0">
                <a:solidFill>
                  <a:srgbClr val="D9D9D9"/>
                </a:solidFill>
              </a:rPr>
              <a:t>for</a:t>
            </a:r>
            <a:r>
              <a:rPr spc="-10" dirty="0">
                <a:solidFill>
                  <a:srgbClr val="D9D9D9"/>
                </a:solidFill>
              </a:rPr>
              <a:t> </a:t>
            </a:r>
            <a:r>
              <a:rPr dirty="0">
                <a:solidFill>
                  <a:srgbClr val="D9D9D9"/>
                </a:solidFill>
              </a:rPr>
              <a:t>linearly</a:t>
            </a:r>
            <a:r>
              <a:rPr spc="-5" dirty="0">
                <a:solidFill>
                  <a:srgbClr val="D9D9D9"/>
                </a:solidFill>
              </a:rPr>
              <a:t> separable</a:t>
            </a:r>
            <a:r>
              <a:rPr spc="-25" dirty="0">
                <a:solidFill>
                  <a:srgbClr val="D9D9D9"/>
                </a:solidFill>
              </a:rPr>
              <a:t> </a:t>
            </a:r>
            <a:r>
              <a:rPr spc="-20" dirty="0">
                <a:solidFill>
                  <a:srgbClr val="D9D9D9"/>
                </a:solidFill>
              </a:rPr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9" y="1167764"/>
            <a:ext cx="10678795" cy="83756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9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Using </a:t>
            </a:r>
            <a:r>
              <a:rPr sz="2800" spc="-5" dirty="0">
                <a:latin typeface="Calibri"/>
                <a:cs typeface="Calibri"/>
              </a:rPr>
              <a:t>this </a:t>
            </a:r>
            <a:r>
              <a:rPr sz="2800" spc="-10" dirty="0">
                <a:latin typeface="Calibri"/>
                <a:cs typeface="Calibri"/>
              </a:rPr>
              <a:t>formula, </a:t>
            </a:r>
            <a:r>
              <a:rPr sz="2800" spc="-5" dirty="0">
                <a:latin typeface="Calibri"/>
                <a:cs typeface="Calibri"/>
              </a:rPr>
              <a:t>the goal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process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find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set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weights that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specify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two</a:t>
            </a:r>
            <a:r>
              <a:rPr sz="2800" spc="-10" dirty="0">
                <a:latin typeface="Calibri"/>
                <a:cs typeface="Calibri"/>
              </a:rPr>
              <a:t> hyperplanes,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 </a:t>
            </a:r>
            <a:r>
              <a:rPr sz="2800" spc="-10" dirty="0">
                <a:latin typeface="Calibri"/>
                <a:cs typeface="Calibri"/>
              </a:rPr>
              <a:t>follows: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059" y="3597605"/>
            <a:ext cx="11574145" cy="185991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080" indent="-229235">
              <a:lnSpc>
                <a:spcPts val="3030"/>
              </a:lnSpc>
              <a:spcBef>
                <a:spcPts val="484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these </a:t>
            </a:r>
            <a:r>
              <a:rPr sz="2800" spc="-10" dirty="0">
                <a:latin typeface="Calibri"/>
                <a:cs typeface="Calibri"/>
              </a:rPr>
              <a:t>hyperplanes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dirty="0">
                <a:latin typeface="Calibri"/>
                <a:cs typeface="Calibri"/>
              </a:rPr>
              <a:t>specified </a:t>
            </a:r>
            <a:r>
              <a:rPr sz="2800" spc="-5" dirty="0">
                <a:latin typeface="Calibri"/>
                <a:cs typeface="Calibri"/>
              </a:rPr>
              <a:t>such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all </a:t>
            </a:r>
            <a:r>
              <a:rPr sz="28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points of </a:t>
            </a:r>
            <a:r>
              <a:rPr sz="28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one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class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fall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above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first</a:t>
            </a:r>
            <a:r>
              <a:rPr sz="2800" b="1" u="heavy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hyperplane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all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28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points</a:t>
            </a:r>
            <a:r>
              <a:rPr sz="2800" b="1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28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other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class</a:t>
            </a:r>
            <a:r>
              <a:rPr sz="28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fall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beneath</a:t>
            </a:r>
            <a:r>
              <a:rPr sz="28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28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second</a:t>
            </a:r>
            <a:r>
              <a:rPr sz="28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hyperplane</a:t>
            </a: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possible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 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linearly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separable.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8600" y="137160"/>
            <a:ext cx="4218940" cy="116205"/>
            <a:chOff x="228600" y="137160"/>
            <a:chExt cx="4218940" cy="116205"/>
          </a:xfrm>
        </p:grpSpPr>
        <p:sp>
          <p:nvSpPr>
            <p:cNvPr id="6" name="object 6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4206240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4206240" y="103631"/>
                  </a:lnTo>
                  <a:lnTo>
                    <a:pt x="420624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0" y="103631"/>
                  </a:moveTo>
                  <a:lnTo>
                    <a:pt x="4206240" y="103631"/>
                  </a:lnTo>
                  <a:lnTo>
                    <a:pt x="4206240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584191" y="137160"/>
            <a:ext cx="3782695" cy="116205"/>
            <a:chOff x="4584191" y="137160"/>
            <a:chExt cx="3782695" cy="116205"/>
          </a:xfrm>
        </p:grpSpPr>
        <p:sp>
          <p:nvSpPr>
            <p:cNvPr id="9" name="object 9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3770375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770375" y="103631"/>
                  </a:lnTo>
                  <a:lnTo>
                    <a:pt x="3770375" y="0"/>
                  </a:lnTo>
                  <a:close/>
                </a:path>
              </a:pathLst>
            </a:custGeom>
            <a:solidFill>
              <a:srgbClr val="977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0" y="103631"/>
                  </a:moveTo>
                  <a:lnTo>
                    <a:pt x="3770375" y="103631"/>
                  </a:lnTo>
                  <a:lnTo>
                    <a:pt x="3770375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8503919" y="137160"/>
            <a:ext cx="3520440" cy="116205"/>
            <a:chOff x="8503919" y="137160"/>
            <a:chExt cx="3520440" cy="116205"/>
          </a:xfrm>
        </p:grpSpPr>
        <p:sp>
          <p:nvSpPr>
            <p:cNvPr id="12" name="object 12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3508248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508248" y="103631"/>
                  </a:lnTo>
                  <a:lnTo>
                    <a:pt x="3508248" y="0"/>
                  </a:lnTo>
                  <a:close/>
                </a:path>
              </a:pathLst>
            </a:custGeom>
            <a:solidFill>
              <a:srgbClr val="9E9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0" y="103631"/>
                  </a:moveTo>
                  <a:lnTo>
                    <a:pt x="3508248" y="103631"/>
                  </a:lnTo>
                  <a:lnTo>
                    <a:pt x="3508248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8467" y="2420446"/>
            <a:ext cx="2785285" cy="953021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5042661" y="6466204"/>
            <a:ext cx="2111375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 smtClean="0"/>
              <a:t> </a:t>
            </a:r>
            <a:endParaRPr spc="5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" y="365759"/>
            <a:ext cx="11744325" cy="719455"/>
          </a:xfrm>
          <a:prstGeom prst="rect">
            <a:avLst/>
          </a:prstGeom>
          <a:solidFill>
            <a:srgbClr val="660033"/>
          </a:solidFill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pc="-10" dirty="0">
                <a:solidFill>
                  <a:srgbClr val="D9D9D9"/>
                </a:solidFill>
              </a:rPr>
              <a:t>How</a:t>
            </a:r>
            <a:r>
              <a:rPr spc="-5" dirty="0">
                <a:solidFill>
                  <a:srgbClr val="D9D9D9"/>
                </a:solidFill>
              </a:rPr>
              <a:t> </a:t>
            </a:r>
            <a:r>
              <a:rPr spc="-20" dirty="0">
                <a:solidFill>
                  <a:srgbClr val="D9D9D9"/>
                </a:solidFill>
              </a:rPr>
              <a:t>to</a:t>
            </a:r>
            <a:r>
              <a:rPr spc="-10" dirty="0">
                <a:solidFill>
                  <a:srgbClr val="D9D9D9"/>
                </a:solidFill>
              </a:rPr>
              <a:t> </a:t>
            </a:r>
            <a:r>
              <a:rPr dirty="0">
                <a:solidFill>
                  <a:srgbClr val="D9D9D9"/>
                </a:solidFill>
              </a:rPr>
              <a:t>find</a:t>
            </a:r>
            <a:r>
              <a:rPr spc="-5" dirty="0">
                <a:solidFill>
                  <a:srgbClr val="D9D9D9"/>
                </a:solidFill>
              </a:rPr>
              <a:t> </a:t>
            </a:r>
            <a:r>
              <a:rPr dirty="0">
                <a:solidFill>
                  <a:srgbClr val="D9D9D9"/>
                </a:solidFill>
              </a:rPr>
              <a:t>the</a:t>
            </a:r>
            <a:r>
              <a:rPr spc="-5" dirty="0">
                <a:solidFill>
                  <a:srgbClr val="D9D9D9"/>
                </a:solidFill>
              </a:rPr>
              <a:t> maximum</a:t>
            </a:r>
            <a:r>
              <a:rPr spc="-10" dirty="0">
                <a:solidFill>
                  <a:srgbClr val="D9D9D9"/>
                </a:solidFill>
              </a:rPr>
              <a:t> </a:t>
            </a:r>
            <a:r>
              <a:rPr spc="-5" dirty="0">
                <a:solidFill>
                  <a:srgbClr val="D9D9D9"/>
                </a:solidFill>
              </a:rPr>
              <a:t>margin </a:t>
            </a:r>
            <a:r>
              <a:rPr spc="-35" dirty="0">
                <a:solidFill>
                  <a:srgbClr val="D9D9D9"/>
                </a:solidFill>
              </a:rPr>
              <a:t>for</a:t>
            </a:r>
            <a:r>
              <a:rPr spc="-10" dirty="0">
                <a:solidFill>
                  <a:srgbClr val="D9D9D9"/>
                </a:solidFill>
              </a:rPr>
              <a:t> </a:t>
            </a:r>
            <a:r>
              <a:rPr dirty="0">
                <a:solidFill>
                  <a:srgbClr val="D9D9D9"/>
                </a:solidFill>
              </a:rPr>
              <a:t>linearly</a:t>
            </a:r>
            <a:r>
              <a:rPr spc="-5" dirty="0">
                <a:solidFill>
                  <a:srgbClr val="D9D9D9"/>
                </a:solidFill>
              </a:rPr>
              <a:t> separable</a:t>
            </a:r>
            <a:r>
              <a:rPr spc="-25" dirty="0">
                <a:solidFill>
                  <a:srgbClr val="D9D9D9"/>
                </a:solidFill>
              </a:rPr>
              <a:t> </a:t>
            </a:r>
            <a:r>
              <a:rPr spc="-20" dirty="0">
                <a:solidFill>
                  <a:srgbClr val="D9D9D9"/>
                </a:solidFill>
              </a:rPr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9" y="1167764"/>
            <a:ext cx="5646420" cy="83756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9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35" dirty="0">
                <a:latin typeface="Calibri"/>
                <a:cs typeface="Calibri"/>
              </a:rPr>
              <a:t>Vector</a:t>
            </a:r>
            <a:r>
              <a:rPr sz="2800" spc="-5" dirty="0">
                <a:latin typeface="Calibri"/>
                <a:cs typeface="Calibri"/>
              </a:rPr>
              <a:t> geometry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defines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distance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between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these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two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planes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059" y="3085845"/>
            <a:ext cx="6372225" cy="2118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9235" marR="5080" indent="-229235" algn="r">
              <a:lnSpc>
                <a:spcPts val="3190"/>
              </a:lnSpc>
              <a:spcBef>
                <a:spcPts val="105"/>
              </a:spcBef>
              <a:buFont typeface="Arial MT"/>
              <a:buChar char="•"/>
              <a:tabLst>
                <a:tab pos="229235" algn="l"/>
              </a:tabLst>
            </a:pPr>
            <a:r>
              <a:rPr sz="2800" spc="-10" dirty="0">
                <a:latin typeface="Calibri"/>
                <a:cs typeface="Calibri"/>
              </a:rPr>
              <a:t>Here,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||w||</a:t>
            </a:r>
            <a:r>
              <a:rPr sz="2800" b="1" i="1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indicates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Euclidean</a:t>
            </a:r>
            <a:r>
              <a:rPr sz="2800" b="1" u="heavy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norm</a:t>
            </a:r>
            <a:endParaRPr sz="2800">
              <a:latin typeface="Calibri"/>
              <a:cs typeface="Calibri"/>
            </a:endParaRPr>
          </a:p>
          <a:p>
            <a:pPr marR="88900" algn="r">
              <a:lnSpc>
                <a:spcPts val="3190"/>
              </a:lnSpc>
            </a:pPr>
            <a:r>
              <a:rPr sz="2800" spc="-5" dirty="0">
                <a:latin typeface="Calibri"/>
                <a:cs typeface="Calibri"/>
              </a:rPr>
              <a:t>(the </a:t>
            </a:r>
            <a:r>
              <a:rPr sz="2800" spc="-10" dirty="0">
                <a:latin typeface="Calibri"/>
                <a:cs typeface="Calibri"/>
              </a:rPr>
              <a:t>distance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from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origin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vector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w</a:t>
            </a:r>
            <a:r>
              <a:rPr sz="2800" spc="-5" dirty="0">
                <a:latin typeface="Calibri"/>
                <a:cs typeface="Calibri"/>
              </a:rPr>
              <a:t>).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ts val="3190"/>
              </a:lnSpc>
              <a:spcBef>
                <a:spcPts val="67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Because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||w||</a:t>
            </a:r>
            <a:r>
              <a:rPr sz="2800" b="1" i="1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denominator,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025"/>
              </a:lnSpc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maximize</a:t>
            </a:r>
            <a:r>
              <a:rPr sz="2800" b="1" u="heavy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distance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,</a:t>
            </a:r>
            <a:r>
              <a:rPr sz="2800" u="heavy" spc="-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</a:t>
            </a:r>
            <a:r>
              <a:rPr sz="28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need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minimize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5"/>
              </a:lnSpc>
            </a:pPr>
            <a:r>
              <a:rPr sz="2800" i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||w||</a:t>
            </a:r>
            <a:r>
              <a:rPr sz="28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8600" y="137160"/>
            <a:ext cx="4218940" cy="116205"/>
            <a:chOff x="228600" y="137160"/>
            <a:chExt cx="4218940" cy="116205"/>
          </a:xfrm>
        </p:grpSpPr>
        <p:sp>
          <p:nvSpPr>
            <p:cNvPr id="6" name="object 6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4206240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4206240" y="103631"/>
                  </a:lnTo>
                  <a:lnTo>
                    <a:pt x="420624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0" y="103631"/>
                  </a:moveTo>
                  <a:lnTo>
                    <a:pt x="4206240" y="103631"/>
                  </a:lnTo>
                  <a:lnTo>
                    <a:pt x="4206240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584191" y="137160"/>
            <a:ext cx="3782695" cy="116205"/>
            <a:chOff x="4584191" y="137160"/>
            <a:chExt cx="3782695" cy="116205"/>
          </a:xfrm>
        </p:grpSpPr>
        <p:sp>
          <p:nvSpPr>
            <p:cNvPr id="9" name="object 9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3770375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770375" y="103631"/>
                  </a:lnTo>
                  <a:lnTo>
                    <a:pt x="3770375" y="0"/>
                  </a:lnTo>
                  <a:close/>
                </a:path>
              </a:pathLst>
            </a:custGeom>
            <a:solidFill>
              <a:srgbClr val="977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0" y="103631"/>
                  </a:moveTo>
                  <a:lnTo>
                    <a:pt x="3770375" y="103631"/>
                  </a:lnTo>
                  <a:lnTo>
                    <a:pt x="3770375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8503919" y="137160"/>
            <a:ext cx="3520440" cy="116205"/>
            <a:chOff x="8503919" y="137160"/>
            <a:chExt cx="3520440" cy="116205"/>
          </a:xfrm>
        </p:grpSpPr>
        <p:sp>
          <p:nvSpPr>
            <p:cNvPr id="12" name="object 12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3508248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508248" y="103631"/>
                  </a:lnTo>
                  <a:lnTo>
                    <a:pt x="3508248" y="0"/>
                  </a:lnTo>
                  <a:close/>
                </a:path>
              </a:pathLst>
            </a:custGeom>
            <a:solidFill>
              <a:srgbClr val="9E9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0" y="103631"/>
                  </a:moveTo>
                  <a:lnTo>
                    <a:pt x="3508248" y="103631"/>
                  </a:lnTo>
                  <a:lnTo>
                    <a:pt x="3508248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600" y="1606296"/>
            <a:ext cx="1563624" cy="140817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72070" y="1566672"/>
            <a:ext cx="4241148" cy="3735924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ftr" sz="quarter" idx="4294967295"/>
          </p:nvPr>
        </p:nvSpPr>
        <p:spPr>
          <a:xfrm>
            <a:off x="5042661" y="6466204"/>
            <a:ext cx="2111375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 smtClean="0"/>
              <a:t> </a:t>
            </a:r>
            <a:endParaRPr spc="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" y="365759"/>
            <a:ext cx="11744325" cy="719455"/>
          </a:xfrm>
          <a:prstGeom prst="rect">
            <a:avLst/>
          </a:prstGeom>
          <a:solidFill>
            <a:srgbClr val="660033"/>
          </a:solidFill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pc="-10" dirty="0">
                <a:solidFill>
                  <a:srgbClr val="D9D9D9"/>
                </a:solidFill>
              </a:rPr>
              <a:t>How</a:t>
            </a:r>
            <a:r>
              <a:rPr spc="-5" dirty="0">
                <a:solidFill>
                  <a:srgbClr val="D9D9D9"/>
                </a:solidFill>
              </a:rPr>
              <a:t> </a:t>
            </a:r>
            <a:r>
              <a:rPr spc="-20" dirty="0">
                <a:solidFill>
                  <a:srgbClr val="D9D9D9"/>
                </a:solidFill>
              </a:rPr>
              <a:t>to</a:t>
            </a:r>
            <a:r>
              <a:rPr spc="-10" dirty="0">
                <a:solidFill>
                  <a:srgbClr val="D9D9D9"/>
                </a:solidFill>
              </a:rPr>
              <a:t> </a:t>
            </a:r>
            <a:r>
              <a:rPr dirty="0">
                <a:solidFill>
                  <a:srgbClr val="D9D9D9"/>
                </a:solidFill>
              </a:rPr>
              <a:t>find</a:t>
            </a:r>
            <a:r>
              <a:rPr spc="-5" dirty="0">
                <a:solidFill>
                  <a:srgbClr val="D9D9D9"/>
                </a:solidFill>
              </a:rPr>
              <a:t> </a:t>
            </a:r>
            <a:r>
              <a:rPr dirty="0">
                <a:solidFill>
                  <a:srgbClr val="D9D9D9"/>
                </a:solidFill>
              </a:rPr>
              <a:t>the</a:t>
            </a:r>
            <a:r>
              <a:rPr spc="-5" dirty="0">
                <a:solidFill>
                  <a:srgbClr val="D9D9D9"/>
                </a:solidFill>
              </a:rPr>
              <a:t> maximum</a:t>
            </a:r>
            <a:r>
              <a:rPr spc="-10" dirty="0">
                <a:solidFill>
                  <a:srgbClr val="D9D9D9"/>
                </a:solidFill>
              </a:rPr>
              <a:t> </a:t>
            </a:r>
            <a:r>
              <a:rPr spc="-5" dirty="0">
                <a:solidFill>
                  <a:srgbClr val="D9D9D9"/>
                </a:solidFill>
              </a:rPr>
              <a:t>margin </a:t>
            </a:r>
            <a:r>
              <a:rPr spc="-35" dirty="0">
                <a:solidFill>
                  <a:srgbClr val="D9D9D9"/>
                </a:solidFill>
              </a:rPr>
              <a:t>for</a:t>
            </a:r>
            <a:r>
              <a:rPr spc="-10" dirty="0">
                <a:solidFill>
                  <a:srgbClr val="D9D9D9"/>
                </a:solidFill>
              </a:rPr>
              <a:t> </a:t>
            </a:r>
            <a:r>
              <a:rPr dirty="0">
                <a:solidFill>
                  <a:srgbClr val="D9D9D9"/>
                </a:solidFill>
              </a:rPr>
              <a:t>linearly</a:t>
            </a:r>
            <a:r>
              <a:rPr spc="-5" dirty="0">
                <a:solidFill>
                  <a:srgbClr val="D9D9D9"/>
                </a:solidFill>
              </a:rPr>
              <a:t> separable</a:t>
            </a:r>
            <a:r>
              <a:rPr spc="-25" dirty="0">
                <a:solidFill>
                  <a:srgbClr val="D9D9D9"/>
                </a:solidFill>
              </a:rPr>
              <a:t> </a:t>
            </a:r>
            <a:r>
              <a:rPr spc="-20" dirty="0">
                <a:solidFill>
                  <a:srgbClr val="D9D9D9"/>
                </a:solidFill>
              </a:rPr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9" y="1134237"/>
            <a:ext cx="983551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task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typically </a:t>
            </a:r>
            <a:r>
              <a:rPr sz="2800" spc="-20" dirty="0">
                <a:latin typeface="Calibri"/>
                <a:cs typeface="Calibri"/>
              </a:rPr>
              <a:t>re</a:t>
            </a:r>
            <a:r>
              <a:rPr sz="2800" spc="-10" dirty="0">
                <a:latin typeface="Calibri"/>
                <a:cs typeface="Calibri"/>
              </a:rPr>
              <a:t> expressed</a:t>
            </a:r>
            <a:r>
              <a:rPr sz="2800" dirty="0">
                <a:latin typeface="Calibri"/>
                <a:cs typeface="Calibri"/>
              </a:rPr>
              <a:t> 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constraints,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 </a:t>
            </a:r>
            <a:r>
              <a:rPr sz="2800" spc="-10" dirty="0">
                <a:latin typeface="Calibri"/>
                <a:cs typeface="Calibri"/>
              </a:rPr>
              <a:t>follows: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059" y="3475685"/>
            <a:ext cx="11224260" cy="241808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1300" marR="49530" indent="-229235">
              <a:lnSpc>
                <a:spcPts val="2690"/>
              </a:lnSpc>
              <a:spcBef>
                <a:spcPts val="75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first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line implies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we </a:t>
            </a:r>
            <a:r>
              <a:rPr sz="2800" dirty="0">
                <a:latin typeface="Calibri"/>
                <a:cs typeface="Calibri"/>
              </a:rPr>
              <a:t>need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minimize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Euclidean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norm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(squared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divided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two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make</a:t>
            </a:r>
            <a:r>
              <a:rPr sz="2800" dirty="0">
                <a:latin typeface="Calibri"/>
                <a:cs typeface="Calibri"/>
              </a:rPr>
              <a:t> 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calculation </a:t>
            </a:r>
            <a:r>
              <a:rPr sz="2800" dirty="0">
                <a:latin typeface="Calibri"/>
                <a:cs typeface="Calibri"/>
              </a:rPr>
              <a:t>easier).</a:t>
            </a:r>
            <a:endParaRPr sz="2800">
              <a:latin typeface="Calibri"/>
              <a:cs typeface="Calibri"/>
            </a:endParaRPr>
          </a:p>
          <a:p>
            <a:pPr marL="241300" marR="96520" indent="-229235">
              <a:lnSpc>
                <a:spcPts val="2690"/>
              </a:lnSpc>
              <a:spcBef>
                <a:spcPts val="101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second</a:t>
            </a:r>
            <a:r>
              <a:rPr sz="2800" dirty="0">
                <a:latin typeface="Calibri"/>
                <a:cs typeface="Calibri"/>
              </a:rPr>
              <a:t> line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notes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subject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(</a:t>
            </a:r>
            <a:r>
              <a:rPr sz="2800" i="1" spc="-20" dirty="0">
                <a:latin typeface="Calibri"/>
                <a:cs typeface="Calibri"/>
              </a:rPr>
              <a:t>s.t.</a:t>
            </a:r>
            <a:r>
              <a:rPr sz="2800" spc="-20" dirty="0">
                <a:latin typeface="Calibri"/>
                <a:cs typeface="Calibri"/>
              </a:rPr>
              <a:t>),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condition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yi</a:t>
            </a:r>
            <a:r>
              <a:rPr sz="2800" i="1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points</a:t>
            </a:r>
            <a:r>
              <a:rPr sz="2800" dirty="0">
                <a:latin typeface="Calibri"/>
                <a:cs typeface="Calibri"/>
              </a:rPr>
              <a:t> is </a:t>
            </a:r>
            <a:r>
              <a:rPr sz="2800" spc="-10" dirty="0">
                <a:latin typeface="Calibri"/>
                <a:cs typeface="Calibri"/>
              </a:rPr>
              <a:t>correctly </a:t>
            </a:r>
            <a:r>
              <a:rPr sz="2800" dirty="0">
                <a:latin typeface="Calibri"/>
                <a:cs typeface="Calibri"/>
              </a:rPr>
              <a:t>classified.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2690"/>
              </a:lnSpc>
              <a:spcBef>
                <a:spcPts val="100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Note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i="1" dirty="0">
                <a:latin typeface="Calibri"/>
                <a:cs typeface="Calibri"/>
              </a:rPr>
              <a:t>y </a:t>
            </a:r>
            <a:r>
              <a:rPr sz="2800" spc="-10" dirty="0">
                <a:latin typeface="Calibri"/>
                <a:cs typeface="Calibri"/>
              </a:rPr>
              <a:t>indicates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class </a:t>
            </a:r>
            <a:r>
              <a:rPr sz="2800" spc="-10" dirty="0">
                <a:latin typeface="Calibri"/>
                <a:cs typeface="Calibri"/>
              </a:rPr>
              <a:t>value (transformed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either +1 or -1) and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upside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down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"A"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shorthand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"for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all."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8600" y="137160"/>
            <a:ext cx="4218940" cy="116205"/>
            <a:chOff x="228600" y="137160"/>
            <a:chExt cx="4218940" cy="116205"/>
          </a:xfrm>
        </p:grpSpPr>
        <p:sp>
          <p:nvSpPr>
            <p:cNvPr id="6" name="object 6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4206240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4206240" y="103631"/>
                  </a:lnTo>
                  <a:lnTo>
                    <a:pt x="420624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0" y="103631"/>
                  </a:moveTo>
                  <a:lnTo>
                    <a:pt x="4206240" y="103631"/>
                  </a:lnTo>
                  <a:lnTo>
                    <a:pt x="4206240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584191" y="137160"/>
            <a:ext cx="3782695" cy="116205"/>
            <a:chOff x="4584191" y="137160"/>
            <a:chExt cx="3782695" cy="116205"/>
          </a:xfrm>
        </p:grpSpPr>
        <p:sp>
          <p:nvSpPr>
            <p:cNvPr id="9" name="object 9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3770375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770375" y="103631"/>
                  </a:lnTo>
                  <a:lnTo>
                    <a:pt x="3770375" y="0"/>
                  </a:lnTo>
                  <a:close/>
                </a:path>
              </a:pathLst>
            </a:custGeom>
            <a:solidFill>
              <a:srgbClr val="977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0" y="103631"/>
                  </a:moveTo>
                  <a:lnTo>
                    <a:pt x="3770375" y="103631"/>
                  </a:lnTo>
                  <a:lnTo>
                    <a:pt x="3770375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8503919" y="137160"/>
            <a:ext cx="3520440" cy="116205"/>
            <a:chOff x="8503919" y="137160"/>
            <a:chExt cx="3520440" cy="116205"/>
          </a:xfrm>
        </p:grpSpPr>
        <p:sp>
          <p:nvSpPr>
            <p:cNvPr id="12" name="object 12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3508248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508248" y="103631"/>
                  </a:lnTo>
                  <a:lnTo>
                    <a:pt x="3508248" y="0"/>
                  </a:lnTo>
                  <a:close/>
                </a:path>
              </a:pathLst>
            </a:custGeom>
            <a:solidFill>
              <a:srgbClr val="9E9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0" y="103631"/>
                  </a:moveTo>
                  <a:lnTo>
                    <a:pt x="3508248" y="103631"/>
                  </a:lnTo>
                  <a:lnTo>
                    <a:pt x="3508248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3935" y="1915427"/>
            <a:ext cx="4088911" cy="1235627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5042661" y="6466204"/>
            <a:ext cx="2111375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 smtClean="0"/>
              <a:t> </a:t>
            </a:r>
            <a:endParaRPr spc="5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" y="365759"/>
            <a:ext cx="11744325" cy="719455"/>
          </a:xfrm>
          <a:prstGeom prst="rect">
            <a:avLst/>
          </a:prstGeom>
          <a:solidFill>
            <a:srgbClr val="660033"/>
          </a:solidFill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z="3200" spc="-20" dirty="0">
                <a:solidFill>
                  <a:srgbClr val="D9D9D9"/>
                </a:solidFill>
              </a:rPr>
              <a:t>How</a:t>
            </a:r>
            <a:r>
              <a:rPr sz="3200" spc="40" dirty="0">
                <a:solidFill>
                  <a:srgbClr val="D9D9D9"/>
                </a:solidFill>
              </a:rPr>
              <a:t> </a:t>
            </a:r>
            <a:r>
              <a:rPr sz="3200" spc="-15" dirty="0">
                <a:solidFill>
                  <a:srgbClr val="D9D9D9"/>
                </a:solidFill>
              </a:rPr>
              <a:t>to</a:t>
            </a:r>
            <a:r>
              <a:rPr sz="3200" spc="10" dirty="0">
                <a:solidFill>
                  <a:srgbClr val="D9D9D9"/>
                </a:solidFill>
              </a:rPr>
              <a:t> </a:t>
            </a:r>
            <a:r>
              <a:rPr sz="3200" spc="-5" dirty="0">
                <a:solidFill>
                  <a:srgbClr val="D9D9D9"/>
                </a:solidFill>
              </a:rPr>
              <a:t>find</a:t>
            </a:r>
            <a:r>
              <a:rPr sz="3200" spc="5" dirty="0">
                <a:solidFill>
                  <a:srgbClr val="D9D9D9"/>
                </a:solidFill>
              </a:rPr>
              <a:t> </a:t>
            </a:r>
            <a:r>
              <a:rPr sz="3200" spc="-5" dirty="0">
                <a:solidFill>
                  <a:srgbClr val="D9D9D9"/>
                </a:solidFill>
              </a:rPr>
              <a:t>the</a:t>
            </a:r>
            <a:r>
              <a:rPr sz="3200" spc="25" dirty="0">
                <a:solidFill>
                  <a:srgbClr val="D9D9D9"/>
                </a:solidFill>
              </a:rPr>
              <a:t> </a:t>
            </a:r>
            <a:r>
              <a:rPr sz="3200" spc="-10" dirty="0">
                <a:solidFill>
                  <a:srgbClr val="D9D9D9"/>
                </a:solidFill>
              </a:rPr>
              <a:t>maximum</a:t>
            </a:r>
            <a:r>
              <a:rPr sz="3200" spc="55" dirty="0">
                <a:solidFill>
                  <a:srgbClr val="D9D9D9"/>
                </a:solidFill>
              </a:rPr>
              <a:t> </a:t>
            </a:r>
            <a:r>
              <a:rPr sz="3200" spc="-15" dirty="0">
                <a:solidFill>
                  <a:srgbClr val="D9D9D9"/>
                </a:solidFill>
              </a:rPr>
              <a:t>margin</a:t>
            </a:r>
            <a:r>
              <a:rPr sz="3200" spc="35" dirty="0">
                <a:solidFill>
                  <a:srgbClr val="D9D9D9"/>
                </a:solidFill>
              </a:rPr>
              <a:t> </a:t>
            </a:r>
            <a:r>
              <a:rPr sz="3200" spc="-30" dirty="0">
                <a:solidFill>
                  <a:srgbClr val="D9D9D9"/>
                </a:solidFill>
              </a:rPr>
              <a:t>for</a:t>
            </a:r>
            <a:r>
              <a:rPr sz="3200" spc="25" dirty="0">
                <a:solidFill>
                  <a:srgbClr val="D9D9D9"/>
                </a:solidFill>
              </a:rPr>
              <a:t> </a:t>
            </a:r>
            <a:r>
              <a:rPr u="heavy" spc="-5" dirty="0">
                <a:uFill>
                  <a:solidFill>
                    <a:srgbClr val="FFFFFF"/>
                  </a:solidFill>
                </a:uFill>
              </a:rPr>
              <a:t>non- </a:t>
            </a:r>
            <a:r>
              <a:rPr u="heavy" dirty="0">
                <a:uFill>
                  <a:solidFill>
                    <a:srgbClr val="FFFFFF"/>
                  </a:solidFill>
                </a:uFill>
              </a:rPr>
              <a:t>linearly </a:t>
            </a:r>
            <a:r>
              <a:rPr u="heavy" spc="-10" dirty="0">
                <a:uFill>
                  <a:solidFill>
                    <a:srgbClr val="FFFFFF"/>
                  </a:solidFill>
                </a:uFill>
              </a:rPr>
              <a:t>separable</a:t>
            </a:r>
            <a:r>
              <a:rPr u="heavy" spc="-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spc="-20" dirty="0">
                <a:uFill>
                  <a:solidFill>
                    <a:srgbClr val="FFFFFF"/>
                  </a:solidFill>
                </a:uFill>
              </a:rPr>
              <a:t>data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75843" y="1202436"/>
            <a:ext cx="8235950" cy="5501640"/>
          </a:xfrm>
          <a:custGeom>
            <a:avLst/>
            <a:gdLst/>
            <a:ahLst/>
            <a:cxnLst/>
            <a:rect l="l" t="t" r="r" b="b"/>
            <a:pathLst>
              <a:path w="8235950" h="5501640">
                <a:moveTo>
                  <a:pt x="0" y="5501640"/>
                </a:moveTo>
                <a:lnTo>
                  <a:pt x="8235696" y="5501640"/>
                </a:lnTo>
                <a:lnTo>
                  <a:pt x="8235696" y="0"/>
                </a:lnTo>
                <a:lnTo>
                  <a:pt x="0" y="0"/>
                </a:lnTo>
                <a:lnTo>
                  <a:pt x="0" y="5501640"/>
                </a:lnTo>
                <a:close/>
              </a:path>
            </a:pathLst>
          </a:custGeom>
          <a:ln w="9143">
            <a:solidFill>
              <a:srgbClr val="66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3059" y="1083259"/>
            <a:ext cx="7997190" cy="49263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u="heavy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Method</a:t>
            </a:r>
            <a:r>
              <a:rPr sz="2800" b="1" u="heavy" spc="-3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1:</a:t>
            </a:r>
            <a:r>
              <a:rPr sz="2800" b="1" u="heavy" spc="-10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Use</a:t>
            </a:r>
            <a:r>
              <a:rPr sz="2800" b="1" u="heavy" spc="-10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a</a:t>
            </a:r>
            <a:r>
              <a:rPr sz="2800" b="1" u="heavy" spc="-1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slack</a:t>
            </a:r>
            <a:r>
              <a:rPr sz="2800" b="1" u="heavy" spc="-10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variable</a:t>
            </a:r>
            <a:endParaRPr sz="2800">
              <a:latin typeface="Calibri"/>
              <a:cs typeface="Calibri"/>
            </a:endParaRPr>
          </a:p>
          <a:p>
            <a:pPr marL="241300" marR="757555" indent="-229235">
              <a:lnSpc>
                <a:spcPct val="90000"/>
              </a:lnSpc>
              <a:spcBef>
                <a:spcPts val="101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solution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this </a:t>
            </a:r>
            <a:r>
              <a:rPr sz="2800" spc="-10" dirty="0">
                <a:latin typeface="Calibri"/>
                <a:cs typeface="Calibri"/>
              </a:rPr>
              <a:t>problem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use of a</a:t>
            </a:r>
            <a:r>
              <a:rPr sz="280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u="heavy" spc="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slack </a:t>
            </a:r>
            <a:r>
              <a:rPr sz="2800" b="1" spc="-62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variable</a:t>
            </a:r>
            <a:r>
              <a:rPr sz="2800" dirty="0">
                <a:latin typeface="Calibri"/>
                <a:cs typeface="Calibri"/>
              </a:rPr>
              <a:t>, which </a:t>
            </a:r>
            <a:r>
              <a:rPr sz="2800" spc="-15" dirty="0">
                <a:latin typeface="Calibri"/>
                <a:cs typeface="Calibri"/>
              </a:rPr>
              <a:t>creates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dirty="0">
                <a:latin typeface="Calibri"/>
                <a:cs typeface="Calibri"/>
              </a:rPr>
              <a:t>soft </a:t>
            </a:r>
            <a:r>
              <a:rPr sz="2800" spc="-10" dirty="0">
                <a:latin typeface="Calibri"/>
                <a:cs typeface="Calibri"/>
              </a:rPr>
              <a:t>margin that </a:t>
            </a:r>
            <a:r>
              <a:rPr sz="2800" dirty="0">
                <a:latin typeface="Calibri"/>
                <a:cs typeface="Calibri"/>
              </a:rPr>
              <a:t>allows </a:t>
            </a:r>
            <a:r>
              <a:rPr sz="2800" spc="-6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some </a:t>
            </a:r>
            <a:r>
              <a:rPr sz="2800" spc="-5" dirty="0">
                <a:latin typeface="Calibri"/>
                <a:cs typeface="Calibri"/>
              </a:rPr>
              <a:t>points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fall </a:t>
            </a:r>
            <a:r>
              <a:rPr sz="2800" dirty="0">
                <a:latin typeface="Calibri"/>
                <a:cs typeface="Calibri"/>
              </a:rPr>
              <a:t>on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incorrect </a:t>
            </a:r>
            <a:r>
              <a:rPr sz="2800" spc="-5" dirty="0">
                <a:latin typeface="Calibri"/>
                <a:cs typeface="Calibri"/>
              </a:rPr>
              <a:t>side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margin.</a:t>
            </a:r>
            <a:endParaRPr sz="2800">
              <a:latin typeface="Calibri"/>
              <a:cs typeface="Calibri"/>
            </a:endParaRPr>
          </a:p>
          <a:p>
            <a:pPr marL="241300" marR="69850" indent="-229235">
              <a:lnSpc>
                <a:spcPct val="90000"/>
              </a:lnSpc>
              <a:spcBef>
                <a:spcPts val="970"/>
              </a:spcBef>
              <a:buFont typeface="Arial MT"/>
              <a:buChar char="•"/>
              <a:tabLst>
                <a:tab pos="241935" algn="l"/>
                <a:tab pos="3524250" algn="l"/>
              </a:tabLst>
            </a:pPr>
            <a:r>
              <a:rPr sz="3200" spc="-10" dirty="0">
                <a:solidFill>
                  <a:srgbClr val="6E2E9F"/>
                </a:solidFill>
                <a:latin typeface="Calibri"/>
                <a:cs typeface="Calibri"/>
              </a:rPr>
              <a:t>Slack </a:t>
            </a:r>
            <a:r>
              <a:rPr sz="3200" spc="-20" dirty="0">
                <a:solidFill>
                  <a:srgbClr val="6E2E9F"/>
                </a:solidFill>
                <a:latin typeface="Calibri"/>
                <a:cs typeface="Calibri"/>
              </a:rPr>
              <a:t>variables</a:t>
            </a:r>
            <a:r>
              <a:rPr sz="3200" spc="-15" dirty="0">
                <a:solidFill>
                  <a:srgbClr val="6E2E9F"/>
                </a:solidFill>
                <a:latin typeface="Calibri"/>
                <a:cs typeface="Calibri"/>
              </a:rPr>
              <a:t> ξi </a:t>
            </a:r>
            <a:r>
              <a:rPr sz="3200" spc="-25" dirty="0">
                <a:latin typeface="Calibri"/>
                <a:cs typeface="Calibri"/>
              </a:rPr>
              <a:t>can </a:t>
            </a:r>
            <a:r>
              <a:rPr sz="3200" spc="-15" dirty="0">
                <a:latin typeface="Calibri"/>
                <a:cs typeface="Calibri"/>
              </a:rPr>
              <a:t>be </a:t>
            </a:r>
            <a:r>
              <a:rPr sz="3200" spc="-10" dirty="0">
                <a:latin typeface="Calibri"/>
                <a:cs typeface="Calibri"/>
              </a:rPr>
              <a:t>added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5" dirty="0">
                <a:solidFill>
                  <a:srgbClr val="6E2E9F"/>
                </a:solidFill>
                <a:latin typeface="Calibri"/>
                <a:cs typeface="Calibri"/>
              </a:rPr>
              <a:t>allow </a:t>
            </a:r>
            <a:r>
              <a:rPr sz="320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6E2E9F"/>
                </a:solidFill>
                <a:latin typeface="Calibri"/>
                <a:cs typeface="Calibri"/>
              </a:rPr>
              <a:t>misclassification</a:t>
            </a:r>
            <a:r>
              <a:rPr sz="3200" spc="4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	</a:t>
            </a:r>
            <a:r>
              <a:rPr sz="3200" spc="-5" dirty="0">
                <a:latin typeface="Calibri"/>
                <a:cs typeface="Calibri"/>
              </a:rPr>
              <a:t>difficult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noisy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examples,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6E2E9F"/>
                </a:solidFill>
                <a:latin typeface="Calibri"/>
                <a:cs typeface="Calibri"/>
              </a:rPr>
              <a:t>resulting</a:t>
            </a:r>
            <a:r>
              <a:rPr sz="3200" spc="-7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6E2E9F"/>
                </a:solidFill>
                <a:latin typeface="Calibri"/>
                <a:cs typeface="Calibri"/>
              </a:rPr>
              <a:t>margin</a:t>
            </a:r>
            <a:r>
              <a:rPr sz="3200" spc="-4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called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6E2E9F"/>
                </a:solidFill>
                <a:latin typeface="Calibri"/>
                <a:cs typeface="Calibri"/>
              </a:rPr>
              <a:t>soft.</a:t>
            </a:r>
            <a:endParaRPr sz="3200">
              <a:latin typeface="Calibri"/>
              <a:cs typeface="Calibri"/>
            </a:endParaRPr>
          </a:p>
          <a:p>
            <a:pPr marL="241300" marR="5080" indent="-229235">
              <a:lnSpc>
                <a:spcPct val="90000"/>
              </a:lnSpc>
              <a:spcBef>
                <a:spcPts val="102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The figure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follows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illustrates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two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points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falling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wrong side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line with </a:t>
            </a:r>
            <a:r>
              <a:rPr sz="2800" spc="-5" dirty="0">
                <a:latin typeface="Calibri"/>
                <a:cs typeface="Calibri"/>
              </a:rPr>
              <a:t>the corresponding </a:t>
            </a:r>
            <a:r>
              <a:rPr sz="2800" dirty="0">
                <a:latin typeface="Calibri"/>
                <a:cs typeface="Calibri"/>
              </a:rPr>
              <a:t> slack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terms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(denoted</a:t>
            </a:r>
            <a:r>
              <a:rPr sz="2800" dirty="0">
                <a:latin typeface="Calibri"/>
                <a:cs typeface="Calibri"/>
              </a:rPr>
              <a:t> with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Greek </a:t>
            </a:r>
            <a:r>
              <a:rPr sz="2800" spc="-20" dirty="0">
                <a:latin typeface="Calibri"/>
                <a:cs typeface="Calibri"/>
              </a:rPr>
              <a:t>letter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Xi):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8600" y="137160"/>
            <a:ext cx="4218940" cy="116205"/>
            <a:chOff x="228600" y="137160"/>
            <a:chExt cx="4218940" cy="116205"/>
          </a:xfrm>
        </p:grpSpPr>
        <p:sp>
          <p:nvSpPr>
            <p:cNvPr id="6" name="object 6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4206240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4206240" y="103631"/>
                  </a:lnTo>
                  <a:lnTo>
                    <a:pt x="420624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0" y="103631"/>
                  </a:moveTo>
                  <a:lnTo>
                    <a:pt x="4206240" y="103631"/>
                  </a:lnTo>
                  <a:lnTo>
                    <a:pt x="4206240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584191" y="137160"/>
            <a:ext cx="3782695" cy="116205"/>
            <a:chOff x="4584191" y="137160"/>
            <a:chExt cx="3782695" cy="116205"/>
          </a:xfrm>
        </p:grpSpPr>
        <p:sp>
          <p:nvSpPr>
            <p:cNvPr id="9" name="object 9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3770375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770375" y="103631"/>
                  </a:lnTo>
                  <a:lnTo>
                    <a:pt x="3770375" y="0"/>
                  </a:lnTo>
                  <a:close/>
                </a:path>
              </a:pathLst>
            </a:custGeom>
            <a:solidFill>
              <a:srgbClr val="977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0" y="103631"/>
                  </a:moveTo>
                  <a:lnTo>
                    <a:pt x="3770375" y="103631"/>
                  </a:lnTo>
                  <a:lnTo>
                    <a:pt x="3770375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8503919" y="137160"/>
            <a:ext cx="3520440" cy="116205"/>
            <a:chOff x="8503919" y="137160"/>
            <a:chExt cx="3520440" cy="116205"/>
          </a:xfrm>
        </p:grpSpPr>
        <p:sp>
          <p:nvSpPr>
            <p:cNvPr id="12" name="object 12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3508248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508248" y="103631"/>
                  </a:lnTo>
                  <a:lnTo>
                    <a:pt x="3508248" y="0"/>
                  </a:lnTo>
                  <a:close/>
                </a:path>
              </a:pathLst>
            </a:custGeom>
            <a:solidFill>
              <a:srgbClr val="9E9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0" y="103631"/>
                  </a:moveTo>
                  <a:lnTo>
                    <a:pt x="3508248" y="103631"/>
                  </a:lnTo>
                  <a:lnTo>
                    <a:pt x="3508248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2936" y="3132308"/>
            <a:ext cx="3053791" cy="2741479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5042661" y="6466204"/>
            <a:ext cx="2111375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 smtClean="0"/>
              <a:t> </a:t>
            </a:r>
            <a:endParaRPr spc="5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" y="365759"/>
            <a:ext cx="11744325" cy="719455"/>
          </a:xfrm>
          <a:prstGeom prst="rect">
            <a:avLst/>
          </a:prstGeom>
          <a:solidFill>
            <a:srgbClr val="660033"/>
          </a:solidFill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z="3200" spc="-20" dirty="0">
                <a:solidFill>
                  <a:srgbClr val="D9D9D9"/>
                </a:solidFill>
              </a:rPr>
              <a:t>How</a:t>
            </a:r>
            <a:r>
              <a:rPr sz="3200" spc="40" dirty="0">
                <a:solidFill>
                  <a:srgbClr val="D9D9D9"/>
                </a:solidFill>
              </a:rPr>
              <a:t> </a:t>
            </a:r>
            <a:r>
              <a:rPr sz="3200" spc="-15" dirty="0">
                <a:solidFill>
                  <a:srgbClr val="D9D9D9"/>
                </a:solidFill>
              </a:rPr>
              <a:t>to</a:t>
            </a:r>
            <a:r>
              <a:rPr sz="3200" spc="10" dirty="0">
                <a:solidFill>
                  <a:srgbClr val="D9D9D9"/>
                </a:solidFill>
              </a:rPr>
              <a:t> </a:t>
            </a:r>
            <a:r>
              <a:rPr sz="3200" spc="-5" dirty="0">
                <a:solidFill>
                  <a:srgbClr val="D9D9D9"/>
                </a:solidFill>
              </a:rPr>
              <a:t>find</a:t>
            </a:r>
            <a:r>
              <a:rPr sz="3200" spc="5" dirty="0">
                <a:solidFill>
                  <a:srgbClr val="D9D9D9"/>
                </a:solidFill>
              </a:rPr>
              <a:t> </a:t>
            </a:r>
            <a:r>
              <a:rPr sz="3200" spc="-5" dirty="0">
                <a:solidFill>
                  <a:srgbClr val="D9D9D9"/>
                </a:solidFill>
              </a:rPr>
              <a:t>the</a:t>
            </a:r>
            <a:r>
              <a:rPr sz="3200" spc="25" dirty="0">
                <a:solidFill>
                  <a:srgbClr val="D9D9D9"/>
                </a:solidFill>
              </a:rPr>
              <a:t> </a:t>
            </a:r>
            <a:r>
              <a:rPr sz="3200" spc="-10" dirty="0">
                <a:solidFill>
                  <a:srgbClr val="D9D9D9"/>
                </a:solidFill>
              </a:rPr>
              <a:t>maximum</a:t>
            </a:r>
            <a:r>
              <a:rPr sz="3200" spc="55" dirty="0">
                <a:solidFill>
                  <a:srgbClr val="D9D9D9"/>
                </a:solidFill>
              </a:rPr>
              <a:t> </a:t>
            </a:r>
            <a:r>
              <a:rPr sz="3200" spc="-15" dirty="0">
                <a:solidFill>
                  <a:srgbClr val="D9D9D9"/>
                </a:solidFill>
              </a:rPr>
              <a:t>margin</a:t>
            </a:r>
            <a:r>
              <a:rPr sz="3200" spc="35" dirty="0">
                <a:solidFill>
                  <a:srgbClr val="D9D9D9"/>
                </a:solidFill>
              </a:rPr>
              <a:t> </a:t>
            </a:r>
            <a:r>
              <a:rPr sz="3200" spc="-30" dirty="0">
                <a:solidFill>
                  <a:srgbClr val="D9D9D9"/>
                </a:solidFill>
              </a:rPr>
              <a:t>for</a:t>
            </a:r>
            <a:r>
              <a:rPr sz="3200" spc="25" dirty="0">
                <a:solidFill>
                  <a:srgbClr val="D9D9D9"/>
                </a:solidFill>
              </a:rPr>
              <a:t> </a:t>
            </a:r>
            <a:r>
              <a:rPr u="heavy" spc="-5" dirty="0">
                <a:uFill>
                  <a:solidFill>
                    <a:srgbClr val="FFFFFF"/>
                  </a:solidFill>
                </a:uFill>
              </a:rPr>
              <a:t>non- </a:t>
            </a:r>
            <a:r>
              <a:rPr u="heavy" dirty="0">
                <a:uFill>
                  <a:solidFill>
                    <a:srgbClr val="FFFFFF"/>
                  </a:solidFill>
                </a:uFill>
              </a:rPr>
              <a:t>linearly </a:t>
            </a:r>
            <a:r>
              <a:rPr u="heavy" spc="-10" dirty="0">
                <a:uFill>
                  <a:solidFill>
                    <a:srgbClr val="FFFFFF"/>
                  </a:solidFill>
                </a:uFill>
              </a:rPr>
              <a:t>separable</a:t>
            </a:r>
            <a:r>
              <a:rPr u="heavy" spc="-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spc="-20" dirty="0">
                <a:uFill>
                  <a:solidFill>
                    <a:srgbClr val="FFFFFF"/>
                  </a:solidFill>
                </a:uFill>
              </a:rPr>
              <a:t>data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53059" y="1083259"/>
            <a:ext cx="10703560" cy="23310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u="heavy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Method</a:t>
            </a:r>
            <a:r>
              <a:rPr sz="2800" b="1" u="heavy" spc="-3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1:</a:t>
            </a:r>
            <a:r>
              <a:rPr sz="2800" b="1" u="heavy" spc="-10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Use</a:t>
            </a:r>
            <a:r>
              <a:rPr sz="2800" b="1" u="heavy" spc="-10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a</a:t>
            </a:r>
            <a:r>
              <a:rPr sz="2800" b="1" u="heavy" spc="-1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slack</a:t>
            </a:r>
            <a:r>
              <a:rPr sz="2800" b="1" u="heavy" spc="-10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variable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ct val="90000"/>
              </a:lnSpc>
              <a:spcBef>
                <a:spcPts val="101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cost value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(denoted as </a:t>
            </a:r>
            <a:r>
              <a:rPr sz="2800" b="1" i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</a:t>
            </a:r>
            <a:r>
              <a:rPr sz="28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is </a:t>
            </a:r>
            <a:r>
              <a:rPr sz="28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applied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all points that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violate </a:t>
            </a:r>
            <a:r>
              <a:rPr sz="28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constraints,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rather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than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finding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maximum</a:t>
            </a:r>
            <a:r>
              <a:rPr sz="2800" spc="-10" dirty="0">
                <a:latin typeface="Calibri"/>
                <a:cs typeface="Calibri"/>
              </a:rPr>
              <a:t> margin,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algorithm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attempts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minimize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total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cost.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0" dirty="0">
                <a:latin typeface="Calibri"/>
                <a:cs typeface="Calibri"/>
              </a:rPr>
              <a:t>We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therefore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revise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optimization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problem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to: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8600" y="137160"/>
            <a:ext cx="4218940" cy="116205"/>
            <a:chOff x="228600" y="137160"/>
            <a:chExt cx="4218940" cy="116205"/>
          </a:xfrm>
        </p:grpSpPr>
        <p:sp>
          <p:nvSpPr>
            <p:cNvPr id="5" name="object 5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4206240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4206240" y="103631"/>
                  </a:lnTo>
                  <a:lnTo>
                    <a:pt x="420624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0" y="103631"/>
                  </a:moveTo>
                  <a:lnTo>
                    <a:pt x="4206240" y="103631"/>
                  </a:lnTo>
                  <a:lnTo>
                    <a:pt x="4206240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584191" y="137160"/>
            <a:ext cx="3782695" cy="116205"/>
            <a:chOff x="4584191" y="137160"/>
            <a:chExt cx="3782695" cy="116205"/>
          </a:xfrm>
        </p:grpSpPr>
        <p:sp>
          <p:nvSpPr>
            <p:cNvPr id="8" name="object 8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3770375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770375" y="103631"/>
                  </a:lnTo>
                  <a:lnTo>
                    <a:pt x="3770375" y="0"/>
                  </a:lnTo>
                  <a:close/>
                </a:path>
              </a:pathLst>
            </a:custGeom>
            <a:solidFill>
              <a:srgbClr val="977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0" y="103631"/>
                  </a:moveTo>
                  <a:lnTo>
                    <a:pt x="3770375" y="103631"/>
                  </a:lnTo>
                  <a:lnTo>
                    <a:pt x="3770375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503919" y="137160"/>
            <a:ext cx="3520440" cy="116205"/>
            <a:chOff x="8503919" y="137160"/>
            <a:chExt cx="3520440" cy="116205"/>
          </a:xfrm>
        </p:grpSpPr>
        <p:sp>
          <p:nvSpPr>
            <p:cNvPr id="11" name="object 11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3508248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508248" y="103631"/>
                  </a:lnTo>
                  <a:lnTo>
                    <a:pt x="3508248" y="0"/>
                  </a:lnTo>
                  <a:close/>
                </a:path>
              </a:pathLst>
            </a:custGeom>
            <a:solidFill>
              <a:srgbClr val="9E9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0" y="103631"/>
                  </a:moveTo>
                  <a:lnTo>
                    <a:pt x="3508248" y="103631"/>
                  </a:lnTo>
                  <a:lnTo>
                    <a:pt x="3508248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6201" y="4328519"/>
            <a:ext cx="5912028" cy="1591200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5042661" y="6466204"/>
            <a:ext cx="2111375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 smtClean="0"/>
              <a:t> </a:t>
            </a:r>
            <a:endParaRPr spc="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" y="365759"/>
            <a:ext cx="11744325" cy="719455"/>
          </a:xfrm>
          <a:prstGeom prst="rect">
            <a:avLst/>
          </a:prstGeom>
          <a:solidFill>
            <a:srgbClr val="660033"/>
          </a:solidFill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z="3200" spc="-20" dirty="0">
                <a:solidFill>
                  <a:srgbClr val="D9D9D9"/>
                </a:solidFill>
              </a:rPr>
              <a:t>How</a:t>
            </a:r>
            <a:r>
              <a:rPr sz="3200" spc="40" dirty="0">
                <a:solidFill>
                  <a:srgbClr val="D9D9D9"/>
                </a:solidFill>
              </a:rPr>
              <a:t> </a:t>
            </a:r>
            <a:r>
              <a:rPr sz="3200" spc="-15" dirty="0">
                <a:solidFill>
                  <a:srgbClr val="D9D9D9"/>
                </a:solidFill>
              </a:rPr>
              <a:t>to</a:t>
            </a:r>
            <a:r>
              <a:rPr sz="3200" spc="10" dirty="0">
                <a:solidFill>
                  <a:srgbClr val="D9D9D9"/>
                </a:solidFill>
              </a:rPr>
              <a:t> </a:t>
            </a:r>
            <a:r>
              <a:rPr sz="3200" spc="-5" dirty="0">
                <a:solidFill>
                  <a:srgbClr val="D9D9D9"/>
                </a:solidFill>
              </a:rPr>
              <a:t>find</a:t>
            </a:r>
            <a:r>
              <a:rPr sz="3200" spc="5" dirty="0">
                <a:solidFill>
                  <a:srgbClr val="D9D9D9"/>
                </a:solidFill>
              </a:rPr>
              <a:t> </a:t>
            </a:r>
            <a:r>
              <a:rPr sz="3200" spc="-5" dirty="0">
                <a:solidFill>
                  <a:srgbClr val="D9D9D9"/>
                </a:solidFill>
              </a:rPr>
              <a:t>the</a:t>
            </a:r>
            <a:r>
              <a:rPr sz="3200" spc="25" dirty="0">
                <a:solidFill>
                  <a:srgbClr val="D9D9D9"/>
                </a:solidFill>
              </a:rPr>
              <a:t> </a:t>
            </a:r>
            <a:r>
              <a:rPr sz="3200" spc="-10" dirty="0">
                <a:solidFill>
                  <a:srgbClr val="D9D9D9"/>
                </a:solidFill>
              </a:rPr>
              <a:t>maximum</a:t>
            </a:r>
            <a:r>
              <a:rPr sz="3200" spc="55" dirty="0">
                <a:solidFill>
                  <a:srgbClr val="D9D9D9"/>
                </a:solidFill>
              </a:rPr>
              <a:t> </a:t>
            </a:r>
            <a:r>
              <a:rPr sz="3200" spc="-15" dirty="0">
                <a:solidFill>
                  <a:srgbClr val="D9D9D9"/>
                </a:solidFill>
              </a:rPr>
              <a:t>margin</a:t>
            </a:r>
            <a:r>
              <a:rPr sz="3200" spc="35" dirty="0">
                <a:solidFill>
                  <a:srgbClr val="D9D9D9"/>
                </a:solidFill>
              </a:rPr>
              <a:t> </a:t>
            </a:r>
            <a:r>
              <a:rPr sz="3200" spc="-30" dirty="0">
                <a:solidFill>
                  <a:srgbClr val="D9D9D9"/>
                </a:solidFill>
              </a:rPr>
              <a:t>for</a:t>
            </a:r>
            <a:r>
              <a:rPr sz="3200" spc="25" dirty="0">
                <a:solidFill>
                  <a:srgbClr val="D9D9D9"/>
                </a:solidFill>
              </a:rPr>
              <a:t> </a:t>
            </a:r>
            <a:r>
              <a:rPr u="heavy" spc="-5" dirty="0">
                <a:uFill>
                  <a:solidFill>
                    <a:srgbClr val="FFFFFF"/>
                  </a:solidFill>
                </a:uFill>
              </a:rPr>
              <a:t>non- </a:t>
            </a:r>
            <a:r>
              <a:rPr u="heavy" dirty="0">
                <a:uFill>
                  <a:solidFill>
                    <a:srgbClr val="FFFFFF"/>
                  </a:solidFill>
                </a:uFill>
              </a:rPr>
              <a:t>linearly </a:t>
            </a:r>
            <a:r>
              <a:rPr u="heavy" spc="-10" dirty="0">
                <a:uFill>
                  <a:solidFill>
                    <a:srgbClr val="FFFFFF"/>
                  </a:solidFill>
                </a:uFill>
              </a:rPr>
              <a:t>separable</a:t>
            </a:r>
            <a:r>
              <a:rPr u="heavy" spc="-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spc="-20" dirty="0">
                <a:uFill>
                  <a:solidFill>
                    <a:srgbClr val="FFFFFF"/>
                  </a:solidFill>
                </a:uFill>
              </a:rPr>
              <a:t>data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53059" y="1083259"/>
            <a:ext cx="11560810" cy="28403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u="heavy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Method</a:t>
            </a:r>
            <a:r>
              <a:rPr sz="2800" b="1" u="heavy" spc="-4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2:</a:t>
            </a:r>
            <a:r>
              <a:rPr sz="2800" b="1" u="heavy" spc="-20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Kernal</a:t>
            </a:r>
            <a:r>
              <a:rPr sz="2800" b="1" u="heavy" spc="-3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2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Trick</a:t>
            </a:r>
            <a:endParaRPr sz="2800">
              <a:latin typeface="Calibri"/>
              <a:cs typeface="Calibri"/>
            </a:endParaRPr>
          </a:p>
          <a:p>
            <a:pPr marL="241300" marR="925194" indent="-229235">
              <a:lnSpc>
                <a:spcPts val="3020"/>
              </a:lnSpc>
              <a:spcBef>
                <a:spcPts val="10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many </a:t>
            </a:r>
            <a:r>
              <a:rPr sz="2800" spc="-5" dirty="0">
                <a:latin typeface="Calibri"/>
                <a:cs typeface="Calibri"/>
              </a:rPr>
              <a:t>real-world applications, the </a:t>
            </a:r>
            <a:r>
              <a:rPr sz="2800" spc="-10" dirty="0">
                <a:latin typeface="Calibri"/>
                <a:cs typeface="Calibri"/>
              </a:rPr>
              <a:t>relationships between </a:t>
            </a:r>
            <a:r>
              <a:rPr sz="2800" spc="-5" dirty="0">
                <a:latin typeface="Calibri"/>
                <a:cs typeface="Calibri"/>
              </a:rPr>
              <a:t>variables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nonlinear.</a:t>
            </a:r>
            <a:endParaRPr sz="2800">
              <a:latin typeface="Calibri"/>
              <a:cs typeface="Calibri"/>
            </a:endParaRPr>
          </a:p>
          <a:p>
            <a:pPr marL="241300" marR="977265" indent="-229235">
              <a:lnSpc>
                <a:spcPts val="3020"/>
              </a:lnSpc>
              <a:spcBef>
                <a:spcPts val="1019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 </a:t>
            </a:r>
            <a:r>
              <a:rPr sz="280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key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feature</a:t>
            </a:r>
            <a:r>
              <a:rPr sz="2800" b="1" u="heavy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SVMs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is </a:t>
            </a:r>
            <a:r>
              <a:rPr sz="28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their</a:t>
            </a:r>
            <a:r>
              <a:rPr sz="28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ability</a:t>
            </a:r>
            <a:r>
              <a:rPr sz="2800" b="1" u="heavy" spc="-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map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280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problem</a:t>
            </a:r>
            <a:r>
              <a:rPr sz="2800" b="1" u="heavy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into</a:t>
            </a:r>
            <a:r>
              <a:rPr sz="2800" b="1" u="heavy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2800" b="1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higher </a:t>
            </a:r>
            <a:r>
              <a:rPr sz="2800" b="1" spc="-615" dirty="0">
                <a:latin typeface="Calibri"/>
                <a:cs typeface="Calibri"/>
              </a:rPr>
              <a:t> </a:t>
            </a:r>
            <a:r>
              <a:rPr sz="28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dimension</a:t>
            </a:r>
            <a:r>
              <a:rPr sz="28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space</a:t>
            </a:r>
            <a:r>
              <a:rPr sz="2800" b="1" u="heavy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using</a:t>
            </a:r>
            <a:r>
              <a:rPr sz="280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process</a:t>
            </a:r>
            <a:r>
              <a:rPr sz="2800" b="1" u="heavy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known</a:t>
            </a:r>
            <a:r>
              <a:rPr sz="2800" b="1" u="heavy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as</a:t>
            </a:r>
            <a:r>
              <a:rPr sz="28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the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kernel</a:t>
            </a:r>
            <a:r>
              <a:rPr sz="2800" b="1" u="heavy" spc="-3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trick.</a:t>
            </a:r>
            <a:endParaRPr sz="2800">
              <a:latin typeface="Calibri"/>
              <a:cs typeface="Calibri"/>
            </a:endParaRPr>
          </a:p>
          <a:p>
            <a:pPr marL="323850" indent="-311785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323215" algn="l"/>
                <a:tab pos="324485" algn="l"/>
              </a:tabLst>
            </a:pP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doing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2800" b="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nonlinear</a:t>
            </a:r>
            <a:r>
              <a:rPr sz="2800" b="1" u="heavy" spc="-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relationship</a:t>
            </a:r>
            <a:r>
              <a:rPr sz="28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may</a:t>
            </a:r>
            <a:r>
              <a:rPr sz="28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suddenly</a:t>
            </a:r>
            <a:r>
              <a:rPr sz="2800" b="1" u="heavy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appear</a:t>
            </a:r>
            <a:r>
              <a:rPr sz="28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 </a:t>
            </a:r>
            <a:r>
              <a:rPr sz="28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</a:t>
            </a:r>
            <a:r>
              <a:rPr sz="2800" b="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quite</a:t>
            </a:r>
            <a:r>
              <a:rPr sz="2800" b="1" u="heavy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linear</a:t>
            </a:r>
            <a:r>
              <a:rPr sz="2800" spc="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8600" y="137160"/>
            <a:ext cx="4218940" cy="116205"/>
            <a:chOff x="228600" y="137160"/>
            <a:chExt cx="4218940" cy="116205"/>
          </a:xfrm>
        </p:grpSpPr>
        <p:sp>
          <p:nvSpPr>
            <p:cNvPr id="5" name="object 5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4206240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4206240" y="103631"/>
                  </a:lnTo>
                  <a:lnTo>
                    <a:pt x="420624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0" y="103631"/>
                  </a:moveTo>
                  <a:lnTo>
                    <a:pt x="4206240" y="103631"/>
                  </a:lnTo>
                  <a:lnTo>
                    <a:pt x="4206240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584191" y="137160"/>
            <a:ext cx="3782695" cy="116205"/>
            <a:chOff x="4584191" y="137160"/>
            <a:chExt cx="3782695" cy="116205"/>
          </a:xfrm>
        </p:grpSpPr>
        <p:sp>
          <p:nvSpPr>
            <p:cNvPr id="8" name="object 8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3770375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770375" y="103631"/>
                  </a:lnTo>
                  <a:lnTo>
                    <a:pt x="3770375" y="0"/>
                  </a:lnTo>
                  <a:close/>
                </a:path>
              </a:pathLst>
            </a:custGeom>
            <a:solidFill>
              <a:srgbClr val="977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0" y="103631"/>
                  </a:moveTo>
                  <a:lnTo>
                    <a:pt x="3770375" y="103631"/>
                  </a:lnTo>
                  <a:lnTo>
                    <a:pt x="3770375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503919" y="137160"/>
            <a:ext cx="3520440" cy="116205"/>
            <a:chOff x="8503919" y="137160"/>
            <a:chExt cx="3520440" cy="116205"/>
          </a:xfrm>
        </p:grpSpPr>
        <p:sp>
          <p:nvSpPr>
            <p:cNvPr id="11" name="object 11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3508248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508248" y="103631"/>
                  </a:lnTo>
                  <a:lnTo>
                    <a:pt x="3508248" y="0"/>
                  </a:lnTo>
                  <a:close/>
                </a:path>
              </a:pathLst>
            </a:custGeom>
            <a:solidFill>
              <a:srgbClr val="9E9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0" y="103631"/>
                  </a:moveTo>
                  <a:lnTo>
                    <a:pt x="3508248" y="103631"/>
                  </a:lnTo>
                  <a:lnTo>
                    <a:pt x="3508248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9791" y="3953255"/>
            <a:ext cx="5611368" cy="2904743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5042661" y="6466204"/>
            <a:ext cx="2111375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 smtClean="0"/>
              <a:t> </a:t>
            </a:r>
            <a:endParaRPr spc="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" y="365759"/>
            <a:ext cx="11744325" cy="719455"/>
          </a:xfrm>
          <a:prstGeom prst="rect">
            <a:avLst/>
          </a:prstGeom>
          <a:solidFill>
            <a:srgbClr val="660033"/>
          </a:solidFill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4960"/>
              </a:lnSpc>
            </a:pPr>
            <a:r>
              <a:rPr sz="4400" spc="-5" dirty="0">
                <a:solidFill>
                  <a:srgbClr val="D9D9D9"/>
                </a:solidFill>
              </a:rPr>
              <a:t>Support</a:t>
            </a:r>
            <a:r>
              <a:rPr sz="4400" spc="25" dirty="0">
                <a:solidFill>
                  <a:srgbClr val="D9D9D9"/>
                </a:solidFill>
              </a:rPr>
              <a:t> </a:t>
            </a:r>
            <a:r>
              <a:rPr sz="4400" spc="-55" dirty="0">
                <a:solidFill>
                  <a:srgbClr val="D9D9D9"/>
                </a:solidFill>
              </a:rPr>
              <a:t>Vector</a:t>
            </a:r>
            <a:r>
              <a:rPr sz="4400" spc="30" dirty="0">
                <a:solidFill>
                  <a:srgbClr val="D9D9D9"/>
                </a:solidFill>
              </a:rPr>
              <a:t> </a:t>
            </a:r>
            <a:r>
              <a:rPr sz="4400" spc="-5" dirty="0">
                <a:solidFill>
                  <a:srgbClr val="D9D9D9"/>
                </a:solidFill>
              </a:rPr>
              <a:t>Machine</a:t>
            </a:r>
            <a:r>
              <a:rPr sz="4400" spc="30" dirty="0">
                <a:solidFill>
                  <a:srgbClr val="D9D9D9"/>
                </a:solidFill>
              </a:rPr>
              <a:t> </a:t>
            </a:r>
            <a:r>
              <a:rPr sz="4400" spc="-15" dirty="0">
                <a:solidFill>
                  <a:srgbClr val="D9D9D9"/>
                </a:solidFill>
              </a:rPr>
              <a:t>[SVM]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53059" y="1167764"/>
            <a:ext cx="11396345" cy="352425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50800" indent="-229235" algn="just">
              <a:lnSpc>
                <a:spcPts val="3020"/>
              </a:lnSpc>
              <a:spcBef>
                <a:spcPts val="490"/>
              </a:spcBef>
              <a:buClr>
                <a:srgbClr val="660066"/>
              </a:buClr>
              <a:buFont typeface="Arial MT"/>
              <a:buChar char="•"/>
              <a:tabLst>
                <a:tab pos="241935" algn="l"/>
              </a:tabLst>
            </a:pPr>
            <a:r>
              <a:rPr sz="2800" b="1" spc="5" dirty="0">
                <a:solidFill>
                  <a:srgbClr val="1F4E79"/>
                </a:solidFill>
                <a:latin typeface="Calibri"/>
                <a:cs typeface="Calibri"/>
              </a:rPr>
              <a:t>Support</a:t>
            </a:r>
            <a:r>
              <a:rPr sz="2800" b="1" spc="-5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1F4E79"/>
                </a:solidFill>
                <a:latin typeface="Calibri"/>
                <a:cs typeface="Calibri"/>
              </a:rPr>
              <a:t>Vector </a:t>
            </a:r>
            <a:r>
              <a:rPr sz="2800" b="1" dirty="0">
                <a:solidFill>
                  <a:srgbClr val="1F4E79"/>
                </a:solidFill>
                <a:latin typeface="Calibri"/>
                <a:cs typeface="Calibri"/>
              </a:rPr>
              <a:t>Machine</a:t>
            </a:r>
            <a:r>
              <a:rPr sz="2800" b="1" spc="-2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1F4E79"/>
                </a:solidFill>
                <a:latin typeface="Calibri"/>
                <a:cs typeface="Calibri"/>
              </a:rPr>
              <a:t>is</a:t>
            </a:r>
            <a:r>
              <a:rPr sz="2800" b="1" spc="-2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1F4E79"/>
                </a:solidFill>
                <a:latin typeface="Calibri"/>
                <a:cs typeface="Calibri"/>
              </a:rPr>
              <a:t>a</a:t>
            </a:r>
            <a:r>
              <a:rPr sz="2800" b="1" spc="1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1F4E79"/>
                </a:solidFill>
                <a:latin typeface="Calibri"/>
                <a:cs typeface="Calibri"/>
              </a:rPr>
              <a:t>Supervised</a:t>
            </a:r>
            <a:r>
              <a:rPr sz="2800" b="1" spc="-5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1F4E79"/>
                </a:solidFill>
                <a:latin typeface="Calibri"/>
                <a:cs typeface="Calibri"/>
              </a:rPr>
              <a:t>Machine</a:t>
            </a:r>
            <a:r>
              <a:rPr sz="2800" b="1" spc="-2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1F4E79"/>
                </a:solidFill>
                <a:latin typeface="Calibri"/>
                <a:cs typeface="Calibri"/>
              </a:rPr>
              <a:t>Learning</a:t>
            </a:r>
            <a:r>
              <a:rPr sz="2800" b="1" spc="-4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1F4E79"/>
                </a:solidFill>
                <a:latin typeface="Calibri"/>
                <a:cs typeface="Calibri"/>
              </a:rPr>
              <a:t>Algorithm</a:t>
            </a:r>
            <a:r>
              <a:rPr sz="2800" b="1" spc="-5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1F4E79"/>
                </a:solidFill>
                <a:latin typeface="Calibri"/>
                <a:cs typeface="Calibri"/>
              </a:rPr>
              <a:t>which </a:t>
            </a:r>
            <a:r>
              <a:rPr sz="2800" b="1" spc="-62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1F4E79"/>
                </a:solidFill>
                <a:latin typeface="Calibri"/>
                <a:cs typeface="Calibri"/>
              </a:rPr>
              <a:t>can </a:t>
            </a:r>
            <a:r>
              <a:rPr sz="2800" b="1" spc="5" dirty="0">
                <a:solidFill>
                  <a:srgbClr val="1F4E79"/>
                </a:solidFill>
                <a:latin typeface="Calibri"/>
                <a:cs typeface="Calibri"/>
              </a:rPr>
              <a:t>be</a:t>
            </a:r>
            <a:r>
              <a:rPr sz="2800" b="1" spc="-1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1F4E79"/>
                </a:solidFill>
                <a:latin typeface="Calibri"/>
                <a:cs typeface="Calibri"/>
              </a:rPr>
              <a:t>used</a:t>
            </a:r>
            <a:r>
              <a:rPr sz="2800" b="1" spc="-3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1F4E79"/>
                </a:solidFill>
                <a:latin typeface="Calibri"/>
                <a:cs typeface="Calibri"/>
              </a:rPr>
              <a:t>for</a:t>
            </a:r>
            <a:r>
              <a:rPr sz="2800" b="1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1F4E79"/>
                </a:solidFill>
                <a:latin typeface="Calibri"/>
                <a:cs typeface="Calibri"/>
              </a:rPr>
              <a:t>both</a:t>
            </a:r>
            <a:r>
              <a:rPr sz="2800" b="1" spc="-5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1F4E79"/>
                </a:solidFill>
                <a:latin typeface="Calibri"/>
                <a:cs typeface="Calibri"/>
              </a:rPr>
              <a:t>classification</a:t>
            </a:r>
            <a:r>
              <a:rPr sz="2800" b="1" spc="-2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1F4E79"/>
                </a:solidFill>
                <a:latin typeface="Calibri"/>
                <a:cs typeface="Calibri"/>
              </a:rPr>
              <a:t>and</a:t>
            </a:r>
            <a:r>
              <a:rPr sz="2800" b="1" spc="-8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1F4E79"/>
                </a:solidFill>
                <a:latin typeface="Calibri"/>
                <a:cs typeface="Calibri"/>
              </a:rPr>
              <a:t>regression</a:t>
            </a:r>
            <a:r>
              <a:rPr sz="2800" b="1" spc="-3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1F4E79"/>
                </a:solidFill>
                <a:latin typeface="Calibri"/>
                <a:cs typeface="Calibri"/>
              </a:rPr>
              <a:t>challenges</a:t>
            </a:r>
            <a:r>
              <a:rPr sz="2800" b="1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1300" indent="-229235" algn="just">
              <a:lnSpc>
                <a:spcPct val="100000"/>
              </a:lnSpc>
              <a:spcBef>
                <a:spcPts val="635"/>
              </a:spcBef>
              <a:buClr>
                <a:srgbClr val="660066"/>
              </a:buClr>
              <a:buFont typeface="Arial MT"/>
              <a:buChar char="•"/>
              <a:tabLst>
                <a:tab pos="241935" algn="l"/>
              </a:tabLst>
            </a:pPr>
            <a:r>
              <a:rPr sz="2800" spc="-35" dirty="0">
                <a:latin typeface="Calibri"/>
                <a:cs typeface="Calibri"/>
              </a:rPr>
              <a:t>However,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mostly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1F4E79"/>
                </a:solidFill>
                <a:latin typeface="Calibri"/>
                <a:cs typeface="Calibri"/>
              </a:rPr>
              <a:t>classification</a:t>
            </a:r>
            <a:r>
              <a:rPr sz="2800" b="1" spc="-8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1F4E79"/>
                </a:solidFill>
                <a:latin typeface="Calibri"/>
                <a:cs typeface="Calibri"/>
              </a:rPr>
              <a:t>problem</a:t>
            </a:r>
            <a:r>
              <a:rPr sz="2800" spc="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1300" marR="77470" indent="-229235" algn="just">
              <a:lnSpc>
                <a:spcPts val="3030"/>
              </a:lnSpc>
              <a:spcBef>
                <a:spcPts val="1050"/>
              </a:spcBef>
              <a:buClr>
                <a:srgbClr val="660066"/>
              </a:buClr>
              <a:buFont typeface="Arial MT"/>
              <a:buChar char="•"/>
              <a:tabLst>
                <a:tab pos="241935" algn="l"/>
              </a:tabLst>
            </a:pPr>
            <a:r>
              <a:rPr sz="2800" b="1" dirty="0">
                <a:solidFill>
                  <a:srgbClr val="1F4E79"/>
                </a:solidFill>
                <a:latin typeface="Calibri"/>
                <a:cs typeface="Calibri"/>
              </a:rPr>
              <a:t>In</a:t>
            </a:r>
            <a:r>
              <a:rPr sz="2800" b="1" spc="-1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1F4E79"/>
                </a:solidFill>
                <a:latin typeface="Calibri"/>
                <a:cs typeface="Calibri"/>
              </a:rPr>
              <a:t>this</a:t>
            </a:r>
            <a:r>
              <a:rPr sz="2800" b="1" spc="-3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1F4E79"/>
                </a:solidFill>
                <a:latin typeface="Calibri"/>
                <a:cs typeface="Calibri"/>
              </a:rPr>
              <a:t>algorithm,</a:t>
            </a:r>
            <a:r>
              <a:rPr sz="2800" b="1" spc="-6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F4E79"/>
                </a:solidFill>
                <a:latin typeface="Calibri"/>
                <a:cs typeface="Calibri"/>
              </a:rPr>
              <a:t>we</a:t>
            </a:r>
            <a:r>
              <a:rPr sz="2800" b="1" spc="1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1F4E79"/>
                </a:solidFill>
                <a:latin typeface="Calibri"/>
                <a:cs typeface="Calibri"/>
              </a:rPr>
              <a:t>plot</a:t>
            </a:r>
            <a:r>
              <a:rPr sz="2800" b="1" spc="-5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1F4E79"/>
                </a:solidFill>
                <a:latin typeface="Calibri"/>
                <a:cs typeface="Calibri"/>
              </a:rPr>
              <a:t>each </a:t>
            </a:r>
            <a:r>
              <a:rPr sz="2800" b="1" spc="-5" dirty="0">
                <a:solidFill>
                  <a:srgbClr val="1F4E79"/>
                </a:solidFill>
                <a:latin typeface="Calibri"/>
                <a:cs typeface="Calibri"/>
              </a:rPr>
              <a:t>data</a:t>
            </a:r>
            <a:r>
              <a:rPr sz="2800" b="1" spc="-3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1F4E79"/>
                </a:solidFill>
                <a:latin typeface="Calibri"/>
                <a:cs typeface="Calibri"/>
              </a:rPr>
              <a:t>item</a:t>
            </a:r>
            <a:r>
              <a:rPr sz="2800" b="1" spc="-3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1F4E79"/>
                </a:solidFill>
                <a:latin typeface="Calibri"/>
                <a:cs typeface="Calibri"/>
              </a:rPr>
              <a:t>as</a:t>
            </a:r>
            <a:r>
              <a:rPr sz="2800" b="1" spc="-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1F4E79"/>
                </a:solidFill>
                <a:latin typeface="Calibri"/>
                <a:cs typeface="Calibri"/>
              </a:rPr>
              <a:t>a point</a:t>
            </a:r>
            <a:r>
              <a:rPr sz="2800" b="1" spc="-2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1F4E79"/>
                </a:solidFill>
                <a:latin typeface="Calibri"/>
                <a:cs typeface="Calibri"/>
              </a:rPr>
              <a:t>in</a:t>
            </a:r>
            <a:r>
              <a:rPr sz="2800" b="1" spc="-3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1F4E79"/>
                </a:solidFill>
                <a:latin typeface="Calibri"/>
                <a:cs typeface="Calibri"/>
              </a:rPr>
              <a:t>n dimensional</a:t>
            </a:r>
            <a:r>
              <a:rPr sz="2800" b="1" spc="-5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1F4E79"/>
                </a:solidFill>
                <a:latin typeface="Calibri"/>
                <a:cs typeface="Calibri"/>
              </a:rPr>
              <a:t>space( </a:t>
            </a:r>
            <a:r>
              <a:rPr sz="2800" b="1" spc="-62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1F4E79"/>
                </a:solidFill>
                <a:latin typeface="Calibri"/>
                <a:cs typeface="Calibri"/>
              </a:rPr>
              <a:t>where </a:t>
            </a:r>
            <a:r>
              <a:rPr sz="2800" b="1" spc="5" dirty="0">
                <a:solidFill>
                  <a:srgbClr val="1F4E79"/>
                </a:solidFill>
                <a:latin typeface="Calibri"/>
                <a:cs typeface="Calibri"/>
              </a:rPr>
              <a:t>n </a:t>
            </a:r>
            <a:r>
              <a:rPr sz="2800" b="1" dirty="0">
                <a:solidFill>
                  <a:srgbClr val="1F4E79"/>
                </a:solidFill>
                <a:latin typeface="Calibri"/>
                <a:cs typeface="Calibri"/>
              </a:rPr>
              <a:t>is the </a:t>
            </a:r>
            <a:r>
              <a:rPr sz="2800" b="1" spc="5" dirty="0">
                <a:solidFill>
                  <a:srgbClr val="1F4E79"/>
                </a:solidFill>
                <a:latin typeface="Calibri"/>
                <a:cs typeface="Calibri"/>
              </a:rPr>
              <a:t>number </a:t>
            </a:r>
            <a:r>
              <a:rPr sz="2800" b="1" dirty="0">
                <a:solidFill>
                  <a:srgbClr val="1F4E79"/>
                </a:solidFill>
                <a:latin typeface="Calibri"/>
                <a:cs typeface="Calibri"/>
              </a:rPr>
              <a:t>of </a:t>
            </a:r>
            <a:r>
              <a:rPr sz="2800" b="1" spc="-10" dirty="0">
                <a:solidFill>
                  <a:srgbClr val="1F4E79"/>
                </a:solidFill>
                <a:latin typeface="Calibri"/>
                <a:cs typeface="Calibri"/>
              </a:rPr>
              <a:t>features you </a:t>
            </a:r>
            <a:r>
              <a:rPr sz="2800" b="1" spc="-15" dirty="0">
                <a:solidFill>
                  <a:srgbClr val="1F4E79"/>
                </a:solidFill>
                <a:latin typeface="Calibri"/>
                <a:cs typeface="Calibri"/>
              </a:rPr>
              <a:t>have) </a:t>
            </a:r>
            <a:r>
              <a:rPr sz="2800" b="1" dirty="0">
                <a:solidFill>
                  <a:srgbClr val="1F4E79"/>
                </a:solidFill>
                <a:latin typeface="Calibri"/>
                <a:cs typeface="Calibri"/>
              </a:rPr>
              <a:t>with </a:t>
            </a:r>
            <a:r>
              <a:rPr sz="2800" b="1" spc="5" dirty="0">
                <a:solidFill>
                  <a:srgbClr val="1F4E79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1F4E79"/>
                </a:solidFill>
                <a:latin typeface="Calibri"/>
                <a:cs typeface="Calibri"/>
              </a:rPr>
              <a:t>value </a:t>
            </a:r>
            <a:r>
              <a:rPr sz="2800" b="1" dirty="0">
                <a:solidFill>
                  <a:srgbClr val="1F4E79"/>
                </a:solidFill>
                <a:latin typeface="Calibri"/>
                <a:cs typeface="Calibri"/>
              </a:rPr>
              <a:t>of each </a:t>
            </a:r>
            <a:r>
              <a:rPr sz="2800" b="1" spc="-10" dirty="0">
                <a:solidFill>
                  <a:srgbClr val="1F4E79"/>
                </a:solidFill>
                <a:latin typeface="Calibri"/>
                <a:cs typeface="Calibri"/>
              </a:rPr>
              <a:t>feature </a:t>
            </a:r>
            <a:r>
              <a:rPr sz="2800" b="1" spc="-62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1F4E79"/>
                </a:solidFill>
                <a:latin typeface="Calibri"/>
                <a:cs typeface="Calibri"/>
              </a:rPr>
              <a:t>being</a:t>
            </a:r>
            <a:r>
              <a:rPr sz="2800" b="1" spc="-4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1F4E79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F4E79"/>
                </a:solidFill>
                <a:latin typeface="Calibri"/>
                <a:cs typeface="Calibri"/>
              </a:rPr>
              <a:t>value</a:t>
            </a:r>
            <a:r>
              <a:rPr sz="2800" b="1" dirty="0">
                <a:solidFill>
                  <a:srgbClr val="1F4E79"/>
                </a:solidFill>
                <a:latin typeface="Calibri"/>
                <a:cs typeface="Calibri"/>
              </a:rPr>
              <a:t> of</a:t>
            </a:r>
            <a:r>
              <a:rPr sz="2800" b="1" spc="-1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1F4E79"/>
                </a:solidFill>
                <a:latin typeface="Calibri"/>
                <a:cs typeface="Calibri"/>
              </a:rPr>
              <a:t>a </a:t>
            </a:r>
            <a:r>
              <a:rPr sz="2800" b="1" spc="5" dirty="0">
                <a:solidFill>
                  <a:srgbClr val="1F4E79"/>
                </a:solidFill>
                <a:latin typeface="Calibri"/>
                <a:cs typeface="Calibri"/>
              </a:rPr>
              <a:t>particular</a:t>
            </a:r>
            <a:r>
              <a:rPr sz="2800" b="1" spc="-5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F4E79"/>
                </a:solidFill>
                <a:latin typeface="Calibri"/>
                <a:cs typeface="Calibri"/>
              </a:rPr>
              <a:t>coordinate.</a:t>
            </a:r>
            <a:endParaRPr sz="2800">
              <a:latin typeface="Calibri"/>
              <a:cs typeface="Calibri"/>
            </a:endParaRPr>
          </a:p>
          <a:p>
            <a:pPr marL="241300" marR="5080" indent="-229235" algn="just">
              <a:lnSpc>
                <a:spcPts val="3020"/>
              </a:lnSpc>
              <a:spcBef>
                <a:spcPts val="980"/>
              </a:spcBef>
              <a:buClr>
                <a:srgbClr val="660066"/>
              </a:buClr>
              <a:buFont typeface="Arial MT"/>
              <a:buChar char="•"/>
              <a:tabLst>
                <a:tab pos="241935" algn="l"/>
              </a:tabLst>
            </a:pPr>
            <a:r>
              <a:rPr sz="2800" b="1" dirty="0">
                <a:solidFill>
                  <a:srgbClr val="1F4E79"/>
                </a:solidFill>
                <a:latin typeface="Calibri"/>
                <a:cs typeface="Calibri"/>
              </a:rPr>
              <a:t>Then</a:t>
            </a:r>
            <a:r>
              <a:rPr sz="2800" b="1" spc="-3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F4E79"/>
                </a:solidFill>
                <a:latin typeface="Calibri"/>
                <a:cs typeface="Calibri"/>
              </a:rPr>
              <a:t>we</a:t>
            </a:r>
            <a:r>
              <a:rPr sz="2800" b="1" spc="1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1F4E79"/>
                </a:solidFill>
                <a:latin typeface="Calibri"/>
                <a:cs typeface="Calibri"/>
              </a:rPr>
              <a:t>perform</a:t>
            </a:r>
            <a:r>
              <a:rPr sz="2800" b="1" spc="-6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1F4E79"/>
                </a:solidFill>
                <a:latin typeface="Calibri"/>
                <a:cs typeface="Calibri"/>
              </a:rPr>
              <a:t>classification</a:t>
            </a:r>
            <a:r>
              <a:rPr sz="2800" b="1" spc="-2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F4E79"/>
                </a:solidFill>
                <a:latin typeface="Calibri"/>
                <a:cs typeface="Calibri"/>
              </a:rPr>
              <a:t>by</a:t>
            </a:r>
            <a:r>
              <a:rPr sz="2800" b="1" spc="-7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1F4E79"/>
                </a:solidFill>
                <a:latin typeface="Calibri"/>
                <a:cs typeface="Calibri"/>
              </a:rPr>
              <a:t>finding</a:t>
            </a:r>
            <a:r>
              <a:rPr sz="2800" b="1" spc="-3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1F4E79"/>
                </a:solidFill>
                <a:latin typeface="Calibri"/>
                <a:cs typeface="Calibri"/>
              </a:rPr>
              <a:t>the</a:t>
            </a:r>
            <a:r>
              <a:rPr sz="2800" b="1" spc="-2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1F4E79"/>
                </a:solidFill>
                <a:latin typeface="Calibri"/>
                <a:cs typeface="Calibri"/>
              </a:rPr>
              <a:t>hyper-plane</a:t>
            </a:r>
            <a:r>
              <a:rPr sz="2800" b="1" spc="-5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1F4E79"/>
                </a:solidFill>
                <a:latin typeface="Calibri"/>
                <a:cs typeface="Calibri"/>
              </a:rPr>
              <a:t>that</a:t>
            </a:r>
            <a:r>
              <a:rPr sz="2800" b="1" spc="-3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F4E79"/>
                </a:solidFill>
                <a:latin typeface="Calibri"/>
                <a:cs typeface="Calibri"/>
              </a:rPr>
              <a:t>differentiate </a:t>
            </a:r>
            <a:r>
              <a:rPr sz="2800" b="1" spc="-62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1F4E79"/>
                </a:solidFill>
                <a:latin typeface="Calibri"/>
                <a:cs typeface="Calibri"/>
              </a:rPr>
              <a:t>the</a:t>
            </a:r>
            <a:r>
              <a:rPr sz="2800" b="1" spc="-5" dirty="0">
                <a:solidFill>
                  <a:srgbClr val="1F4E79"/>
                </a:solidFill>
                <a:latin typeface="Calibri"/>
                <a:cs typeface="Calibri"/>
              </a:rPr>
              <a:t> two</a:t>
            </a:r>
            <a:r>
              <a:rPr sz="2800" b="1" spc="-3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1F4E79"/>
                </a:solidFill>
                <a:latin typeface="Calibri"/>
                <a:cs typeface="Calibri"/>
              </a:rPr>
              <a:t>classes</a:t>
            </a:r>
            <a:r>
              <a:rPr sz="2800" b="1" spc="-5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1F4E79"/>
                </a:solidFill>
                <a:latin typeface="Calibri"/>
                <a:cs typeface="Calibri"/>
              </a:rPr>
              <a:t>very</a:t>
            </a:r>
            <a:r>
              <a:rPr sz="2800" b="1" spc="-2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1F4E79"/>
                </a:solidFill>
                <a:latin typeface="Calibri"/>
                <a:cs typeface="Calibri"/>
              </a:rPr>
              <a:t>well.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8600" y="137160"/>
            <a:ext cx="4218940" cy="116205"/>
            <a:chOff x="228600" y="137160"/>
            <a:chExt cx="4218940" cy="116205"/>
          </a:xfrm>
        </p:grpSpPr>
        <p:sp>
          <p:nvSpPr>
            <p:cNvPr id="5" name="object 5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4206240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4206240" y="103631"/>
                  </a:lnTo>
                  <a:lnTo>
                    <a:pt x="420624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0" y="103631"/>
                  </a:moveTo>
                  <a:lnTo>
                    <a:pt x="4206240" y="103631"/>
                  </a:lnTo>
                  <a:lnTo>
                    <a:pt x="4206240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584191" y="137160"/>
            <a:ext cx="3782695" cy="116205"/>
            <a:chOff x="4584191" y="137160"/>
            <a:chExt cx="3782695" cy="116205"/>
          </a:xfrm>
        </p:grpSpPr>
        <p:sp>
          <p:nvSpPr>
            <p:cNvPr id="8" name="object 8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3770375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770375" y="103631"/>
                  </a:lnTo>
                  <a:lnTo>
                    <a:pt x="3770375" y="0"/>
                  </a:lnTo>
                  <a:close/>
                </a:path>
              </a:pathLst>
            </a:custGeom>
            <a:solidFill>
              <a:srgbClr val="977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0" y="103631"/>
                  </a:moveTo>
                  <a:lnTo>
                    <a:pt x="3770375" y="103631"/>
                  </a:lnTo>
                  <a:lnTo>
                    <a:pt x="3770375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503919" y="137160"/>
            <a:ext cx="3520440" cy="116205"/>
            <a:chOff x="8503919" y="137160"/>
            <a:chExt cx="3520440" cy="116205"/>
          </a:xfrm>
        </p:grpSpPr>
        <p:sp>
          <p:nvSpPr>
            <p:cNvPr id="11" name="object 11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3508248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508248" y="103631"/>
                  </a:lnTo>
                  <a:lnTo>
                    <a:pt x="3508248" y="0"/>
                  </a:lnTo>
                  <a:close/>
                </a:path>
              </a:pathLst>
            </a:custGeom>
            <a:solidFill>
              <a:srgbClr val="9E9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0" y="103631"/>
                  </a:moveTo>
                  <a:lnTo>
                    <a:pt x="3508248" y="103631"/>
                  </a:lnTo>
                  <a:lnTo>
                    <a:pt x="3508248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5042661" y="6466204"/>
            <a:ext cx="2111375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 smtClean="0"/>
              <a:t> </a:t>
            </a:r>
            <a:endParaRPr spc="5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059" y="396316"/>
            <a:ext cx="10412730" cy="1234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u="heavy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Method</a:t>
            </a:r>
            <a:r>
              <a:rPr sz="2800" b="1" u="heavy" spc="-3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2:</a:t>
            </a:r>
            <a:r>
              <a:rPr sz="2800" b="1" u="heavy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Kernal</a:t>
            </a:r>
            <a:r>
              <a:rPr sz="2800" b="1" u="heavy" spc="-2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 Trick</a:t>
            </a:r>
            <a:r>
              <a:rPr sz="2800" b="1" u="heavy" spc="-1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[example]</a:t>
            </a:r>
            <a:endParaRPr sz="2800">
              <a:latin typeface="Calibri"/>
              <a:cs typeface="Calibri"/>
            </a:endParaRPr>
          </a:p>
          <a:p>
            <a:pPr marL="253365" marR="5080" indent="-229235">
              <a:lnSpc>
                <a:spcPts val="2690"/>
              </a:lnSpc>
              <a:spcBef>
                <a:spcPts val="745"/>
              </a:spcBef>
              <a:buFont typeface="Arial MT"/>
              <a:buChar char="•"/>
              <a:tabLst>
                <a:tab pos="254000" algn="l"/>
              </a:tabLst>
            </a:pPr>
            <a:r>
              <a:rPr sz="2800" spc="-30" dirty="0">
                <a:latin typeface="Calibri"/>
                <a:cs typeface="Calibri"/>
              </a:rPr>
              <a:t>Scatterplot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depicts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nonlinear</a:t>
            </a:r>
            <a:r>
              <a:rPr sz="2800" b="1" spc="19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relationship</a:t>
            </a:r>
            <a:r>
              <a:rPr sz="2800" b="1" spc="20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between</a:t>
            </a:r>
            <a:r>
              <a:rPr sz="2800" b="1" spc="2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18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weather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snowy)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two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features: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latitude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and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longitude.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53750" y="835913"/>
            <a:ext cx="98298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5" dirty="0">
                <a:latin typeface="Calibri"/>
                <a:cs typeface="Calibri"/>
              </a:rPr>
              <a:t>(</a:t>
            </a:r>
            <a:r>
              <a:rPr sz="2800" spc="-5" dirty="0">
                <a:latin typeface="Calibri"/>
                <a:cs typeface="Calibri"/>
              </a:rPr>
              <a:t>su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8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252" y="1628343"/>
            <a:ext cx="11573510" cy="191770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241300" marR="6350" indent="-229235" algn="just">
              <a:lnSpc>
                <a:spcPct val="74300"/>
              </a:lnSpc>
              <a:spcBef>
                <a:spcPts val="969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points </a:t>
            </a:r>
            <a:r>
              <a:rPr sz="2800" spc="-25" dirty="0">
                <a:latin typeface="Calibri"/>
                <a:cs typeface="Calibri"/>
              </a:rPr>
              <a:t>at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center </a:t>
            </a:r>
            <a:r>
              <a:rPr sz="28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plot </a:t>
            </a:r>
            <a:r>
              <a:rPr sz="280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are </a:t>
            </a:r>
            <a:r>
              <a:rPr sz="28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members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 </a:t>
            </a:r>
            <a:r>
              <a:rPr sz="28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</a:t>
            </a:r>
            <a:r>
              <a:rPr sz="28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snowy </a:t>
            </a:r>
            <a:r>
              <a:rPr sz="28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class</a:t>
            </a:r>
            <a:r>
              <a:rPr sz="2800" spc="-20" dirty="0">
                <a:latin typeface="Calibri"/>
                <a:cs typeface="Calibri"/>
              </a:rPr>
              <a:t>, while the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points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at</a:t>
            </a:r>
            <a:r>
              <a:rPr sz="28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28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margins</a:t>
            </a:r>
            <a:r>
              <a:rPr sz="2800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are</a:t>
            </a:r>
            <a:r>
              <a:rPr sz="2800" u="heavy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all</a:t>
            </a:r>
            <a:r>
              <a:rPr sz="2800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sunny</a:t>
            </a:r>
            <a:r>
              <a:rPr sz="2800" spc="-6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1300" marR="5080" indent="-229235" algn="just">
              <a:lnSpc>
                <a:spcPct val="80000"/>
              </a:lnSpc>
              <a:spcBef>
                <a:spcPts val="96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Such </a:t>
            </a:r>
            <a:r>
              <a:rPr sz="2800" spc="-30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could </a:t>
            </a:r>
            <a:r>
              <a:rPr sz="2800" spc="-35" dirty="0">
                <a:latin typeface="Calibri"/>
                <a:cs typeface="Calibri"/>
              </a:rPr>
              <a:t>have </a:t>
            </a:r>
            <a:r>
              <a:rPr sz="2800" spc="-5" dirty="0">
                <a:latin typeface="Calibri"/>
                <a:cs typeface="Calibri"/>
              </a:rPr>
              <a:t>been </a:t>
            </a:r>
            <a:r>
              <a:rPr sz="2800" spc="-40" dirty="0">
                <a:latin typeface="Calibri"/>
                <a:cs typeface="Calibri"/>
              </a:rPr>
              <a:t>generated </a:t>
            </a:r>
            <a:r>
              <a:rPr sz="2800" spc="-15" dirty="0">
                <a:latin typeface="Calibri"/>
                <a:cs typeface="Calibri"/>
              </a:rPr>
              <a:t>from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set </a:t>
            </a:r>
            <a:r>
              <a:rPr sz="2800" spc="5" dirty="0">
                <a:latin typeface="Calibri"/>
                <a:cs typeface="Calibri"/>
              </a:rPr>
              <a:t>of </a:t>
            </a:r>
            <a:r>
              <a:rPr sz="2800" u="heavy" spc="-20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weather </a:t>
            </a:r>
            <a:r>
              <a:rPr sz="2800" u="heavy" spc="-10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reports</a:t>
            </a:r>
            <a:r>
              <a:rPr sz="2800" spc="-10" dirty="0">
                <a:latin typeface="Calibri"/>
                <a:cs typeface="Calibri"/>
              </a:rPr>
              <a:t>, </a:t>
            </a:r>
            <a:r>
              <a:rPr sz="2800" spc="-5" dirty="0">
                <a:latin typeface="Calibri"/>
                <a:cs typeface="Calibri"/>
              </a:rPr>
              <a:t>some </a:t>
            </a:r>
            <a:r>
              <a:rPr sz="2800" spc="-20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which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were </a:t>
            </a:r>
            <a:r>
              <a:rPr sz="2800" spc="-10" dirty="0">
                <a:latin typeface="Calibri"/>
                <a:cs typeface="Calibri"/>
              </a:rPr>
              <a:t>obtained </a:t>
            </a:r>
            <a:r>
              <a:rPr sz="2800" spc="-15" dirty="0">
                <a:latin typeface="Calibri"/>
                <a:cs typeface="Calibri"/>
              </a:rPr>
              <a:t>from </a:t>
            </a:r>
            <a:r>
              <a:rPr sz="2800" spc="-25" dirty="0">
                <a:latin typeface="Calibri"/>
                <a:cs typeface="Calibri"/>
              </a:rPr>
              <a:t>stations </a:t>
            </a:r>
            <a:r>
              <a:rPr sz="2800" dirty="0">
                <a:latin typeface="Calibri"/>
                <a:cs typeface="Calibri"/>
              </a:rPr>
              <a:t>near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u="heavy" spc="-10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top </a:t>
            </a:r>
            <a:r>
              <a:rPr sz="2800" u="heavy" spc="5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of </a:t>
            </a:r>
            <a:r>
              <a:rPr sz="2800" u="heavy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 </a:t>
            </a:r>
            <a:r>
              <a:rPr sz="2800" u="heavy" spc="-20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mountain, </a:t>
            </a:r>
            <a:r>
              <a:rPr sz="2800" spc="-10" dirty="0">
                <a:latin typeface="Calibri"/>
                <a:cs typeface="Calibri"/>
              </a:rPr>
              <a:t>while </a:t>
            </a:r>
            <a:r>
              <a:rPr sz="2800" spc="-20" dirty="0">
                <a:latin typeface="Calibri"/>
                <a:cs typeface="Calibri"/>
              </a:rPr>
              <a:t>others </a:t>
            </a:r>
            <a:r>
              <a:rPr sz="2800" spc="-15" dirty="0">
                <a:latin typeface="Calibri"/>
                <a:cs typeface="Calibri"/>
              </a:rPr>
              <a:t> were</a:t>
            </a:r>
            <a:r>
              <a:rPr sz="2800" spc="5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obtained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from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u="heavy" spc="-30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stations</a:t>
            </a:r>
            <a:r>
              <a:rPr sz="2800" u="heavy" spc="10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around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u="heavy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base</a:t>
            </a:r>
            <a:r>
              <a:rPr sz="2800" u="heavy" spc="-10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5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of</a:t>
            </a:r>
            <a:r>
              <a:rPr sz="2800" u="heavy" spc="-30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5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the</a:t>
            </a:r>
            <a:r>
              <a:rPr sz="2800" u="heavy" spc="10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15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mountain.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8600" y="137160"/>
            <a:ext cx="4218940" cy="116205"/>
            <a:chOff x="228600" y="137160"/>
            <a:chExt cx="4218940" cy="116205"/>
          </a:xfrm>
        </p:grpSpPr>
        <p:sp>
          <p:nvSpPr>
            <p:cNvPr id="6" name="object 6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4206240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4206240" y="103631"/>
                  </a:lnTo>
                  <a:lnTo>
                    <a:pt x="420624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0" y="103631"/>
                  </a:moveTo>
                  <a:lnTo>
                    <a:pt x="4206240" y="103631"/>
                  </a:lnTo>
                  <a:lnTo>
                    <a:pt x="4206240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584191" y="137160"/>
            <a:ext cx="3782695" cy="116205"/>
            <a:chOff x="4584191" y="137160"/>
            <a:chExt cx="3782695" cy="116205"/>
          </a:xfrm>
        </p:grpSpPr>
        <p:sp>
          <p:nvSpPr>
            <p:cNvPr id="9" name="object 9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3770375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770375" y="103631"/>
                  </a:lnTo>
                  <a:lnTo>
                    <a:pt x="3770375" y="0"/>
                  </a:lnTo>
                  <a:close/>
                </a:path>
              </a:pathLst>
            </a:custGeom>
            <a:solidFill>
              <a:srgbClr val="977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0" y="103631"/>
                  </a:moveTo>
                  <a:lnTo>
                    <a:pt x="3770375" y="103631"/>
                  </a:lnTo>
                  <a:lnTo>
                    <a:pt x="3770375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8503919" y="137160"/>
            <a:ext cx="3520440" cy="116205"/>
            <a:chOff x="8503919" y="137160"/>
            <a:chExt cx="3520440" cy="116205"/>
          </a:xfrm>
        </p:grpSpPr>
        <p:sp>
          <p:nvSpPr>
            <p:cNvPr id="12" name="object 12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3508248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508248" y="103631"/>
                  </a:lnTo>
                  <a:lnTo>
                    <a:pt x="3508248" y="0"/>
                  </a:lnTo>
                  <a:close/>
                </a:path>
              </a:pathLst>
            </a:custGeom>
            <a:solidFill>
              <a:srgbClr val="9E9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0" y="103631"/>
                  </a:moveTo>
                  <a:lnTo>
                    <a:pt x="3508248" y="103631"/>
                  </a:lnTo>
                  <a:lnTo>
                    <a:pt x="3508248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2583" y="3679652"/>
            <a:ext cx="9697144" cy="3153019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5042661" y="6466204"/>
            <a:ext cx="2111375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 smtClean="0"/>
              <a:t> </a:t>
            </a:r>
            <a:endParaRPr spc="5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059" y="408508"/>
            <a:ext cx="11589385" cy="453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Method</a:t>
            </a:r>
            <a:r>
              <a:rPr sz="2400" b="1" u="heavy" spc="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2:</a:t>
            </a:r>
            <a:r>
              <a:rPr sz="2400" b="1" u="heavy" spc="-30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Kernal</a:t>
            </a:r>
            <a:r>
              <a:rPr sz="2400" b="1" u="heavy" spc="-1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20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Trick</a:t>
            </a:r>
            <a:r>
              <a:rPr sz="2400" b="1" u="heavy" spc="-7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20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[example]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00">
              <a:latin typeface="Calibri"/>
              <a:cs typeface="Calibri"/>
            </a:endParaRPr>
          </a:p>
          <a:p>
            <a:pPr marL="253365" indent="-229235">
              <a:lnSpc>
                <a:spcPct val="100000"/>
              </a:lnSpc>
              <a:buFont typeface="Arial MT"/>
              <a:buChar char="•"/>
              <a:tabLst>
                <a:tab pos="254000" algn="l"/>
                <a:tab pos="522922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altitude</a:t>
            </a:r>
            <a:r>
              <a:rPr sz="2400" spc="2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feature</a:t>
            </a:r>
            <a:r>
              <a:rPr sz="2400" spc="2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can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expressed	</a:t>
            </a:r>
            <a:r>
              <a:rPr sz="2400" spc="-20" dirty="0">
                <a:latin typeface="Calibri"/>
                <a:cs typeface="Calibri"/>
              </a:rPr>
              <a:t>mathematically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interaction</a:t>
            </a:r>
            <a:r>
              <a:rPr sz="2400" spc="2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between</a:t>
            </a:r>
            <a:r>
              <a:rPr sz="2400" spc="2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latitude</a:t>
            </a:r>
            <a:endParaRPr sz="2400">
              <a:latin typeface="Calibri"/>
              <a:cs typeface="Calibri"/>
            </a:endParaRPr>
          </a:p>
          <a:p>
            <a:pPr marL="253365">
              <a:lnSpc>
                <a:spcPct val="100000"/>
              </a:lnSpc>
              <a:spcBef>
                <a:spcPts val="5"/>
              </a:spcBef>
              <a:tabLst>
                <a:tab pos="859790" algn="l"/>
              </a:tabLst>
            </a:pPr>
            <a:r>
              <a:rPr sz="2400" dirty="0">
                <a:latin typeface="Calibri"/>
                <a:cs typeface="Calibri"/>
              </a:rPr>
              <a:t>and	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longitude</a:t>
            </a:r>
            <a:r>
              <a:rPr sz="2400" spc="-5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939165" lvl="1" indent="-457834">
              <a:lnSpc>
                <a:spcPct val="100000"/>
              </a:lnSpc>
              <a:spcBef>
                <a:spcPts val="600"/>
              </a:spcBef>
              <a:buSzPct val="95833"/>
              <a:buFont typeface="Arial MT"/>
              <a:buChar char="•"/>
              <a:tabLst>
                <a:tab pos="939165" algn="l"/>
                <a:tab pos="939800" algn="l"/>
                <a:tab pos="8354059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closer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point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center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Each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 these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scales,	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greater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altitude.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addition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this</a:t>
            </a:r>
            <a:r>
              <a:rPr sz="2400" spc="-15" dirty="0">
                <a:latin typeface="Calibri"/>
                <a:cs typeface="Calibri"/>
              </a:rPr>
              <a:t> feature,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now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perfectly </a:t>
            </a:r>
            <a:r>
              <a:rPr sz="2400" dirty="0">
                <a:latin typeface="Calibri"/>
                <a:cs typeface="Calibri"/>
              </a:rPr>
              <a:t>linearly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separable.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possible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because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obtained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new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perspective</a:t>
            </a:r>
            <a:r>
              <a:rPr sz="2400" spc="-5" dirty="0">
                <a:latin typeface="Calibri"/>
                <a:cs typeface="Calibri"/>
              </a:rPr>
              <a:t> 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data.</a:t>
            </a:r>
            <a:endParaRPr sz="2400">
              <a:latin typeface="Calibri"/>
              <a:cs typeface="Calibri"/>
            </a:endParaRPr>
          </a:p>
          <a:p>
            <a:pPr marL="896619" lvl="1" indent="-415290">
              <a:lnSpc>
                <a:spcPct val="100000"/>
              </a:lnSpc>
              <a:spcBef>
                <a:spcPts val="505"/>
              </a:spcBef>
              <a:buSzPct val="95833"/>
              <a:buFont typeface="Arial MT"/>
              <a:buChar char="•"/>
              <a:tabLst>
                <a:tab pos="896619" algn="l"/>
                <a:tab pos="897255" algn="l"/>
                <a:tab pos="8466455" algn="l"/>
              </a:tabLst>
            </a:pP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allows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SVM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to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learn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concepts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that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were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explicitly	measured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original</a:t>
            </a:r>
            <a:endParaRPr sz="2400">
              <a:latin typeface="Calibri"/>
              <a:cs typeface="Calibri"/>
            </a:endParaRPr>
          </a:p>
          <a:p>
            <a:pPr marL="826769">
              <a:lnSpc>
                <a:spcPct val="100000"/>
              </a:lnSpc>
            </a:pPr>
            <a:r>
              <a:rPr sz="2400" spc="-30" dirty="0">
                <a:latin typeface="Calibri"/>
                <a:cs typeface="Calibri"/>
              </a:rPr>
              <a:t>data.</a:t>
            </a:r>
            <a:endParaRPr sz="2400">
              <a:latin typeface="Calibri"/>
              <a:cs typeface="Calibri"/>
            </a:endParaRPr>
          </a:p>
          <a:p>
            <a:pPr marL="598170" indent="-574040">
              <a:lnSpc>
                <a:spcPct val="100000"/>
              </a:lnSpc>
              <a:spcBef>
                <a:spcPts val="480"/>
              </a:spcBef>
              <a:buSzPct val="95833"/>
              <a:buFont typeface="Arial MT"/>
              <a:buChar char="•"/>
              <a:tabLst>
                <a:tab pos="597535" algn="l"/>
                <a:tab pos="598805" algn="l"/>
                <a:tab pos="9366250" algn="l"/>
              </a:tabLst>
            </a:pPr>
            <a:r>
              <a:rPr sz="2400" spc="-10" dirty="0">
                <a:latin typeface="Calibri"/>
                <a:cs typeface="Calibri"/>
              </a:rPr>
              <a:t>SVMs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nonlinear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kernels,</a:t>
            </a:r>
            <a:r>
              <a:rPr sz="2400" spc="2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add</a:t>
            </a:r>
            <a:r>
              <a:rPr sz="2400" u="heavy" spc="2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additional</a:t>
            </a:r>
            <a:r>
              <a:rPr sz="2400" u="heavy" spc="2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dimensions</a:t>
            </a:r>
            <a:r>
              <a:rPr sz="2400" u="heavy" spc="204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to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data	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order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400" spc="1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create</a:t>
            </a:r>
            <a:endParaRPr sz="2400">
              <a:latin typeface="Calibri"/>
              <a:cs typeface="Calibri"/>
            </a:endParaRPr>
          </a:p>
          <a:p>
            <a:pPr marL="598170">
              <a:lnSpc>
                <a:spcPct val="100000"/>
              </a:lnSpc>
              <a:spcBef>
                <a:spcPts val="5"/>
              </a:spcBef>
            </a:pP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separation</a:t>
            </a:r>
            <a:r>
              <a:rPr sz="2400" spc="-1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600" y="137160"/>
            <a:ext cx="4218940" cy="116205"/>
            <a:chOff x="228600" y="137160"/>
            <a:chExt cx="4218940" cy="116205"/>
          </a:xfrm>
        </p:grpSpPr>
        <p:sp>
          <p:nvSpPr>
            <p:cNvPr id="4" name="object 4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4206240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4206240" y="103631"/>
                  </a:lnTo>
                  <a:lnTo>
                    <a:pt x="420624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0" y="103631"/>
                  </a:moveTo>
                  <a:lnTo>
                    <a:pt x="4206240" y="103631"/>
                  </a:lnTo>
                  <a:lnTo>
                    <a:pt x="4206240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584191" y="137160"/>
            <a:ext cx="3782695" cy="116205"/>
            <a:chOff x="4584191" y="137160"/>
            <a:chExt cx="3782695" cy="116205"/>
          </a:xfrm>
        </p:grpSpPr>
        <p:sp>
          <p:nvSpPr>
            <p:cNvPr id="7" name="object 7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3770375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770375" y="103631"/>
                  </a:lnTo>
                  <a:lnTo>
                    <a:pt x="3770375" y="0"/>
                  </a:lnTo>
                  <a:close/>
                </a:path>
              </a:pathLst>
            </a:custGeom>
            <a:solidFill>
              <a:srgbClr val="977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0" y="103631"/>
                  </a:moveTo>
                  <a:lnTo>
                    <a:pt x="3770375" y="103631"/>
                  </a:lnTo>
                  <a:lnTo>
                    <a:pt x="3770375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8503919" y="137160"/>
            <a:ext cx="3520440" cy="116205"/>
            <a:chOff x="8503919" y="137160"/>
            <a:chExt cx="3520440" cy="116205"/>
          </a:xfrm>
        </p:grpSpPr>
        <p:sp>
          <p:nvSpPr>
            <p:cNvPr id="10" name="object 10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3508248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508248" y="103631"/>
                  </a:lnTo>
                  <a:lnTo>
                    <a:pt x="3508248" y="0"/>
                  </a:lnTo>
                  <a:close/>
                </a:path>
              </a:pathLst>
            </a:custGeom>
            <a:solidFill>
              <a:srgbClr val="9E9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0" y="103631"/>
                  </a:moveTo>
                  <a:lnTo>
                    <a:pt x="3508248" y="103631"/>
                  </a:lnTo>
                  <a:lnTo>
                    <a:pt x="3508248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5042661" y="6466204"/>
            <a:ext cx="2111375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 smtClean="0"/>
              <a:t> </a:t>
            </a:r>
            <a:endParaRPr spc="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059" y="312176"/>
            <a:ext cx="11478260" cy="360870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u="heavy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Method</a:t>
            </a:r>
            <a:r>
              <a:rPr sz="2800" b="1" u="heavy" spc="-3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2:</a:t>
            </a:r>
            <a:r>
              <a:rPr sz="2800" b="1" u="heavy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Kernal</a:t>
            </a:r>
            <a:r>
              <a:rPr sz="2800" b="1" u="heavy" spc="-2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 Trick</a:t>
            </a:r>
            <a:r>
              <a:rPr sz="2800" b="1" u="heavy" spc="-1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[example]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30"/>
              </a:lnSpc>
              <a:spcBef>
                <a:spcPts val="105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kernel</a:t>
            </a:r>
            <a:r>
              <a:rPr sz="28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trick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involves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a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process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of</a:t>
            </a:r>
            <a:r>
              <a:rPr sz="2800" b="1" spc="-10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constructing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new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features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that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express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mathematical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relationships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between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measured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characteristics.</a:t>
            </a:r>
            <a:endParaRPr sz="2800">
              <a:latin typeface="Calibri"/>
              <a:cs typeface="Calibri"/>
            </a:endParaRPr>
          </a:p>
          <a:p>
            <a:pPr marL="241300" marR="631190" indent="-229235">
              <a:lnSpc>
                <a:spcPct val="90000"/>
              </a:lnSpc>
              <a:spcBef>
                <a:spcPts val="9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For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instance,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altitude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feature</a:t>
            </a:r>
            <a:r>
              <a:rPr sz="2800" spc="-10" dirty="0">
                <a:latin typeface="Calibri"/>
                <a:cs typeface="Calibri"/>
              </a:rPr>
              <a:t> 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expressed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mathematically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interaction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between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latitude 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longitude—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closer</a:t>
            </a:r>
            <a:r>
              <a:rPr sz="2800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2800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point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is</a:t>
            </a:r>
            <a:r>
              <a:rPr sz="28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</a:t>
            </a:r>
            <a:r>
              <a:rPr sz="28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center</a:t>
            </a:r>
            <a:r>
              <a:rPr sz="28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each</a:t>
            </a:r>
            <a:r>
              <a:rPr sz="28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sz="280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these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scales,</a:t>
            </a:r>
            <a:r>
              <a:rPr sz="28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greater</a:t>
            </a:r>
            <a:r>
              <a:rPr sz="2800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28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altitude</a:t>
            </a: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1300" marR="228600" indent="-229235">
              <a:lnSpc>
                <a:spcPts val="3030"/>
              </a:lnSpc>
              <a:spcBef>
                <a:spcPts val="102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u="heavy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Calibri"/>
                <a:cs typeface="Calibri"/>
              </a:rPr>
              <a:t>This</a:t>
            </a:r>
            <a:r>
              <a:rPr sz="2800" b="1" u="heavy" spc="-20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Calibri"/>
                <a:cs typeface="Calibri"/>
              </a:rPr>
              <a:t>allows</a:t>
            </a:r>
            <a:r>
              <a:rPr sz="2800" b="1" u="heavy" spc="-50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Calibri"/>
                <a:cs typeface="Calibri"/>
              </a:rPr>
              <a:t>SVM</a:t>
            </a:r>
            <a:r>
              <a:rPr sz="2800" b="1" u="heavy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Calibri"/>
                <a:cs typeface="Calibri"/>
              </a:rPr>
              <a:t>to</a:t>
            </a:r>
            <a:r>
              <a:rPr sz="2800" b="1" u="heavy" spc="-35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5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Calibri"/>
                <a:cs typeface="Calibri"/>
              </a:rPr>
              <a:t>learn</a:t>
            </a:r>
            <a:r>
              <a:rPr sz="2800" b="1" u="heavy" spc="-25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Calibri"/>
                <a:cs typeface="Calibri"/>
              </a:rPr>
              <a:t>concepts</a:t>
            </a:r>
            <a:r>
              <a:rPr sz="2800" b="1" u="heavy" spc="-30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Calibri"/>
                <a:cs typeface="Calibri"/>
              </a:rPr>
              <a:t>that</a:t>
            </a:r>
            <a:r>
              <a:rPr sz="2800" b="1" u="heavy" spc="-30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Calibri"/>
                <a:cs typeface="Calibri"/>
              </a:rPr>
              <a:t>were</a:t>
            </a:r>
            <a:r>
              <a:rPr sz="2800" b="1" u="heavy" spc="5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Calibri"/>
                <a:cs typeface="Calibri"/>
              </a:rPr>
              <a:t>not</a:t>
            </a:r>
            <a:r>
              <a:rPr sz="2800" b="1" u="heavy" spc="-20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Calibri"/>
                <a:cs typeface="Calibri"/>
              </a:rPr>
              <a:t>explicitly</a:t>
            </a:r>
            <a:r>
              <a:rPr sz="2800" b="1" u="heavy" spc="-60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Calibri"/>
                <a:cs typeface="Calibri"/>
              </a:rPr>
              <a:t>measured</a:t>
            </a:r>
            <a:r>
              <a:rPr sz="2800" b="1" u="heavy" spc="-55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Calibri"/>
                <a:cs typeface="Calibri"/>
              </a:rPr>
              <a:t>in</a:t>
            </a:r>
            <a:r>
              <a:rPr sz="2800" b="1" u="heavy" spc="5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Calibri"/>
                <a:cs typeface="Calibri"/>
              </a:rPr>
              <a:t>the </a:t>
            </a:r>
            <a:r>
              <a:rPr sz="2800" b="1" spc="-62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Calibri"/>
                <a:cs typeface="Calibri"/>
              </a:rPr>
              <a:t>original</a:t>
            </a:r>
            <a:r>
              <a:rPr sz="2800" b="1" u="heavy" spc="-55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Calibri"/>
                <a:cs typeface="Calibri"/>
              </a:rPr>
              <a:t>data.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600" y="137160"/>
            <a:ext cx="4218940" cy="116205"/>
            <a:chOff x="228600" y="137160"/>
            <a:chExt cx="4218940" cy="116205"/>
          </a:xfrm>
        </p:grpSpPr>
        <p:sp>
          <p:nvSpPr>
            <p:cNvPr id="4" name="object 4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4206240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4206240" y="103631"/>
                  </a:lnTo>
                  <a:lnTo>
                    <a:pt x="420624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0" y="103631"/>
                  </a:moveTo>
                  <a:lnTo>
                    <a:pt x="4206240" y="103631"/>
                  </a:lnTo>
                  <a:lnTo>
                    <a:pt x="4206240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584191" y="137160"/>
            <a:ext cx="3782695" cy="116205"/>
            <a:chOff x="4584191" y="137160"/>
            <a:chExt cx="3782695" cy="116205"/>
          </a:xfrm>
        </p:grpSpPr>
        <p:sp>
          <p:nvSpPr>
            <p:cNvPr id="7" name="object 7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3770375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770375" y="103631"/>
                  </a:lnTo>
                  <a:lnTo>
                    <a:pt x="3770375" y="0"/>
                  </a:lnTo>
                  <a:close/>
                </a:path>
              </a:pathLst>
            </a:custGeom>
            <a:solidFill>
              <a:srgbClr val="977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0" y="103631"/>
                  </a:moveTo>
                  <a:lnTo>
                    <a:pt x="3770375" y="103631"/>
                  </a:lnTo>
                  <a:lnTo>
                    <a:pt x="3770375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8503919" y="137160"/>
            <a:ext cx="3520440" cy="116205"/>
            <a:chOff x="8503919" y="137160"/>
            <a:chExt cx="3520440" cy="116205"/>
          </a:xfrm>
        </p:grpSpPr>
        <p:sp>
          <p:nvSpPr>
            <p:cNvPr id="10" name="object 10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3508248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508248" y="103631"/>
                  </a:lnTo>
                  <a:lnTo>
                    <a:pt x="3508248" y="0"/>
                  </a:lnTo>
                  <a:close/>
                </a:path>
              </a:pathLst>
            </a:custGeom>
            <a:solidFill>
              <a:srgbClr val="9E9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0" y="103631"/>
                  </a:moveTo>
                  <a:lnTo>
                    <a:pt x="3508248" y="103631"/>
                  </a:lnTo>
                  <a:lnTo>
                    <a:pt x="3508248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5042661" y="6466204"/>
            <a:ext cx="2111375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 smtClean="0"/>
              <a:t> </a:t>
            </a:r>
            <a:endParaRPr spc="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059" y="312176"/>
            <a:ext cx="11574145" cy="360870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u="heavy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Method</a:t>
            </a:r>
            <a:r>
              <a:rPr sz="2800" b="1" u="heavy" spc="-3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2:</a:t>
            </a:r>
            <a:r>
              <a:rPr sz="2800" b="1" u="heavy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Kernal</a:t>
            </a:r>
            <a:r>
              <a:rPr sz="2800" b="1" u="heavy" spc="-2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 Trick</a:t>
            </a:r>
            <a:r>
              <a:rPr sz="2800" b="1" u="heavy" spc="-1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[example]</a:t>
            </a:r>
            <a:endParaRPr sz="2800">
              <a:latin typeface="Calibri"/>
              <a:cs typeface="Calibri"/>
            </a:endParaRPr>
          </a:p>
          <a:p>
            <a:pPr marL="241300" marR="283845" indent="-229235">
              <a:lnSpc>
                <a:spcPts val="3030"/>
              </a:lnSpc>
              <a:spcBef>
                <a:spcPts val="105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dirty="0">
                <a:latin typeface="Calibri"/>
                <a:cs typeface="Calibri"/>
              </a:rPr>
              <a:t>In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machine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learning,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a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“kernel”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is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usually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used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to </a:t>
            </a:r>
            <a:r>
              <a:rPr sz="2800" b="1" spc="-20" dirty="0">
                <a:latin typeface="Calibri"/>
                <a:cs typeface="Calibri"/>
              </a:rPr>
              <a:t>refer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to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the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kernel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trick,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a </a:t>
            </a:r>
            <a:r>
              <a:rPr sz="2800" b="1" spc="-61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method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of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using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linear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classifier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to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solve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10" dirty="0">
                <a:latin typeface="Calibri"/>
                <a:cs typeface="Calibri"/>
              </a:rPr>
              <a:t>non-linear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problem.</a:t>
            </a:r>
            <a:endParaRPr sz="2800">
              <a:latin typeface="Calibri"/>
              <a:cs typeface="Calibri"/>
            </a:endParaRPr>
          </a:p>
          <a:p>
            <a:pPr marL="241300" marR="631190" indent="-229235">
              <a:lnSpc>
                <a:spcPts val="3030"/>
              </a:lnSpc>
              <a:spcBef>
                <a:spcPts val="100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dirty="0">
                <a:latin typeface="Calibri"/>
                <a:cs typeface="Calibri"/>
              </a:rPr>
              <a:t>It</a:t>
            </a:r>
            <a:r>
              <a:rPr sz="2800" b="1" spc="-5" dirty="0">
                <a:latin typeface="Calibri"/>
                <a:cs typeface="Calibri"/>
              </a:rPr>
              <a:t> entails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transforming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linearly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inseparable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data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like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to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linearly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separable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ones.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30"/>
              </a:lnSpc>
              <a:spcBef>
                <a:spcPts val="97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dirty="0">
                <a:latin typeface="Calibri"/>
                <a:cs typeface="Calibri"/>
              </a:rPr>
              <a:t>The </a:t>
            </a:r>
            <a:r>
              <a:rPr sz="2800" b="1" spc="-10" dirty="0">
                <a:latin typeface="Calibri"/>
                <a:cs typeface="Calibri"/>
              </a:rPr>
              <a:t>kernel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function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is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applied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on each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data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instance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to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map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the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original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spc="15" dirty="0">
                <a:latin typeface="Calibri"/>
                <a:cs typeface="Calibri"/>
              </a:rPr>
              <a:t>non-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linear </a:t>
            </a:r>
            <a:r>
              <a:rPr sz="2800" b="1" spc="-5" dirty="0">
                <a:latin typeface="Calibri"/>
                <a:cs typeface="Calibri"/>
              </a:rPr>
              <a:t>observations into </a:t>
            </a:r>
            <a:r>
              <a:rPr sz="2800" b="1" spc="5" dirty="0">
                <a:latin typeface="Calibri"/>
                <a:cs typeface="Calibri"/>
              </a:rPr>
              <a:t>a </a:t>
            </a:r>
            <a:r>
              <a:rPr sz="2800" b="1" dirty="0">
                <a:latin typeface="Calibri"/>
                <a:cs typeface="Calibri"/>
              </a:rPr>
              <a:t>higher-dimensional </a:t>
            </a:r>
            <a:r>
              <a:rPr sz="2800" b="1" spc="5" dirty="0">
                <a:latin typeface="Calibri"/>
                <a:cs typeface="Calibri"/>
              </a:rPr>
              <a:t>space </a:t>
            </a:r>
            <a:r>
              <a:rPr sz="2800" b="1" dirty="0">
                <a:latin typeface="Calibri"/>
                <a:cs typeface="Calibri"/>
              </a:rPr>
              <a:t>in which they become 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separable.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600" y="137160"/>
            <a:ext cx="4218940" cy="116205"/>
            <a:chOff x="228600" y="137160"/>
            <a:chExt cx="4218940" cy="116205"/>
          </a:xfrm>
        </p:grpSpPr>
        <p:sp>
          <p:nvSpPr>
            <p:cNvPr id="4" name="object 4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4206240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4206240" y="103631"/>
                  </a:lnTo>
                  <a:lnTo>
                    <a:pt x="420624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0" y="103631"/>
                  </a:moveTo>
                  <a:lnTo>
                    <a:pt x="4206240" y="103631"/>
                  </a:lnTo>
                  <a:lnTo>
                    <a:pt x="4206240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584191" y="137160"/>
            <a:ext cx="3782695" cy="116205"/>
            <a:chOff x="4584191" y="137160"/>
            <a:chExt cx="3782695" cy="116205"/>
          </a:xfrm>
        </p:grpSpPr>
        <p:sp>
          <p:nvSpPr>
            <p:cNvPr id="7" name="object 7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3770375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770375" y="103631"/>
                  </a:lnTo>
                  <a:lnTo>
                    <a:pt x="3770375" y="0"/>
                  </a:lnTo>
                  <a:close/>
                </a:path>
              </a:pathLst>
            </a:custGeom>
            <a:solidFill>
              <a:srgbClr val="977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0" y="103631"/>
                  </a:moveTo>
                  <a:lnTo>
                    <a:pt x="3770375" y="103631"/>
                  </a:lnTo>
                  <a:lnTo>
                    <a:pt x="3770375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8503919" y="137160"/>
            <a:ext cx="3520440" cy="116205"/>
            <a:chOff x="8503919" y="137160"/>
            <a:chExt cx="3520440" cy="116205"/>
          </a:xfrm>
        </p:grpSpPr>
        <p:sp>
          <p:nvSpPr>
            <p:cNvPr id="10" name="object 10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3508248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508248" y="103631"/>
                  </a:lnTo>
                  <a:lnTo>
                    <a:pt x="3508248" y="0"/>
                  </a:lnTo>
                  <a:close/>
                </a:path>
              </a:pathLst>
            </a:custGeom>
            <a:solidFill>
              <a:srgbClr val="9E9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0" y="103631"/>
                  </a:moveTo>
                  <a:lnTo>
                    <a:pt x="3508248" y="103631"/>
                  </a:lnTo>
                  <a:lnTo>
                    <a:pt x="3508248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5042661" y="6466204"/>
            <a:ext cx="2111375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 smtClean="0"/>
              <a:t> </a:t>
            </a:r>
            <a:endParaRPr spc="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" y="365759"/>
            <a:ext cx="11744325" cy="719455"/>
          </a:xfrm>
          <a:prstGeom prst="rect">
            <a:avLst/>
          </a:prstGeom>
          <a:solidFill>
            <a:srgbClr val="660033"/>
          </a:solidFill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z="3200" spc="-20" dirty="0">
                <a:solidFill>
                  <a:srgbClr val="D9D9D9"/>
                </a:solidFill>
              </a:rPr>
              <a:t>How</a:t>
            </a:r>
            <a:r>
              <a:rPr sz="3200" spc="40" dirty="0">
                <a:solidFill>
                  <a:srgbClr val="D9D9D9"/>
                </a:solidFill>
              </a:rPr>
              <a:t> </a:t>
            </a:r>
            <a:r>
              <a:rPr sz="3200" spc="-15" dirty="0">
                <a:solidFill>
                  <a:srgbClr val="D9D9D9"/>
                </a:solidFill>
              </a:rPr>
              <a:t>to</a:t>
            </a:r>
            <a:r>
              <a:rPr sz="3200" spc="10" dirty="0">
                <a:solidFill>
                  <a:srgbClr val="D9D9D9"/>
                </a:solidFill>
              </a:rPr>
              <a:t> </a:t>
            </a:r>
            <a:r>
              <a:rPr sz="3200" spc="-5" dirty="0">
                <a:solidFill>
                  <a:srgbClr val="D9D9D9"/>
                </a:solidFill>
              </a:rPr>
              <a:t>find</a:t>
            </a:r>
            <a:r>
              <a:rPr sz="3200" spc="5" dirty="0">
                <a:solidFill>
                  <a:srgbClr val="D9D9D9"/>
                </a:solidFill>
              </a:rPr>
              <a:t> </a:t>
            </a:r>
            <a:r>
              <a:rPr sz="3200" spc="-5" dirty="0">
                <a:solidFill>
                  <a:srgbClr val="D9D9D9"/>
                </a:solidFill>
              </a:rPr>
              <a:t>the</a:t>
            </a:r>
            <a:r>
              <a:rPr sz="3200" spc="25" dirty="0">
                <a:solidFill>
                  <a:srgbClr val="D9D9D9"/>
                </a:solidFill>
              </a:rPr>
              <a:t> </a:t>
            </a:r>
            <a:r>
              <a:rPr sz="3200" spc="-10" dirty="0">
                <a:solidFill>
                  <a:srgbClr val="D9D9D9"/>
                </a:solidFill>
              </a:rPr>
              <a:t>maximum</a:t>
            </a:r>
            <a:r>
              <a:rPr sz="3200" spc="55" dirty="0">
                <a:solidFill>
                  <a:srgbClr val="D9D9D9"/>
                </a:solidFill>
              </a:rPr>
              <a:t> </a:t>
            </a:r>
            <a:r>
              <a:rPr sz="3200" spc="-15" dirty="0">
                <a:solidFill>
                  <a:srgbClr val="D9D9D9"/>
                </a:solidFill>
              </a:rPr>
              <a:t>margin</a:t>
            </a:r>
            <a:r>
              <a:rPr sz="3200" spc="35" dirty="0">
                <a:solidFill>
                  <a:srgbClr val="D9D9D9"/>
                </a:solidFill>
              </a:rPr>
              <a:t> </a:t>
            </a:r>
            <a:r>
              <a:rPr sz="3200" spc="-30" dirty="0">
                <a:solidFill>
                  <a:srgbClr val="D9D9D9"/>
                </a:solidFill>
              </a:rPr>
              <a:t>for</a:t>
            </a:r>
            <a:r>
              <a:rPr sz="3200" spc="25" dirty="0">
                <a:solidFill>
                  <a:srgbClr val="D9D9D9"/>
                </a:solidFill>
              </a:rPr>
              <a:t> </a:t>
            </a:r>
            <a:r>
              <a:rPr u="heavy" spc="-5" dirty="0">
                <a:uFill>
                  <a:solidFill>
                    <a:srgbClr val="FFFFFF"/>
                  </a:solidFill>
                </a:uFill>
              </a:rPr>
              <a:t>non- </a:t>
            </a:r>
            <a:r>
              <a:rPr u="heavy" dirty="0">
                <a:uFill>
                  <a:solidFill>
                    <a:srgbClr val="FFFFFF"/>
                  </a:solidFill>
                </a:uFill>
              </a:rPr>
              <a:t>linearly </a:t>
            </a:r>
            <a:r>
              <a:rPr u="heavy" spc="-10" dirty="0">
                <a:uFill>
                  <a:solidFill>
                    <a:srgbClr val="FFFFFF"/>
                  </a:solidFill>
                </a:uFill>
              </a:rPr>
              <a:t>separable</a:t>
            </a:r>
            <a:r>
              <a:rPr u="heavy" spc="-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spc="-20" dirty="0">
                <a:uFill>
                  <a:solidFill>
                    <a:srgbClr val="FFFFFF"/>
                  </a:solidFill>
                </a:uFill>
              </a:rPr>
              <a:t>data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53059" y="1161364"/>
            <a:ext cx="11351260" cy="2625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u="heavy" spc="-1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Kernal</a:t>
            </a:r>
            <a:r>
              <a:rPr sz="3200" b="1" u="heavy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spc="-10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functions-</a:t>
            </a:r>
            <a:r>
              <a:rPr sz="3200" b="1" u="heavy" spc="20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spc="-20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General</a:t>
            </a:r>
            <a:r>
              <a:rPr sz="3200" b="1" u="heavy" spc="20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spc="-20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form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ct val="150100"/>
              </a:lnSpc>
              <a:spcBef>
                <a:spcPts val="495"/>
              </a:spcBef>
            </a:pPr>
            <a:r>
              <a:rPr sz="2800" b="1" i="1" dirty="0">
                <a:latin typeface="Calibri"/>
                <a:cs typeface="Calibri"/>
              </a:rPr>
              <a:t>Mathematical definition</a:t>
            </a:r>
            <a:r>
              <a:rPr sz="2800" i="1" dirty="0">
                <a:latin typeface="Calibri"/>
                <a:cs typeface="Calibri"/>
              </a:rPr>
              <a:t>: K(x, y) = </a:t>
            </a:r>
            <a:r>
              <a:rPr sz="2800" i="1" spc="-5" dirty="0">
                <a:latin typeface="Calibri"/>
                <a:cs typeface="Calibri"/>
              </a:rPr>
              <a:t>&lt;f(x), f(y)&gt;. </a:t>
            </a:r>
            <a:r>
              <a:rPr sz="2800" i="1" dirty="0">
                <a:latin typeface="Calibri"/>
                <a:cs typeface="Calibri"/>
              </a:rPr>
              <a:t>Here K is the </a:t>
            </a:r>
            <a:r>
              <a:rPr sz="2800" i="1" spc="-15" dirty="0">
                <a:latin typeface="Calibri"/>
                <a:cs typeface="Calibri"/>
              </a:rPr>
              <a:t>kernel </a:t>
            </a:r>
            <a:r>
              <a:rPr sz="2800" i="1" dirty="0">
                <a:latin typeface="Calibri"/>
                <a:cs typeface="Calibri"/>
              </a:rPr>
              <a:t>function, x, y </a:t>
            </a:r>
            <a:r>
              <a:rPr sz="2800" i="1" spc="-62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are</a:t>
            </a:r>
            <a:r>
              <a:rPr sz="2800" i="1" spc="-1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n</a:t>
            </a:r>
            <a:r>
              <a:rPr sz="2800" i="1" spc="1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dimensional</a:t>
            </a:r>
            <a:r>
              <a:rPr sz="2800" i="1" spc="-3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inputs.</a:t>
            </a:r>
            <a:r>
              <a:rPr sz="2800" i="1" spc="-5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f</a:t>
            </a:r>
            <a:r>
              <a:rPr sz="2800" i="1" spc="1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is</a:t>
            </a:r>
            <a:r>
              <a:rPr sz="2800" i="1" spc="-2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a</a:t>
            </a:r>
            <a:r>
              <a:rPr sz="2800" i="1" spc="-10" dirty="0">
                <a:latin typeface="Calibri"/>
                <a:cs typeface="Calibri"/>
              </a:rPr>
              <a:t> </a:t>
            </a:r>
            <a:r>
              <a:rPr sz="2800" i="1" spc="5" dirty="0">
                <a:latin typeface="Calibri"/>
                <a:cs typeface="Calibri"/>
              </a:rPr>
              <a:t>map</a:t>
            </a:r>
            <a:r>
              <a:rPr sz="2800" i="1" spc="-1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from</a:t>
            </a:r>
            <a:r>
              <a:rPr sz="2800" i="1" spc="-1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n-dimension</a:t>
            </a:r>
            <a:r>
              <a:rPr sz="2800" i="1" spc="-50" dirty="0">
                <a:latin typeface="Calibri"/>
                <a:cs typeface="Calibri"/>
              </a:rPr>
              <a:t> </a:t>
            </a:r>
            <a:r>
              <a:rPr sz="2800" i="1" spc="-15" dirty="0">
                <a:latin typeface="Calibri"/>
                <a:cs typeface="Calibri"/>
              </a:rPr>
              <a:t>to</a:t>
            </a:r>
            <a:r>
              <a:rPr sz="2800" i="1" spc="-1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m-dimension</a:t>
            </a:r>
            <a:r>
              <a:rPr sz="2800" i="1" spc="-7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space.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i="1" dirty="0">
                <a:latin typeface="Calibri"/>
                <a:cs typeface="Calibri"/>
              </a:rPr>
              <a:t>&lt;</a:t>
            </a:r>
            <a:r>
              <a:rPr sz="2800" i="1" spc="1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x,y&gt;</a:t>
            </a:r>
            <a:r>
              <a:rPr sz="2800" i="1" spc="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denotes</a:t>
            </a:r>
            <a:r>
              <a:rPr sz="2800" i="1" spc="-4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the</a:t>
            </a:r>
            <a:r>
              <a:rPr sz="2800" i="1" spc="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dot</a:t>
            </a:r>
            <a:r>
              <a:rPr sz="2800" i="1" spc="-1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product.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usually</a:t>
            </a:r>
            <a:r>
              <a:rPr sz="2800" i="1" spc="-55" dirty="0">
                <a:latin typeface="Calibri"/>
                <a:cs typeface="Calibri"/>
              </a:rPr>
              <a:t> </a:t>
            </a:r>
            <a:r>
              <a:rPr sz="2800" i="1" spc="5" dirty="0">
                <a:latin typeface="Calibri"/>
                <a:cs typeface="Calibri"/>
              </a:rPr>
              <a:t>m</a:t>
            </a:r>
            <a:r>
              <a:rPr sz="2800" i="1" spc="-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is</a:t>
            </a:r>
            <a:r>
              <a:rPr sz="2800" i="1" spc="-1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much</a:t>
            </a:r>
            <a:r>
              <a:rPr sz="2800" i="1" spc="-3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larger</a:t>
            </a:r>
            <a:r>
              <a:rPr sz="2800" i="1" spc="-1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than</a:t>
            </a:r>
            <a:r>
              <a:rPr sz="2800" i="1" spc="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n.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8600" y="137160"/>
            <a:ext cx="4218940" cy="116205"/>
            <a:chOff x="228600" y="137160"/>
            <a:chExt cx="4218940" cy="116205"/>
          </a:xfrm>
        </p:grpSpPr>
        <p:sp>
          <p:nvSpPr>
            <p:cNvPr id="5" name="object 5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4206240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4206240" y="103631"/>
                  </a:lnTo>
                  <a:lnTo>
                    <a:pt x="420624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0" y="103631"/>
                  </a:moveTo>
                  <a:lnTo>
                    <a:pt x="4206240" y="103631"/>
                  </a:lnTo>
                  <a:lnTo>
                    <a:pt x="4206240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584191" y="137160"/>
            <a:ext cx="3782695" cy="116205"/>
            <a:chOff x="4584191" y="137160"/>
            <a:chExt cx="3782695" cy="116205"/>
          </a:xfrm>
        </p:grpSpPr>
        <p:sp>
          <p:nvSpPr>
            <p:cNvPr id="8" name="object 8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3770375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770375" y="103631"/>
                  </a:lnTo>
                  <a:lnTo>
                    <a:pt x="3770375" y="0"/>
                  </a:lnTo>
                  <a:close/>
                </a:path>
              </a:pathLst>
            </a:custGeom>
            <a:solidFill>
              <a:srgbClr val="977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0" y="103631"/>
                  </a:moveTo>
                  <a:lnTo>
                    <a:pt x="3770375" y="103631"/>
                  </a:lnTo>
                  <a:lnTo>
                    <a:pt x="3770375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503919" y="137160"/>
            <a:ext cx="3520440" cy="116205"/>
            <a:chOff x="8503919" y="137160"/>
            <a:chExt cx="3520440" cy="116205"/>
          </a:xfrm>
        </p:grpSpPr>
        <p:sp>
          <p:nvSpPr>
            <p:cNvPr id="11" name="object 11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3508248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508248" y="103631"/>
                  </a:lnTo>
                  <a:lnTo>
                    <a:pt x="3508248" y="0"/>
                  </a:lnTo>
                  <a:close/>
                </a:path>
              </a:pathLst>
            </a:custGeom>
            <a:solidFill>
              <a:srgbClr val="9E9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0" y="103631"/>
                  </a:moveTo>
                  <a:lnTo>
                    <a:pt x="3508248" y="103631"/>
                  </a:lnTo>
                  <a:lnTo>
                    <a:pt x="3508248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01256" y="4544567"/>
            <a:ext cx="5175504" cy="2313432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5042661" y="6466204"/>
            <a:ext cx="2111375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 smtClean="0"/>
              <a:t> </a:t>
            </a:r>
            <a:endParaRPr spc="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" y="365759"/>
            <a:ext cx="11744325" cy="719455"/>
          </a:xfrm>
          <a:prstGeom prst="rect">
            <a:avLst/>
          </a:prstGeom>
          <a:solidFill>
            <a:srgbClr val="660033"/>
          </a:solidFill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z="3200" spc="-20" dirty="0">
                <a:solidFill>
                  <a:srgbClr val="D9D9D9"/>
                </a:solidFill>
              </a:rPr>
              <a:t>How</a:t>
            </a:r>
            <a:r>
              <a:rPr sz="3200" spc="40" dirty="0">
                <a:solidFill>
                  <a:srgbClr val="D9D9D9"/>
                </a:solidFill>
              </a:rPr>
              <a:t> </a:t>
            </a:r>
            <a:r>
              <a:rPr sz="3200" spc="-15" dirty="0">
                <a:solidFill>
                  <a:srgbClr val="D9D9D9"/>
                </a:solidFill>
              </a:rPr>
              <a:t>to</a:t>
            </a:r>
            <a:r>
              <a:rPr sz="3200" spc="10" dirty="0">
                <a:solidFill>
                  <a:srgbClr val="D9D9D9"/>
                </a:solidFill>
              </a:rPr>
              <a:t> </a:t>
            </a:r>
            <a:r>
              <a:rPr sz="3200" spc="-5" dirty="0">
                <a:solidFill>
                  <a:srgbClr val="D9D9D9"/>
                </a:solidFill>
              </a:rPr>
              <a:t>find</a:t>
            </a:r>
            <a:r>
              <a:rPr sz="3200" spc="5" dirty="0">
                <a:solidFill>
                  <a:srgbClr val="D9D9D9"/>
                </a:solidFill>
              </a:rPr>
              <a:t> </a:t>
            </a:r>
            <a:r>
              <a:rPr sz="3200" spc="-5" dirty="0">
                <a:solidFill>
                  <a:srgbClr val="D9D9D9"/>
                </a:solidFill>
              </a:rPr>
              <a:t>the</a:t>
            </a:r>
            <a:r>
              <a:rPr sz="3200" spc="25" dirty="0">
                <a:solidFill>
                  <a:srgbClr val="D9D9D9"/>
                </a:solidFill>
              </a:rPr>
              <a:t> </a:t>
            </a:r>
            <a:r>
              <a:rPr sz="3200" spc="-10" dirty="0">
                <a:solidFill>
                  <a:srgbClr val="D9D9D9"/>
                </a:solidFill>
              </a:rPr>
              <a:t>maximum</a:t>
            </a:r>
            <a:r>
              <a:rPr sz="3200" spc="55" dirty="0">
                <a:solidFill>
                  <a:srgbClr val="D9D9D9"/>
                </a:solidFill>
              </a:rPr>
              <a:t> </a:t>
            </a:r>
            <a:r>
              <a:rPr sz="3200" spc="-15" dirty="0">
                <a:solidFill>
                  <a:srgbClr val="D9D9D9"/>
                </a:solidFill>
              </a:rPr>
              <a:t>margin</a:t>
            </a:r>
            <a:r>
              <a:rPr sz="3200" spc="35" dirty="0">
                <a:solidFill>
                  <a:srgbClr val="D9D9D9"/>
                </a:solidFill>
              </a:rPr>
              <a:t> </a:t>
            </a:r>
            <a:r>
              <a:rPr sz="3200" spc="-30" dirty="0">
                <a:solidFill>
                  <a:srgbClr val="D9D9D9"/>
                </a:solidFill>
              </a:rPr>
              <a:t>for</a:t>
            </a:r>
            <a:r>
              <a:rPr sz="3200" spc="25" dirty="0">
                <a:solidFill>
                  <a:srgbClr val="D9D9D9"/>
                </a:solidFill>
              </a:rPr>
              <a:t> </a:t>
            </a:r>
            <a:r>
              <a:rPr u="heavy" spc="-5" dirty="0">
                <a:uFill>
                  <a:solidFill>
                    <a:srgbClr val="FFFFFF"/>
                  </a:solidFill>
                </a:uFill>
              </a:rPr>
              <a:t>non- </a:t>
            </a:r>
            <a:r>
              <a:rPr u="heavy" dirty="0">
                <a:uFill>
                  <a:solidFill>
                    <a:srgbClr val="FFFFFF"/>
                  </a:solidFill>
                </a:uFill>
              </a:rPr>
              <a:t>linearly </a:t>
            </a:r>
            <a:r>
              <a:rPr u="heavy" spc="-10" dirty="0">
                <a:uFill>
                  <a:solidFill>
                    <a:srgbClr val="FFFFFF"/>
                  </a:solidFill>
                </a:uFill>
              </a:rPr>
              <a:t>separable</a:t>
            </a:r>
            <a:r>
              <a:rPr u="heavy" spc="-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spc="-20" dirty="0">
                <a:uFill>
                  <a:solidFill>
                    <a:srgbClr val="FFFFFF"/>
                  </a:solidFill>
                </a:uFill>
              </a:rPr>
              <a:t>data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53059" y="1062525"/>
            <a:ext cx="11471275" cy="279082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69"/>
              </a:spcBef>
            </a:pPr>
            <a:r>
              <a:rPr sz="3200" b="1" u="heavy" spc="-1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Kernal</a:t>
            </a:r>
            <a:r>
              <a:rPr sz="3200" b="1" u="heavy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spc="-10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functions-</a:t>
            </a:r>
            <a:r>
              <a:rPr sz="3200" b="1" u="heavy" spc="20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spc="-20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General</a:t>
            </a:r>
            <a:r>
              <a:rPr sz="3200" b="1" u="heavy" spc="20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spc="-20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form</a:t>
            </a:r>
            <a:endParaRPr sz="3200">
              <a:latin typeface="Calibri"/>
              <a:cs typeface="Calibri"/>
            </a:endParaRPr>
          </a:p>
          <a:p>
            <a:pPr marL="241300" marR="5080" indent="-229235" algn="just">
              <a:lnSpc>
                <a:spcPts val="3020"/>
              </a:lnSpc>
              <a:spcBef>
                <a:spcPts val="107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The function </a:t>
            </a:r>
            <a:r>
              <a:rPr sz="2800" spc="-10" dirty="0">
                <a:latin typeface="Calibri"/>
                <a:cs typeface="Calibri"/>
              </a:rPr>
              <a:t>denoted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Greek </a:t>
            </a:r>
            <a:r>
              <a:rPr sz="2800" spc="-20" dirty="0">
                <a:latin typeface="Calibri"/>
                <a:cs typeface="Calibri"/>
              </a:rPr>
              <a:t>letter </a:t>
            </a:r>
            <a:r>
              <a:rPr sz="2800" spc="-5" dirty="0">
                <a:latin typeface="Calibri"/>
                <a:cs typeface="Calibri"/>
              </a:rPr>
              <a:t>phi,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dirty="0">
                <a:latin typeface="Calibri"/>
                <a:cs typeface="Calibri"/>
              </a:rPr>
              <a:t>is, ϕ(x), is a </a:t>
            </a:r>
            <a:r>
              <a:rPr sz="2800" spc="-5" dirty="0">
                <a:latin typeface="Calibri"/>
                <a:cs typeface="Calibri"/>
              </a:rPr>
              <a:t>mapping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another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space.</a:t>
            </a:r>
            <a:endParaRPr sz="2800">
              <a:latin typeface="Calibri"/>
              <a:cs typeface="Calibri"/>
            </a:endParaRPr>
          </a:p>
          <a:p>
            <a:pPr marL="241300" marR="572135" indent="-229235" algn="just">
              <a:lnSpc>
                <a:spcPct val="90000"/>
              </a:lnSpc>
              <a:spcBef>
                <a:spcPts val="969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Therefore,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general kernel </a:t>
            </a:r>
            <a:r>
              <a:rPr sz="2800" spc="-5" dirty="0">
                <a:latin typeface="Calibri"/>
                <a:cs typeface="Calibri"/>
              </a:rPr>
              <a:t>function applies </a:t>
            </a:r>
            <a:r>
              <a:rPr sz="2800" dirty="0">
                <a:latin typeface="Calibri"/>
                <a:cs typeface="Calibri"/>
              </a:rPr>
              <a:t>some </a:t>
            </a:r>
            <a:r>
              <a:rPr sz="2800" spc="-10" dirty="0">
                <a:latin typeface="Calibri"/>
                <a:cs typeface="Calibri"/>
              </a:rPr>
              <a:t>transformation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feature </a:t>
            </a:r>
            <a:r>
              <a:rPr sz="2800" spc="-15" dirty="0">
                <a:latin typeface="Calibri"/>
                <a:cs typeface="Calibri"/>
              </a:rPr>
              <a:t>vectors </a:t>
            </a:r>
            <a:r>
              <a:rPr sz="2800" i="1" spc="5" dirty="0">
                <a:latin typeface="Calibri"/>
                <a:cs typeface="Calibri"/>
              </a:rPr>
              <a:t>xi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i="1" spc="5" dirty="0">
                <a:latin typeface="Calibri"/>
                <a:cs typeface="Calibri"/>
              </a:rPr>
              <a:t>xj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combines </a:t>
            </a:r>
            <a:r>
              <a:rPr sz="2800" dirty="0">
                <a:latin typeface="Calibri"/>
                <a:cs typeface="Calibri"/>
              </a:rPr>
              <a:t>them </a:t>
            </a:r>
            <a:r>
              <a:rPr sz="2800" spc="-5" dirty="0">
                <a:latin typeface="Calibri"/>
                <a:cs typeface="Calibri"/>
              </a:rPr>
              <a:t>using the </a:t>
            </a:r>
            <a:r>
              <a:rPr sz="2800" b="1" dirty="0">
                <a:latin typeface="Calibri"/>
                <a:cs typeface="Calibri"/>
              </a:rPr>
              <a:t>dot product</a:t>
            </a:r>
            <a:r>
              <a:rPr sz="2800" dirty="0">
                <a:latin typeface="Calibri"/>
                <a:cs typeface="Calibri"/>
              </a:rPr>
              <a:t>, which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takes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two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vectors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returns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single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number.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8600" y="137160"/>
            <a:ext cx="4218940" cy="116205"/>
            <a:chOff x="228600" y="137160"/>
            <a:chExt cx="4218940" cy="116205"/>
          </a:xfrm>
        </p:grpSpPr>
        <p:sp>
          <p:nvSpPr>
            <p:cNvPr id="5" name="object 5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4206240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4206240" y="103631"/>
                  </a:lnTo>
                  <a:lnTo>
                    <a:pt x="420624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0" y="103631"/>
                  </a:moveTo>
                  <a:lnTo>
                    <a:pt x="4206240" y="103631"/>
                  </a:lnTo>
                  <a:lnTo>
                    <a:pt x="4206240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584191" y="137160"/>
            <a:ext cx="3782695" cy="116205"/>
            <a:chOff x="4584191" y="137160"/>
            <a:chExt cx="3782695" cy="116205"/>
          </a:xfrm>
        </p:grpSpPr>
        <p:sp>
          <p:nvSpPr>
            <p:cNvPr id="8" name="object 8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3770375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770375" y="103631"/>
                  </a:lnTo>
                  <a:lnTo>
                    <a:pt x="3770375" y="0"/>
                  </a:lnTo>
                  <a:close/>
                </a:path>
              </a:pathLst>
            </a:custGeom>
            <a:solidFill>
              <a:srgbClr val="977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0" y="103631"/>
                  </a:moveTo>
                  <a:lnTo>
                    <a:pt x="3770375" y="103631"/>
                  </a:lnTo>
                  <a:lnTo>
                    <a:pt x="3770375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503919" y="137160"/>
            <a:ext cx="3520440" cy="116205"/>
            <a:chOff x="8503919" y="137160"/>
            <a:chExt cx="3520440" cy="116205"/>
          </a:xfrm>
        </p:grpSpPr>
        <p:sp>
          <p:nvSpPr>
            <p:cNvPr id="11" name="object 11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3508248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508248" y="103631"/>
                  </a:lnTo>
                  <a:lnTo>
                    <a:pt x="3508248" y="0"/>
                  </a:lnTo>
                  <a:close/>
                </a:path>
              </a:pathLst>
            </a:custGeom>
            <a:solidFill>
              <a:srgbClr val="9E9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0" y="103631"/>
                  </a:moveTo>
                  <a:lnTo>
                    <a:pt x="3508248" y="103631"/>
                  </a:lnTo>
                  <a:lnTo>
                    <a:pt x="3508248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6127" y="4559808"/>
            <a:ext cx="8741664" cy="987552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5042661" y="6466204"/>
            <a:ext cx="2111375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 smtClean="0"/>
              <a:t> </a:t>
            </a:r>
            <a:endParaRPr spc="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" y="365759"/>
            <a:ext cx="11744325" cy="719455"/>
          </a:xfrm>
          <a:prstGeom prst="rect">
            <a:avLst/>
          </a:prstGeom>
          <a:solidFill>
            <a:srgbClr val="660033"/>
          </a:solidFill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z="3200" spc="-20" dirty="0">
                <a:solidFill>
                  <a:srgbClr val="D9D9D9"/>
                </a:solidFill>
              </a:rPr>
              <a:t>How</a:t>
            </a:r>
            <a:r>
              <a:rPr sz="3200" spc="40" dirty="0">
                <a:solidFill>
                  <a:srgbClr val="D9D9D9"/>
                </a:solidFill>
              </a:rPr>
              <a:t> </a:t>
            </a:r>
            <a:r>
              <a:rPr sz="3200" spc="-15" dirty="0">
                <a:solidFill>
                  <a:srgbClr val="D9D9D9"/>
                </a:solidFill>
              </a:rPr>
              <a:t>to</a:t>
            </a:r>
            <a:r>
              <a:rPr sz="3200" spc="10" dirty="0">
                <a:solidFill>
                  <a:srgbClr val="D9D9D9"/>
                </a:solidFill>
              </a:rPr>
              <a:t> </a:t>
            </a:r>
            <a:r>
              <a:rPr sz="3200" spc="-5" dirty="0">
                <a:solidFill>
                  <a:srgbClr val="D9D9D9"/>
                </a:solidFill>
              </a:rPr>
              <a:t>find</a:t>
            </a:r>
            <a:r>
              <a:rPr sz="3200" spc="5" dirty="0">
                <a:solidFill>
                  <a:srgbClr val="D9D9D9"/>
                </a:solidFill>
              </a:rPr>
              <a:t> </a:t>
            </a:r>
            <a:r>
              <a:rPr sz="3200" spc="-5" dirty="0">
                <a:solidFill>
                  <a:srgbClr val="D9D9D9"/>
                </a:solidFill>
              </a:rPr>
              <a:t>the</a:t>
            </a:r>
            <a:r>
              <a:rPr sz="3200" spc="25" dirty="0">
                <a:solidFill>
                  <a:srgbClr val="D9D9D9"/>
                </a:solidFill>
              </a:rPr>
              <a:t> </a:t>
            </a:r>
            <a:r>
              <a:rPr sz="3200" spc="-10" dirty="0">
                <a:solidFill>
                  <a:srgbClr val="D9D9D9"/>
                </a:solidFill>
              </a:rPr>
              <a:t>maximum</a:t>
            </a:r>
            <a:r>
              <a:rPr sz="3200" spc="55" dirty="0">
                <a:solidFill>
                  <a:srgbClr val="D9D9D9"/>
                </a:solidFill>
              </a:rPr>
              <a:t> </a:t>
            </a:r>
            <a:r>
              <a:rPr sz="3200" spc="-15" dirty="0">
                <a:solidFill>
                  <a:srgbClr val="D9D9D9"/>
                </a:solidFill>
              </a:rPr>
              <a:t>margin</a:t>
            </a:r>
            <a:r>
              <a:rPr sz="3200" spc="35" dirty="0">
                <a:solidFill>
                  <a:srgbClr val="D9D9D9"/>
                </a:solidFill>
              </a:rPr>
              <a:t> </a:t>
            </a:r>
            <a:r>
              <a:rPr sz="3200" spc="-30" dirty="0">
                <a:solidFill>
                  <a:srgbClr val="D9D9D9"/>
                </a:solidFill>
              </a:rPr>
              <a:t>for</a:t>
            </a:r>
            <a:r>
              <a:rPr sz="3200" spc="25" dirty="0">
                <a:solidFill>
                  <a:srgbClr val="D9D9D9"/>
                </a:solidFill>
              </a:rPr>
              <a:t> </a:t>
            </a:r>
            <a:r>
              <a:rPr u="heavy" spc="-5" dirty="0">
                <a:uFill>
                  <a:solidFill>
                    <a:srgbClr val="FFFFFF"/>
                  </a:solidFill>
                </a:uFill>
              </a:rPr>
              <a:t>non- </a:t>
            </a:r>
            <a:r>
              <a:rPr u="heavy" dirty="0">
                <a:uFill>
                  <a:solidFill>
                    <a:srgbClr val="FFFFFF"/>
                  </a:solidFill>
                </a:uFill>
              </a:rPr>
              <a:t>linearly </a:t>
            </a:r>
            <a:r>
              <a:rPr u="heavy" spc="-10" dirty="0">
                <a:uFill>
                  <a:solidFill>
                    <a:srgbClr val="FFFFFF"/>
                  </a:solidFill>
                </a:uFill>
              </a:rPr>
              <a:t>separable</a:t>
            </a:r>
            <a:r>
              <a:rPr u="heavy" spc="-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spc="-20" dirty="0">
                <a:uFill>
                  <a:solidFill>
                    <a:srgbClr val="FFFFFF"/>
                  </a:solidFill>
                </a:uFill>
              </a:rPr>
              <a:t>data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53059" y="1161364"/>
            <a:ext cx="7985125" cy="4102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Most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Commonly</a:t>
            </a:r>
            <a:r>
              <a:rPr sz="3200" b="1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Used </a:t>
            </a:r>
            <a:r>
              <a:rPr sz="320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Kernel</a:t>
            </a:r>
            <a:r>
              <a:rPr sz="32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Functions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00">
              <a:latin typeface="Calibri"/>
              <a:cs typeface="Calibri"/>
            </a:endParaRPr>
          </a:p>
          <a:p>
            <a:pPr marL="996950" indent="-515620">
              <a:lnSpc>
                <a:spcPct val="100000"/>
              </a:lnSpc>
              <a:buClr>
                <a:srgbClr val="0000FF"/>
              </a:buClr>
              <a:buSzPct val="96875"/>
              <a:buAutoNum type="arabicPeriod"/>
              <a:tabLst>
                <a:tab pos="996950" algn="l"/>
                <a:tab pos="997585" algn="l"/>
              </a:tabLst>
            </a:pP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Linear</a:t>
            </a:r>
            <a:r>
              <a:rPr sz="3200" b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45" dirty="0">
                <a:solidFill>
                  <a:srgbClr val="C00000"/>
                </a:solidFill>
                <a:latin typeface="Calibri"/>
                <a:cs typeface="Calibri"/>
              </a:rPr>
              <a:t>kernel</a:t>
            </a:r>
            <a:endParaRPr sz="3200">
              <a:latin typeface="Calibri"/>
              <a:cs typeface="Calibri"/>
            </a:endParaRPr>
          </a:p>
          <a:p>
            <a:pPr marL="996950" indent="-515620">
              <a:lnSpc>
                <a:spcPct val="100000"/>
              </a:lnSpc>
              <a:buClr>
                <a:srgbClr val="0000FF"/>
              </a:buClr>
              <a:buSzPct val="96875"/>
              <a:buAutoNum type="arabicPeriod"/>
              <a:tabLst>
                <a:tab pos="996950" algn="l"/>
                <a:tab pos="997585" algn="l"/>
              </a:tabLst>
            </a:pPr>
            <a:r>
              <a:rPr sz="3200" b="1" spc="-10" dirty="0">
                <a:solidFill>
                  <a:srgbClr val="CC0099"/>
                </a:solidFill>
                <a:latin typeface="Calibri"/>
                <a:cs typeface="Calibri"/>
              </a:rPr>
              <a:t>Polynomial</a:t>
            </a:r>
            <a:r>
              <a:rPr sz="3200" b="1" spc="-140" dirty="0">
                <a:solidFill>
                  <a:srgbClr val="CC0099"/>
                </a:solidFill>
                <a:latin typeface="Calibri"/>
                <a:cs typeface="Calibri"/>
              </a:rPr>
              <a:t> </a:t>
            </a:r>
            <a:r>
              <a:rPr sz="3200" b="1" spc="-45" dirty="0">
                <a:solidFill>
                  <a:srgbClr val="CC0099"/>
                </a:solidFill>
                <a:latin typeface="Calibri"/>
                <a:cs typeface="Calibri"/>
              </a:rPr>
              <a:t>kernel</a:t>
            </a:r>
            <a:endParaRPr sz="3200">
              <a:latin typeface="Calibri"/>
              <a:cs typeface="Calibri"/>
            </a:endParaRPr>
          </a:p>
          <a:p>
            <a:pPr marL="996950" indent="-515620">
              <a:lnSpc>
                <a:spcPct val="100000"/>
              </a:lnSpc>
              <a:spcBef>
                <a:spcPts val="5"/>
              </a:spcBef>
              <a:buClr>
                <a:srgbClr val="0000FF"/>
              </a:buClr>
              <a:buSzPct val="96875"/>
              <a:buAutoNum type="arabicPeriod"/>
              <a:tabLst>
                <a:tab pos="996950" algn="l"/>
                <a:tab pos="997585" algn="l"/>
              </a:tabLst>
            </a:pP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Sigmoid</a:t>
            </a:r>
            <a:r>
              <a:rPr sz="3200" b="1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45" dirty="0">
                <a:solidFill>
                  <a:srgbClr val="C00000"/>
                </a:solidFill>
                <a:latin typeface="Calibri"/>
                <a:cs typeface="Calibri"/>
              </a:rPr>
              <a:t>kernel</a:t>
            </a:r>
            <a:endParaRPr sz="3200">
              <a:latin typeface="Calibri"/>
              <a:cs typeface="Calibri"/>
            </a:endParaRPr>
          </a:p>
          <a:p>
            <a:pPr marL="996950" indent="-515620">
              <a:lnSpc>
                <a:spcPct val="100000"/>
              </a:lnSpc>
              <a:buClr>
                <a:srgbClr val="0000FF"/>
              </a:buClr>
              <a:buSzPct val="96875"/>
              <a:buAutoNum type="arabicPeriod"/>
              <a:tabLst>
                <a:tab pos="996950" algn="l"/>
                <a:tab pos="997585" algn="l"/>
              </a:tabLst>
            </a:pPr>
            <a:r>
              <a:rPr sz="3200" b="1" spc="-5" dirty="0">
                <a:solidFill>
                  <a:srgbClr val="CC0099"/>
                </a:solidFill>
                <a:latin typeface="Calibri"/>
                <a:cs typeface="Calibri"/>
              </a:rPr>
              <a:t>Gaussian</a:t>
            </a:r>
            <a:r>
              <a:rPr sz="3200" b="1" spc="-70" dirty="0">
                <a:solidFill>
                  <a:srgbClr val="CC0099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CC0099"/>
                </a:solidFill>
                <a:latin typeface="Calibri"/>
                <a:cs typeface="Calibri"/>
              </a:rPr>
              <a:t>RBF</a:t>
            </a:r>
            <a:r>
              <a:rPr sz="3200" b="1" spc="-50" dirty="0">
                <a:solidFill>
                  <a:srgbClr val="CC0099"/>
                </a:solidFill>
                <a:latin typeface="Calibri"/>
                <a:cs typeface="Calibri"/>
              </a:rPr>
              <a:t> </a:t>
            </a:r>
            <a:r>
              <a:rPr sz="3200" b="1" spc="-45" dirty="0">
                <a:solidFill>
                  <a:srgbClr val="CC0099"/>
                </a:solidFill>
                <a:latin typeface="Calibri"/>
                <a:cs typeface="Calibri"/>
              </a:rPr>
              <a:t>kernel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450">
              <a:latin typeface="Calibri"/>
              <a:cs typeface="Calibri"/>
            </a:endParaRPr>
          </a:p>
          <a:p>
            <a:pPr marL="366395" indent="-342265">
              <a:lnSpc>
                <a:spcPct val="100000"/>
              </a:lnSpc>
              <a:buSzPct val="95833"/>
              <a:buFont typeface="Arial MT"/>
              <a:buChar char="•"/>
              <a:tabLst>
                <a:tab pos="366395" algn="l"/>
                <a:tab pos="367030" algn="l"/>
              </a:tabLst>
            </a:pPr>
            <a:r>
              <a:rPr sz="2400" b="1" spc="-5" dirty="0">
                <a:latin typeface="Calibri"/>
                <a:cs typeface="Calibri"/>
              </a:rPr>
              <a:t>Almost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all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SVM</a:t>
            </a:r>
            <a:r>
              <a:rPr sz="2400" b="1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software</a:t>
            </a:r>
            <a:r>
              <a:rPr sz="2400" b="1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packages</a:t>
            </a:r>
            <a:r>
              <a:rPr sz="2400" b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will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include</a:t>
            </a:r>
            <a:r>
              <a:rPr sz="24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these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kernels</a:t>
            </a:r>
            <a:r>
              <a:rPr sz="2400" b="1" spc="-3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8600" y="137160"/>
            <a:ext cx="4218940" cy="116205"/>
            <a:chOff x="228600" y="137160"/>
            <a:chExt cx="4218940" cy="116205"/>
          </a:xfrm>
        </p:grpSpPr>
        <p:sp>
          <p:nvSpPr>
            <p:cNvPr id="5" name="object 5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4206240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4206240" y="103631"/>
                  </a:lnTo>
                  <a:lnTo>
                    <a:pt x="420624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0" y="103631"/>
                  </a:moveTo>
                  <a:lnTo>
                    <a:pt x="4206240" y="103631"/>
                  </a:lnTo>
                  <a:lnTo>
                    <a:pt x="4206240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584191" y="137160"/>
            <a:ext cx="3782695" cy="116205"/>
            <a:chOff x="4584191" y="137160"/>
            <a:chExt cx="3782695" cy="116205"/>
          </a:xfrm>
        </p:grpSpPr>
        <p:sp>
          <p:nvSpPr>
            <p:cNvPr id="8" name="object 8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3770375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770375" y="103631"/>
                  </a:lnTo>
                  <a:lnTo>
                    <a:pt x="3770375" y="0"/>
                  </a:lnTo>
                  <a:close/>
                </a:path>
              </a:pathLst>
            </a:custGeom>
            <a:solidFill>
              <a:srgbClr val="977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0" y="103631"/>
                  </a:moveTo>
                  <a:lnTo>
                    <a:pt x="3770375" y="103631"/>
                  </a:lnTo>
                  <a:lnTo>
                    <a:pt x="3770375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503919" y="137160"/>
            <a:ext cx="3520440" cy="116205"/>
            <a:chOff x="8503919" y="137160"/>
            <a:chExt cx="3520440" cy="116205"/>
          </a:xfrm>
        </p:grpSpPr>
        <p:sp>
          <p:nvSpPr>
            <p:cNvPr id="11" name="object 11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3508248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508248" y="103631"/>
                  </a:lnTo>
                  <a:lnTo>
                    <a:pt x="3508248" y="0"/>
                  </a:lnTo>
                  <a:close/>
                </a:path>
              </a:pathLst>
            </a:custGeom>
            <a:solidFill>
              <a:srgbClr val="9E9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0" y="103631"/>
                  </a:moveTo>
                  <a:lnTo>
                    <a:pt x="3508248" y="103631"/>
                  </a:lnTo>
                  <a:lnTo>
                    <a:pt x="3508248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5042661" y="6466204"/>
            <a:ext cx="2111375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 smtClean="0"/>
              <a:t> </a:t>
            </a:r>
            <a:endParaRPr spc="5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" y="365759"/>
            <a:ext cx="11744325" cy="719455"/>
          </a:xfrm>
          <a:prstGeom prst="rect">
            <a:avLst/>
          </a:prstGeom>
          <a:solidFill>
            <a:srgbClr val="660033"/>
          </a:solidFill>
        </p:spPr>
        <p:txBody>
          <a:bodyPr vert="horz" wrap="square" lIns="0" tIns="273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15"/>
              </a:spcBef>
            </a:pPr>
            <a:r>
              <a:rPr spc="-85" dirty="0"/>
              <a:t>K</a:t>
            </a:r>
            <a:r>
              <a:rPr spc="-30" dirty="0"/>
              <a:t>e</a:t>
            </a:r>
            <a:r>
              <a:rPr spc="-45" dirty="0"/>
              <a:t>r</a:t>
            </a:r>
            <a:r>
              <a:rPr spc="-50" dirty="0"/>
              <a:t>ne</a:t>
            </a:r>
            <a:r>
              <a:rPr dirty="0"/>
              <a:t>l</a:t>
            </a:r>
            <a:r>
              <a:rPr spc="-130" dirty="0"/>
              <a:t> </a:t>
            </a:r>
            <a:r>
              <a:rPr dirty="0"/>
              <a:t>F</a:t>
            </a:r>
            <a:r>
              <a:rPr spc="-20" dirty="0"/>
              <a:t>un</a:t>
            </a:r>
            <a:r>
              <a:rPr spc="-45" dirty="0"/>
              <a:t>c</a:t>
            </a:r>
            <a:r>
              <a:rPr dirty="0"/>
              <a:t>t</a:t>
            </a:r>
            <a:r>
              <a:rPr spc="-35" dirty="0"/>
              <a:t>i</a:t>
            </a:r>
            <a:r>
              <a:rPr spc="-55" dirty="0"/>
              <a:t>o</a:t>
            </a:r>
            <a:r>
              <a:rPr spc="-50" dirty="0"/>
              <a:t>n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9" y="1083566"/>
            <a:ext cx="10664190" cy="1672589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3200" b="1" u="heavy" spc="-5" dirty="0">
                <a:solidFill>
                  <a:srgbClr val="C00000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1.</a:t>
            </a:r>
            <a:r>
              <a:rPr sz="3200" b="1" u="heavy" spc="-30" dirty="0">
                <a:solidFill>
                  <a:srgbClr val="C00000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spc="-5" dirty="0">
                <a:solidFill>
                  <a:srgbClr val="C00000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Linear</a:t>
            </a:r>
            <a:r>
              <a:rPr sz="3200" b="1" u="heavy" spc="-35" dirty="0">
                <a:solidFill>
                  <a:srgbClr val="C00000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spc="-45" dirty="0">
                <a:solidFill>
                  <a:srgbClr val="C00000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kernel</a:t>
            </a:r>
            <a:endParaRPr sz="320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1005"/>
              </a:spcBef>
              <a:buClr>
                <a:srgbClr val="1F4E79"/>
              </a:buClr>
              <a:buSzPct val="114285"/>
              <a:buFont typeface="Arial MT"/>
              <a:buChar char="•"/>
              <a:tabLst>
                <a:tab pos="329565" algn="l"/>
                <a:tab pos="3302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linear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kernel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not </a:t>
            </a:r>
            <a:r>
              <a:rPr sz="2800" spc="-15" dirty="0">
                <a:latin typeface="Calibri"/>
                <a:cs typeface="Calibri"/>
              </a:rPr>
              <a:t>transform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Therefore,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expressed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simply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product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features: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8600" y="137160"/>
            <a:ext cx="4218940" cy="116205"/>
            <a:chOff x="228600" y="137160"/>
            <a:chExt cx="4218940" cy="116205"/>
          </a:xfrm>
        </p:grpSpPr>
        <p:sp>
          <p:nvSpPr>
            <p:cNvPr id="5" name="object 5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4206240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4206240" y="103631"/>
                  </a:lnTo>
                  <a:lnTo>
                    <a:pt x="420624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0" y="103631"/>
                  </a:moveTo>
                  <a:lnTo>
                    <a:pt x="4206240" y="103631"/>
                  </a:lnTo>
                  <a:lnTo>
                    <a:pt x="4206240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584191" y="137160"/>
            <a:ext cx="3782695" cy="116205"/>
            <a:chOff x="4584191" y="137160"/>
            <a:chExt cx="3782695" cy="116205"/>
          </a:xfrm>
        </p:grpSpPr>
        <p:sp>
          <p:nvSpPr>
            <p:cNvPr id="8" name="object 8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3770375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770375" y="103631"/>
                  </a:lnTo>
                  <a:lnTo>
                    <a:pt x="3770375" y="0"/>
                  </a:lnTo>
                  <a:close/>
                </a:path>
              </a:pathLst>
            </a:custGeom>
            <a:solidFill>
              <a:srgbClr val="977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0" y="103631"/>
                  </a:moveTo>
                  <a:lnTo>
                    <a:pt x="3770375" y="103631"/>
                  </a:lnTo>
                  <a:lnTo>
                    <a:pt x="3770375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503919" y="137160"/>
            <a:ext cx="3520440" cy="116205"/>
            <a:chOff x="8503919" y="137160"/>
            <a:chExt cx="3520440" cy="116205"/>
          </a:xfrm>
        </p:grpSpPr>
        <p:sp>
          <p:nvSpPr>
            <p:cNvPr id="11" name="object 11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3508248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508248" y="103631"/>
                  </a:lnTo>
                  <a:lnTo>
                    <a:pt x="3508248" y="0"/>
                  </a:lnTo>
                  <a:close/>
                </a:path>
              </a:pathLst>
            </a:custGeom>
            <a:solidFill>
              <a:srgbClr val="9E9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0" y="103631"/>
                  </a:moveTo>
                  <a:lnTo>
                    <a:pt x="3508248" y="103631"/>
                  </a:lnTo>
                  <a:lnTo>
                    <a:pt x="3508248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6959" y="3546146"/>
            <a:ext cx="4276344" cy="678783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5042661" y="6466204"/>
            <a:ext cx="2111375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 smtClean="0"/>
              <a:t> </a:t>
            </a:r>
            <a:endParaRPr spc="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" y="365759"/>
            <a:ext cx="11744325" cy="719455"/>
          </a:xfrm>
          <a:prstGeom prst="rect">
            <a:avLst/>
          </a:prstGeom>
          <a:solidFill>
            <a:srgbClr val="660033"/>
          </a:solidFill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pc="-85" dirty="0"/>
              <a:t>K</a:t>
            </a:r>
            <a:r>
              <a:rPr spc="-30" dirty="0"/>
              <a:t>e</a:t>
            </a:r>
            <a:r>
              <a:rPr spc="-45" dirty="0"/>
              <a:t>r</a:t>
            </a:r>
            <a:r>
              <a:rPr spc="-50" dirty="0"/>
              <a:t>ne</a:t>
            </a:r>
            <a:r>
              <a:rPr dirty="0"/>
              <a:t>l</a:t>
            </a:r>
            <a:r>
              <a:rPr spc="-130" dirty="0"/>
              <a:t> </a:t>
            </a:r>
            <a:r>
              <a:rPr dirty="0"/>
              <a:t>F</a:t>
            </a:r>
            <a:r>
              <a:rPr spc="-20" dirty="0"/>
              <a:t>un</a:t>
            </a:r>
            <a:r>
              <a:rPr spc="-45" dirty="0"/>
              <a:t>c</a:t>
            </a:r>
            <a:r>
              <a:rPr dirty="0"/>
              <a:t>t</a:t>
            </a:r>
            <a:r>
              <a:rPr spc="-35" dirty="0"/>
              <a:t>i</a:t>
            </a:r>
            <a:r>
              <a:rPr spc="-55" dirty="0"/>
              <a:t>o</a:t>
            </a:r>
            <a:r>
              <a:rPr spc="-50" dirty="0"/>
              <a:t>n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9" y="1083566"/>
            <a:ext cx="11485880" cy="154432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3200" b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2.</a:t>
            </a:r>
            <a:r>
              <a:rPr sz="3200" b="1" u="heavy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Polynomial</a:t>
            </a:r>
            <a:r>
              <a:rPr sz="3200" b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spc="-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kernel</a:t>
            </a:r>
            <a:endParaRPr sz="3200">
              <a:latin typeface="Calibri"/>
              <a:cs typeface="Calibri"/>
            </a:endParaRPr>
          </a:p>
          <a:p>
            <a:pPr marL="241300" marR="5080" indent="-229235">
              <a:lnSpc>
                <a:spcPts val="3140"/>
              </a:lnSpc>
              <a:spcBef>
                <a:spcPts val="1290"/>
              </a:spcBef>
              <a:buClr>
                <a:srgbClr val="1F4E79"/>
              </a:buClr>
              <a:buSzPct val="114285"/>
              <a:buFont typeface="Arial MT"/>
              <a:buChar char="•"/>
              <a:tabLst>
                <a:tab pos="329565" algn="l"/>
                <a:tab pos="330200" algn="l"/>
              </a:tabLst>
            </a:pPr>
            <a:r>
              <a:rPr dirty="0"/>
              <a:t>	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b="1" dirty="0">
                <a:latin typeface="Calibri"/>
                <a:cs typeface="Calibri"/>
              </a:rPr>
              <a:t>polynomial </a:t>
            </a:r>
            <a:r>
              <a:rPr sz="2800" b="1" spc="-10" dirty="0">
                <a:latin typeface="Calibri"/>
                <a:cs typeface="Calibri"/>
              </a:rPr>
              <a:t>kernel </a:t>
            </a:r>
            <a:r>
              <a:rPr sz="2800" spc="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degree </a:t>
            </a:r>
            <a:r>
              <a:rPr sz="2800" i="1" dirty="0">
                <a:latin typeface="Calibri"/>
                <a:cs typeface="Calibri"/>
              </a:rPr>
              <a:t>d </a:t>
            </a:r>
            <a:r>
              <a:rPr sz="2800" spc="-5" dirty="0">
                <a:latin typeface="Calibri"/>
                <a:cs typeface="Calibri"/>
              </a:rPr>
              <a:t>adds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simple nonlinear </a:t>
            </a:r>
            <a:r>
              <a:rPr sz="2800" spc="-10" dirty="0">
                <a:latin typeface="Calibri"/>
                <a:cs typeface="Calibri"/>
              </a:rPr>
              <a:t>transformation </a:t>
            </a:r>
            <a:r>
              <a:rPr sz="2800" spc="5" dirty="0">
                <a:latin typeface="Calibri"/>
                <a:cs typeface="Calibri"/>
              </a:rPr>
              <a:t>of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data: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8600" y="137160"/>
            <a:ext cx="4218940" cy="116205"/>
            <a:chOff x="228600" y="137160"/>
            <a:chExt cx="4218940" cy="116205"/>
          </a:xfrm>
        </p:grpSpPr>
        <p:sp>
          <p:nvSpPr>
            <p:cNvPr id="5" name="object 5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4206240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4206240" y="103631"/>
                  </a:lnTo>
                  <a:lnTo>
                    <a:pt x="420624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0" y="103631"/>
                  </a:moveTo>
                  <a:lnTo>
                    <a:pt x="4206240" y="103631"/>
                  </a:lnTo>
                  <a:lnTo>
                    <a:pt x="4206240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584191" y="137160"/>
            <a:ext cx="3782695" cy="116205"/>
            <a:chOff x="4584191" y="137160"/>
            <a:chExt cx="3782695" cy="116205"/>
          </a:xfrm>
        </p:grpSpPr>
        <p:sp>
          <p:nvSpPr>
            <p:cNvPr id="8" name="object 8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3770375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770375" y="103631"/>
                  </a:lnTo>
                  <a:lnTo>
                    <a:pt x="3770375" y="0"/>
                  </a:lnTo>
                  <a:close/>
                </a:path>
              </a:pathLst>
            </a:custGeom>
            <a:solidFill>
              <a:srgbClr val="977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0" y="103631"/>
                  </a:moveTo>
                  <a:lnTo>
                    <a:pt x="3770375" y="103631"/>
                  </a:lnTo>
                  <a:lnTo>
                    <a:pt x="3770375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503919" y="137160"/>
            <a:ext cx="3520440" cy="116205"/>
            <a:chOff x="8503919" y="137160"/>
            <a:chExt cx="3520440" cy="116205"/>
          </a:xfrm>
        </p:grpSpPr>
        <p:sp>
          <p:nvSpPr>
            <p:cNvPr id="11" name="object 11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3508248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508248" y="103631"/>
                  </a:lnTo>
                  <a:lnTo>
                    <a:pt x="3508248" y="0"/>
                  </a:lnTo>
                  <a:close/>
                </a:path>
              </a:pathLst>
            </a:custGeom>
            <a:solidFill>
              <a:srgbClr val="9E9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0" y="103631"/>
                  </a:moveTo>
                  <a:lnTo>
                    <a:pt x="3508248" y="103631"/>
                  </a:lnTo>
                  <a:lnTo>
                    <a:pt x="3508248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8344" y="2953511"/>
            <a:ext cx="8424672" cy="114909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375410" y="4590110"/>
            <a:ext cx="550418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i="1" spc="5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4000" b="1" i="1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1F5F"/>
                </a:solidFill>
                <a:latin typeface="Wingdings"/>
                <a:cs typeface="Wingdings"/>
              </a:rPr>
              <a:t></a:t>
            </a:r>
            <a:r>
              <a:rPr sz="4200" spc="-3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4000" b="1" spc="5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4000" b="1" spc="-5" dirty="0">
                <a:solidFill>
                  <a:srgbClr val="001F5F"/>
                </a:solidFill>
                <a:latin typeface="Calibri"/>
                <a:cs typeface="Calibri"/>
              </a:rPr>
              <a:t>g</a:t>
            </a:r>
            <a:r>
              <a:rPr sz="4000" b="1" spc="-11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4000" b="1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4000" b="1" spc="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4000" b="1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4000" b="1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4000" b="1" spc="5" dirty="0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sz="4000" b="1" spc="1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4000" b="1" dirty="0">
                <a:solidFill>
                  <a:srgbClr val="001F5F"/>
                </a:solidFill>
                <a:latin typeface="Calibri"/>
                <a:cs typeface="Calibri"/>
              </a:rPr>
              <a:t>lyno</a:t>
            </a:r>
            <a:r>
              <a:rPr sz="4000" b="1" spc="10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sz="4000" b="1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4000" b="1" spc="-1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4000" b="1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5042661" y="6466204"/>
            <a:ext cx="2111375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 smtClean="0"/>
              <a:t> </a:t>
            </a:r>
            <a:endParaRPr spc="5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" y="365759"/>
            <a:ext cx="11744325" cy="719455"/>
          </a:xfrm>
          <a:prstGeom prst="rect">
            <a:avLst/>
          </a:prstGeom>
          <a:solidFill>
            <a:srgbClr val="660033"/>
          </a:solidFill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pc="-85" dirty="0"/>
              <a:t>K</a:t>
            </a:r>
            <a:r>
              <a:rPr spc="-30" dirty="0"/>
              <a:t>e</a:t>
            </a:r>
            <a:r>
              <a:rPr spc="-45" dirty="0"/>
              <a:t>r</a:t>
            </a:r>
            <a:r>
              <a:rPr spc="-50" dirty="0"/>
              <a:t>ne</a:t>
            </a:r>
            <a:r>
              <a:rPr dirty="0"/>
              <a:t>l</a:t>
            </a:r>
            <a:r>
              <a:rPr spc="-130" dirty="0"/>
              <a:t> </a:t>
            </a:r>
            <a:r>
              <a:rPr dirty="0"/>
              <a:t>F</a:t>
            </a:r>
            <a:r>
              <a:rPr spc="-20" dirty="0"/>
              <a:t>un</a:t>
            </a:r>
            <a:r>
              <a:rPr spc="-45" dirty="0"/>
              <a:t>c</a:t>
            </a:r>
            <a:r>
              <a:rPr dirty="0"/>
              <a:t>t</a:t>
            </a:r>
            <a:r>
              <a:rPr spc="-35" dirty="0"/>
              <a:t>i</a:t>
            </a:r>
            <a:r>
              <a:rPr spc="-55" dirty="0"/>
              <a:t>o</a:t>
            </a:r>
            <a:r>
              <a:rPr spc="-50" dirty="0"/>
              <a:t>n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9" y="1083259"/>
            <a:ext cx="11208385" cy="19469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3.</a:t>
            </a:r>
            <a:r>
              <a:rPr sz="2800" b="1" u="heavy" spc="-3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Sigmoid</a:t>
            </a:r>
            <a:r>
              <a:rPr sz="2800" b="1" u="heavy" spc="-4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kernel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b="1" dirty="0">
                <a:latin typeface="Calibri"/>
                <a:cs typeface="Calibri"/>
              </a:rPr>
              <a:t>sigmoid </a:t>
            </a:r>
            <a:r>
              <a:rPr sz="2800" b="1" spc="-10" dirty="0">
                <a:latin typeface="Calibri"/>
                <a:cs typeface="Calibri"/>
              </a:rPr>
              <a:t>kernel </a:t>
            </a:r>
            <a:r>
              <a:rPr sz="2800" spc="-5" dirty="0">
                <a:latin typeface="Calibri"/>
                <a:cs typeface="Calibri"/>
              </a:rPr>
              <a:t>results </a:t>
            </a:r>
            <a:r>
              <a:rPr sz="2800" dirty="0">
                <a:latin typeface="Calibri"/>
                <a:cs typeface="Calibri"/>
              </a:rPr>
              <a:t>in a </a:t>
            </a:r>
            <a:r>
              <a:rPr sz="2800" spc="-5" dirty="0">
                <a:latin typeface="Calibri"/>
                <a:cs typeface="Calibri"/>
              </a:rPr>
              <a:t>SVM model somewhat analogous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neural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network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using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sigmoid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activation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Greek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letters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kappa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delta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used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kernel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parameters: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8600" y="137160"/>
            <a:ext cx="4218940" cy="116205"/>
            <a:chOff x="228600" y="137160"/>
            <a:chExt cx="4218940" cy="116205"/>
          </a:xfrm>
        </p:grpSpPr>
        <p:sp>
          <p:nvSpPr>
            <p:cNvPr id="5" name="object 5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4206240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4206240" y="103631"/>
                  </a:lnTo>
                  <a:lnTo>
                    <a:pt x="420624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0" y="103631"/>
                  </a:moveTo>
                  <a:lnTo>
                    <a:pt x="4206240" y="103631"/>
                  </a:lnTo>
                  <a:lnTo>
                    <a:pt x="4206240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584191" y="137160"/>
            <a:ext cx="3782695" cy="116205"/>
            <a:chOff x="4584191" y="137160"/>
            <a:chExt cx="3782695" cy="116205"/>
          </a:xfrm>
        </p:grpSpPr>
        <p:sp>
          <p:nvSpPr>
            <p:cNvPr id="8" name="object 8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3770375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770375" y="103631"/>
                  </a:lnTo>
                  <a:lnTo>
                    <a:pt x="3770375" y="0"/>
                  </a:lnTo>
                  <a:close/>
                </a:path>
              </a:pathLst>
            </a:custGeom>
            <a:solidFill>
              <a:srgbClr val="977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0" y="103631"/>
                  </a:moveTo>
                  <a:lnTo>
                    <a:pt x="3770375" y="103631"/>
                  </a:lnTo>
                  <a:lnTo>
                    <a:pt x="3770375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503919" y="137160"/>
            <a:ext cx="3520440" cy="116205"/>
            <a:chOff x="8503919" y="137160"/>
            <a:chExt cx="3520440" cy="116205"/>
          </a:xfrm>
        </p:grpSpPr>
        <p:sp>
          <p:nvSpPr>
            <p:cNvPr id="11" name="object 11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3508248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508248" y="103631"/>
                  </a:lnTo>
                  <a:lnTo>
                    <a:pt x="3508248" y="0"/>
                  </a:lnTo>
                  <a:close/>
                </a:path>
              </a:pathLst>
            </a:custGeom>
            <a:solidFill>
              <a:srgbClr val="9E9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0" y="103631"/>
                  </a:moveTo>
                  <a:lnTo>
                    <a:pt x="3508248" y="103631"/>
                  </a:lnTo>
                  <a:lnTo>
                    <a:pt x="3508248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4600" y="4157069"/>
            <a:ext cx="6004139" cy="548697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537208" y="5573369"/>
            <a:ext cx="577977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41300" algn="l"/>
              </a:tabLst>
            </a:pPr>
            <a:r>
              <a:rPr sz="2800" spc="-30" dirty="0">
                <a:latin typeface="Calibri"/>
                <a:cs typeface="Calibri"/>
              </a:rPr>
              <a:t>"tanh”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5" dirty="0">
                <a:latin typeface="Wingdings"/>
                <a:cs typeface="Wingdings"/>
              </a:rPr>
              <a:t>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hyperbolic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30" dirty="0">
                <a:latin typeface="Calibri"/>
                <a:cs typeface="Calibri"/>
              </a:rPr>
              <a:t>tangent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function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5042661" y="6466204"/>
            <a:ext cx="2111375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 smtClean="0"/>
              <a:t> </a:t>
            </a:r>
            <a:endParaRPr spc="5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" y="365759"/>
            <a:ext cx="11744325" cy="719455"/>
          </a:xfrm>
          <a:prstGeom prst="rect">
            <a:avLst/>
          </a:prstGeom>
          <a:solidFill>
            <a:srgbClr val="660033"/>
          </a:solidFill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4960"/>
              </a:lnSpc>
            </a:pPr>
            <a:r>
              <a:rPr sz="4400" spc="-5" dirty="0">
                <a:solidFill>
                  <a:srgbClr val="D9D9D9"/>
                </a:solidFill>
              </a:rPr>
              <a:t>Support</a:t>
            </a:r>
            <a:r>
              <a:rPr sz="4400" spc="25" dirty="0">
                <a:solidFill>
                  <a:srgbClr val="D9D9D9"/>
                </a:solidFill>
              </a:rPr>
              <a:t> </a:t>
            </a:r>
            <a:r>
              <a:rPr sz="4400" spc="-55" dirty="0">
                <a:solidFill>
                  <a:srgbClr val="D9D9D9"/>
                </a:solidFill>
              </a:rPr>
              <a:t>Vector</a:t>
            </a:r>
            <a:r>
              <a:rPr sz="4400" spc="30" dirty="0">
                <a:solidFill>
                  <a:srgbClr val="D9D9D9"/>
                </a:solidFill>
              </a:rPr>
              <a:t> </a:t>
            </a:r>
            <a:r>
              <a:rPr sz="4400" spc="-5" dirty="0">
                <a:solidFill>
                  <a:srgbClr val="D9D9D9"/>
                </a:solidFill>
              </a:rPr>
              <a:t>Machine</a:t>
            </a:r>
            <a:r>
              <a:rPr sz="4400" spc="30" dirty="0">
                <a:solidFill>
                  <a:srgbClr val="D9D9D9"/>
                </a:solidFill>
              </a:rPr>
              <a:t> </a:t>
            </a:r>
            <a:r>
              <a:rPr sz="4400" spc="-15" dirty="0">
                <a:solidFill>
                  <a:srgbClr val="D9D9D9"/>
                </a:solidFill>
              </a:rPr>
              <a:t>[SVM]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53059" y="1083259"/>
            <a:ext cx="11541125" cy="24904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u="heavy" spc="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How</a:t>
            </a:r>
            <a:r>
              <a:rPr sz="2800" b="1" u="heavy" spc="-60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does</a:t>
            </a:r>
            <a:r>
              <a:rPr sz="2800" b="1" u="heavy" spc="-40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it</a:t>
            </a:r>
            <a:r>
              <a:rPr sz="2800" b="1" u="heavy" spc="-1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work?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Calibri"/>
                <a:cs typeface="Calibri"/>
              </a:rPr>
              <a:t>Rule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thumb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identify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correct </a:t>
            </a:r>
            <a:r>
              <a:rPr sz="2800" spc="-10" dirty="0">
                <a:latin typeface="Calibri"/>
                <a:cs typeface="Calibri"/>
              </a:rPr>
              <a:t>hyperplane</a:t>
            </a:r>
            <a:endParaRPr sz="2800">
              <a:latin typeface="Calibri"/>
              <a:cs typeface="Calibri"/>
            </a:endParaRPr>
          </a:p>
          <a:p>
            <a:pPr marL="984885" indent="-515620">
              <a:lnSpc>
                <a:spcPct val="100000"/>
              </a:lnSpc>
              <a:spcBef>
                <a:spcPts val="80"/>
              </a:spcBef>
              <a:buAutoNum type="alphaLcPeriod"/>
              <a:tabLst>
                <a:tab pos="984885" algn="l"/>
                <a:tab pos="985519" algn="l"/>
              </a:tabLst>
            </a:pPr>
            <a:r>
              <a:rPr sz="3200" b="1" spc="-5" dirty="0">
                <a:latin typeface="Calibri"/>
                <a:cs typeface="Calibri"/>
              </a:rPr>
              <a:t>Select</a:t>
            </a:r>
            <a:r>
              <a:rPr sz="3200" b="1" spc="1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the</a:t>
            </a:r>
            <a:r>
              <a:rPr sz="3200" b="1" spc="20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hyperplane</a:t>
            </a:r>
            <a:r>
              <a:rPr sz="3200" b="1" spc="2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which</a:t>
            </a:r>
            <a:r>
              <a:rPr sz="3200" b="1" spc="10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segregates</a:t>
            </a:r>
            <a:r>
              <a:rPr sz="3200" b="1" spc="4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the</a:t>
            </a:r>
            <a:r>
              <a:rPr sz="3200" b="1" spc="20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two</a:t>
            </a:r>
            <a:r>
              <a:rPr sz="3200" b="1" spc="3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classes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spc="-70" dirty="0">
                <a:latin typeface="Calibri"/>
                <a:cs typeface="Calibri"/>
              </a:rPr>
              <a:t>better.</a:t>
            </a:r>
            <a:endParaRPr sz="3200">
              <a:latin typeface="Calibri"/>
              <a:cs typeface="Calibri"/>
            </a:endParaRPr>
          </a:p>
          <a:p>
            <a:pPr marL="984885" marR="5080" indent="-515620">
              <a:lnSpc>
                <a:spcPts val="3460"/>
              </a:lnSpc>
              <a:spcBef>
                <a:spcPts val="555"/>
              </a:spcBef>
              <a:buAutoNum type="alphaLcPeriod"/>
              <a:tabLst>
                <a:tab pos="984885" algn="l"/>
                <a:tab pos="985519" algn="l"/>
              </a:tabLst>
            </a:pPr>
            <a:r>
              <a:rPr sz="3200" b="1" spc="-10" dirty="0">
                <a:latin typeface="Calibri"/>
                <a:cs typeface="Calibri"/>
              </a:rPr>
              <a:t>Maximizing</a:t>
            </a:r>
            <a:r>
              <a:rPr sz="3200" b="1" spc="1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the</a:t>
            </a:r>
            <a:r>
              <a:rPr sz="3200" b="1" spc="1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distance</a:t>
            </a:r>
            <a:r>
              <a:rPr sz="3200" b="1" spc="20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between</a:t>
            </a:r>
            <a:r>
              <a:rPr sz="3200" b="1" spc="3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the</a:t>
            </a:r>
            <a:r>
              <a:rPr sz="3200" b="1" spc="40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nearest</a:t>
            </a:r>
            <a:r>
              <a:rPr sz="3200" b="1" spc="35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data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point 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(either</a:t>
            </a:r>
            <a:r>
              <a:rPr sz="3200" b="1" spc="3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class)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and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hyperplane.</a:t>
            </a:r>
            <a:r>
              <a:rPr sz="3200" b="1" spc="2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This</a:t>
            </a:r>
            <a:r>
              <a:rPr sz="3200" b="1" spc="1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distance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is</a:t>
            </a:r>
            <a:r>
              <a:rPr sz="3200" b="1" spc="1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called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as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Margin.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8600" y="137160"/>
            <a:ext cx="4218940" cy="116205"/>
            <a:chOff x="228600" y="137160"/>
            <a:chExt cx="4218940" cy="116205"/>
          </a:xfrm>
        </p:grpSpPr>
        <p:sp>
          <p:nvSpPr>
            <p:cNvPr id="5" name="object 5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4206240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4206240" y="103631"/>
                  </a:lnTo>
                  <a:lnTo>
                    <a:pt x="420624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0" y="103631"/>
                  </a:moveTo>
                  <a:lnTo>
                    <a:pt x="4206240" y="103631"/>
                  </a:lnTo>
                  <a:lnTo>
                    <a:pt x="4206240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584191" y="137160"/>
            <a:ext cx="3782695" cy="116205"/>
            <a:chOff x="4584191" y="137160"/>
            <a:chExt cx="3782695" cy="116205"/>
          </a:xfrm>
        </p:grpSpPr>
        <p:sp>
          <p:nvSpPr>
            <p:cNvPr id="8" name="object 8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3770375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770375" y="103631"/>
                  </a:lnTo>
                  <a:lnTo>
                    <a:pt x="3770375" y="0"/>
                  </a:lnTo>
                  <a:close/>
                </a:path>
              </a:pathLst>
            </a:custGeom>
            <a:solidFill>
              <a:srgbClr val="977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0" y="103631"/>
                  </a:moveTo>
                  <a:lnTo>
                    <a:pt x="3770375" y="103631"/>
                  </a:lnTo>
                  <a:lnTo>
                    <a:pt x="3770375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503919" y="137160"/>
            <a:ext cx="3520440" cy="116205"/>
            <a:chOff x="8503919" y="137160"/>
            <a:chExt cx="3520440" cy="116205"/>
          </a:xfrm>
        </p:grpSpPr>
        <p:sp>
          <p:nvSpPr>
            <p:cNvPr id="11" name="object 11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3508248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508248" y="103631"/>
                  </a:lnTo>
                  <a:lnTo>
                    <a:pt x="3508248" y="0"/>
                  </a:lnTo>
                  <a:close/>
                </a:path>
              </a:pathLst>
            </a:custGeom>
            <a:solidFill>
              <a:srgbClr val="9E9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0" y="103631"/>
                  </a:moveTo>
                  <a:lnTo>
                    <a:pt x="3508248" y="103631"/>
                  </a:lnTo>
                  <a:lnTo>
                    <a:pt x="3508248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5042661" y="6466204"/>
            <a:ext cx="2111375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 smtClean="0"/>
              <a:t> </a:t>
            </a:r>
            <a:endParaRPr spc="5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" y="365759"/>
            <a:ext cx="11744325" cy="719455"/>
          </a:xfrm>
          <a:prstGeom prst="rect">
            <a:avLst/>
          </a:prstGeom>
          <a:solidFill>
            <a:srgbClr val="660033"/>
          </a:solidFill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pc="-85" dirty="0"/>
              <a:t>K</a:t>
            </a:r>
            <a:r>
              <a:rPr spc="-30" dirty="0"/>
              <a:t>e</a:t>
            </a:r>
            <a:r>
              <a:rPr spc="-45" dirty="0"/>
              <a:t>r</a:t>
            </a:r>
            <a:r>
              <a:rPr spc="-50" dirty="0"/>
              <a:t>ne</a:t>
            </a:r>
            <a:r>
              <a:rPr dirty="0"/>
              <a:t>l</a:t>
            </a:r>
            <a:r>
              <a:rPr spc="-130" dirty="0"/>
              <a:t> </a:t>
            </a:r>
            <a:r>
              <a:rPr dirty="0"/>
              <a:t>F</a:t>
            </a:r>
            <a:r>
              <a:rPr spc="-20" dirty="0"/>
              <a:t>un</a:t>
            </a:r>
            <a:r>
              <a:rPr spc="-45" dirty="0"/>
              <a:t>c</a:t>
            </a:r>
            <a:r>
              <a:rPr dirty="0"/>
              <a:t>t</a:t>
            </a:r>
            <a:r>
              <a:rPr spc="-35" dirty="0"/>
              <a:t>i</a:t>
            </a:r>
            <a:r>
              <a:rPr spc="-55" dirty="0"/>
              <a:t>o</a:t>
            </a:r>
            <a:r>
              <a:rPr spc="-50" dirty="0"/>
              <a:t>n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9" y="1083259"/>
            <a:ext cx="11383010" cy="28403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4.</a:t>
            </a:r>
            <a:r>
              <a:rPr sz="2800" b="1" u="heavy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Gaussian</a:t>
            </a:r>
            <a:r>
              <a:rPr sz="2800" b="1" u="heavy" spc="-8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RBF</a:t>
            </a:r>
            <a:r>
              <a:rPr sz="2800" b="1" u="heavy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kernel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Gaussian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RBF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kernel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similar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RBF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neural </a:t>
            </a:r>
            <a:r>
              <a:rPr sz="2800" spc="-5" dirty="0">
                <a:latin typeface="Calibri"/>
                <a:cs typeface="Calibri"/>
              </a:rPr>
              <a:t>network.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30"/>
              </a:lnSpc>
              <a:spcBef>
                <a:spcPts val="1050"/>
              </a:spcBef>
              <a:buFont typeface="Arial MT"/>
              <a:buChar char="•"/>
              <a:tabLst>
                <a:tab pos="323215" algn="l"/>
                <a:tab pos="324485" algn="l"/>
              </a:tabLst>
            </a:pPr>
            <a:r>
              <a:rPr dirty="0"/>
              <a:t>	</a:t>
            </a: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used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perform </a:t>
            </a:r>
            <a:r>
              <a:rPr sz="2800" spc="-10" dirty="0">
                <a:latin typeface="Calibri"/>
                <a:cs typeface="Calibri"/>
              </a:rPr>
              <a:t>transformation </a:t>
            </a:r>
            <a:r>
              <a:rPr sz="2800" dirty="0">
                <a:latin typeface="Calibri"/>
                <a:cs typeface="Calibri"/>
              </a:rPr>
              <a:t>when </a:t>
            </a:r>
            <a:r>
              <a:rPr sz="2800" spc="-15" dirty="0">
                <a:latin typeface="Calibri"/>
                <a:cs typeface="Calibri"/>
              </a:rPr>
              <a:t>there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no </a:t>
            </a:r>
            <a:r>
              <a:rPr sz="2800" dirty="0">
                <a:latin typeface="Calibri"/>
                <a:cs typeface="Calibri"/>
              </a:rPr>
              <a:t>prior </a:t>
            </a:r>
            <a:r>
              <a:rPr sz="2800" spc="-5" dirty="0">
                <a:latin typeface="Calibri"/>
                <a:cs typeface="Calibri"/>
              </a:rPr>
              <a:t>knowledge about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data.</a:t>
            </a:r>
            <a:endParaRPr sz="2800">
              <a:latin typeface="Calibri"/>
              <a:cs typeface="Calibri"/>
            </a:endParaRPr>
          </a:p>
          <a:p>
            <a:pPr marL="241300" marR="385445" indent="-229235">
              <a:lnSpc>
                <a:spcPts val="3020"/>
              </a:lnSpc>
              <a:spcBef>
                <a:spcPts val="98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RBF</a:t>
            </a:r>
            <a:r>
              <a:rPr sz="2800" spc="-15" dirty="0">
                <a:latin typeface="Calibri"/>
                <a:cs typeface="Calibri"/>
              </a:rPr>
              <a:t> kernel</a:t>
            </a:r>
            <a:r>
              <a:rPr sz="2800" spc="-10" dirty="0">
                <a:latin typeface="Calibri"/>
                <a:cs typeface="Calibri"/>
              </a:rPr>
              <a:t> performs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well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many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types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thought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reasonable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starting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poi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04631" y="3571519"/>
            <a:ext cx="3828415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70"/>
              </a:lnSpc>
            </a:pPr>
            <a:r>
              <a:rPr sz="2800" spc="-20" dirty="0">
                <a:latin typeface="Calibri"/>
                <a:cs typeface="Calibri"/>
              </a:rPr>
              <a:t>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many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learning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tasks: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8600" y="137160"/>
            <a:ext cx="4218940" cy="116205"/>
            <a:chOff x="228600" y="137160"/>
            <a:chExt cx="4218940" cy="116205"/>
          </a:xfrm>
        </p:grpSpPr>
        <p:sp>
          <p:nvSpPr>
            <p:cNvPr id="6" name="object 6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4206240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4206240" y="103631"/>
                  </a:lnTo>
                  <a:lnTo>
                    <a:pt x="420624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0" y="103631"/>
                  </a:moveTo>
                  <a:lnTo>
                    <a:pt x="4206240" y="103631"/>
                  </a:lnTo>
                  <a:lnTo>
                    <a:pt x="4206240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584191" y="137160"/>
            <a:ext cx="3782695" cy="116205"/>
            <a:chOff x="4584191" y="137160"/>
            <a:chExt cx="3782695" cy="116205"/>
          </a:xfrm>
        </p:grpSpPr>
        <p:sp>
          <p:nvSpPr>
            <p:cNvPr id="9" name="object 9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3770375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770375" y="103631"/>
                  </a:lnTo>
                  <a:lnTo>
                    <a:pt x="3770375" y="0"/>
                  </a:lnTo>
                  <a:close/>
                </a:path>
              </a:pathLst>
            </a:custGeom>
            <a:solidFill>
              <a:srgbClr val="977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0" y="103631"/>
                  </a:moveTo>
                  <a:lnTo>
                    <a:pt x="3770375" y="103631"/>
                  </a:lnTo>
                  <a:lnTo>
                    <a:pt x="3770375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8503919" y="137160"/>
            <a:ext cx="3520440" cy="116205"/>
            <a:chOff x="8503919" y="137160"/>
            <a:chExt cx="3520440" cy="116205"/>
          </a:xfrm>
        </p:grpSpPr>
        <p:sp>
          <p:nvSpPr>
            <p:cNvPr id="12" name="object 12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3508248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508248" y="103631"/>
                  </a:lnTo>
                  <a:lnTo>
                    <a:pt x="3508248" y="0"/>
                  </a:lnTo>
                  <a:close/>
                </a:path>
              </a:pathLst>
            </a:custGeom>
            <a:solidFill>
              <a:srgbClr val="9E9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0" y="103631"/>
                  </a:moveTo>
                  <a:lnTo>
                    <a:pt x="3508248" y="103631"/>
                  </a:lnTo>
                  <a:lnTo>
                    <a:pt x="3508248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5552" y="3520440"/>
            <a:ext cx="4221480" cy="136550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898395" y="5052822"/>
            <a:ext cx="6779895" cy="75247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241300" marR="5080" indent="-228600">
              <a:lnSpc>
                <a:spcPct val="70000"/>
              </a:lnSpc>
              <a:spcBef>
                <a:spcPts val="111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Sigma </a:t>
            </a:r>
            <a:r>
              <a:rPr sz="2800" spc="-10" dirty="0">
                <a:latin typeface="Wingdings"/>
                <a:cs typeface="Wingdings"/>
              </a:rPr>
              <a:t>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adjustable 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parameter (</a:t>
            </a:r>
            <a:r>
              <a:rPr sz="2800" spc="-35" dirty="0">
                <a:latin typeface="Calibri"/>
                <a:cs typeface="Calibri"/>
              </a:rPr>
              <a:t>plays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major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role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performance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kernel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26204" y="6428028"/>
            <a:ext cx="21113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10" dirty="0" smtClean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100054" y="6428028"/>
            <a:ext cx="1778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30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" y="365759"/>
            <a:ext cx="11744325" cy="719455"/>
          </a:xfrm>
          <a:prstGeom prst="rect">
            <a:avLst/>
          </a:prstGeom>
          <a:solidFill>
            <a:srgbClr val="660033"/>
          </a:solidFill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pc="-45" dirty="0"/>
              <a:t>Kernel</a:t>
            </a:r>
            <a:r>
              <a:rPr spc="-135" dirty="0"/>
              <a:t> </a:t>
            </a:r>
            <a:r>
              <a:rPr spc="-30" dirty="0"/>
              <a:t>Functions-</a:t>
            </a:r>
            <a:r>
              <a:rPr spc="-125" dirty="0"/>
              <a:t> </a:t>
            </a:r>
            <a:r>
              <a:rPr spc="-15" dirty="0"/>
              <a:t>How</a:t>
            </a:r>
            <a:r>
              <a:rPr spc="-45" dirty="0"/>
              <a:t> </a:t>
            </a:r>
            <a:r>
              <a:rPr spc="-30" dirty="0"/>
              <a:t>to</a:t>
            </a:r>
            <a:r>
              <a:rPr spc="-60" dirty="0"/>
              <a:t> </a:t>
            </a:r>
            <a:r>
              <a:rPr spc="-5" dirty="0"/>
              <a:t>choose</a:t>
            </a:r>
            <a:r>
              <a:rPr spc="-100" dirty="0"/>
              <a:t> </a:t>
            </a:r>
            <a:r>
              <a:rPr spc="-40" dirty="0"/>
              <a:t>kernel?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252" y="1132334"/>
            <a:ext cx="11216640" cy="483171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05"/>
              </a:spcBef>
              <a:buFont typeface="Wingdings"/>
              <a:buChar char=""/>
              <a:tabLst>
                <a:tab pos="241935" algn="l"/>
              </a:tabLst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reliable</a:t>
            </a:r>
            <a:r>
              <a:rPr sz="32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rule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match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kernel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particular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learning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task.</a:t>
            </a:r>
            <a:endParaRPr sz="32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241935" algn="l"/>
              </a:tabLst>
            </a:pP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fit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depends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on:</a:t>
            </a:r>
            <a:endParaRPr sz="32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699135" algn="l"/>
              </a:tabLst>
            </a:pP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concept</a:t>
            </a:r>
            <a:r>
              <a:rPr sz="32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32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learned</a:t>
            </a:r>
            <a:endParaRPr sz="32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699135" algn="l"/>
              </a:tabLst>
            </a:pP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amount</a:t>
            </a:r>
            <a:r>
              <a:rPr sz="32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training</a:t>
            </a:r>
            <a:r>
              <a:rPr sz="32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40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and</a:t>
            </a:r>
            <a:endParaRPr sz="32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699135" algn="l"/>
              </a:tabLst>
            </a:pPr>
            <a:r>
              <a:rPr sz="3200" spc="-10" dirty="0">
                <a:latin typeface="Calibri"/>
                <a:cs typeface="Calibri"/>
              </a:rPr>
              <a:t>The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relationships</a:t>
            </a:r>
            <a:r>
              <a:rPr sz="3200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among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features.</a:t>
            </a:r>
            <a:endParaRPr sz="3200">
              <a:latin typeface="Calibri"/>
              <a:cs typeface="Calibri"/>
            </a:endParaRPr>
          </a:p>
          <a:p>
            <a:pPr marL="241300" marR="5080" indent="-229235">
              <a:lnSpc>
                <a:spcPct val="100000"/>
              </a:lnSpc>
              <a:spcBef>
                <a:spcPts val="85"/>
              </a:spcBef>
              <a:buFont typeface="Arial MT"/>
              <a:buChar char="•"/>
              <a:tabLst>
                <a:tab pos="241935" algn="l"/>
              </a:tabLst>
            </a:pPr>
            <a:r>
              <a:rPr sz="3600" spc="-5" dirty="0">
                <a:latin typeface="Calibri"/>
                <a:cs typeface="Calibri"/>
              </a:rPr>
              <a:t>trial </a:t>
            </a:r>
            <a:r>
              <a:rPr sz="3600" dirty="0">
                <a:latin typeface="Calibri"/>
                <a:cs typeface="Calibri"/>
              </a:rPr>
              <a:t>and </a:t>
            </a:r>
            <a:r>
              <a:rPr sz="3600" spc="-15" dirty="0">
                <a:latin typeface="Calibri"/>
                <a:cs typeface="Calibri"/>
              </a:rPr>
              <a:t>error </a:t>
            </a:r>
            <a:r>
              <a:rPr sz="3600" spc="-5" dirty="0">
                <a:latin typeface="Calibri"/>
                <a:cs typeface="Calibri"/>
              </a:rPr>
              <a:t>is </a:t>
            </a:r>
            <a:r>
              <a:rPr sz="3600" spc="-20" dirty="0">
                <a:latin typeface="Calibri"/>
                <a:cs typeface="Calibri"/>
              </a:rPr>
              <a:t>required </a:t>
            </a:r>
            <a:r>
              <a:rPr sz="3600" spc="-10" dirty="0">
                <a:latin typeface="Calibri"/>
                <a:cs typeface="Calibri"/>
              </a:rPr>
              <a:t>by </a:t>
            </a:r>
            <a:r>
              <a:rPr sz="3600" spc="-15" dirty="0">
                <a:latin typeface="Calibri"/>
                <a:cs typeface="Calibri"/>
              </a:rPr>
              <a:t>training </a:t>
            </a:r>
            <a:r>
              <a:rPr sz="3600" dirty="0">
                <a:latin typeface="Calibri"/>
                <a:cs typeface="Calibri"/>
              </a:rPr>
              <a:t>and </a:t>
            </a:r>
            <a:r>
              <a:rPr sz="3600" spc="-15" dirty="0">
                <a:latin typeface="Calibri"/>
                <a:cs typeface="Calibri"/>
              </a:rPr>
              <a:t>evaluating </a:t>
            </a:r>
            <a:r>
              <a:rPr sz="3600" spc="-20" dirty="0">
                <a:latin typeface="Calibri"/>
                <a:cs typeface="Calibri"/>
              </a:rPr>
              <a:t>several </a:t>
            </a:r>
            <a:r>
              <a:rPr sz="3600" spc="-80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SVMs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on </a:t>
            </a:r>
            <a:r>
              <a:rPr sz="3600" dirty="0">
                <a:latin typeface="Calibri"/>
                <a:cs typeface="Calibri"/>
              </a:rPr>
              <a:t>a </a:t>
            </a:r>
            <a:r>
              <a:rPr sz="3600" spc="-10" dirty="0">
                <a:latin typeface="Calibri"/>
                <a:cs typeface="Calibri"/>
              </a:rPr>
              <a:t>validation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dataset.</a:t>
            </a:r>
            <a:endParaRPr sz="3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15"/>
              </a:spcBef>
              <a:buFont typeface="Wingdings"/>
              <a:buChar char=""/>
              <a:tabLst>
                <a:tab pos="241935" algn="l"/>
              </a:tabLst>
            </a:pPr>
            <a:r>
              <a:rPr sz="3200" spc="-5" dirty="0">
                <a:latin typeface="Calibri"/>
                <a:cs typeface="Calibri"/>
              </a:rPr>
              <a:t>Choice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50" dirty="0">
                <a:latin typeface="Calibri"/>
                <a:cs typeface="Calibri"/>
              </a:rPr>
              <a:t>kernel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arbitrary</a:t>
            </a:r>
            <a:endParaRPr sz="32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699135" algn="l"/>
              </a:tabLst>
            </a:pPr>
            <a:r>
              <a:rPr sz="3200" spc="-20" dirty="0">
                <a:latin typeface="Calibri"/>
                <a:cs typeface="Calibri"/>
              </a:rPr>
              <a:t>Performance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may </a:t>
            </a:r>
            <a:r>
              <a:rPr sz="3200" spc="-15" dirty="0">
                <a:latin typeface="Calibri"/>
                <a:cs typeface="Calibri"/>
              </a:rPr>
              <a:t>vary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slightly.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8600" y="137160"/>
            <a:ext cx="4218940" cy="116205"/>
            <a:chOff x="228600" y="137160"/>
            <a:chExt cx="4218940" cy="116205"/>
          </a:xfrm>
        </p:grpSpPr>
        <p:sp>
          <p:nvSpPr>
            <p:cNvPr id="5" name="object 5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4206240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4206240" y="103631"/>
                  </a:lnTo>
                  <a:lnTo>
                    <a:pt x="420624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0" y="103631"/>
                  </a:moveTo>
                  <a:lnTo>
                    <a:pt x="4206240" y="103631"/>
                  </a:lnTo>
                  <a:lnTo>
                    <a:pt x="4206240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584191" y="137160"/>
            <a:ext cx="3782695" cy="116205"/>
            <a:chOff x="4584191" y="137160"/>
            <a:chExt cx="3782695" cy="116205"/>
          </a:xfrm>
        </p:grpSpPr>
        <p:sp>
          <p:nvSpPr>
            <p:cNvPr id="8" name="object 8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3770375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770375" y="103631"/>
                  </a:lnTo>
                  <a:lnTo>
                    <a:pt x="3770375" y="0"/>
                  </a:lnTo>
                  <a:close/>
                </a:path>
              </a:pathLst>
            </a:custGeom>
            <a:solidFill>
              <a:srgbClr val="977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0" y="103631"/>
                  </a:moveTo>
                  <a:lnTo>
                    <a:pt x="3770375" y="103631"/>
                  </a:lnTo>
                  <a:lnTo>
                    <a:pt x="3770375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503919" y="137160"/>
            <a:ext cx="3520440" cy="116205"/>
            <a:chOff x="8503919" y="137160"/>
            <a:chExt cx="3520440" cy="116205"/>
          </a:xfrm>
        </p:grpSpPr>
        <p:sp>
          <p:nvSpPr>
            <p:cNvPr id="11" name="object 11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3508248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508248" y="103631"/>
                  </a:lnTo>
                  <a:lnTo>
                    <a:pt x="3508248" y="0"/>
                  </a:lnTo>
                  <a:close/>
                </a:path>
              </a:pathLst>
            </a:custGeom>
            <a:solidFill>
              <a:srgbClr val="9E9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0" y="103631"/>
                  </a:moveTo>
                  <a:lnTo>
                    <a:pt x="3508248" y="103631"/>
                  </a:lnTo>
                  <a:lnTo>
                    <a:pt x="3508248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5042661" y="6466204"/>
            <a:ext cx="2111375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 smtClean="0"/>
              <a:t> </a:t>
            </a:r>
            <a:endParaRPr spc="5" dirty="0"/>
          </a:p>
        </p:txBody>
      </p:sp>
      <p:sp>
        <p:nvSpPr>
          <p:cNvPr id="14" name="object 14"/>
          <p:cNvSpPr txBox="1"/>
          <p:nvPr/>
        </p:nvSpPr>
        <p:spPr>
          <a:xfrm>
            <a:off x="11074654" y="6466204"/>
            <a:ext cx="228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" y="365759"/>
            <a:ext cx="11744325" cy="719455"/>
          </a:xfrm>
          <a:prstGeom prst="rect">
            <a:avLst/>
          </a:prstGeom>
          <a:solidFill>
            <a:srgbClr val="660033"/>
          </a:solidFill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pc="-45" dirty="0"/>
              <a:t>S</a:t>
            </a:r>
            <a:r>
              <a:rPr spc="-30" dirty="0"/>
              <a:t>V</a:t>
            </a:r>
            <a:r>
              <a:rPr spc="-45" dirty="0"/>
              <a:t>M</a:t>
            </a:r>
            <a:r>
              <a:rPr dirty="0"/>
              <a:t>-</a:t>
            </a:r>
            <a:r>
              <a:rPr spc="-145" dirty="0"/>
              <a:t> </a:t>
            </a:r>
            <a:r>
              <a:rPr spc="-45" dirty="0"/>
              <a:t>N</a:t>
            </a:r>
            <a:r>
              <a:rPr spc="-35" dirty="0"/>
              <a:t>o</a:t>
            </a:r>
            <a:r>
              <a:rPr dirty="0"/>
              <a:t>n</a:t>
            </a:r>
            <a:r>
              <a:rPr spc="-140" dirty="0"/>
              <a:t> </a:t>
            </a:r>
            <a:r>
              <a:rPr dirty="0"/>
              <a:t>l</a:t>
            </a:r>
            <a:r>
              <a:rPr spc="-35" dirty="0"/>
              <a:t>i</a:t>
            </a:r>
            <a:r>
              <a:rPr spc="-50" dirty="0"/>
              <a:t>n</a:t>
            </a:r>
            <a:r>
              <a:rPr spc="-55" dirty="0"/>
              <a:t>e</a:t>
            </a:r>
            <a:r>
              <a:rPr spc="-40" dirty="0"/>
              <a:t>a</a:t>
            </a:r>
            <a:r>
              <a:rPr dirty="0"/>
              <a:t>r</a:t>
            </a:r>
            <a:r>
              <a:rPr spc="-160" dirty="0"/>
              <a:t> </a:t>
            </a:r>
            <a:r>
              <a:rPr spc="-90" dirty="0"/>
              <a:t>K</a:t>
            </a:r>
            <a:r>
              <a:rPr spc="-30" dirty="0"/>
              <a:t>e</a:t>
            </a:r>
            <a:r>
              <a:rPr spc="-45" dirty="0"/>
              <a:t>r</a:t>
            </a:r>
            <a:r>
              <a:rPr spc="-50" dirty="0"/>
              <a:t>n</a:t>
            </a:r>
            <a:r>
              <a:rPr spc="-40" dirty="0"/>
              <a:t>a</a:t>
            </a:r>
            <a:r>
              <a:rPr dirty="0"/>
              <a:t>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8600" y="137160"/>
            <a:ext cx="4218940" cy="116205"/>
            <a:chOff x="228600" y="137160"/>
            <a:chExt cx="4218940" cy="116205"/>
          </a:xfrm>
        </p:grpSpPr>
        <p:sp>
          <p:nvSpPr>
            <p:cNvPr id="4" name="object 4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4206240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4206240" y="103631"/>
                  </a:lnTo>
                  <a:lnTo>
                    <a:pt x="420624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0" y="103631"/>
                  </a:moveTo>
                  <a:lnTo>
                    <a:pt x="4206240" y="103631"/>
                  </a:lnTo>
                  <a:lnTo>
                    <a:pt x="4206240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584191" y="137160"/>
            <a:ext cx="3782695" cy="116205"/>
            <a:chOff x="4584191" y="137160"/>
            <a:chExt cx="3782695" cy="116205"/>
          </a:xfrm>
        </p:grpSpPr>
        <p:sp>
          <p:nvSpPr>
            <p:cNvPr id="7" name="object 7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3770375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770375" y="103631"/>
                  </a:lnTo>
                  <a:lnTo>
                    <a:pt x="3770375" y="0"/>
                  </a:lnTo>
                  <a:close/>
                </a:path>
              </a:pathLst>
            </a:custGeom>
            <a:solidFill>
              <a:srgbClr val="977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0" y="103631"/>
                  </a:moveTo>
                  <a:lnTo>
                    <a:pt x="3770375" y="103631"/>
                  </a:lnTo>
                  <a:lnTo>
                    <a:pt x="3770375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8503919" y="137160"/>
            <a:ext cx="3520440" cy="116205"/>
            <a:chOff x="8503919" y="137160"/>
            <a:chExt cx="3520440" cy="116205"/>
          </a:xfrm>
        </p:grpSpPr>
        <p:sp>
          <p:nvSpPr>
            <p:cNvPr id="10" name="object 10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3508248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508248" y="103631"/>
                  </a:lnTo>
                  <a:lnTo>
                    <a:pt x="3508248" y="0"/>
                  </a:lnTo>
                  <a:close/>
                </a:path>
              </a:pathLst>
            </a:custGeom>
            <a:solidFill>
              <a:srgbClr val="9E9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0" y="103631"/>
                  </a:moveTo>
                  <a:lnTo>
                    <a:pt x="3508248" y="103631"/>
                  </a:lnTo>
                  <a:lnTo>
                    <a:pt x="3508248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288" y="1600200"/>
            <a:ext cx="11618976" cy="5071872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5042661" y="6466204"/>
            <a:ext cx="2111375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 smtClean="0"/>
              <a:t> </a:t>
            </a:r>
            <a:endParaRPr spc="5" dirty="0"/>
          </a:p>
        </p:txBody>
      </p:sp>
      <p:sp>
        <p:nvSpPr>
          <p:cNvPr id="14" name="object 14"/>
          <p:cNvSpPr txBox="1"/>
          <p:nvPr/>
        </p:nvSpPr>
        <p:spPr>
          <a:xfrm>
            <a:off x="11074654" y="6466204"/>
            <a:ext cx="228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" y="365759"/>
            <a:ext cx="11744325" cy="719455"/>
          </a:xfrm>
          <a:prstGeom prst="rect">
            <a:avLst/>
          </a:prstGeom>
          <a:solidFill>
            <a:srgbClr val="660033"/>
          </a:solidFill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pc="-40" dirty="0"/>
              <a:t>M</a:t>
            </a:r>
            <a:r>
              <a:rPr spc="-20" dirty="0"/>
              <a:t>u</a:t>
            </a:r>
            <a:r>
              <a:rPr spc="-30" dirty="0"/>
              <a:t>l</a:t>
            </a:r>
            <a:r>
              <a:rPr spc="-60" dirty="0"/>
              <a:t>t</a:t>
            </a:r>
            <a:r>
              <a:rPr dirty="0"/>
              <a:t>i</a:t>
            </a:r>
            <a:r>
              <a:rPr spc="-150" dirty="0"/>
              <a:t> </a:t>
            </a:r>
            <a:r>
              <a:rPr spc="-30" dirty="0"/>
              <a:t>C</a:t>
            </a:r>
            <a:r>
              <a:rPr dirty="0"/>
              <a:t>l</a:t>
            </a:r>
            <a:r>
              <a:rPr spc="-40" dirty="0"/>
              <a:t>a</a:t>
            </a:r>
            <a:r>
              <a:rPr spc="-50" dirty="0"/>
              <a:t>s</a:t>
            </a:r>
            <a:r>
              <a:rPr dirty="0"/>
              <a:t>s</a:t>
            </a:r>
            <a:r>
              <a:rPr spc="-170" dirty="0"/>
              <a:t> </a:t>
            </a:r>
            <a:r>
              <a:rPr spc="-45" dirty="0"/>
              <a:t>S</a:t>
            </a:r>
            <a:r>
              <a:rPr spc="-30" dirty="0"/>
              <a:t>V</a:t>
            </a:r>
            <a:r>
              <a:rPr dirty="0"/>
              <a:t>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/>
              <a:t>Multiclass</a:t>
            </a:r>
            <a:r>
              <a:rPr spc="-75" dirty="0"/>
              <a:t> </a:t>
            </a:r>
            <a:r>
              <a:rPr spc="-5" dirty="0"/>
              <a:t>Classification</a:t>
            </a:r>
          </a:p>
          <a:p>
            <a:pPr marL="241300" marR="5080" indent="-229235">
              <a:lnSpc>
                <a:spcPts val="3020"/>
              </a:lnSpc>
              <a:spcBef>
                <a:spcPts val="1060"/>
              </a:spcBef>
              <a:buFont typeface="Arial MT"/>
              <a:buChar char="•"/>
              <a:tabLst>
                <a:tab pos="241935" algn="l"/>
              </a:tabLst>
            </a:pPr>
            <a:r>
              <a:rPr u="none" dirty="0">
                <a:solidFill>
                  <a:srgbClr val="000000"/>
                </a:solidFill>
              </a:rPr>
              <a:t>In</a:t>
            </a:r>
            <a:r>
              <a:rPr u="none" spc="-10" dirty="0">
                <a:solidFill>
                  <a:srgbClr val="000000"/>
                </a:solidFill>
              </a:rPr>
              <a:t> </a:t>
            </a:r>
            <a:r>
              <a:rPr u="none" spc="5" dirty="0">
                <a:solidFill>
                  <a:srgbClr val="000000"/>
                </a:solidFill>
              </a:rPr>
              <a:t>this</a:t>
            </a:r>
            <a:r>
              <a:rPr u="none" spc="-2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type,</a:t>
            </a:r>
            <a:r>
              <a:rPr u="none" spc="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the machine</a:t>
            </a:r>
            <a:r>
              <a:rPr u="none" spc="-50" dirty="0">
                <a:solidFill>
                  <a:srgbClr val="000000"/>
                </a:solidFill>
              </a:rPr>
              <a:t> </a:t>
            </a:r>
            <a:r>
              <a:rPr u="none" spc="5" dirty="0">
                <a:solidFill>
                  <a:srgbClr val="000000"/>
                </a:solidFill>
              </a:rPr>
              <a:t>should</a:t>
            </a:r>
            <a:r>
              <a:rPr u="none" spc="-45" dirty="0">
                <a:solidFill>
                  <a:srgbClr val="000000"/>
                </a:solidFill>
              </a:rPr>
              <a:t> </a:t>
            </a:r>
            <a:r>
              <a:rPr u="none" spc="5" dirty="0">
                <a:solidFill>
                  <a:srgbClr val="000000"/>
                </a:solidFill>
              </a:rPr>
              <a:t>classify</a:t>
            </a:r>
            <a:r>
              <a:rPr u="none" spc="-6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an </a:t>
            </a:r>
            <a:r>
              <a:rPr u="none" spc="-5" dirty="0">
                <a:solidFill>
                  <a:srgbClr val="000000"/>
                </a:solidFill>
              </a:rPr>
              <a:t>instance</a:t>
            </a:r>
            <a:r>
              <a:rPr u="none" spc="-2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as</a:t>
            </a:r>
            <a:r>
              <a:rPr u="none" spc="-5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only</a:t>
            </a:r>
            <a:r>
              <a:rPr u="none" spc="-4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one of three </a:t>
            </a:r>
            <a:r>
              <a:rPr u="none" spc="-62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classes</a:t>
            </a:r>
            <a:r>
              <a:rPr u="none" spc="-6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or </a:t>
            </a:r>
            <a:r>
              <a:rPr u="none" spc="-5" dirty="0">
                <a:solidFill>
                  <a:srgbClr val="000000"/>
                </a:solidFill>
              </a:rPr>
              <a:t>more.</a:t>
            </a: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935" algn="l"/>
              </a:tabLst>
            </a:pPr>
            <a:r>
              <a:rPr b="0" u="none" spc="-5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b="0" u="none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u="none" spc="-5" dirty="0">
                <a:solidFill>
                  <a:srgbClr val="000000"/>
                </a:solidFill>
                <a:latin typeface="Calibri"/>
                <a:cs typeface="Calibri"/>
              </a:rPr>
              <a:t>following</a:t>
            </a:r>
            <a:r>
              <a:rPr b="0" u="none" spc="-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u="none" spc="-15" dirty="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b="0" u="none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u="none" spc="-15" dirty="0">
                <a:solidFill>
                  <a:srgbClr val="000000"/>
                </a:solidFill>
                <a:latin typeface="Calibri"/>
                <a:cs typeface="Calibri"/>
              </a:rPr>
              <a:t>examples</a:t>
            </a:r>
            <a:r>
              <a:rPr b="0" u="none" dirty="0">
                <a:solidFill>
                  <a:srgbClr val="000000"/>
                </a:solidFill>
                <a:latin typeface="Calibri"/>
                <a:cs typeface="Calibri"/>
              </a:rPr>
              <a:t> of</a:t>
            </a:r>
            <a:r>
              <a:rPr b="0" u="none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u="none" spc="-5" dirty="0">
                <a:solidFill>
                  <a:srgbClr val="000000"/>
                </a:solidFill>
                <a:latin typeface="Calibri"/>
                <a:cs typeface="Calibri"/>
              </a:rPr>
              <a:t>multiclass</a:t>
            </a:r>
            <a:r>
              <a:rPr b="0" u="none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u="none" spc="-5" dirty="0">
                <a:solidFill>
                  <a:srgbClr val="000000"/>
                </a:solidFill>
                <a:latin typeface="Calibri"/>
                <a:cs typeface="Calibri"/>
              </a:rPr>
              <a:t>classification:</a:t>
            </a:r>
          </a:p>
          <a:p>
            <a:pPr marL="698500" lvl="1" indent="-229235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Classifying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text</a:t>
            </a:r>
            <a:r>
              <a:rPr sz="2400" dirty="0">
                <a:latin typeface="Calibri"/>
                <a:cs typeface="Calibri"/>
              </a:rPr>
              <a:t> 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positive,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negative,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neutral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Determining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breed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image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Categorizing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news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article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sports,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politics,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economics,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social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8600" y="137160"/>
            <a:ext cx="4218940" cy="116205"/>
            <a:chOff x="228600" y="137160"/>
            <a:chExt cx="4218940" cy="116205"/>
          </a:xfrm>
        </p:grpSpPr>
        <p:sp>
          <p:nvSpPr>
            <p:cNvPr id="5" name="object 5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4206240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4206240" y="103631"/>
                  </a:lnTo>
                  <a:lnTo>
                    <a:pt x="420624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0" y="103631"/>
                  </a:moveTo>
                  <a:lnTo>
                    <a:pt x="4206240" y="103631"/>
                  </a:lnTo>
                  <a:lnTo>
                    <a:pt x="4206240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584191" y="137160"/>
            <a:ext cx="3782695" cy="116205"/>
            <a:chOff x="4584191" y="137160"/>
            <a:chExt cx="3782695" cy="116205"/>
          </a:xfrm>
        </p:grpSpPr>
        <p:sp>
          <p:nvSpPr>
            <p:cNvPr id="8" name="object 8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3770375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770375" y="103631"/>
                  </a:lnTo>
                  <a:lnTo>
                    <a:pt x="3770375" y="0"/>
                  </a:lnTo>
                  <a:close/>
                </a:path>
              </a:pathLst>
            </a:custGeom>
            <a:solidFill>
              <a:srgbClr val="977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0" y="103631"/>
                  </a:moveTo>
                  <a:lnTo>
                    <a:pt x="3770375" y="103631"/>
                  </a:lnTo>
                  <a:lnTo>
                    <a:pt x="3770375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503919" y="137160"/>
            <a:ext cx="3520440" cy="116205"/>
            <a:chOff x="8503919" y="137160"/>
            <a:chExt cx="3520440" cy="116205"/>
          </a:xfrm>
        </p:grpSpPr>
        <p:sp>
          <p:nvSpPr>
            <p:cNvPr id="11" name="object 11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3508248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508248" y="103631"/>
                  </a:lnTo>
                  <a:lnTo>
                    <a:pt x="3508248" y="0"/>
                  </a:lnTo>
                  <a:close/>
                </a:path>
              </a:pathLst>
            </a:custGeom>
            <a:solidFill>
              <a:srgbClr val="9E9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0" y="103631"/>
                  </a:moveTo>
                  <a:lnTo>
                    <a:pt x="3508248" y="103631"/>
                  </a:lnTo>
                  <a:lnTo>
                    <a:pt x="3508248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5042661" y="6466204"/>
            <a:ext cx="2111375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 smtClean="0"/>
              <a:t> </a:t>
            </a:r>
            <a:endParaRPr spc="5" dirty="0"/>
          </a:p>
        </p:txBody>
      </p:sp>
      <p:sp>
        <p:nvSpPr>
          <p:cNvPr id="14" name="object 14"/>
          <p:cNvSpPr txBox="1"/>
          <p:nvPr/>
        </p:nvSpPr>
        <p:spPr>
          <a:xfrm>
            <a:off x="11074654" y="6466204"/>
            <a:ext cx="228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" y="365759"/>
            <a:ext cx="11744325" cy="719455"/>
          </a:xfrm>
          <a:prstGeom prst="rect">
            <a:avLst/>
          </a:prstGeom>
          <a:solidFill>
            <a:srgbClr val="660033"/>
          </a:solidFill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pc="-40" dirty="0"/>
              <a:t>M</a:t>
            </a:r>
            <a:r>
              <a:rPr spc="-20" dirty="0"/>
              <a:t>u</a:t>
            </a:r>
            <a:r>
              <a:rPr spc="-30" dirty="0"/>
              <a:t>l</a:t>
            </a:r>
            <a:r>
              <a:rPr spc="-60" dirty="0"/>
              <a:t>t</a:t>
            </a:r>
            <a:r>
              <a:rPr dirty="0"/>
              <a:t>i</a:t>
            </a:r>
            <a:r>
              <a:rPr spc="-150" dirty="0"/>
              <a:t> </a:t>
            </a:r>
            <a:r>
              <a:rPr spc="-30" dirty="0"/>
              <a:t>C</a:t>
            </a:r>
            <a:r>
              <a:rPr dirty="0"/>
              <a:t>l</a:t>
            </a:r>
            <a:r>
              <a:rPr spc="-40" dirty="0"/>
              <a:t>a</a:t>
            </a:r>
            <a:r>
              <a:rPr spc="-50" dirty="0"/>
              <a:t>s</a:t>
            </a:r>
            <a:r>
              <a:rPr dirty="0"/>
              <a:t>s</a:t>
            </a:r>
            <a:r>
              <a:rPr spc="-170" dirty="0"/>
              <a:t> </a:t>
            </a:r>
            <a:r>
              <a:rPr spc="-45" dirty="0"/>
              <a:t>S</a:t>
            </a:r>
            <a:r>
              <a:rPr spc="-30" dirty="0"/>
              <a:t>V</a:t>
            </a:r>
            <a:r>
              <a:rPr dirty="0"/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9" y="1167764"/>
            <a:ext cx="11123930" cy="339661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90"/>
              </a:spcBef>
            </a:pP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dirty="0">
                <a:latin typeface="Calibri"/>
                <a:cs typeface="Calibri"/>
              </a:rPr>
              <a:t>its </a:t>
            </a:r>
            <a:r>
              <a:rPr sz="2800" spc="-5" dirty="0">
                <a:latin typeface="Calibri"/>
                <a:cs typeface="Calibri"/>
              </a:rPr>
              <a:t>most simple type SVM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5" dirty="0">
                <a:latin typeface="Calibri"/>
                <a:cs typeface="Calibri"/>
              </a:rPr>
              <a:t>applied </a:t>
            </a:r>
            <a:r>
              <a:rPr sz="2800" spc="5" dirty="0">
                <a:latin typeface="Calibri"/>
                <a:cs typeface="Calibri"/>
              </a:rPr>
              <a:t>on </a:t>
            </a:r>
            <a:r>
              <a:rPr sz="2800" dirty="0">
                <a:latin typeface="Calibri"/>
                <a:cs typeface="Calibri"/>
              </a:rPr>
              <a:t>binary </a:t>
            </a:r>
            <a:r>
              <a:rPr sz="2800" spc="-5" dirty="0">
                <a:latin typeface="Calibri"/>
                <a:cs typeface="Calibri"/>
              </a:rPr>
              <a:t>classification, </a:t>
            </a:r>
            <a:r>
              <a:rPr sz="2800" dirty="0">
                <a:latin typeface="Calibri"/>
                <a:cs typeface="Calibri"/>
              </a:rPr>
              <a:t>dividing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points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either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5" dirty="0">
                <a:latin typeface="Calibri"/>
                <a:cs typeface="Calibri"/>
              </a:rPr>
              <a:t>1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0.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800" spc="-1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multiclass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classification,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principle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utilized.</a:t>
            </a:r>
            <a:endParaRPr sz="2800">
              <a:latin typeface="Calibri"/>
              <a:cs typeface="Calibri"/>
            </a:endParaRPr>
          </a:p>
          <a:p>
            <a:pPr marL="12700" marR="608330">
              <a:lnSpc>
                <a:spcPct val="119300"/>
              </a:lnSpc>
              <a:spcBef>
                <a:spcPts val="25"/>
              </a:spcBef>
            </a:pPr>
            <a:r>
              <a:rPr sz="2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The multiclass</a:t>
            </a:r>
            <a:r>
              <a:rPr sz="28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problem</a:t>
            </a:r>
            <a:r>
              <a:rPr sz="2800" b="1" u="heavy" spc="-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is</a:t>
            </a:r>
            <a:r>
              <a:rPr sz="2800" b="1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broken</a:t>
            </a:r>
            <a:r>
              <a:rPr sz="2800" b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down</a:t>
            </a:r>
            <a:r>
              <a:rPr sz="2800" b="1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to</a:t>
            </a:r>
            <a:r>
              <a:rPr sz="2800" b="1" u="heavy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multiple</a:t>
            </a:r>
            <a:r>
              <a:rPr sz="2800" b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binary</a:t>
            </a:r>
            <a:r>
              <a:rPr sz="2800" b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classification </a:t>
            </a:r>
            <a:r>
              <a:rPr sz="2800" b="1" spc="-6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2</a:t>
            </a:r>
            <a:r>
              <a:rPr sz="2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Approaches: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Arial MT"/>
              <a:buChar char="•"/>
              <a:tabLst>
                <a:tab pos="241935" algn="l"/>
              </a:tabLst>
            </a:pPr>
            <a:r>
              <a:rPr sz="2800" b="1" i="1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One-to-One</a:t>
            </a:r>
            <a:r>
              <a:rPr sz="2800" b="1" i="1" u="heavy" spc="-7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800" b="1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approach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Arial MT"/>
              <a:buChar char="•"/>
              <a:tabLst>
                <a:tab pos="241935" algn="l"/>
              </a:tabLst>
            </a:pPr>
            <a:r>
              <a:rPr sz="2800" b="1" i="1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One-to-Rest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8600" y="137160"/>
            <a:ext cx="4218940" cy="116205"/>
            <a:chOff x="228600" y="137160"/>
            <a:chExt cx="4218940" cy="116205"/>
          </a:xfrm>
        </p:grpSpPr>
        <p:sp>
          <p:nvSpPr>
            <p:cNvPr id="5" name="object 5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4206240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4206240" y="103631"/>
                  </a:lnTo>
                  <a:lnTo>
                    <a:pt x="420624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0" y="103631"/>
                  </a:moveTo>
                  <a:lnTo>
                    <a:pt x="4206240" y="103631"/>
                  </a:lnTo>
                  <a:lnTo>
                    <a:pt x="4206240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584191" y="137160"/>
            <a:ext cx="3782695" cy="116205"/>
            <a:chOff x="4584191" y="137160"/>
            <a:chExt cx="3782695" cy="116205"/>
          </a:xfrm>
        </p:grpSpPr>
        <p:sp>
          <p:nvSpPr>
            <p:cNvPr id="8" name="object 8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3770375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770375" y="103631"/>
                  </a:lnTo>
                  <a:lnTo>
                    <a:pt x="3770375" y="0"/>
                  </a:lnTo>
                  <a:close/>
                </a:path>
              </a:pathLst>
            </a:custGeom>
            <a:solidFill>
              <a:srgbClr val="977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0" y="103631"/>
                  </a:moveTo>
                  <a:lnTo>
                    <a:pt x="3770375" y="103631"/>
                  </a:lnTo>
                  <a:lnTo>
                    <a:pt x="3770375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503919" y="137160"/>
            <a:ext cx="3520440" cy="116205"/>
            <a:chOff x="8503919" y="137160"/>
            <a:chExt cx="3520440" cy="116205"/>
          </a:xfrm>
        </p:grpSpPr>
        <p:sp>
          <p:nvSpPr>
            <p:cNvPr id="11" name="object 11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3508248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508248" y="103631"/>
                  </a:lnTo>
                  <a:lnTo>
                    <a:pt x="3508248" y="0"/>
                  </a:lnTo>
                  <a:close/>
                </a:path>
              </a:pathLst>
            </a:custGeom>
            <a:solidFill>
              <a:srgbClr val="9E9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0" y="103631"/>
                  </a:moveTo>
                  <a:lnTo>
                    <a:pt x="3508248" y="103631"/>
                  </a:lnTo>
                  <a:lnTo>
                    <a:pt x="3508248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5042661" y="6466204"/>
            <a:ext cx="2111375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 smtClean="0"/>
              <a:t> </a:t>
            </a:r>
            <a:endParaRPr spc="5" dirty="0"/>
          </a:p>
        </p:txBody>
      </p:sp>
      <p:sp>
        <p:nvSpPr>
          <p:cNvPr id="14" name="object 14"/>
          <p:cNvSpPr txBox="1"/>
          <p:nvPr/>
        </p:nvSpPr>
        <p:spPr>
          <a:xfrm>
            <a:off x="11074654" y="6466204"/>
            <a:ext cx="228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" y="365759"/>
            <a:ext cx="11744325" cy="719455"/>
          </a:xfrm>
          <a:prstGeom prst="rect">
            <a:avLst/>
          </a:prstGeom>
          <a:solidFill>
            <a:srgbClr val="660033"/>
          </a:solidFill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pc="-40" dirty="0"/>
              <a:t>M</a:t>
            </a:r>
            <a:r>
              <a:rPr spc="-20" dirty="0"/>
              <a:t>u</a:t>
            </a:r>
            <a:r>
              <a:rPr spc="-30" dirty="0"/>
              <a:t>l</a:t>
            </a:r>
            <a:r>
              <a:rPr spc="-60" dirty="0"/>
              <a:t>t</a:t>
            </a:r>
            <a:r>
              <a:rPr dirty="0"/>
              <a:t>i</a:t>
            </a:r>
            <a:r>
              <a:rPr spc="-150" dirty="0"/>
              <a:t> </a:t>
            </a:r>
            <a:r>
              <a:rPr spc="-30" dirty="0"/>
              <a:t>C</a:t>
            </a:r>
            <a:r>
              <a:rPr dirty="0"/>
              <a:t>l</a:t>
            </a:r>
            <a:r>
              <a:rPr spc="-40" dirty="0"/>
              <a:t>a</a:t>
            </a:r>
            <a:r>
              <a:rPr spc="-50" dirty="0"/>
              <a:t>s</a:t>
            </a:r>
            <a:r>
              <a:rPr dirty="0"/>
              <a:t>s</a:t>
            </a:r>
            <a:r>
              <a:rPr spc="-170" dirty="0"/>
              <a:t> </a:t>
            </a:r>
            <a:r>
              <a:rPr spc="-45" dirty="0"/>
              <a:t>S</a:t>
            </a:r>
            <a:r>
              <a:rPr spc="-30" dirty="0"/>
              <a:t>V</a:t>
            </a:r>
            <a:r>
              <a:rPr dirty="0"/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9" y="1167764"/>
            <a:ext cx="11224895" cy="378079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417830" indent="-229235">
              <a:lnSpc>
                <a:spcPts val="3020"/>
              </a:lnSpc>
              <a:spcBef>
                <a:spcPts val="49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dirty="0">
                <a:latin typeface="Calibri"/>
                <a:cs typeface="Calibri"/>
              </a:rPr>
              <a:t>This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is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called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</a:t>
            </a:r>
            <a:r>
              <a:rPr sz="2800" b="1" spc="5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800" b="1" i="1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One-to-One</a:t>
            </a:r>
            <a:r>
              <a:rPr sz="2800" b="1" i="1" u="heavy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800" b="1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approach</a:t>
            </a:r>
            <a:r>
              <a:rPr sz="2800" b="1" dirty="0">
                <a:latin typeface="Calibri"/>
                <a:cs typeface="Calibri"/>
              </a:rPr>
              <a:t>,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which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breaks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down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the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multiclass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problem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into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multiple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spc="10" dirty="0">
                <a:latin typeface="Calibri"/>
                <a:cs typeface="Calibri"/>
              </a:rPr>
              <a:t>binary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classification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problems.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spc="5" dirty="0">
                <a:latin typeface="Calibri"/>
                <a:cs typeface="Calibri"/>
              </a:rPr>
              <a:t>A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10" dirty="0">
                <a:latin typeface="Calibri"/>
                <a:cs typeface="Calibri"/>
              </a:rPr>
              <a:t>binary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classifier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per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each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pair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of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classes.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spc="5" dirty="0">
                <a:latin typeface="Calibri"/>
                <a:cs typeface="Calibri"/>
              </a:rPr>
              <a:t>Another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approach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one</a:t>
            </a:r>
            <a:r>
              <a:rPr sz="2800" b="1" spc="-5" dirty="0">
                <a:latin typeface="Calibri"/>
                <a:cs typeface="Calibri"/>
              </a:rPr>
              <a:t> can </a:t>
            </a:r>
            <a:r>
              <a:rPr sz="2800" b="1" spc="5" dirty="0">
                <a:latin typeface="Calibri"/>
                <a:cs typeface="Calibri"/>
              </a:rPr>
              <a:t>use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is</a:t>
            </a:r>
            <a:r>
              <a:rPr sz="2800" b="1" spc="3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800" b="1" i="1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One-to-Rest</a:t>
            </a:r>
            <a:r>
              <a:rPr sz="2800" b="1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dirty="0">
                <a:latin typeface="Calibri"/>
                <a:cs typeface="Calibri"/>
              </a:rPr>
              <a:t>In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that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approach,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the </a:t>
            </a:r>
            <a:r>
              <a:rPr sz="2800" b="1" spc="-10" dirty="0">
                <a:latin typeface="Calibri"/>
                <a:cs typeface="Calibri"/>
              </a:rPr>
              <a:t>breakdown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is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set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to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10" dirty="0">
                <a:latin typeface="Calibri"/>
                <a:cs typeface="Calibri"/>
              </a:rPr>
              <a:t>binary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classifier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per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each </a:t>
            </a:r>
            <a:r>
              <a:rPr sz="2800" b="1" spc="10" dirty="0">
                <a:latin typeface="Calibri"/>
                <a:cs typeface="Calibri"/>
              </a:rPr>
              <a:t>class.</a:t>
            </a:r>
            <a:endParaRPr sz="2800">
              <a:latin typeface="Calibri"/>
              <a:cs typeface="Calibri"/>
            </a:endParaRPr>
          </a:p>
          <a:p>
            <a:pPr marL="241300" marR="567055" indent="-229235">
              <a:lnSpc>
                <a:spcPts val="3030"/>
              </a:lnSpc>
              <a:spcBef>
                <a:spcPts val="1050"/>
              </a:spcBef>
              <a:buFont typeface="Arial MT"/>
              <a:buChar char="•"/>
              <a:tabLst>
                <a:tab pos="241935" algn="l"/>
                <a:tab pos="7658734" algn="l"/>
              </a:tabLst>
            </a:pP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One-to-Rest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approach,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classifier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	{m}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SVMs.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Each </a:t>
            </a:r>
            <a:r>
              <a:rPr sz="2800" spc="-5" dirty="0">
                <a:latin typeface="Calibri"/>
                <a:cs typeface="Calibri"/>
              </a:rPr>
              <a:t>SVM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would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predict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membership</a:t>
            </a:r>
            <a:r>
              <a:rPr sz="2800" dirty="0">
                <a:latin typeface="Calibri"/>
                <a:cs typeface="Calibri"/>
              </a:rPr>
              <a:t> in one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{m}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classes.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One-to-One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approach,</a:t>
            </a:r>
            <a:r>
              <a:rPr sz="2800" dirty="0">
                <a:latin typeface="Calibri"/>
                <a:cs typeface="Calibri"/>
              </a:rPr>
              <a:t> 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classifier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m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(m-1)/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SVMs.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8600" y="137160"/>
            <a:ext cx="4218940" cy="116205"/>
            <a:chOff x="228600" y="137160"/>
            <a:chExt cx="4218940" cy="116205"/>
          </a:xfrm>
        </p:grpSpPr>
        <p:sp>
          <p:nvSpPr>
            <p:cNvPr id="5" name="object 5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4206240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4206240" y="103631"/>
                  </a:lnTo>
                  <a:lnTo>
                    <a:pt x="420624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0" y="103631"/>
                  </a:moveTo>
                  <a:lnTo>
                    <a:pt x="4206240" y="103631"/>
                  </a:lnTo>
                  <a:lnTo>
                    <a:pt x="4206240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584191" y="137160"/>
            <a:ext cx="3782695" cy="116205"/>
            <a:chOff x="4584191" y="137160"/>
            <a:chExt cx="3782695" cy="116205"/>
          </a:xfrm>
        </p:grpSpPr>
        <p:sp>
          <p:nvSpPr>
            <p:cNvPr id="8" name="object 8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3770375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770375" y="103631"/>
                  </a:lnTo>
                  <a:lnTo>
                    <a:pt x="3770375" y="0"/>
                  </a:lnTo>
                  <a:close/>
                </a:path>
              </a:pathLst>
            </a:custGeom>
            <a:solidFill>
              <a:srgbClr val="977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0" y="103631"/>
                  </a:moveTo>
                  <a:lnTo>
                    <a:pt x="3770375" y="103631"/>
                  </a:lnTo>
                  <a:lnTo>
                    <a:pt x="3770375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503919" y="137160"/>
            <a:ext cx="3520440" cy="116205"/>
            <a:chOff x="8503919" y="137160"/>
            <a:chExt cx="3520440" cy="116205"/>
          </a:xfrm>
        </p:grpSpPr>
        <p:sp>
          <p:nvSpPr>
            <p:cNvPr id="11" name="object 11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3508248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508248" y="103631"/>
                  </a:lnTo>
                  <a:lnTo>
                    <a:pt x="3508248" y="0"/>
                  </a:lnTo>
                  <a:close/>
                </a:path>
              </a:pathLst>
            </a:custGeom>
            <a:solidFill>
              <a:srgbClr val="9E9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0" y="103631"/>
                  </a:moveTo>
                  <a:lnTo>
                    <a:pt x="3508248" y="103631"/>
                  </a:lnTo>
                  <a:lnTo>
                    <a:pt x="3508248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5042661" y="6466204"/>
            <a:ext cx="2111375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 smtClean="0"/>
              <a:t> </a:t>
            </a:r>
            <a:endParaRPr spc="5" dirty="0"/>
          </a:p>
        </p:txBody>
      </p:sp>
      <p:sp>
        <p:nvSpPr>
          <p:cNvPr id="14" name="object 14"/>
          <p:cNvSpPr txBox="1"/>
          <p:nvPr/>
        </p:nvSpPr>
        <p:spPr>
          <a:xfrm>
            <a:off x="11074654" y="6466204"/>
            <a:ext cx="228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" y="365759"/>
            <a:ext cx="11744325" cy="719455"/>
          </a:xfrm>
          <a:prstGeom prst="rect">
            <a:avLst/>
          </a:prstGeom>
          <a:solidFill>
            <a:srgbClr val="660033"/>
          </a:solidFill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pc="-40" dirty="0"/>
              <a:t>M</a:t>
            </a:r>
            <a:r>
              <a:rPr spc="-20" dirty="0"/>
              <a:t>u</a:t>
            </a:r>
            <a:r>
              <a:rPr spc="-30" dirty="0"/>
              <a:t>l</a:t>
            </a:r>
            <a:r>
              <a:rPr spc="-60" dirty="0"/>
              <a:t>t</a:t>
            </a:r>
            <a:r>
              <a:rPr dirty="0"/>
              <a:t>i</a:t>
            </a:r>
            <a:r>
              <a:rPr spc="-150" dirty="0"/>
              <a:t> </a:t>
            </a:r>
            <a:r>
              <a:rPr spc="-30" dirty="0"/>
              <a:t>C</a:t>
            </a:r>
            <a:r>
              <a:rPr dirty="0"/>
              <a:t>l</a:t>
            </a:r>
            <a:r>
              <a:rPr spc="-40" dirty="0"/>
              <a:t>a</a:t>
            </a:r>
            <a:r>
              <a:rPr spc="-50" dirty="0"/>
              <a:t>s</a:t>
            </a:r>
            <a:r>
              <a:rPr dirty="0"/>
              <a:t>s</a:t>
            </a:r>
            <a:r>
              <a:rPr spc="-170" dirty="0"/>
              <a:t> </a:t>
            </a:r>
            <a:r>
              <a:rPr spc="-45" dirty="0"/>
              <a:t>S</a:t>
            </a:r>
            <a:r>
              <a:rPr spc="-30" dirty="0"/>
              <a:t>V</a:t>
            </a:r>
            <a:r>
              <a:rPr dirty="0"/>
              <a:t>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30539" y="1486633"/>
            <a:ext cx="3792341" cy="327589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28600" y="137160"/>
            <a:ext cx="4218940" cy="116205"/>
            <a:chOff x="228600" y="137160"/>
            <a:chExt cx="4218940" cy="116205"/>
          </a:xfrm>
        </p:grpSpPr>
        <p:sp>
          <p:nvSpPr>
            <p:cNvPr id="5" name="object 5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4206240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4206240" y="103631"/>
                  </a:lnTo>
                  <a:lnTo>
                    <a:pt x="420624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0" y="103631"/>
                  </a:moveTo>
                  <a:lnTo>
                    <a:pt x="4206240" y="103631"/>
                  </a:lnTo>
                  <a:lnTo>
                    <a:pt x="4206240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584191" y="137160"/>
            <a:ext cx="3782695" cy="116205"/>
            <a:chOff x="4584191" y="137160"/>
            <a:chExt cx="3782695" cy="116205"/>
          </a:xfrm>
        </p:grpSpPr>
        <p:sp>
          <p:nvSpPr>
            <p:cNvPr id="8" name="object 8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3770375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770375" y="103631"/>
                  </a:lnTo>
                  <a:lnTo>
                    <a:pt x="3770375" y="0"/>
                  </a:lnTo>
                  <a:close/>
                </a:path>
              </a:pathLst>
            </a:custGeom>
            <a:solidFill>
              <a:srgbClr val="977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0" y="103631"/>
                  </a:moveTo>
                  <a:lnTo>
                    <a:pt x="3770375" y="103631"/>
                  </a:lnTo>
                  <a:lnTo>
                    <a:pt x="3770375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503919" y="137160"/>
            <a:ext cx="3520440" cy="116205"/>
            <a:chOff x="8503919" y="137160"/>
            <a:chExt cx="3520440" cy="116205"/>
          </a:xfrm>
        </p:grpSpPr>
        <p:sp>
          <p:nvSpPr>
            <p:cNvPr id="11" name="object 11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3508248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508248" y="103631"/>
                  </a:lnTo>
                  <a:lnTo>
                    <a:pt x="3508248" y="0"/>
                  </a:lnTo>
                  <a:close/>
                </a:path>
              </a:pathLst>
            </a:custGeom>
            <a:solidFill>
              <a:srgbClr val="9E9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0" y="103631"/>
                  </a:moveTo>
                  <a:lnTo>
                    <a:pt x="3508248" y="103631"/>
                  </a:lnTo>
                  <a:lnTo>
                    <a:pt x="3508248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5042661" y="6466204"/>
            <a:ext cx="2111375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 smtClean="0"/>
              <a:t> </a:t>
            </a:r>
            <a:endParaRPr spc="5" dirty="0"/>
          </a:p>
        </p:txBody>
      </p:sp>
      <p:sp>
        <p:nvSpPr>
          <p:cNvPr id="14" name="object 14"/>
          <p:cNvSpPr txBox="1"/>
          <p:nvPr/>
        </p:nvSpPr>
        <p:spPr>
          <a:xfrm>
            <a:off x="11074654" y="6466204"/>
            <a:ext cx="228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" y="365759"/>
            <a:ext cx="11744325" cy="719455"/>
          </a:xfrm>
          <a:prstGeom prst="rect">
            <a:avLst/>
          </a:prstGeom>
          <a:solidFill>
            <a:srgbClr val="660033"/>
          </a:solidFill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pc="-40" dirty="0"/>
              <a:t>M</a:t>
            </a:r>
            <a:r>
              <a:rPr spc="-20" dirty="0"/>
              <a:t>u</a:t>
            </a:r>
            <a:r>
              <a:rPr spc="-30" dirty="0"/>
              <a:t>l</a:t>
            </a:r>
            <a:r>
              <a:rPr spc="-60" dirty="0"/>
              <a:t>t</a:t>
            </a:r>
            <a:r>
              <a:rPr dirty="0"/>
              <a:t>i</a:t>
            </a:r>
            <a:r>
              <a:rPr spc="-150" dirty="0"/>
              <a:t> </a:t>
            </a:r>
            <a:r>
              <a:rPr spc="-30" dirty="0"/>
              <a:t>C</a:t>
            </a:r>
            <a:r>
              <a:rPr dirty="0"/>
              <a:t>l</a:t>
            </a:r>
            <a:r>
              <a:rPr spc="-40" dirty="0"/>
              <a:t>a</a:t>
            </a:r>
            <a:r>
              <a:rPr spc="-50" dirty="0"/>
              <a:t>s</a:t>
            </a:r>
            <a:r>
              <a:rPr dirty="0"/>
              <a:t>s</a:t>
            </a:r>
            <a:r>
              <a:rPr spc="-170" dirty="0"/>
              <a:t> </a:t>
            </a:r>
            <a:r>
              <a:rPr spc="-45" dirty="0"/>
              <a:t>S</a:t>
            </a:r>
            <a:r>
              <a:rPr spc="-30" dirty="0"/>
              <a:t>V</a:t>
            </a:r>
            <a:r>
              <a:rPr dirty="0"/>
              <a:t>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8600" y="137160"/>
            <a:ext cx="4218940" cy="116205"/>
            <a:chOff x="228600" y="137160"/>
            <a:chExt cx="4218940" cy="116205"/>
          </a:xfrm>
        </p:grpSpPr>
        <p:sp>
          <p:nvSpPr>
            <p:cNvPr id="4" name="object 4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4206240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4206240" y="103631"/>
                  </a:lnTo>
                  <a:lnTo>
                    <a:pt x="420624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0" y="103631"/>
                  </a:moveTo>
                  <a:lnTo>
                    <a:pt x="4206240" y="103631"/>
                  </a:lnTo>
                  <a:lnTo>
                    <a:pt x="4206240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584191" y="137160"/>
            <a:ext cx="3782695" cy="116205"/>
            <a:chOff x="4584191" y="137160"/>
            <a:chExt cx="3782695" cy="116205"/>
          </a:xfrm>
        </p:grpSpPr>
        <p:sp>
          <p:nvSpPr>
            <p:cNvPr id="7" name="object 7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3770375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770375" y="103631"/>
                  </a:lnTo>
                  <a:lnTo>
                    <a:pt x="3770375" y="0"/>
                  </a:lnTo>
                  <a:close/>
                </a:path>
              </a:pathLst>
            </a:custGeom>
            <a:solidFill>
              <a:srgbClr val="977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0" y="103631"/>
                  </a:moveTo>
                  <a:lnTo>
                    <a:pt x="3770375" y="103631"/>
                  </a:lnTo>
                  <a:lnTo>
                    <a:pt x="3770375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8503919" y="137160"/>
            <a:ext cx="3520440" cy="116205"/>
            <a:chOff x="8503919" y="137160"/>
            <a:chExt cx="3520440" cy="116205"/>
          </a:xfrm>
        </p:grpSpPr>
        <p:sp>
          <p:nvSpPr>
            <p:cNvPr id="10" name="object 10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3508248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508248" y="103631"/>
                  </a:lnTo>
                  <a:lnTo>
                    <a:pt x="3508248" y="0"/>
                  </a:lnTo>
                  <a:close/>
                </a:path>
              </a:pathLst>
            </a:custGeom>
            <a:solidFill>
              <a:srgbClr val="9E9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0" y="103631"/>
                  </a:moveTo>
                  <a:lnTo>
                    <a:pt x="3508248" y="103631"/>
                  </a:lnTo>
                  <a:lnTo>
                    <a:pt x="3508248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14045" y="1253490"/>
            <a:ext cx="7901940" cy="30683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85"/>
              </a:spcBef>
            </a:pPr>
            <a:r>
              <a:rPr sz="2400" dirty="0">
                <a:latin typeface="Arial MT"/>
                <a:cs typeface="Arial MT"/>
              </a:rPr>
              <a:t>In the </a:t>
            </a:r>
            <a:r>
              <a:rPr sz="2400" i="1" dirty="0">
                <a:latin typeface="Arial"/>
                <a:cs typeface="Arial"/>
              </a:rPr>
              <a:t>One-to-One </a:t>
            </a:r>
            <a:r>
              <a:rPr sz="2400" dirty="0">
                <a:latin typeface="Arial MT"/>
                <a:cs typeface="Arial MT"/>
              </a:rPr>
              <a:t>approach, </a:t>
            </a:r>
            <a:r>
              <a:rPr sz="2400" spc="-20" dirty="0">
                <a:latin typeface="Arial MT"/>
                <a:cs typeface="Arial MT"/>
              </a:rPr>
              <a:t>we </a:t>
            </a:r>
            <a:r>
              <a:rPr sz="2400" dirty="0">
                <a:latin typeface="Arial MT"/>
                <a:cs typeface="Arial MT"/>
              </a:rPr>
              <a:t>need </a:t>
            </a:r>
            <a:r>
              <a:rPr sz="2400" spc="-5" dirty="0">
                <a:latin typeface="Arial MT"/>
                <a:cs typeface="Arial MT"/>
              </a:rPr>
              <a:t>a hyperplane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separate </a:t>
            </a:r>
            <a:r>
              <a:rPr sz="2400" spc="-5" dirty="0">
                <a:latin typeface="Arial MT"/>
                <a:cs typeface="Arial MT"/>
              </a:rPr>
              <a:t>between </a:t>
            </a:r>
            <a:r>
              <a:rPr sz="2400" spc="-10" dirty="0">
                <a:latin typeface="Arial MT"/>
                <a:cs typeface="Arial MT"/>
              </a:rPr>
              <a:t>every two </a:t>
            </a:r>
            <a:r>
              <a:rPr sz="2400" dirty="0">
                <a:latin typeface="Arial MT"/>
                <a:cs typeface="Arial MT"/>
              </a:rPr>
              <a:t>classes, </a:t>
            </a:r>
            <a:r>
              <a:rPr sz="2400" spc="-5" dirty="0">
                <a:latin typeface="Arial MT"/>
                <a:cs typeface="Arial MT"/>
              </a:rPr>
              <a:t>neglecting </a:t>
            </a:r>
            <a:r>
              <a:rPr sz="2400" dirty="0">
                <a:latin typeface="Arial MT"/>
                <a:cs typeface="Arial MT"/>
              </a:rPr>
              <a:t>the points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third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class.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735"/>
              </a:lnSpc>
              <a:spcBef>
                <a:spcPts val="720"/>
              </a:spcBef>
            </a:pPr>
            <a:r>
              <a:rPr sz="2400" dirty="0">
                <a:latin typeface="Arial MT"/>
                <a:cs typeface="Arial MT"/>
              </a:rPr>
              <a:t>This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means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separation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takes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into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account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only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735"/>
              </a:lnSpc>
            </a:pPr>
            <a:r>
              <a:rPr sz="2400" dirty="0">
                <a:latin typeface="Arial MT"/>
                <a:cs typeface="Arial MT"/>
              </a:rPr>
              <a:t>points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two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classes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current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split.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735"/>
              </a:lnSpc>
              <a:spcBef>
                <a:spcPts val="720"/>
              </a:spcBef>
            </a:pPr>
            <a:r>
              <a:rPr sz="2400" dirty="0">
                <a:latin typeface="Arial MT"/>
                <a:cs typeface="Arial MT"/>
              </a:rPr>
              <a:t>For </a:t>
            </a:r>
            <a:r>
              <a:rPr sz="2400" spc="-5" dirty="0">
                <a:latin typeface="Arial MT"/>
                <a:cs typeface="Arial MT"/>
              </a:rPr>
              <a:t>example,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red-blue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line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tries</a:t>
            </a:r>
            <a:r>
              <a:rPr sz="2400" dirty="0">
                <a:latin typeface="Arial MT"/>
                <a:cs typeface="Arial MT"/>
              </a:rPr>
              <a:t> 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maximize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735"/>
              </a:lnSpc>
            </a:pPr>
            <a:r>
              <a:rPr sz="2400" dirty="0">
                <a:latin typeface="Arial MT"/>
                <a:cs typeface="Arial MT"/>
              </a:rPr>
              <a:t>separation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only</a:t>
            </a:r>
            <a:r>
              <a:rPr sz="2400" spc="-5" dirty="0">
                <a:latin typeface="Arial MT"/>
                <a:cs typeface="Arial MT"/>
              </a:rPr>
              <a:t> between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blue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points.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latin typeface="Arial MT"/>
                <a:cs typeface="Arial MT"/>
              </a:rPr>
              <a:t>It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nothing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do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with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green</a:t>
            </a:r>
            <a:r>
              <a:rPr sz="2400" dirty="0">
                <a:latin typeface="Arial MT"/>
                <a:cs typeface="Arial MT"/>
              </a:rPr>
              <a:t> points: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86941" y="3125062"/>
            <a:ext cx="3401841" cy="2942051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5042661" y="6466204"/>
            <a:ext cx="2111375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 smtClean="0"/>
              <a:t> </a:t>
            </a:r>
            <a:endParaRPr spc="5" dirty="0"/>
          </a:p>
        </p:txBody>
      </p:sp>
      <p:sp>
        <p:nvSpPr>
          <p:cNvPr id="15" name="object 15"/>
          <p:cNvSpPr txBox="1"/>
          <p:nvPr/>
        </p:nvSpPr>
        <p:spPr>
          <a:xfrm>
            <a:off x="11074654" y="6466204"/>
            <a:ext cx="228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" y="365759"/>
            <a:ext cx="11744325" cy="719455"/>
          </a:xfrm>
          <a:prstGeom prst="rect">
            <a:avLst/>
          </a:prstGeom>
          <a:solidFill>
            <a:srgbClr val="660033"/>
          </a:solidFill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pc="-40" dirty="0"/>
              <a:t>M</a:t>
            </a:r>
            <a:r>
              <a:rPr spc="-20" dirty="0"/>
              <a:t>u</a:t>
            </a:r>
            <a:r>
              <a:rPr spc="-30" dirty="0"/>
              <a:t>l</a:t>
            </a:r>
            <a:r>
              <a:rPr spc="-60" dirty="0"/>
              <a:t>t</a:t>
            </a:r>
            <a:r>
              <a:rPr dirty="0"/>
              <a:t>i</a:t>
            </a:r>
            <a:r>
              <a:rPr spc="-150" dirty="0"/>
              <a:t> </a:t>
            </a:r>
            <a:r>
              <a:rPr spc="-30" dirty="0"/>
              <a:t>C</a:t>
            </a:r>
            <a:r>
              <a:rPr dirty="0"/>
              <a:t>l</a:t>
            </a:r>
            <a:r>
              <a:rPr spc="-40" dirty="0"/>
              <a:t>a</a:t>
            </a:r>
            <a:r>
              <a:rPr spc="-50" dirty="0"/>
              <a:t>s</a:t>
            </a:r>
            <a:r>
              <a:rPr dirty="0"/>
              <a:t>s</a:t>
            </a:r>
            <a:r>
              <a:rPr spc="-170" dirty="0"/>
              <a:t> </a:t>
            </a:r>
            <a:r>
              <a:rPr spc="-45" dirty="0"/>
              <a:t>S</a:t>
            </a:r>
            <a:r>
              <a:rPr spc="-30" dirty="0"/>
              <a:t>V</a:t>
            </a:r>
            <a:r>
              <a:rPr dirty="0"/>
              <a:t>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8600" y="137160"/>
            <a:ext cx="4218940" cy="116205"/>
            <a:chOff x="228600" y="137160"/>
            <a:chExt cx="4218940" cy="116205"/>
          </a:xfrm>
        </p:grpSpPr>
        <p:sp>
          <p:nvSpPr>
            <p:cNvPr id="4" name="object 4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4206240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4206240" y="103631"/>
                  </a:lnTo>
                  <a:lnTo>
                    <a:pt x="420624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0" y="103631"/>
                  </a:moveTo>
                  <a:lnTo>
                    <a:pt x="4206240" y="103631"/>
                  </a:lnTo>
                  <a:lnTo>
                    <a:pt x="4206240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584191" y="137160"/>
            <a:ext cx="3782695" cy="116205"/>
            <a:chOff x="4584191" y="137160"/>
            <a:chExt cx="3782695" cy="116205"/>
          </a:xfrm>
        </p:grpSpPr>
        <p:sp>
          <p:nvSpPr>
            <p:cNvPr id="7" name="object 7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3770375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770375" y="103631"/>
                  </a:lnTo>
                  <a:lnTo>
                    <a:pt x="3770375" y="0"/>
                  </a:lnTo>
                  <a:close/>
                </a:path>
              </a:pathLst>
            </a:custGeom>
            <a:solidFill>
              <a:srgbClr val="977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0" y="103631"/>
                  </a:moveTo>
                  <a:lnTo>
                    <a:pt x="3770375" y="103631"/>
                  </a:lnTo>
                  <a:lnTo>
                    <a:pt x="3770375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8503919" y="137160"/>
            <a:ext cx="3520440" cy="116205"/>
            <a:chOff x="8503919" y="137160"/>
            <a:chExt cx="3520440" cy="116205"/>
          </a:xfrm>
        </p:grpSpPr>
        <p:sp>
          <p:nvSpPr>
            <p:cNvPr id="10" name="object 10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3508248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508248" y="103631"/>
                  </a:lnTo>
                  <a:lnTo>
                    <a:pt x="3508248" y="0"/>
                  </a:lnTo>
                  <a:close/>
                </a:path>
              </a:pathLst>
            </a:custGeom>
            <a:solidFill>
              <a:srgbClr val="9E9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0" y="103631"/>
                  </a:moveTo>
                  <a:lnTo>
                    <a:pt x="3508248" y="103631"/>
                  </a:lnTo>
                  <a:lnTo>
                    <a:pt x="3508248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14045" y="1232154"/>
            <a:ext cx="8051800" cy="525272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206375">
              <a:lnSpc>
                <a:spcPts val="3020"/>
              </a:lnSpc>
              <a:spcBef>
                <a:spcPts val="490"/>
              </a:spcBef>
            </a:pPr>
            <a:r>
              <a:rPr sz="2800" spc="-5" dirty="0">
                <a:latin typeface="Calibri"/>
                <a:cs typeface="Calibri"/>
              </a:rPr>
              <a:t>In the </a:t>
            </a:r>
            <a:r>
              <a:rPr sz="2800" i="1" spc="-5" dirty="0">
                <a:latin typeface="Calibri"/>
                <a:cs typeface="Calibri"/>
              </a:rPr>
              <a:t>One-to-Rest </a:t>
            </a:r>
            <a:r>
              <a:rPr sz="2800" spc="-10" dirty="0">
                <a:latin typeface="Calibri"/>
                <a:cs typeface="Calibri"/>
              </a:rPr>
              <a:t>approach, </a:t>
            </a:r>
            <a:r>
              <a:rPr sz="2800" dirty="0">
                <a:latin typeface="Calibri"/>
                <a:cs typeface="Calibri"/>
              </a:rPr>
              <a:t>we </a:t>
            </a:r>
            <a:r>
              <a:rPr sz="2800" spc="-5" dirty="0">
                <a:latin typeface="Calibri"/>
                <a:cs typeface="Calibri"/>
              </a:rPr>
              <a:t>need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hyperplane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separate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between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a</a:t>
            </a:r>
            <a:r>
              <a:rPr sz="2800" b="1" dirty="0">
                <a:latin typeface="Calibri"/>
                <a:cs typeface="Calibri"/>
              </a:rPr>
              <a:t> class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and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all others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at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once</a:t>
            </a:r>
            <a:r>
              <a:rPr sz="2800" spc="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12700" marR="48895">
              <a:lnSpc>
                <a:spcPts val="3020"/>
              </a:lnSpc>
              <a:spcBef>
                <a:spcPts val="1020"/>
              </a:spcBef>
            </a:pPr>
            <a:r>
              <a:rPr sz="2800" spc="-5" dirty="0">
                <a:latin typeface="Calibri"/>
                <a:cs typeface="Calibri"/>
              </a:rPr>
              <a:t>This means the separation </a:t>
            </a:r>
            <a:r>
              <a:rPr sz="2800" spc="-25" dirty="0">
                <a:latin typeface="Calibri"/>
                <a:cs typeface="Calibri"/>
              </a:rPr>
              <a:t>takes </a:t>
            </a:r>
            <a:r>
              <a:rPr sz="2800" dirty="0">
                <a:latin typeface="Calibri"/>
                <a:cs typeface="Calibri"/>
              </a:rPr>
              <a:t>all </a:t>
            </a:r>
            <a:r>
              <a:rPr sz="2800" spc="-10" dirty="0">
                <a:latin typeface="Calibri"/>
                <a:cs typeface="Calibri"/>
              </a:rPr>
              <a:t>points </a:t>
            </a:r>
            <a:r>
              <a:rPr sz="2800" spc="-15" dirty="0">
                <a:latin typeface="Calibri"/>
                <a:cs typeface="Calibri"/>
              </a:rPr>
              <a:t>into </a:t>
            </a:r>
            <a:r>
              <a:rPr sz="2800" spc="-10" dirty="0">
                <a:latin typeface="Calibri"/>
                <a:cs typeface="Calibri"/>
              </a:rPr>
              <a:t>account,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dividing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them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two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groups;</a:t>
            </a:r>
            <a:endParaRPr sz="2800">
              <a:latin typeface="Calibri"/>
              <a:cs typeface="Calibri"/>
            </a:endParaRPr>
          </a:p>
          <a:p>
            <a:pPr marL="12700" marR="552450">
              <a:lnSpc>
                <a:spcPts val="3030"/>
              </a:lnSpc>
              <a:spcBef>
                <a:spcPts val="1010"/>
              </a:spcBef>
            </a:pPr>
            <a:r>
              <a:rPr sz="2800" spc="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group </a:t>
            </a:r>
            <a:r>
              <a:rPr sz="2800" spc="-1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class </a:t>
            </a:r>
            <a:r>
              <a:rPr sz="2800" spc="-10" dirty="0">
                <a:latin typeface="Calibri"/>
                <a:cs typeface="Calibri"/>
              </a:rPr>
              <a:t>points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group </a:t>
            </a:r>
            <a:r>
              <a:rPr sz="2800" spc="-15" dirty="0">
                <a:latin typeface="Calibri"/>
                <a:cs typeface="Calibri"/>
              </a:rPr>
              <a:t>for </a:t>
            </a:r>
            <a:r>
              <a:rPr sz="2800" dirty="0">
                <a:latin typeface="Calibri"/>
                <a:cs typeface="Calibri"/>
              </a:rPr>
              <a:t>all </a:t>
            </a:r>
            <a:r>
              <a:rPr sz="2800" spc="-5" dirty="0">
                <a:latin typeface="Calibri"/>
                <a:cs typeface="Calibri"/>
              </a:rPr>
              <a:t>other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points.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3030"/>
              </a:lnSpc>
              <a:spcBef>
                <a:spcPts val="975"/>
              </a:spcBef>
            </a:pPr>
            <a:r>
              <a:rPr sz="2800" spc="-15" dirty="0">
                <a:latin typeface="Calibri"/>
                <a:cs typeface="Calibri"/>
              </a:rPr>
              <a:t>For example,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green </a:t>
            </a:r>
            <a:r>
              <a:rPr sz="2800" dirty="0">
                <a:latin typeface="Calibri"/>
                <a:cs typeface="Calibri"/>
              </a:rPr>
              <a:t>line tries </a:t>
            </a:r>
            <a:r>
              <a:rPr sz="2800" spc="-15" dirty="0">
                <a:latin typeface="Calibri"/>
                <a:cs typeface="Calibri"/>
              </a:rPr>
              <a:t>to maximize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separation between green </a:t>
            </a:r>
            <a:r>
              <a:rPr sz="2800" spc="-5" dirty="0">
                <a:latin typeface="Calibri"/>
                <a:cs typeface="Calibri"/>
              </a:rPr>
              <a:t>points and </a:t>
            </a:r>
            <a:r>
              <a:rPr sz="2800" dirty="0">
                <a:latin typeface="Calibri"/>
                <a:cs typeface="Calibri"/>
              </a:rPr>
              <a:t>all </a:t>
            </a:r>
            <a:r>
              <a:rPr sz="2800" spc="-5" dirty="0">
                <a:latin typeface="Calibri"/>
                <a:cs typeface="Calibri"/>
              </a:rPr>
              <a:t>other points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once:</a:t>
            </a:r>
            <a:endParaRPr sz="2800">
              <a:latin typeface="Calibri"/>
              <a:cs typeface="Calibri"/>
            </a:endParaRPr>
          </a:p>
          <a:p>
            <a:pPr marL="984885" marR="1269365">
              <a:lnSpc>
                <a:spcPct val="99300"/>
              </a:lnSpc>
              <a:spcBef>
                <a:spcPts val="1955"/>
              </a:spcBef>
            </a:pPr>
            <a:r>
              <a:rPr sz="1800" b="1" spc="-5" dirty="0">
                <a:latin typeface="Arial"/>
                <a:cs typeface="Arial"/>
              </a:rPr>
              <a:t>One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spc="-5" dirty="0">
                <a:latin typeface="Arial"/>
                <a:cs typeface="Arial"/>
              </a:rPr>
              <a:t>the </a:t>
            </a:r>
            <a:r>
              <a:rPr sz="1800" b="1" dirty="0">
                <a:latin typeface="Arial"/>
                <a:cs typeface="Arial"/>
              </a:rPr>
              <a:t>most common </a:t>
            </a:r>
            <a:r>
              <a:rPr sz="1800" b="1" spc="5" dirty="0">
                <a:latin typeface="Arial"/>
                <a:cs typeface="Arial"/>
              </a:rPr>
              <a:t>real-world </a:t>
            </a:r>
            <a:r>
              <a:rPr sz="1800" b="1" dirty="0">
                <a:latin typeface="Arial"/>
                <a:cs typeface="Arial"/>
              </a:rPr>
              <a:t>problems </a:t>
            </a:r>
            <a:r>
              <a:rPr sz="1800" b="1" spc="-5" dirty="0">
                <a:latin typeface="Arial"/>
                <a:cs typeface="Arial"/>
              </a:rPr>
              <a:t>for </a:t>
            </a:r>
            <a:r>
              <a:rPr sz="1800" b="1" dirty="0">
                <a:latin typeface="Arial"/>
                <a:cs typeface="Arial"/>
              </a:rPr>
              <a:t> multiclass classification using SVM is text 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classification.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For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example,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classifying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news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articles,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tweets,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or</a:t>
            </a:r>
            <a:r>
              <a:rPr sz="1800" b="1" dirty="0">
                <a:latin typeface="Arial"/>
                <a:cs typeface="Arial"/>
              </a:rPr>
              <a:t> scientific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papers.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8419" y="1997943"/>
            <a:ext cx="3616680" cy="3117575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5042661" y="6466204"/>
            <a:ext cx="2111375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 smtClean="0"/>
              <a:t> </a:t>
            </a:r>
            <a:endParaRPr spc="5" dirty="0"/>
          </a:p>
        </p:txBody>
      </p:sp>
      <p:sp>
        <p:nvSpPr>
          <p:cNvPr id="15" name="object 15"/>
          <p:cNvSpPr txBox="1"/>
          <p:nvPr/>
        </p:nvSpPr>
        <p:spPr>
          <a:xfrm>
            <a:off x="11074654" y="6466204"/>
            <a:ext cx="228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137160"/>
            <a:ext cx="4218940" cy="116205"/>
            <a:chOff x="228600" y="137160"/>
            <a:chExt cx="4218940" cy="116205"/>
          </a:xfrm>
        </p:grpSpPr>
        <p:sp>
          <p:nvSpPr>
            <p:cNvPr id="3" name="object 3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4206240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4206240" y="103631"/>
                  </a:lnTo>
                  <a:lnTo>
                    <a:pt x="420624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0" y="103631"/>
                  </a:moveTo>
                  <a:lnTo>
                    <a:pt x="4206240" y="103631"/>
                  </a:lnTo>
                  <a:lnTo>
                    <a:pt x="4206240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4584191" y="137160"/>
            <a:ext cx="3782695" cy="116205"/>
            <a:chOff x="4584191" y="137160"/>
            <a:chExt cx="3782695" cy="116205"/>
          </a:xfrm>
        </p:grpSpPr>
        <p:sp>
          <p:nvSpPr>
            <p:cNvPr id="6" name="object 6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3770375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770375" y="103631"/>
                  </a:lnTo>
                  <a:lnTo>
                    <a:pt x="3770375" y="0"/>
                  </a:lnTo>
                  <a:close/>
                </a:path>
              </a:pathLst>
            </a:custGeom>
            <a:solidFill>
              <a:srgbClr val="977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0" y="103631"/>
                  </a:moveTo>
                  <a:lnTo>
                    <a:pt x="3770375" y="103631"/>
                  </a:lnTo>
                  <a:lnTo>
                    <a:pt x="3770375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8503919" y="137160"/>
            <a:ext cx="3520440" cy="116205"/>
            <a:chOff x="8503919" y="137160"/>
            <a:chExt cx="3520440" cy="116205"/>
          </a:xfrm>
        </p:grpSpPr>
        <p:sp>
          <p:nvSpPr>
            <p:cNvPr id="9" name="object 9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3508248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508248" y="103631"/>
                  </a:lnTo>
                  <a:lnTo>
                    <a:pt x="3508248" y="0"/>
                  </a:lnTo>
                  <a:close/>
                </a:path>
              </a:pathLst>
            </a:custGeom>
            <a:solidFill>
              <a:srgbClr val="9E9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0" y="103631"/>
                  </a:moveTo>
                  <a:lnTo>
                    <a:pt x="3508248" y="103631"/>
                  </a:lnTo>
                  <a:lnTo>
                    <a:pt x="3508248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26237" y="1149063"/>
            <a:ext cx="8076565" cy="487934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600" b="1" spc="-15" dirty="0">
                <a:latin typeface="Calibri"/>
                <a:cs typeface="Calibri"/>
              </a:rPr>
              <a:t>What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is</a:t>
            </a:r>
            <a:r>
              <a:rPr sz="2600" b="1" spc="-25" dirty="0">
                <a:latin typeface="Calibri"/>
                <a:cs typeface="Calibri"/>
              </a:rPr>
              <a:t> </a:t>
            </a:r>
            <a:r>
              <a:rPr sz="2600" b="1" spc="-15" dirty="0">
                <a:latin typeface="Calibri"/>
                <a:cs typeface="Calibri"/>
              </a:rPr>
              <a:t>meant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b="1" spc="-20" dirty="0">
                <a:latin typeface="Calibri"/>
                <a:cs typeface="Calibri"/>
              </a:rPr>
              <a:t>by</a:t>
            </a:r>
            <a:r>
              <a:rPr sz="2600" b="1" spc="-2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a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Support</a:t>
            </a:r>
            <a:r>
              <a:rPr sz="26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5" dirty="0">
                <a:solidFill>
                  <a:srgbClr val="FF0000"/>
                </a:solidFill>
                <a:latin typeface="Calibri"/>
                <a:cs typeface="Calibri"/>
              </a:rPr>
              <a:t>Vector</a:t>
            </a:r>
            <a:r>
              <a:rPr sz="2600" b="1" spc="-55" dirty="0">
                <a:latin typeface="Calibri"/>
                <a:cs typeface="Calibri"/>
              </a:rPr>
              <a:t>?</a:t>
            </a:r>
            <a:endParaRPr sz="2600">
              <a:latin typeface="Calibri"/>
              <a:cs typeface="Calibri"/>
            </a:endParaRPr>
          </a:p>
          <a:p>
            <a:pPr marL="527685" marR="177800" indent="-51562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600" b="1" spc="-10" dirty="0">
                <a:latin typeface="Calibri"/>
                <a:cs typeface="Calibri"/>
              </a:rPr>
              <a:t>How</a:t>
            </a:r>
            <a:r>
              <a:rPr sz="2600" b="1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machine</a:t>
            </a:r>
            <a:r>
              <a:rPr sz="2600" b="1" spc="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learning</a:t>
            </a:r>
            <a:r>
              <a:rPr sz="2600" b="1" spc="1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using</a:t>
            </a:r>
            <a:r>
              <a:rPr sz="2600" b="1" spc="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Support</a:t>
            </a:r>
            <a:r>
              <a:rPr sz="2600" b="1" spc="-20" dirty="0">
                <a:latin typeface="Calibri"/>
                <a:cs typeface="Calibri"/>
              </a:rPr>
              <a:t> </a:t>
            </a:r>
            <a:r>
              <a:rPr sz="2600" b="1" spc="-60" dirty="0">
                <a:latin typeface="Calibri"/>
                <a:cs typeface="Calibri"/>
              </a:rPr>
              <a:t>Vector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Machines </a:t>
            </a:r>
            <a:r>
              <a:rPr sz="2600" b="1" spc="-57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possible.</a:t>
            </a:r>
            <a:r>
              <a:rPr sz="2600" b="1" spc="1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?</a:t>
            </a:r>
            <a:endParaRPr sz="26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600" b="1" spc="-15" dirty="0">
                <a:latin typeface="Calibri"/>
                <a:cs typeface="Calibri"/>
              </a:rPr>
              <a:t>What</a:t>
            </a:r>
            <a:r>
              <a:rPr sz="2600" b="1" spc="-55" dirty="0">
                <a:latin typeface="Calibri"/>
                <a:cs typeface="Calibri"/>
              </a:rPr>
              <a:t> </a:t>
            </a:r>
            <a:r>
              <a:rPr sz="2600" b="1" spc="-20" dirty="0">
                <a:latin typeface="Calibri"/>
                <a:cs typeface="Calibri"/>
              </a:rPr>
              <a:t>are</a:t>
            </a:r>
            <a:r>
              <a:rPr sz="2600" b="1" spc="-10" dirty="0">
                <a:latin typeface="Calibri"/>
                <a:cs typeface="Calibri"/>
              </a:rPr>
              <a:t> the </a:t>
            </a:r>
            <a:r>
              <a:rPr sz="2600" b="1" spc="-10" dirty="0">
                <a:solidFill>
                  <a:srgbClr val="FF0000"/>
                </a:solidFill>
                <a:latin typeface="Calibri"/>
                <a:cs typeface="Calibri"/>
              </a:rPr>
              <a:t>applications</a:t>
            </a:r>
            <a:r>
              <a:rPr sz="2600" b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FF0000"/>
                </a:solidFill>
                <a:latin typeface="Calibri"/>
                <a:cs typeface="Calibri"/>
              </a:rPr>
              <a:t>SVM</a:t>
            </a:r>
            <a:r>
              <a:rPr sz="2600" b="1" spc="-15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600" b="1" spc="-10" dirty="0">
                <a:latin typeface="Calibri"/>
                <a:cs typeface="Calibri"/>
              </a:rPr>
              <a:t>How</a:t>
            </a:r>
            <a:r>
              <a:rPr sz="2600" b="1" spc="-5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006EC0"/>
                </a:solidFill>
                <a:latin typeface="Calibri"/>
                <a:cs typeface="Calibri"/>
              </a:rPr>
              <a:t>Classification</a:t>
            </a:r>
            <a:r>
              <a:rPr sz="2600" b="1" spc="-5" dirty="0">
                <a:solidFill>
                  <a:srgbClr val="006EC0"/>
                </a:solidFill>
                <a:latin typeface="Calibri"/>
                <a:cs typeface="Calibri"/>
              </a:rPr>
              <a:t> using</a:t>
            </a:r>
            <a:r>
              <a:rPr sz="2600" b="1" spc="-4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006EC0"/>
                </a:solidFill>
                <a:latin typeface="Calibri"/>
                <a:cs typeface="Calibri"/>
              </a:rPr>
              <a:t>hyperplanes </a:t>
            </a:r>
            <a:r>
              <a:rPr sz="2600" b="1" dirty="0">
                <a:latin typeface="Calibri"/>
                <a:cs typeface="Calibri"/>
              </a:rPr>
              <a:t>is</a:t>
            </a:r>
            <a:r>
              <a:rPr sz="2600" b="1" spc="-4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possible?</a:t>
            </a:r>
            <a:endParaRPr sz="26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98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600" b="1" spc="-15" dirty="0">
                <a:latin typeface="Calibri"/>
                <a:cs typeface="Calibri"/>
              </a:rPr>
              <a:t>What</a:t>
            </a:r>
            <a:r>
              <a:rPr sz="2600" b="1" spc="-2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is</a:t>
            </a:r>
            <a:r>
              <a:rPr sz="2600" b="1" spc="-20" dirty="0">
                <a:latin typeface="Calibri"/>
                <a:cs typeface="Calibri"/>
              </a:rPr>
              <a:t> </a:t>
            </a:r>
            <a:r>
              <a:rPr sz="2600" b="1" spc="-15" dirty="0">
                <a:latin typeface="Calibri"/>
                <a:cs typeface="Calibri"/>
              </a:rPr>
              <a:t>meant</a:t>
            </a:r>
            <a:r>
              <a:rPr sz="2600" b="1" spc="-20" dirty="0">
                <a:latin typeface="Calibri"/>
                <a:cs typeface="Calibri"/>
              </a:rPr>
              <a:t> by</a:t>
            </a:r>
            <a:r>
              <a:rPr sz="2600" b="1" spc="-25" dirty="0"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FF0000"/>
                </a:solidFill>
                <a:latin typeface="Calibri"/>
                <a:cs typeface="Calibri"/>
              </a:rPr>
              <a:t>Maximum</a:t>
            </a:r>
            <a:r>
              <a:rPr sz="26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FF0000"/>
                </a:solidFill>
                <a:latin typeface="Calibri"/>
                <a:cs typeface="Calibri"/>
              </a:rPr>
              <a:t>Margin</a:t>
            </a:r>
            <a:r>
              <a:rPr sz="26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Calibri"/>
                <a:cs typeface="Calibri"/>
              </a:rPr>
              <a:t>Hyperplane</a:t>
            </a:r>
            <a:r>
              <a:rPr sz="2600" b="1" spc="-10" dirty="0">
                <a:latin typeface="Calibri"/>
                <a:cs typeface="Calibri"/>
              </a:rPr>
              <a:t>?</a:t>
            </a:r>
            <a:endParaRPr sz="2600">
              <a:latin typeface="Calibri"/>
              <a:cs typeface="Calibri"/>
            </a:endParaRPr>
          </a:p>
          <a:p>
            <a:pPr marL="527685" marR="5080" indent="-51562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600" b="1" spc="-15" dirty="0">
                <a:latin typeface="Calibri"/>
                <a:cs typeface="Calibri"/>
              </a:rPr>
              <a:t>What</a:t>
            </a:r>
            <a:r>
              <a:rPr sz="2600" b="1" spc="-2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do</a:t>
            </a:r>
            <a:r>
              <a:rPr sz="2600" b="1" spc="5" dirty="0">
                <a:latin typeface="Calibri"/>
                <a:cs typeface="Calibri"/>
              </a:rPr>
              <a:t> </a:t>
            </a:r>
            <a:r>
              <a:rPr sz="2600" b="1" spc="-35" dirty="0">
                <a:latin typeface="Calibri"/>
                <a:cs typeface="Calibri"/>
              </a:rPr>
              <a:t>you</a:t>
            </a:r>
            <a:r>
              <a:rPr sz="2600" b="1" spc="35" dirty="0">
                <a:latin typeface="Calibri"/>
                <a:cs typeface="Calibri"/>
              </a:rPr>
              <a:t> </a:t>
            </a:r>
            <a:r>
              <a:rPr sz="2600" b="1" spc="-15" dirty="0">
                <a:latin typeface="Calibri"/>
                <a:cs typeface="Calibri"/>
              </a:rPr>
              <a:t>meant</a:t>
            </a:r>
            <a:r>
              <a:rPr sz="2600" b="1" spc="-20" dirty="0">
                <a:latin typeface="Calibri"/>
                <a:cs typeface="Calibri"/>
              </a:rPr>
              <a:t> by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a</a:t>
            </a:r>
            <a:r>
              <a:rPr sz="2600" b="1" dirty="0">
                <a:latin typeface="Calibri"/>
                <a:cs typeface="Calibri"/>
              </a:rPr>
              <a:t> </a:t>
            </a:r>
            <a:r>
              <a:rPr sz="2600" b="1" spc="-45" dirty="0">
                <a:solidFill>
                  <a:srgbClr val="006EC0"/>
                </a:solidFill>
                <a:latin typeface="Calibri"/>
                <a:cs typeface="Calibri"/>
              </a:rPr>
              <a:t>kernel</a:t>
            </a:r>
            <a:r>
              <a:rPr sz="2600" b="1" spc="5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006EC0"/>
                </a:solidFill>
                <a:latin typeface="Calibri"/>
                <a:cs typeface="Calibri"/>
              </a:rPr>
              <a:t>function</a:t>
            </a:r>
            <a:r>
              <a:rPr sz="2600" b="1" spc="-10" dirty="0">
                <a:latin typeface="Calibri"/>
                <a:cs typeface="Calibri"/>
              </a:rPr>
              <a:t>?</a:t>
            </a:r>
            <a:r>
              <a:rPr sz="2600" b="1" spc="3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Explain</a:t>
            </a:r>
            <a:r>
              <a:rPr sz="2600" b="1" spc="10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the </a:t>
            </a:r>
            <a:r>
              <a:rPr sz="2600" b="1" spc="-5" dirty="0">
                <a:latin typeface="Calibri"/>
                <a:cs typeface="Calibri"/>
              </a:rPr>
              <a:t> </a:t>
            </a:r>
            <a:r>
              <a:rPr sz="2600" b="1" spc="-20" dirty="0">
                <a:latin typeface="Calibri"/>
                <a:cs typeface="Calibri"/>
              </a:rPr>
              <a:t>strengths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and</a:t>
            </a:r>
            <a:r>
              <a:rPr sz="2600" b="1" spc="15" dirty="0">
                <a:latin typeface="Calibri"/>
                <a:cs typeface="Calibri"/>
              </a:rPr>
              <a:t> </a:t>
            </a:r>
            <a:r>
              <a:rPr sz="2600" b="1" spc="-15" dirty="0">
                <a:latin typeface="Calibri"/>
                <a:cs typeface="Calibri"/>
              </a:rPr>
              <a:t>weaknesses</a:t>
            </a:r>
            <a:r>
              <a:rPr sz="2600" b="1" spc="3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of</a:t>
            </a:r>
            <a:r>
              <a:rPr sz="2600" b="1" spc="1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classification</a:t>
            </a:r>
            <a:r>
              <a:rPr sz="2600" b="1" spc="-7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using</a:t>
            </a:r>
            <a:r>
              <a:rPr sz="2600" b="1" spc="15" dirty="0">
                <a:latin typeface="Calibri"/>
                <a:cs typeface="Calibri"/>
              </a:rPr>
              <a:t> </a:t>
            </a:r>
            <a:r>
              <a:rPr sz="2600" b="1" spc="-40" dirty="0">
                <a:latin typeface="Calibri"/>
                <a:cs typeface="Calibri"/>
              </a:rPr>
              <a:t>kernel.</a:t>
            </a:r>
            <a:endParaRPr sz="26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101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600" b="1" spc="-15" dirty="0">
                <a:latin typeface="Calibri"/>
                <a:cs typeface="Calibri"/>
              </a:rPr>
              <a:t>What</a:t>
            </a:r>
            <a:r>
              <a:rPr sz="2600" b="1" spc="-25" dirty="0">
                <a:latin typeface="Calibri"/>
                <a:cs typeface="Calibri"/>
              </a:rPr>
              <a:t> </a:t>
            </a:r>
            <a:r>
              <a:rPr sz="2600" b="1" spc="-20" dirty="0">
                <a:latin typeface="Calibri"/>
                <a:cs typeface="Calibri"/>
              </a:rPr>
              <a:t>are</a:t>
            </a:r>
            <a:r>
              <a:rPr sz="2600" b="1" spc="-2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the</a:t>
            </a:r>
            <a:r>
              <a:rPr sz="2600" b="1" spc="20" dirty="0">
                <a:latin typeface="Calibri"/>
                <a:cs typeface="Calibri"/>
              </a:rPr>
              <a:t> </a:t>
            </a:r>
            <a:r>
              <a:rPr sz="2600" b="1" spc="-40" dirty="0">
                <a:latin typeface="Calibri"/>
                <a:cs typeface="Calibri"/>
              </a:rPr>
              <a:t>different</a:t>
            </a:r>
            <a:r>
              <a:rPr sz="2600" b="1" spc="70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Calibri"/>
                <a:cs typeface="Calibri"/>
              </a:rPr>
              <a:t>types</a:t>
            </a:r>
            <a:r>
              <a:rPr sz="2600" b="1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6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45" dirty="0">
                <a:solidFill>
                  <a:srgbClr val="FF0000"/>
                </a:solidFill>
                <a:latin typeface="Calibri"/>
                <a:cs typeface="Calibri"/>
              </a:rPr>
              <a:t>kernel</a:t>
            </a:r>
            <a:r>
              <a:rPr sz="2600" b="1" spc="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Calibri"/>
                <a:cs typeface="Calibri"/>
              </a:rPr>
              <a:t>functions.</a:t>
            </a:r>
            <a:endParaRPr sz="26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98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600" b="1" spc="-5" dirty="0">
                <a:latin typeface="Calibri"/>
                <a:cs typeface="Calibri"/>
              </a:rPr>
              <a:t>Explain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in</a:t>
            </a:r>
            <a:r>
              <a:rPr sz="2600" b="1" spc="20" dirty="0">
                <a:latin typeface="Calibri"/>
                <a:cs typeface="Calibri"/>
              </a:rPr>
              <a:t> </a:t>
            </a:r>
            <a:r>
              <a:rPr sz="2600" b="1" spc="-40" dirty="0">
                <a:latin typeface="Calibri"/>
                <a:cs typeface="Calibri"/>
              </a:rPr>
              <a:t>detail</a:t>
            </a:r>
            <a:r>
              <a:rPr sz="2600" b="1" spc="80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about</a:t>
            </a:r>
            <a:r>
              <a:rPr sz="2600" b="1" spc="5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006EC0"/>
                </a:solidFill>
                <a:latin typeface="Calibri"/>
                <a:cs typeface="Calibri"/>
              </a:rPr>
              <a:t>Multiclass</a:t>
            </a:r>
            <a:r>
              <a:rPr sz="2600" b="1" spc="-3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600" b="1" spc="-35" dirty="0">
                <a:solidFill>
                  <a:srgbClr val="006EC0"/>
                </a:solidFill>
                <a:latin typeface="Calibri"/>
                <a:cs typeface="Calibri"/>
              </a:rPr>
              <a:t>SVM.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64168" y="4105655"/>
            <a:ext cx="3002279" cy="22494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00907" y="405384"/>
            <a:ext cx="1765540" cy="1932432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5042661" y="6466204"/>
            <a:ext cx="2111375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 smtClean="0"/>
              <a:t> </a:t>
            </a:r>
            <a:endParaRPr spc="5" dirty="0"/>
          </a:p>
        </p:txBody>
      </p:sp>
      <p:sp>
        <p:nvSpPr>
          <p:cNvPr id="15" name="object 15"/>
          <p:cNvSpPr txBox="1"/>
          <p:nvPr/>
        </p:nvSpPr>
        <p:spPr>
          <a:xfrm>
            <a:off x="11074654" y="6466204"/>
            <a:ext cx="228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" y="365759"/>
            <a:ext cx="11744325" cy="719455"/>
          </a:xfrm>
          <a:prstGeom prst="rect">
            <a:avLst/>
          </a:prstGeom>
          <a:solidFill>
            <a:srgbClr val="660033"/>
          </a:solidFill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4960"/>
              </a:lnSpc>
            </a:pPr>
            <a:r>
              <a:rPr sz="4400" spc="-5" dirty="0">
                <a:solidFill>
                  <a:srgbClr val="D9D9D9"/>
                </a:solidFill>
              </a:rPr>
              <a:t>Support</a:t>
            </a:r>
            <a:r>
              <a:rPr sz="4400" spc="25" dirty="0">
                <a:solidFill>
                  <a:srgbClr val="D9D9D9"/>
                </a:solidFill>
              </a:rPr>
              <a:t> </a:t>
            </a:r>
            <a:r>
              <a:rPr sz="4400" spc="-55" dirty="0">
                <a:solidFill>
                  <a:srgbClr val="D9D9D9"/>
                </a:solidFill>
              </a:rPr>
              <a:t>Vector</a:t>
            </a:r>
            <a:r>
              <a:rPr sz="4400" spc="30" dirty="0">
                <a:solidFill>
                  <a:srgbClr val="D9D9D9"/>
                </a:solidFill>
              </a:rPr>
              <a:t> </a:t>
            </a:r>
            <a:r>
              <a:rPr sz="4400" spc="-5" dirty="0">
                <a:solidFill>
                  <a:srgbClr val="D9D9D9"/>
                </a:solidFill>
              </a:rPr>
              <a:t>Machine</a:t>
            </a:r>
            <a:r>
              <a:rPr sz="4400" spc="30" dirty="0">
                <a:solidFill>
                  <a:srgbClr val="D9D9D9"/>
                </a:solidFill>
              </a:rPr>
              <a:t> </a:t>
            </a:r>
            <a:r>
              <a:rPr sz="4400" spc="-15" dirty="0">
                <a:solidFill>
                  <a:srgbClr val="D9D9D9"/>
                </a:solidFill>
              </a:rPr>
              <a:t>[SVM]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53059" y="1167764"/>
            <a:ext cx="11377295" cy="431101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41300" marR="5080" indent="-229235" algn="just">
              <a:lnSpc>
                <a:spcPct val="90000"/>
              </a:lnSpc>
              <a:spcBef>
                <a:spcPts val="44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A </a:t>
            </a:r>
            <a:r>
              <a:rPr sz="2800" b="1" spc="5" dirty="0">
                <a:latin typeface="Calibri"/>
                <a:cs typeface="Calibri"/>
              </a:rPr>
              <a:t>Support </a:t>
            </a:r>
            <a:r>
              <a:rPr sz="2800" b="1" spc="-25" dirty="0">
                <a:latin typeface="Calibri"/>
                <a:cs typeface="Calibri"/>
              </a:rPr>
              <a:t>Vector </a:t>
            </a:r>
            <a:r>
              <a:rPr sz="2800" b="1" dirty="0">
                <a:latin typeface="Calibri"/>
                <a:cs typeface="Calibri"/>
              </a:rPr>
              <a:t>Machine </a:t>
            </a:r>
            <a:r>
              <a:rPr sz="2800" spc="-10" dirty="0">
                <a:latin typeface="Calibri"/>
                <a:cs typeface="Calibri"/>
              </a:rPr>
              <a:t>(</a:t>
            </a:r>
            <a:r>
              <a:rPr sz="2800" b="1" spc="-10" dirty="0">
                <a:latin typeface="Calibri"/>
                <a:cs typeface="Calibri"/>
              </a:rPr>
              <a:t>SVM</a:t>
            </a:r>
            <a:r>
              <a:rPr sz="2800" spc="-10" dirty="0">
                <a:latin typeface="Calibri"/>
                <a:cs typeface="Calibri"/>
              </a:rPr>
              <a:t>) </a:t>
            </a:r>
            <a:r>
              <a:rPr sz="2800" spc="-5" dirty="0">
                <a:latin typeface="Calibri"/>
                <a:cs typeface="Calibri"/>
              </a:rPr>
              <a:t>can </a:t>
            </a:r>
            <a:r>
              <a:rPr sz="2800" dirty="0">
                <a:latin typeface="Calibri"/>
                <a:cs typeface="Calibri"/>
              </a:rPr>
              <a:t>be imagined as a </a:t>
            </a:r>
            <a:r>
              <a:rPr sz="2800" spc="-5" dirty="0">
                <a:latin typeface="Calibri"/>
                <a:cs typeface="Calibri"/>
              </a:rPr>
              <a:t>surface </a:t>
            </a:r>
            <a:r>
              <a:rPr sz="2800" spc="-15" dirty="0">
                <a:latin typeface="Calibri"/>
                <a:cs typeface="Calibri"/>
              </a:rPr>
              <a:t>that creates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boundary </a:t>
            </a:r>
            <a:r>
              <a:rPr sz="2800" spc="-10" dirty="0">
                <a:latin typeface="Calibri"/>
                <a:cs typeface="Calibri"/>
              </a:rPr>
              <a:t>between points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plotted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multidimensional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15" dirty="0">
                <a:latin typeface="Calibri"/>
                <a:cs typeface="Calibri"/>
              </a:rPr>
              <a:t>represent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examples </a:t>
            </a:r>
            <a:r>
              <a:rPr sz="2800" dirty="0">
                <a:latin typeface="Calibri"/>
                <a:cs typeface="Calibri"/>
              </a:rPr>
              <a:t>and their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feature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values.</a:t>
            </a:r>
            <a:endParaRPr sz="2800">
              <a:latin typeface="Calibri"/>
              <a:cs typeface="Calibri"/>
            </a:endParaRPr>
          </a:p>
          <a:p>
            <a:pPr marL="241300" marR="619760" indent="-229235" algn="just">
              <a:lnSpc>
                <a:spcPts val="3020"/>
              </a:lnSpc>
              <a:spcBef>
                <a:spcPts val="10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goal </a:t>
            </a:r>
            <a:r>
              <a:rPr sz="2800" dirty="0">
                <a:latin typeface="Calibri"/>
                <a:cs typeface="Calibri"/>
              </a:rPr>
              <a:t>of a </a:t>
            </a:r>
            <a:r>
              <a:rPr sz="2800" spc="-5" dirty="0">
                <a:latin typeface="Calibri"/>
                <a:cs typeface="Calibri"/>
              </a:rPr>
              <a:t>SVM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20" dirty="0">
                <a:latin typeface="Calibri"/>
                <a:cs typeface="Calibri"/>
              </a:rPr>
              <a:t>create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flat </a:t>
            </a:r>
            <a:r>
              <a:rPr sz="2800" dirty="0">
                <a:latin typeface="Calibri"/>
                <a:cs typeface="Calibri"/>
              </a:rPr>
              <a:t>boundary </a:t>
            </a:r>
            <a:r>
              <a:rPr sz="2800" spc="-5" dirty="0">
                <a:latin typeface="Calibri"/>
                <a:cs typeface="Calibri"/>
              </a:rPr>
              <a:t>called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b="1" dirty="0">
                <a:latin typeface="Calibri"/>
                <a:cs typeface="Calibri"/>
              </a:rPr>
              <a:t>hyperplane</a:t>
            </a:r>
            <a:r>
              <a:rPr sz="2800" dirty="0">
                <a:latin typeface="Calibri"/>
                <a:cs typeface="Calibri"/>
              </a:rPr>
              <a:t>, </a:t>
            </a:r>
            <a:r>
              <a:rPr sz="2800" spc="-5" dirty="0">
                <a:latin typeface="Calibri"/>
                <a:cs typeface="Calibri"/>
              </a:rPr>
              <a:t>which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divides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space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create</a:t>
            </a:r>
            <a:r>
              <a:rPr sz="2800" spc="-5" dirty="0">
                <a:latin typeface="Calibri"/>
                <a:cs typeface="Calibri"/>
              </a:rPr>
              <a:t> fairly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homogeneous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partitions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either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side.</a:t>
            </a:r>
            <a:endParaRPr sz="2800">
              <a:latin typeface="Calibri"/>
              <a:cs typeface="Calibri"/>
            </a:endParaRPr>
          </a:p>
          <a:p>
            <a:pPr marL="241300" indent="-229235" algn="just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SVM</a:t>
            </a:r>
            <a:r>
              <a:rPr sz="2800" dirty="0">
                <a:latin typeface="Calibri"/>
                <a:cs typeface="Calibri"/>
              </a:rPr>
              <a:t> learning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combines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aspects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both</a:t>
            </a:r>
            <a:endParaRPr sz="2800">
              <a:latin typeface="Calibri"/>
              <a:cs typeface="Calibri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instance-based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nearest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neighbor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learning</a:t>
            </a:r>
            <a:endParaRPr sz="2400">
              <a:latin typeface="Calibri"/>
              <a:cs typeface="Calibri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linear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regression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described</a:t>
            </a:r>
            <a:endParaRPr sz="2400">
              <a:latin typeface="Calibri"/>
              <a:cs typeface="Calibri"/>
            </a:endParaRPr>
          </a:p>
          <a:p>
            <a:pPr marL="241300" marR="896619" indent="-229235" algn="just">
              <a:lnSpc>
                <a:spcPts val="3020"/>
              </a:lnSpc>
              <a:spcBef>
                <a:spcPts val="102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combination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extremely </a:t>
            </a:r>
            <a:r>
              <a:rPr sz="2800" spc="-5" dirty="0">
                <a:latin typeface="Calibri"/>
                <a:cs typeface="Calibri"/>
              </a:rPr>
              <a:t>powerful, </a:t>
            </a:r>
            <a:r>
              <a:rPr sz="2800" dirty="0">
                <a:latin typeface="Calibri"/>
                <a:cs typeface="Calibri"/>
              </a:rPr>
              <a:t>allowing </a:t>
            </a:r>
            <a:r>
              <a:rPr sz="2800" spc="-5" dirty="0">
                <a:latin typeface="Calibri"/>
                <a:cs typeface="Calibri"/>
              </a:rPr>
              <a:t>SVMs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model highly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complex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relationships.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8600" y="137160"/>
            <a:ext cx="4218940" cy="116205"/>
            <a:chOff x="228600" y="137160"/>
            <a:chExt cx="4218940" cy="116205"/>
          </a:xfrm>
        </p:grpSpPr>
        <p:sp>
          <p:nvSpPr>
            <p:cNvPr id="5" name="object 5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4206240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4206240" y="103631"/>
                  </a:lnTo>
                  <a:lnTo>
                    <a:pt x="420624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0" y="103631"/>
                  </a:moveTo>
                  <a:lnTo>
                    <a:pt x="4206240" y="103631"/>
                  </a:lnTo>
                  <a:lnTo>
                    <a:pt x="4206240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584191" y="137160"/>
            <a:ext cx="3782695" cy="116205"/>
            <a:chOff x="4584191" y="137160"/>
            <a:chExt cx="3782695" cy="116205"/>
          </a:xfrm>
        </p:grpSpPr>
        <p:sp>
          <p:nvSpPr>
            <p:cNvPr id="8" name="object 8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3770375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770375" y="103631"/>
                  </a:lnTo>
                  <a:lnTo>
                    <a:pt x="3770375" y="0"/>
                  </a:lnTo>
                  <a:close/>
                </a:path>
              </a:pathLst>
            </a:custGeom>
            <a:solidFill>
              <a:srgbClr val="977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0" y="103631"/>
                  </a:moveTo>
                  <a:lnTo>
                    <a:pt x="3770375" y="103631"/>
                  </a:lnTo>
                  <a:lnTo>
                    <a:pt x="3770375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503919" y="137160"/>
            <a:ext cx="3520440" cy="116205"/>
            <a:chOff x="8503919" y="137160"/>
            <a:chExt cx="3520440" cy="116205"/>
          </a:xfrm>
        </p:grpSpPr>
        <p:sp>
          <p:nvSpPr>
            <p:cNvPr id="11" name="object 11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3508248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508248" y="103631"/>
                  </a:lnTo>
                  <a:lnTo>
                    <a:pt x="3508248" y="0"/>
                  </a:lnTo>
                  <a:close/>
                </a:path>
              </a:pathLst>
            </a:custGeom>
            <a:solidFill>
              <a:srgbClr val="9E9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0" y="103631"/>
                  </a:moveTo>
                  <a:lnTo>
                    <a:pt x="3508248" y="103631"/>
                  </a:lnTo>
                  <a:lnTo>
                    <a:pt x="3508248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5042661" y="6466204"/>
            <a:ext cx="2111375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 smtClean="0"/>
              <a:t> </a:t>
            </a:r>
            <a:endParaRPr spc="5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4294967295"/>
          </p:nvPr>
        </p:nvSpPr>
        <p:spPr>
          <a:xfrm>
            <a:off x="5042661" y="6466204"/>
            <a:ext cx="2111375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 smtClean="0"/>
              <a:t> </a:t>
            </a:r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11074654" y="6466204"/>
            <a:ext cx="228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17244" y="1792605"/>
            <a:ext cx="888619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https://</a:t>
            </a:r>
            <a:r>
              <a:rPr sz="2800" spc="-10" dirty="0">
                <a:latin typeface="Calibri"/>
                <a:cs typeface="Calibri"/>
                <a:hlinkClick r:id="rId2"/>
              </a:rPr>
              <a:t>www.baeldung.com/cs/svm-multiclass-classification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320" y="365759"/>
            <a:ext cx="11744325" cy="719455"/>
          </a:xfrm>
          <a:custGeom>
            <a:avLst/>
            <a:gdLst/>
            <a:ahLst/>
            <a:cxnLst/>
            <a:rect l="l" t="t" r="r" b="b"/>
            <a:pathLst>
              <a:path w="11744325" h="719455">
                <a:moveTo>
                  <a:pt x="11743944" y="0"/>
                </a:moveTo>
                <a:lnTo>
                  <a:pt x="0" y="0"/>
                </a:lnTo>
                <a:lnTo>
                  <a:pt x="0" y="719327"/>
                </a:lnTo>
                <a:lnTo>
                  <a:pt x="11743944" y="719327"/>
                </a:lnTo>
                <a:lnTo>
                  <a:pt x="11743944" y="0"/>
                </a:lnTo>
                <a:close/>
              </a:path>
            </a:pathLst>
          </a:custGeom>
          <a:solidFill>
            <a:srgbClr val="66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3059" y="1167764"/>
            <a:ext cx="473329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D9D9D9"/>
                </a:solidFill>
                <a:latin typeface="Calibri"/>
                <a:cs typeface="Calibri"/>
              </a:rPr>
              <a:t>Support</a:t>
            </a:r>
            <a:r>
              <a:rPr sz="280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D9D9D9"/>
                </a:solidFill>
                <a:latin typeface="Calibri"/>
                <a:cs typeface="Calibri"/>
              </a:rPr>
              <a:t>Vector</a:t>
            </a:r>
            <a:r>
              <a:rPr sz="2800" spc="-1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D9D9D9"/>
                </a:solidFill>
                <a:latin typeface="Calibri"/>
                <a:cs typeface="Calibri"/>
              </a:rPr>
              <a:t>Machine [SVM]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8600" y="137160"/>
            <a:ext cx="4218940" cy="116205"/>
            <a:chOff x="228600" y="137160"/>
            <a:chExt cx="4218940" cy="116205"/>
          </a:xfrm>
        </p:grpSpPr>
        <p:sp>
          <p:nvSpPr>
            <p:cNvPr id="5" name="object 5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4206240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4206240" y="103631"/>
                  </a:lnTo>
                  <a:lnTo>
                    <a:pt x="420624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0" y="103631"/>
                  </a:moveTo>
                  <a:lnTo>
                    <a:pt x="4206240" y="103631"/>
                  </a:lnTo>
                  <a:lnTo>
                    <a:pt x="4206240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584191" y="137160"/>
            <a:ext cx="3782695" cy="116205"/>
            <a:chOff x="4584191" y="137160"/>
            <a:chExt cx="3782695" cy="116205"/>
          </a:xfrm>
        </p:grpSpPr>
        <p:sp>
          <p:nvSpPr>
            <p:cNvPr id="8" name="object 8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3770375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770375" y="103631"/>
                  </a:lnTo>
                  <a:lnTo>
                    <a:pt x="3770375" y="0"/>
                  </a:lnTo>
                  <a:close/>
                </a:path>
              </a:pathLst>
            </a:custGeom>
            <a:solidFill>
              <a:srgbClr val="977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0" y="103631"/>
                  </a:moveTo>
                  <a:lnTo>
                    <a:pt x="3770375" y="103631"/>
                  </a:lnTo>
                  <a:lnTo>
                    <a:pt x="3770375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503919" y="137160"/>
            <a:ext cx="3520440" cy="116205"/>
            <a:chOff x="8503919" y="137160"/>
            <a:chExt cx="3520440" cy="116205"/>
          </a:xfrm>
        </p:grpSpPr>
        <p:sp>
          <p:nvSpPr>
            <p:cNvPr id="11" name="object 11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3508248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508248" y="103631"/>
                  </a:lnTo>
                  <a:lnTo>
                    <a:pt x="3508248" y="0"/>
                  </a:lnTo>
                  <a:close/>
                </a:path>
              </a:pathLst>
            </a:custGeom>
            <a:solidFill>
              <a:srgbClr val="9E9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0" y="103631"/>
                  </a:moveTo>
                  <a:lnTo>
                    <a:pt x="3508248" y="103631"/>
                  </a:lnTo>
                  <a:lnTo>
                    <a:pt x="3508248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927" y="2168956"/>
            <a:ext cx="9787023" cy="2973141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5042661" y="6466204"/>
            <a:ext cx="2111375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 smtClean="0"/>
              <a:t> </a:t>
            </a:r>
            <a:endParaRPr spc="5" dirty="0"/>
          </a:p>
        </p:txBody>
      </p:sp>
      <p:sp>
        <p:nvSpPr>
          <p:cNvPr id="15" name="object 15"/>
          <p:cNvSpPr txBox="1"/>
          <p:nvPr/>
        </p:nvSpPr>
        <p:spPr>
          <a:xfrm>
            <a:off x="11074654" y="6466204"/>
            <a:ext cx="228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" y="365759"/>
            <a:ext cx="11744325" cy="719455"/>
          </a:xfrm>
          <a:prstGeom prst="rect">
            <a:avLst/>
          </a:prstGeom>
          <a:solidFill>
            <a:srgbClr val="660033"/>
          </a:solidFill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4960"/>
              </a:lnSpc>
            </a:pPr>
            <a:r>
              <a:rPr sz="4400" spc="-5" dirty="0">
                <a:solidFill>
                  <a:srgbClr val="D9D9D9"/>
                </a:solidFill>
              </a:rPr>
              <a:t>Support</a:t>
            </a:r>
            <a:r>
              <a:rPr sz="4400" spc="25" dirty="0">
                <a:solidFill>
                  <a:srgbClr val="D9D9D9"/>
                </a:solidFill>
              </a:rPr>
              <a:t> </a:t>
            </a:r>
            <a:r>
              <a:rPr sz="4400" spc="-55" dirty="0">
                <a:solidFill>
                  <a:srgbClr val="D9D9D9"/>
                </a:solidFill>
              </a:rPr>
              <a:t>Vector</a:t>
            </a:r>
            <a:r>
              <a:rPr sz="4400" spc="30" dirty="0">
                <a:solidFill>
                  <a:srgbClr val="D9D9D9"/>
                </a:solidFill>
              </a:rPr>
              <a:t> </a:t>
            </a:r>
            <a:r>
              <a:rPr sz="4400" spc="-5" dirty="0">
                <a:solidFill>
                  <a:srgbClr val="D9D9D9"/>
                </a:solidFill>
              </a:rPr>
              <a:t>Machine</a:t>
            </a:r>
            <a:r>
              <a:rPr sz="4400" spc="30" dirty="0">
                <a:solidFill>
                  <a:srgbClr val="D9D9D9"/>
                </a:solidFill>
              </a:rPr>
              <a:t> </a:t>
            </a:r>
            <a:r>
              <a:rPr sz="4400" spc="-15" dirty="0">
                <a:solidFill>
                  <a:srgbClr val="D9D9D9"/>
                </a:solidFill>
              </a:rPr>
              <a:t>[SVM]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123057" y="1846910"/>
            <a:ext cx="3566160" cy="17989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u="heavy" spc="-10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SVM</a:t>
            </a:r>
            <a:r>
              <a:rPr sz="2800" b="1" u="heavy" spc="-3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can</a:t>
            </a:r>
            <a:r>
              <a:rPr sz="2800" b="1" u="heavy" spc="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 be</a:t>
            </a:r>
            <a:r>
              <a:rPr sz="2800" b="1" u="heavy" spc="-40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used</a:t>
            </a:r>
            <a:r>
              <a:rPr sz="2800" b="1" u="heavy" spc="-4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for</a:t>
            </a:r>
            <a:endParaRPr sz="2800">
              <a:latin typeface="Calibri"/>
              <a:cs typeface="Calibri"/>
            </a:endParaRPr>
          </a:p>
          <a:p>
            <a:pPr marL="698500" indent="-229235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5" dirty="0">
                <a:solidFill>
                  <a:srgbClr val="1F4E79"/>
                </a:solidFill>
                <a:latin typeface="Calibri"/>
                <a:cs typeface="Calibri"/>
              </a:rPr>
              <a:t>Classification</a:t>
            </a:r>
            <a:endParaRPr sz="2800">
              <a:latin typeface="Calibri"/>
              <a:cs typeface="Calibri"/>
            </a:endParaRPr>
          </a:p>
          <a:p>
            <a:pPr marL="698500" indent="-229235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dirty="0">
                <a:solidFill>
                  <a:srgbClr val="1F4E79"/>
                </a:solidFill>
                <a:latin typeface="Calibri"/>
                <a:cs typeface="Calibri"/>
              </a:rPr>
              <a:t>Numeric</a:t>
            </a:r>
            <a:r>
              <a:rPr sz="2800" spc="-5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E79"/>
                </a:solidFill>
                <a:latin typeface="Calibri"/>
                <a:cs typeface="Calibri"/>
              </a:rPr>
              <a:t>Prediction</a:t>
            </a:r>
            <a:endParaRPr sz="2800">
              <a:latin typeface="Calibri"/>
              <a:cs typeface="Calibri"/>
            </a:endParaRPr>
          </a:p>
          <a:p>
            <a:pPr marL="698500" indent="-229235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25" dirty="0">
                <a:solidFill>
                  <a:srgbClr val="1F4E79"/>
                </a:solidFill>
                <a:latin typeface="Calibri"/>
                <a:cs typeface="Calibri"/>
              </a:rPr>
              <a:t>Pattern</a:t>
            </a:r>
            <a:r>
              <a:rPr sz="2800" spc="-4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E79"/>
                </a:solidFill>
                <a:latin typeface="Calibri"/>
                <a:cs typeface="Calibri"/>
              </a:rPr>
              <a:t>Recognition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8600" y="137160"/>
            <a:ext cx="4218940" cy="116205"/>
            <a:chOff x="228600" y="137160"/>
            <a:chExt cx="4218940" cy="116205"/>
          </a:xfrm>
        </p:grpSpPr>
        <p:sp>
          <p:nvSpPr>
            <p:cNvPr id="5" name="object 5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4206240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4206240" y="103631"/>
                  </a:lnTo>
                  <a:lnTo>
                    <a:pt x="420624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0" y="103631"/>
                  </a:moveTo>
                  <a:lnTo>
                    <a:pt x="4206240" y="103631"/>
                  </a:lnTo>
                  <a:lnTo>
                    <a:pt x="4206240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584191" y="137160"/>
            <a:ext cx="3782695" cy="116205"/>
            <a:chOff x="4584191" y="137160"/>
            <a:chExt cx="3782695" cy="116205"/>
          </a:xfrm>
        </p:grpSpPr>
        <p:sp>
          <p:nvSpPr>
            <p:cNvPr id="8" name="object 8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3770375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770375" y="103631"/>
                  </a:lnTo>
                  <a:lnTo>
                    <a:pt x="3770375" y="0"/>
                  </a:lnTo>
                  <a:close/>
                </a:path>
              </a:pathLst>
            </a:custGeom>
            <a:solidFill>
              <a:srgbClr val="977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0" y="103631"/>
                  </a:moveTo>
                  <a:lnTo>
                    <a:pt x="3770375" y="103631"/>
                  </a:lnTo>
                  <a:lnTo>
                    <a:pt x="3770375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503919" y="137160"/>
            <a:ext cx="3520440" cy="116205"/>
            <a:chOff x="8503919" y="137160"/>
            <a:chExt cx="3520440" cy="116205"/>
          </a:xfrm>
        </p:grpSpPr>
        <p:sp>
          <p:nvSpPr>
            <p:cNvPr id="11" name="object 11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3508248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508248" y="103631"/>
                  </a:lnTo>
                  <a:lnTo>
                    <a:pt x="3508248" y="0"/>
                  </a:lnTo>
                  <a:close/>
                </a:path>
              </a:pathLst>
            </a:custGeom>
            <a:solidFill>
              <a:srgbClr val="9E9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0" y="103631"/>
                  </a:moveTo>
                  <a:lnTo>
                    <a:pt x="3508248" y="103631"/>
                  </a:lnTo>
                  <a:lnTo>
                    <a:pt x="3508248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5042661" y="6466204"/>
            <a:ext cx="2111375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 smtClean="0"/>
              <a:t> </a:t>
            </a:r>
            <a:endParaRPr spc="5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" y="365759"/>
            <a:ext cx="11744325" cy="719455"/>
          </a:xfrm>
          <a:prstGeom prst="rect">
            <a:avLst/>
          </a:prstGeom>
          <a:solidFill>
            <a:srgbClr val="660033"/>
          </a:solidFill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4960"/>
              </a:lnSpc>
            </a:pPr>
            <a:r>
              <a:rPr sz="4400" spc="-5" dirty="0">
                <a:solidFill>
                  <a:srgbClr val="D9D9D9"/>
                </a:solidFill>
              </a:rPr>
              <a:t>Support</a:t>
            </a:r>
            <a:r>
              <a:rPr sz="4400" spc="30" dirty="0">
                <a:solidFill>
                  <a:srgbClr val="D9D9D9"/>
                </a:solidFill>
              </a:rPr>
              <a:t> </a:t>
            </a:r>
            <a:r>
              <a:rPr sz="4400" spc="-55" dirty="0">
                <a:solidFill>
                  <a:srgbClr val="D9D9D9"/>
                </a:solidFill>
              </a:rPr>
              <a:t>Vector</a:t>
            </a:r>
            <a:r>
              <a:rPr sz="4400" spc="40" dirty="0">
                <a:solidFill>
                  <a:srgbClr val="D9D9D9"/>
                </a:solidFill>
              </a:rPr>
              <a:t> </a:t>
            </a:r>
            <a:r>
              <a:rPr sz="4400" spc="-5" dirty="0">
                <a:solidFill>
                  <a:srgbClr val="D9D9D9"/>
                </a:solidFill>
              </a:rPr>
              <a:t>Machine</a:t>
            </a:r>
            <a:r>
              <a:rPr sz="4400" spc="40" dirty="0">
                <a:solidFill>
                  <a:srgbClr val="D9D9D9"/>
                </a:solidFill>
              </a:rPr>
              <a:t> </a:t>
            </a:r>
            <a:r>
              <a:rPr sz="4400" spc="-15" dirty="0">
                <a:solidFill>
                  <a:srgbClr val="D9D9D9"/>
                </a:solidFill>
              </a:rPr>
              <a:t>[SVM]-</a:t>
            </a:r>
            <a:r>
              <a:rPr sz="4400" spc="30" dirty="0">
                <a:solidFill>
                  <a:srgbClr val="D9D9D9"/>
                </a:solidFill>
              </a:rPr>
              <a:t> </a:t>
            </a:r>
            <a:r>
              <a:rPr sz="4400" spc="-20" dirty="0">
                <a:solidFill>
                  <a:srgbClr val="D9D9D9"/>
                </a:solidFill>
              </a:rPr>
              <a:t>Application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53059" y="1167764"/>
            <a:ext cx="11407775" cy="263080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1953895" indent="-229235">
              <a:lnSpc>
                <a:spcPts val="3020"/>
              </a:lnSpc>
              <a:spcBef>
                <a:spcPts val="49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spc="-5" dirty="0">
                <a:solidFill>
                  <a:srgbClr val="1F4E79"/>
                </a:solidFill>
                <a:latin typeface="Calibri"/>
                <a:cs typeface="Calibri"/>
              </a:rPr>
              <a:t>Classification </a:t>
            </a:r>
            <a:r>
              <a:rPr sz="2800" b="1" dirty="0">
                <a:solidFill>
                  <a:srgbClr val="1F4E79"/>
                </a:solidFill>
                <a:latin typeface="Calibri"/>
                <a:cs typeface="Calibri"/>
              </a:rPr>
              <a:t>of </a:t>
            </a:r>
            <a:r>
              <a:rPr sz="2800" b="1" spc="-15" dirty="0">
                <a:solidFill>
                  <a:srgbClr val="1F4E79"/>
                </a:solidFill>
                <a:latin typeface="Calibri"/>
                <a:cs typeface="Calibri"/>
              </a:rPr>
              <a:t>microarray </a:t>
            </a:r>
            <a:r>
              <a:rPr sz="2800" b="1" spc="-10" dirty="0">
                <a:solidFill>
                  <a:srgbClr val="1F4E79"/>
                </a:solidFill>
                <a:latin typeface="Calibri"/>
                <a:cs typeface="Calibri"/>
              </a:rPr>
              <a:t>gene </a:t>
            </a:r>
            <a:r>
              <a:rPr sz="2800" b="1" spc="-5" dirty="0">
                <a:solidFill>
                  <a:srgbClr val="1F4E79"/>
                </a:solidFill>
                <a:latin typeface="Calibri"/>
                <a:cs typeface="Calibri"/>
              </a:rPr>
              <a:t>expression data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field </a:t>
            </a:r>
            <a:r>
              <a:rPr sz="2800" spc="5" dirty="0">
                <a:latin typeface="Calibri"/>
                <a:cs typeface="Calibri"/>
              </a:rPr>
              <a:t>of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bioinformatics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identify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cancer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other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genetic</a:t>
            </a:r>
            <a:r>
              <a:rPr sz="2800" dirty="0">
                <a:latin typeface="Calibri"/>
                <a:cs typeface="Calibri"/>
              </a:rPr>
              <a:t> diseases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30"/>
              </a:lnSpc>
              <a:spcBef>
                <a:spcPts val="101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spc="-70" dirty="0">
                <a:solidFill>
                  <a:srgbClr val="1F4E79"/>
                </a:solidFill>
                <a:latin typeface="Calibri"/>
                <a:cs typeface="Calibri"/>
              </a:rPr>
              <a:t>Text</a:t>
            </a:r>
            <a:r>
              <a:rPr sz="2800" b="1" spc="1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F4E79"/>
                </a:solidFill>
                <a:latin typeface="Calibri"/>
                <a:cs typeface="Calibri"/>
              </a:rPr>
              <a:t>categorization</a:t>
            </a:r>
            <a:r>
              <a:rPr sz="2800" b="1" spc="-2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such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identification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language used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document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classification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documents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subject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matter</a:t>
            </a:r>
            <a:endParaRPr sz="2800">
              <a:latin typeface="Calibri"/>
              <a:cs typeface="Calibri"/>
            </a:endParaRPr>
          </a:p>
          <a:p>
            <a:pPr marL="241300" marR="289560" indent="-229235">
              <a:lnSpc>
                <a:spcPts val="3030"/>
              </a:lnSpc>
              <a:spcBef>
                <a:spcPts val="100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dirty="0">
                <a:solidFill>
                  <a:srgbClr val="1F4E79"/>
                </a:solidFill>
                <a:latin typeface="Calibri"/>
                <a:cs typeface="Calibri"/>
              </a:rPr>
              <a:t>The</a:t>
            </a:r>
            <a:r>
              <a:rPr sz="2800" b="1" spc="-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1F4E79"/>
                </a:solidFill>
                <a:latin typeface="Calibri"/>
                <a:cs typeface="Calibri"/>
              </a:rPr>
              <a:t>detection</a:t>
            </a:r>
            <a:r>
              <a:rPr sz="2800" b="1" spc="-7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1F4E79"/>
                </a:solidFill>
                <a:latin typeface="Calibri"/>
                <a:cs typeface="Calibri"/>
              </a:rPr>
              <a:t>of</a:t>
            </a:r>
            <a:r>
              <a:rPr sz="2800" b="1" spc="-1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1F4E79"/>
                </a:solidFill>
                <a:latin typeface="Calibri"/>
                <a:cs typeface="Calibri"/>
              </a:rPr>
              <a:t>rare</a:t>
            </a:r>
            <a:r>
              <a:rPr sz="2800" b="1" spc="-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1F4E79"/>
                </a:solidFill>
                <a:latin typeface="Calibri"/>
                <a:cs typeface="Calibri"/>
              </a:rPr>
              <a:t>yet</a:t>
            </a:r>
            <a:r>
              <a:rPr sz="2800" b="1" spc="-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1F4E79"/>
                </a:solidFill>
                <a:latin typeface="Calibri"/>
                <a:cs typeface="Calibri"/>
              </a:rPr>
              <a:t>important</a:t>
            </a:r>
            <a:r>
              <a:rPr sz="2800" b="1" spc="-2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F4E79"/>
                </a:solidFill>
                <a:latin typeface="Calibri"/>
                <a:cs typeface="Calibri"/>
              </a:rPr>
              <a:t>events</a:t>
            </a:r>
            <a:r>
              <a:rPr sz="2800" b="1" spc="-6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like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1F4E79"/>
                </a:solidFill>
                <a:latin typeface="Calibri"/>
                <a:cs typeface="Calibri"/>
              </a:rPr>
              <a:t>combustion</a:t>
            </a:r>
            <a:r>
              <a:rPr sz="2800" b="1" spc="-2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1F4E79"/>
                </a:solidFill>
                <a:latin typeface="Calibri"/>
                <a:cs typeface="Calibri"/>
              </a:rPr>
              <a:t>engine</a:t>
            </a:r>
            <a:r>
              <a:rPr sz="2800" b="1" spc="-4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1F4E79"/>
                </a:solidFill>
                <a:latin typeface="Calibri"/>
                <a:cs typeface="Calibri"/>
              </a:rPr>
              <a:t>failure, </a:t>
            </a:r>
            <a:r>
              <a:rPr sz="2800" b="1" spc="-62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1F4E79"/>
                </a:solidFill>
                <a:latin typeface="Calibri"/>
                <a:cs typeface="Calibri"/>
              </a:rPr>
              <a:t>security</a:t>
            </a:r>
            <a:r>
              <a:rPr sz="2800" b="1" spc="-6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1F4E79"/>
                </a:solidFill>
                <a:latin typeface="Calibri"/>
                <a:cs typeface="Calibri"/>
              </a:rPr>
              <a:t>breaches,</a:t>
            </a:r>
            <a:r>
              <a:rPr sz="2800" b="1" spc="-5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1F4E79"/>
                </a:solidFill>
                <a:latin typeface="Calibri"/>
                <a:cs typeface="Calibri"/>
              </a:rPr>
              <a:t>or</a:t>
            </a:r>
            <a:r>
              <a:rPr sz="2800" b="1" spc="-5" dirty="0">
                <a:solidFill>
                  <a:srgbClr val="1F4E79"/>
                </a:solidFill>
                <a:latin typeface="Calibri"/>
                <a:cs typeface="Calibri"/>
              </a:rPr>
              <a:t> earthquakes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8600" y="137160"/>
            <a:ext cx="4218940" cy="116205"/>
            <a:chOff x="228600" y="137160"/>
            <a:chExt cx="4218940" cy="116205"/>
          </a:xfrm>
        </p:grpSpPr>
        <p:sp>
          <p:nvSpPr>
            <p:cNvPr id="5" name="object 5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4206240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4206240" y="103631"/>
                  </a:lnTo>
                  <a:lnTo>
                    <a:pt x="420624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0" y="103631"/>
                  </a:moveTo>
                  <a:lnTo>
                    <a:pt x="4206240" y="103631"/>
                  </a:lnTo>
                  <a:lnTo>
                    <a:pt x="4206240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584191" y="137160"/>
            <a:ext cx="3782695" cy="116205"/>
            <a:chOff x="4584191" y="137160"/>
            <a:chExt cx="3782695" cy="116205"/>
          </a:xfrm>
        </p:grpSpPr>
        <p:sp>
          <p:nvSpPr>
            <p:cNvPr id="8" name="object 8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3770375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770375" y="103631"/>
                  </a:lnTo>
                  <a:lnTo>
                    <a:pt x="3770375" y="0"/>
                  </a:lnTo>
                  <a:close/>
                </a:path>
              </a:pathLst>
            </a:custGeom>
            <a:solidFill>
              <a:srgbClr val="977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0" y="103631"/>
                  </a:moveTo>
                  <a:lnTo>
                    <a:pt x="3770375" y="103631"/>
                  </a:lnTo>
                  <a:lnTo>
                    <a:pt x="3770375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503919" y="137160"/>
            <a:ext cx="3520440" cy="116205"/>
            <a:chOff x="8503919" y="137160"/>
            <a:chExt cx="3520440" cy="116205"/>
          </a:xfrm>
        </p:grpSpPr>
        <p:sp>
          <p:nvSpPr>
            <p:cNvPr id="11" name="object 11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3508248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508248" y="103631"/>
                  </a:lnTo>
                  <a:lnTo>
                    <a:pt x="3508248" y="0"/>
                  </a:lnTo>
                  <a:close/>
                </a:path>
              </a:pathLst>
            </a:custGeom>
            <a:solidFill>
              <a:srgbClr val="9E9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0" y="103631"/>
                  </a:moveTo>
                  <a:lnTo>
                    <a:pt x="3508248" y="103631"/>
                  </a:lnTo>
                  <a:lnTo>
                    <a:pt x="3508248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5042661" y="6466204"/>
            <a:ext cx="2111375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 smtClean="0"/>
              <a:t> </a:t>
            </a:r>
            <a:endParaRPr spc="5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" y="365759"/>
            <a:ext cx="11744325" cy="719455"/>
          </a:xfrm>
          <a:prstGeom prst="rect">
            <a:avLst/>
          </a:prstGeom>
          <a:solidFill>
            <a:srgbClr val="660033"/>
          </a:solidFill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4960"/>
              </a:lnSpc>
            </a:pPr>
            <a:r>
              <a:rPr sz="4400" spc="-30" dirty="0">
                <a:solidFill>
                  <a:srgbClr val="D9D9D9"/>
                </a:solidFill>
              </a:rPr>
              <a:t>Classification</a:t>
            </a:r>
            <a:r>
              <a:rPr sz="4400" spc="-150" dirty="0">
                <a:solidFill>
                  <a:srgbClr val="D9D9D9"/>
                </a:solidFill>
              </a:rPr>
              <a:t> </a:t>
            </a:r>
            <a:r>
              <a:rPr sz="4400" spc="-15" dirty="0">
                <a:solidFill>
                  <a:srgbClr val="D9D9D9"/>
                </a:solidFill>
              </a:rPr>
              <a:t>with</a:t>
            </a:r>
            <a:r>
              <a:rPr sz="4400" spc="-150" dirty="0">
                <a:solidFill>
                  <a:srgbClr val="D9D9D9"/>
                </a:solidFill>
              </a:rPr>
              <a:t> </a:t>
            </a:r>
            <a:r>
              <a:rPr sz="4400" spc="-40" dirty="0">
                <a:solidFill>
                  <a:srgbClr val="D9D9D9"/>
                </a:solidFill>
              </a:rPr>
              <a:t>hyperplanes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53059" y="1167764"/>
            <a:ext cx="11419205" cy="263080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462280" indent="-229235">
              <a:lnSpc>
                <a:spcPts val="3020"/>
              </a:lnSpc>
              <a:spcBef>
                <a:spcPts val="49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dirty="0">
                <a:latin typeface="Calibri"/>
                <a:cs typeface="Calibri"/>
              </a:rPr>
              <a:t>Hyper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plane-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C00000"/>
                </a:solidFill>
                <a:latin typeface="Calibri"/>
                <a:cs typeface="Calibri"/>
              </a:rPr>
              <a:t>boundary</a:t>
            </a:r>
            <a:r>
              <a:rPr sz="28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which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C00000"/>
                </a:solidFill>
                <a:latin typeface="Calibri"/>
                <a:cs typeface="Calibri"/>
              </a:rPr>
              <a:t>partitions</a:t>
            </a:r>
            <a:r>
              <a:rPr sz="28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the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C00000"/>
                </a:solidFill>
                <a:latin typeface="Calibri"/>
                <a:cs typeface="Calibri"/>
              </a:rPr>
              <a:t>data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C00000"/>
                </a:solidFill>
                <a:latin typeface="Calibri"/>
                <a:cs typeface="Calibri"/>
              </a:rPr>
              <a:t>into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groups</a:t>
            </a:r>
            <a:r>
              <a:rPr sz="28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of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similar </a:t>
            </a:r>
            <a:r>
              <a:rPr sz="2800" b="1" spc="-6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class</a:t>
            </a:r>
            <a:r>
              <a:rPr sz="28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values</a:t>
            </a:r>
            <a:r>
              <a:rPr sz="2800" b="1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1300" marR="490220" indent="-229235">
              <a:lnSpc>
                <a:spcPts val="3030"/>
              </a:lnSpc>
              <a:spcBef>
                <a:spcPts val="101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spc="-10" dirty="0">
                <a:solidFill>
                  <a:srgbClr val="1F4E79"/>
                </a:solidFill>
                <a:latin typeface="Calibri"/>
                <a:cs typeface="Calibri"/>
              </a:rPr>
              <a:t>SVMs</a:t>
            </a:r>
            <a:r>
              <a:rPr sz="2800" b="1" spc="-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1F4E79"/>
                </a:solidFill>
                <a:latin typeface="Calibri"/>
                <a:cs typeface="Calibri"/>
              </a:rPr>
              <a:t>use</a:t>
            </a:r>
            <a:r>
              <a:rPr sz="2800" b="1" spc="-3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1F4E79"/>
                </a:solidFill>
                <a:latin typeface="Calibri"/>
                <a:cs typeface="Calibri"/>
              </a:rPr>
              <a:t>a </a:t>
            </a:r>
            <a:r>
              <a:rPr sz="2800" b="1" spc="10" dirty="0">
                <a:solidFill>
                  <a:srgbClr val="1F4E79"/>
                </a:solidFill>
                <a:latin typeface="Calibri"/>
                <a:cs typeface="Calibri"/>
              </a:rPr>
              <a:t>boundary</a:t>
            </a:r>
            <a:r>
              <a:rPr sz="2800" b="1" spc="-7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1F4E79"/>
                </a:solidFill>
                <a:latin typeface="Calibri"/>
                <a:cs typeface="Calibri"/>
              </a:rPr>
              <a:t>called</a:t>
            </a:r>
            <a:r>
              <a:rPr sz="2800" b="1" spc="-3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1F4E79"/>
                </a:solidFill>
                <a:latin typeface="Calibri"/>
                <a:cs typeface="Calibri"/>
              </a:rPr>
              <a:t>a</a:t>
            </a:r>
            <a:r>
              <a:rPr sz="2800" b="1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1F4E79"/>
                </a:solidFill>
                <a:latin typeface="Calibri"/>
                <a:cs typeface="Calibri"/>
              </a:rPr>
              <a:t>hyperplane</a:t>
            </a:r>
            <a:r>
              <a:rPr sz="2800" b="1" spc="-3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partition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groups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of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similar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class </a:t>
            </a:r>
            <a:r>
              <a:rPr sz="2800" spc="-5" dirty="0">
                <a:latin typeface="Calibri"/>
                <a:cs typeface="Calibri"/>
              </a:rPr>
              <a:t>values.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30"/>
              </a:lnSpc>
              <a:spcBef>
                <a:spcPts val="100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example,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following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figure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depicts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hyperplanes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separate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groups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circles</a:t>
            </a:r>
            <a:r>
              <a:rPr sz="2800" spc="-5" dirty="0">
                <a:latin typeface="Calibri"/>
                <a:cs typeface="Calibri"/>
              </a:rPr>
              <a:t> 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squares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two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three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dimensions.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8600" y="137160"/>
            <a:ext cx="4218940" cy="116205"/>
            <a:chOff x="228600" y="137160"/>
            <a:chExt cx="4218940" cy="116205"/>
          </a:xfrm>
        </p:grpSpPr>
        <p:sp>
          <p:nvSpPr>
            <p:cNvPr id="5" name="object 5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4206240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4206240" y="103631"/>
                  </a:lnTo>
                  <a:lnTo>
                    <a:pt x="420624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0" y="103631"/>
                  </a:moveTo>
                  <a:lnTo>
                    <a:pt x="4206240" y="103631"/>
                  </a:lnTo>
                  <a:lnTo>
                    <a:pt x="4206240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584191" y="137160"/>
            <a:ext cx="3782695" cy="116205"/>
            <a:chOff x="4584191" y="137160"/>
            <a:chExt cx="3782695" cy="116205"/>
          </a:xfrm>
        </p:grpSpPr>
        <p:sp>
          <p:nvSpPr>
            <p:cNvPr id="8" name="object 8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3770375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770375" y="103631"/>
                  </a:lnTo>
                  <a:lnTo>
                    <a:pt x="3770375" y="0"/>
                  </a:lnTo>
                  <a:close/>
                </a:path>
              </a:pathLst>
            </a:custGeom>
            <a:solidFill>
              <a:srgbClr val="977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0" y="103631"/>
                  </a:moveTo>
                  <a:lnTo>
                    <a:pt x="3770375" y="103631"/>
                  </a:lnTo>
                  <a:lnTo>
                    <a:pt x="3770375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503919" y="137160"/>
            <a:ext cx="3520440" cy="116205"/>
            <a:chOff x="8503919" y="137160"/>
            <a:chExt cx="3520440" cy="116205"/>
          </a:xfrm>
        </p:grpSpPr>
        <p:sp>
          <p:nvSpPr>
            <p:cNvPr id="11" name="object 11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3508248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508248" y="103631"/>
                  </a:lnTo>
                  <a:lnTo>
                    <a:pt x="3508248" y="0"/>
                  </a:lnTo>
                  <a:close/>
                </a:path>
              </a:pathLst>
            </a:custGeom>
            <a:solidFill>
              <a:srgbClr val="9E9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0" y="103631"/>
                  </a:moveTo>
                  <a:lnTo>
                    <a:pt x="3508248" y="103631"/>
                  </a:lnTo>
                  <a:lnTo>
                    <a:pt x="3508248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504" y="4201298"/>
            <a:ext cx="5261471" cy="2041057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277355" y="5256276"/>
            <a:ext cx="5297805" cy="1015365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0170" marR="434975">
              <a:lnSpc>
                <a:spcPct val="99000"/>
              </a:lnSpc>
              <a:spcBef>
                <a:spcPts val="325"/>
              </a:spcBef>
            </a:pPr>
            <a:r>
              <a:rPr sz="2000" spc="-5" dirty="0">
                <a:latin typeface="Arial MT"/>
                <a:cs typeface="Arial MT"/>
              </a:rPr>
              <a:t>circles </a:t>
            </a:r>
            <a:r>
              <a:rPr sz="2000" spc="-10" dirty="0">
                <a:latin typeface="Arial MT"/>
                <a:cs typeface="Arial MT"/>
              </a:rPr>
              <a:t>and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squares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can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separated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perfectly by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straight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line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or flat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surface,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they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are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said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1F4E79"/>
                </a:solidFill>
                <a:latin typeface="Arial"/>
                <a:cs typeface="Arial"/>
              </a:rPr>
              <a:t>linearly</a:t>
            </a:r>
            <a:r>
              <a:rPr sz="2000" b="1" spc="10" dirty="0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1F4E79"/>
                </a:solidFill>
                <a:latin typeface="Arial"/>
                <a:cs typeface="Arial"/>
              </a:rPr>
              <a:t>separable</a:t>
            </a:r>
            <a:r>
              <a:rPr sz="2000" spc="-10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5042661" y="6466204"/>
            <a:ext cx="2111375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 smtClean="0"/>
              <a:t> </a:t>
            </a:r>
            <a:endParaRPr spc="5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" y="365759"/>
            <a:ext cx="11744325" cy="719455"/>
          </a:xfrm>
          <a:prstGeom prst="rect">
            <a:avLst/>
          </a:prstGeom>
          <a:solidFill>
            <a:srgbClr val="660033"/>
          </a:solidFill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4960"/>
              </a:lnSpc>
            </a:pPr>
            <a:r>
              <a:rPr sz="4400" spc="-30" dirty="0">
                <a:solidFill>
                  <a:srgbClr val="D9D9D9"/>
                </a:solidFill>
              </a:rPr>
              <a:t>Classification</a:t>
            </a:r>
            <a:r>
              <a:rPr sz="4400" spc="-150" dirty="0">
                <a:solidFill>
                  <a:srgbClr val="D9D9D9"/>
                </a:solidFill>
              </a:rPr>
              <a:t> </a:t>
            </a:r>
            <a:r>
              <a:rPr sz="4400" spc="-15" dirty="0">
                <a:solidFill>
                  <a:srgbClr val="D9D9D9"/>
                </a:solidFill>
              </a:rPr>
              <a:t>with</a:t>
            </a:r>
            <a:r>
              <a:rPr sz="4400" spc="-150" dirty="0">
                <a:solidFill>
                  <a:srgbClr val="D9D9D9"/>
                </a:solidFill>
              </a:rPr>
              <a:t> </a:t>
            </a:r>
            <a:r>
              <a:rPr sz="4400" spc="-40" dirty="0">
                <a:solidFill>
                  <a:srgbClr val="D9D9D9"/>
                </a:solidFill>
              </a:rPr>
              <a:t>hyperplanes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53059" y="1167764"/>
            <a:ext cx="6782434" cy="493585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41300" marR="264160" indent="-229235">
              <a:lnSpc>
                <a:spcPct val="90000"/>
              </a:lnSpc>
              <a:spcBef>
                <a:spcPts val="44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In two dimensions, the task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the SVM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algorithm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identify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dirty="0">
                <a:latin typeface="Calibri"/>
                <a:cs typeface="Calibri"/>
              </a:rPr>
              <a:t>line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15" dirty="0">
                <a:latin typeface="Calibri"/>
                <a:cs typeface="Calibri"/>
              </a:rPr>
              <a:t>separates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two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classes.</a:t>
            </a:r>
            <a:endParaRPr sz="2800">
              <a:latin typeface="Calibri"/>
              <a:cs typeface="Calibri"/>
            </a:endParaRPr>
          </a:p>
          <a:p>
            <a:pPr marL="241300" marR="527050" indent="-229235">
              <a:lnSpc>
                <a:spcPct val="90000"/>
              </a:lnSpc>
              <a:spcBef>
                <a:spcPts val="101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In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following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figure,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more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than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 </a:t>
            </a:r>
            <a:r>
              <a:rPr sz="2800" spc="-5" dirty="0">
                <a:latin typeface="Calibri"/>
                <a:cs typeface="Calibri"/>
              </a:rPr>
              <a:t>choice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dividing </a:t>
            </a:r>
            <a:r>
              <a:rPr sz="2800" dirty="0">
                <a:latin typeface="Calibri"/>
                <a:cs typeface="Calibri"/>
              </a:rPr>
              <a:t>line </a:t>
            </a:r>
            <a:r>
              <a:rPr sz="2800" spc="-10" dirty="0">
                <a:latin typeface="Calibri"/>
                <a:cs typeface="Calibri"/>
              </a:rPr>
              <a:t>between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groups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circles</a:t>
            </a:r>
            <a:r>
              <a:rPr sz="2800" spc="-5" dirty="0">
                <a:latin typeface="Calibri"/>
                <a:cs typeface="Calibri"/>
              </a:rPr>
              <a:t> 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squares.</a:t>
            </a:r>
            <a:endParaRPr sz="2800">
              <a:latin typeface="Calibri"/>
              <a:cs typeface="Calibri"/>
            </a:endParaRPr>
          </a:p>
          <a:p>
            <a:pPr marL="698500" marR="339725" lvl="1" indent="-228600">
              <a:lnSpc>
                <a:spcPts val="3030"/>
              </a:lnSpc>
              <a:spcBef>
                <a:spcPts val="54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10" dirty="0">
                <a:latin typeface="Calibri"/>
                <a:cs typeface="Calibri"/>
              </a:rPr>
              <a:t>Three </a:t>
            </a:r>
            <a:r>
              <a:rPr sz="2800" spc="-5" dirty="0">
                <a:latin typeface="Calibri"/>
                <a:cs typeface="Calibri"/>
              </a:rPr>
              <a:t>such possibilities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dirty="0">
                <a:latin typeface="Calibri"/>
                <a:cs typeface="Calibri"/>
              </a:rPr>
              <a:t>labeled </a:t>
            </a:r>
            <a:r>
              <a:rPr sz="2800" b="1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, </a:t>
            </a:r>
            <a:r>
              <a:rPr sz="2800" b="1" spc="5" dirty="0">
                <a:latin typeface="Calibri"/>
                <a:cs typeface="Calibri"/>
              </a:rPr>
              <a:t>b</a:t>
            </a:r>
            <a:r>
              <a:rPr sz="2800" spc="5" dirty="0">
                <a:latin typeface="Calibri"/>
                <a:cs typeface="Calibri"/>
              </a:rPr>
              <a:t>,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b="1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ct val="90000"/>
              </a:lnSpc>
              <a:spcBef>
                <a:spcPts val="459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5" dirty="0">
                <a:latin typeface="Calibri"/>
                <a:cs typeface="Calibri"/>
              </a:rPr>
              <a:t>How </a:t>
            </a:r>
            <a:r>
              <a:rPr sz="2800" spc="-5" dirty="0">
                <a:latin typeface="Calibri"/>
                <a:cs typeface="Calibri"/>
              </a:rPr>
              <a:t>does the algorithm choose?-It </a:t>
            </a:r>
            <a:r>
              <a:rPr sz="2800" dirty="0">
                <a:latin typeface="Calibri"/>
                <a:cs typeface="Calibri"/>
              </a:rPr>
              <a:t> choose</a:t>
            </a:r>
            <a:r>
              <a:rPr sz="280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Maximum Margin </a:t>
            </a:r>
            <a:r>
              <a:rPr sz="2800" b="1" u="heavy" spc="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Hyperplane </a:t>
            </a:r>
            <a:r>
              <a:rPr sz="2800" b="1" spc="1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(MMH)</a:t>
            </a:r>
            <a:r>
              <a:rPr sz="2800" b="1" u="heavy" spc="-10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creates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greatest </a:t>
            </a:r>
            <a:r>
              <a:rPr sz="2800" spc="-10" dirty="0">
                <a:latin typeface="Calibri"/>
                <a:cs typeface="Calibri"/>
              </a:rPr>
              <a:t> separation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between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two</a:t>
            </a:r>
            <a:r>
              <a:rPr sz="2800" dirty="0">
                <a:latin typeface="Calibri"/>
                <a:cs typeface="Calibri"/>
              </a:rPr>
              <a:t> classes.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Ie, </a:t>
            </a:r>
            <a:r>
              <a:rPr sz="2800" b="1" spc="5" dirty="0">
                <a:latin typeface="Calibri"/>
                <a:cs typeface="Calibri"/>
              </a:rPr>
              <a:t>b.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8600" y="137160"/>
            <a:ext cx="4218940" cy="116205"/>
            <a:chOff x="228600" y="137160"/>
            <a:chExt cx="4218940" cy="116205"/>
          </a:xfrm>
        </p:grpSpPr>
        <p:sp>
          <p:nvSpPr>
            <p:cNvPr id="5" name="object 5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4206240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4206240" y="103631"/>
                  </a:lnTo>
                  <a:lnTo>
                    <a:pt x="420624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0" y="103631"/>
                  </a:moveTo>
                  <a:lnTo>
                    <a:pt x="4206240" y="103631"/>
                  </a:lnTo>
                  <a:lnTo>
                    <a:pt x="4206240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584191" y="137160"/>
            <a:ext cx="3782695" cy="116205"/>
            <a:chOff x="4584191" y="137160"/>
            <a:chExt cx="3782695" cy="116205"/>
          </a:xfrm>
        </p:grpSpPr>
        <p:sp>
          <p:nvSpPr>
            <p:cNvPr id="8" name="object 8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3770375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770375" y="103631"/>
                  </a:lnTo>
                  <a:lnTo>
                    <a:pt x="3770375" y="0"/>
                  </a:lnTo>
                  <a:close/>
                </a:path>
              </a:pathLst>
            </a:custGeom>
            <a:solidFill>
              <a:srgbClr val="977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0" y="103631"/>
                  </a:moveTo>
                  <a:lnTo>
                    <a:pt x="3770375" y="103631"/>
                  </a:lnTo>
                  <a:lnTo>
                    <a:pt x="3770375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503919" y="137160"/>
            <a:ext cx="3520440" cy="116205"/>
            <a:chOff x="8503919" y="137160"/>
            <a:chExt cx="3520440" cy="116205"/>
          </a:xfrm>
        </p:grpSpPr>
        <p:sp>
          <p:nvSpPr>
            <p:cNvPr id="11" name="object 11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3508248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508248" y="103631"/>
                  </a:lnTo>
                  <a:lnTo>
                    <a:pt x="3508248" y="0"/>
                  </a:lnTo>
                  <a:close/>
                </a:path>
              </a:pathLst>
            </a:custGeom>
            <a:solidFill>
              <a:srgbClr val="9E9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0" y="103631"/>
                  </a:moveTo>
                  <a:lnTo>
                    <a:pt x="3508248" y="103631"/>
                  </a:lnTo>
                  <a:lnTo>
                    <a:pt x="3508248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94899" y="2444379"/>
            <a:ext cx="3198850" cy="2864724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5042661" y="6466204"/>
            <a:ext cx="2111375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 smtClean="0"/>
              <a:t> </a:t>
            </a:r>
            <a:endParaRPr spc="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" y="365759"/>
            <a:ext cx="11744325" cy="719455"/>
          </a:xfrm>
          <a:prstGeom prst="rect">
            <a:avLst/>
          </a:prstGeom>
          <a:solidFill>
            <a:srgbClr val="660033"/>
          </a:solidFill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4960"/>
              </a:lnSpc>
            </a:pPr>
            <a:r>
              <a:rPr sz="4400" spc="-30" dirty="0">
                <a:solidFill>
                  <a:srgbClr val="D9D9D9"/>
                </a:solidFill>
              </a:rPr>
              <a:t>Classification</a:t>
            </a:r>
            <a:r>
              <a:rPr sz="4400" spc="-150" dirty="0">
                <a:solidFill>
                  <a:srgbClr val="D9D9D9"/>
                </a:solidFill>
              </a:rPr>
              <a:t> </a:t>
            </a:r>
            <a:r>
              <a:rPr sz="4400" spc="-15" dirty="0">
                <a:solidFill>
                  <a:srgbClr val="D9D9D9"/>
                </a:solidFill>
              </a:rPr>
              <a:t>with</a:t>
            </a:r>
            <a:r>
              <a:rPr sz="4400" spc="-150" dirty="0">
                <a:solidFill>
                  <a:srgbClr val="D9D9D9"/>
                </a:solidFill>
              </a:rPr>
              <a:t> </a:t>
            </a:r>
            <a:r>
              <a:rPr sz="4400" spc="-40" dirty="0">
                <a:solidFill>
                  <a:srgbClr val="D9D9D9"/>
                </a:solidFill>
              </a:rPr>
              <a:t>hyperplanes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75843" y="1202436"/>
            <a:ext cx="8235950" cy="5382895"/>
          </a:xfrm>
          <a:custGeom>
            <a:avLst/>
            <a:gdLst/>
            <a:ahLst/>
            <a:cxnLst/>
            <a:rect l="l" t="t" r="r" b="b"/>
            <a:pathLst>
              <a:path w="8235950" h="5382895">
                <a:moveTo>
                  <a:pt x="0" y="5382768"/>
                </a:moveTo>
                <a:lnTo>
                  <a:pt x="8235696" y="5382768"/>
                </a:lnTo>
                <a:lnTo>
                  <a:pt x="8235696" y="0"/>
                </a:lnTo>
                <a:lnTo>
                  <a:pt x="0" y="0"/>
                </a:lnTo>
                <a:lnTo>
                  <a:pt x="0" y="5382768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3059" y="1090488"/>
            <a:ext cx="8039100" cy="466280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35"/>
              </a:spcBef>
            </a:pPr>
            <a:r>
              <a:rPr sz="32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Support</a:t>
            </a:r>
            <a:r>
              <a:rPr sz="3200" b="1" u="heavy" spc="-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Vectors</a:t>
            </a:r>
            <a:endParaRPr sz="3200">
              <a:latin typeface="Calibri"/>
              <a:cs typeface="Calibri"/>
            </a:endParaRPr>
          </a:p>
          <a:p>
            <a:pPr marL="369570" marR="710565" indent="-344805">
              <a:lnSpc>
                <a:spcPct val="100000"/>
              </a:lnSpc>
              <a:spcBef>
                <a:spcPts val="835"/>
              </a:spcBef>
              <a:buFont typeface="Calibri"/>
              <a:buChar char="•"/>
              <a:tabLst>
                <a:tab pos="368935" algn="l"/>
                <a:tab pos="370205" algn="l"/>
              </a:tabLst>
            </a:pPr>
            <a:r>
              <a:rPr sz="2800" b="1" spc="-10" dirty="0">
                <a:solidFill>
                  <a:srgbClr val="1F4E79"/>
                </a:solidFill>
                <a:latin typeface="Calibri"/>
                <a:cs typeface="Calibri"/>
              </a:rPr>
              <a:t>Examples</a:t>
            </a:r>
            <a:r>
              <a:rPr sz="2800" b="1" spc="-3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1F4E79"/>
                </a:solidFill>
                <a:latin typeface="Calibri"/>
                <a:cs typeface="Calibri"/>
              </a:rPr>
              <a:t>closest to</a:t>
            </a:r>
            <a:r>
              <a:rPr sz="2800" b="1" spc="-3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1F4E79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1F4E79"/>
                </a:solidFill>
                <a:latin typeface="Calibri"/>
                <a:cs typeface="Calibri"/>
              </a:rPr>
              <a:t>hyperplane</a:t>
            </a:r>
            <a:r>
              <a:rPr sz="2800" b="1" spc="6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1F4E79"/>
                </a:solidFill>
                <a:latin typeface="Calibri"/>
                <a:cs typeface="Calibri"/>
              </a:rPr>
              <a:t>are</a:t>
            </a:r>
            <a:r>
              <a:rPr sz="2800" b="1" spc="2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1F4E79"/>
                </a:solidFill>
                <a:latin typeface="Calibri"/>
                <a:cs typeface="Calibri"/>
              </a:rPr>
              <a:t>support </a:t>
            </a:r>
            <a:r>
              <a:rPr sz="2800" b="1" i="1" spc="-62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i="1" spc="-10" dirty="0">
                <a:solidFill>
                  <a:srgbClr val="1F4E79"/>
                </a:solidFill>
                <a:latin typeface="Calibri"/>
                <a:cs typeface="Calibri"/>
              </a:rPr>
              <a:t>vectors</a:t>
            </a:r>
            <a:r>
              <a:rPr sz="2800" b="1" spc="-10" dirty="0">
                <a:solidFill>
                  <a:srgbClr val="1F4E79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1300" marR="631825" indent="-229235">
              <a:lnSpc>
                <a:spcPct val="90000"/>
              </a:lnSpc>
              <a:spcBef>
                <a:spcPts val="98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</a:t>
            </a:r>
            <a:r>
              <a:rPr sz="28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support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vectors (indicated by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arrows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 </a:t>
            </a:r>
            <a:r>
              <a:rPr sz="28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figure</a:t>
            </a:r>
            <a:r>
              <a:rPr sz="2800" b="1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that</a:t>
            </a:r>
            <a:r>
              <a:rPr sz="28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follows)</a:t>
            </a:r>
            <a:r>
              <a:rPr sz="2800" b="1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are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point</a:t>
            </a:r>
            <a:r>
              <a:rPr sz="2800" b="1" u="heavy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from</a:t>
            </a:r>
            <a:r>
              <a:rPr sz="28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each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class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that</a:t>
            </a:r>
            <a:r>
              <a:rPr sz="280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are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28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closest</a:t>
            </a:r>
            <a:r>
              <a:rPr sz="2800" b="1" u="heavy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</a:t>
            </a:r>
            <a:r>
              <a:rPr sz="280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MMH;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spc="-10" dirty="0">
                <a:solidFill>
                  <a:srgbClr val="1F4E79"/>
                </a:solidFill>
                <a:latin typeface="Calibri"/>
                <a:cs typeface="Calibri"/>
              </a:rPr>
              <a:t>Each</a:t>
            </a:r>
            <a:r>
              <a:rPr sz="2800" b="1" spc="-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1F4E79"/>
                </a:solidFill>
                <a:latin typeface="Calibri"/>
                <a:cs typeface="Calibri"/>
              </a:rPr>
              <a:t>class</a:t>
            </a:r>
            <a:r>
              <a:rPr sz="2800" b="1" spc="-3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1F4E79"/>
                </a:solidFill>
                <a:latin typeface="Calibri"/>
                <a:cs typeface="Calibri"/>
              </a:rPr>
              <a:t>must</a:t>
            </a:r>
            <a:r>
              <a:rPr sz="2800" b="1" spc="-6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1F4E79"/>
                </a:solidFill>
                <a:latin typeface="Calibri"/>
                <a:cs typeface="Calibri"/>
              </a:rPr>
              <a:t>have</a:t>
            </a:r>
            <a:r>
              <a:rPr sz="2800" b="1" spc="-10" dirty="0">
                <a:solidFill>
                  <a:srgbClr val="1F4E79"/>
                </a:solidFill>
                <a:latin typeface="Calibri"/>
                <a:cs typeface="Calibri"/>
              </a:rPr>
              <a:t> at</a:t>
            </a:r>
            <a:r>
              <a:rPr sz="2800" b="1" spc="-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1F4E79"/>
                </a:solidFill>
                <a:latin typeface="Calibri"/>
                <a:cs typeface="Calibri"/>
              </a:rPr>
              <a:t>least one</a:t>
            </a:r>
            <a:r>
              <a:rPr sz="2800" b="1" spc="-3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1F4E79"/>
                </a:solidFill>
                <a:latin typeface="Calibri"/>
                <a:cs typeface="Calibri"/>
              </a:rPr>
              <a:t>support</a:t>
            </a:r>
            <a:r>
              <a:rPr sz="2800" b="1" spc="-4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1F4E79"/>
                </a:solidFill>
                <a:latin typeface="Calibri"/>
                <a:cs typeface="Calibri"/>
              </a:rPr>
              <a:t>vector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but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possible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have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more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than one.</a:t>
            </a:r>
            <a:endParaRPr sz="2800">
              <a:latin typeface="Calibri"/>
              <a:cs typeface="Calibri"/>
            </a:endParaRPr>
          </a:p>
          <a:p>
            <a:pPr marL="241300" marR="860425" indent="-229235">
              <a:lnSpc>
                <a:spcPts val="3030"/>
              </a:lnSpc>
              <a:spcBef>
                <a:spcPts val="101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Using </a:t>
            </a:r>
            <a:r>
              <a:rPr sz="2800" spc="-5" dirty="0">
                <a:latin typeface="Calibri"/>
                <a:cs typeface="Calibri"/>
              </a:rPr>
              <a:t>the support </a:t>
            </a:r>
            <a:r>
              <a:rPr sz="2800" spc="-15" dirty="0">
                <a:latin typeface="Calibri"/>
                <a:cs typeface="Calibri"/>
              </a:rPr>
              <a:t>vectors </a:t>
            </a:r>
            <a:r>
              <a:rPr sz="2800" dirty="0">
                <a:latin typeface="Calibri"/>
                <a:cs typeface="Calibri"/>
              </a:rPr>
              <a:t>alone, it is possible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define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MMH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-&gt; </a:t>
            </a:r>
            <a:r>
              <a:rPr sz="2800" spc="-5" dirty="0">
                <a:latin typeface="Calibri"/>
                <a:cs typeface="Calibri"/>
              </a:rPr>
              <a:t>This </a:t>
            </a:r>
            <a:r>
              <a:rPr sz="2800" dirty="0">
                <a:latin typeface="Calibri"/>
                <a:cs typeface="Calibri"/>
              </a:rPr>
              <a:t>is 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key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feature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SVMs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8600" y="137160"/>
            <a:ext cx="4218940" cy="116205"/>
            <a:chOff x="228600" y="137160"/>
            <a:chExt cx="4218940" cy="116205"/>
          </a:xfrm>
        </p:grpSpPr>
        <p:sp>
          <p:nvSpPr>
            <p:cNvPr id="6" name="object 6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4206240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4206240" y="103631"/>
                  </a:lnTo>
                  <a:lnTo>
                    <a:pt x="420624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4695" y="143256"/>
              <a:ext cx="4206240" cy="104139"/>
            </a:xfrm>
            <a:custGeom>
              <a:avLst/>
              <a:gdLst/>
              <a:ahLst/>
              <a:cxnLst/>
              <a:rect l="l" t="t" r="r" b="b"/>
              <a:pathLst>
                <a:path w="4206240" h="104139">
                  <a:moveTo>
                    <a:pt x="0" y="103631"/>
                  </a:moveTo>
                  <a:lnTo>
                    <a:pt x="4206240" y="103631"/>
                  </a:lnTo>
                  <a:lnTo>
                    <a:pt x="4206240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584191" y="137160"/>
            <a:ext cx="3782695" cy="116205"/>
            <a:chOff x="4584191" y="137160"/>
            <a:chExt cx="3782695" cy="116205"/>
          </a:xfrm>
        </p:grpSpPr>
        <p:sp>
          <p:nvSpPr>
            <p:cNvPr id="9" name="object 9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3770375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770375" y="103631"/>
                  </a:lnTo>
                  <a:lnTo>
                    <a:pt x="3770375" y="0"/>
                  </a:lnTo>
                  <a:close/>
                </a:path>
              </a:pathLst>
            </a:custGeom>
            <a:solidFill>
              <a:srgbClr val="977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90287" y="143256"/>
              <a:ext cx="3770629" cy="104139"/>
            </a:xfrm>
            <a:custGeom>
              <a:avLst/>
              <a:gdLst/>
              <a:ahLst/>
              <a:cxnLst/>
              <a:rect l="l" t="t" r="r" b="b"/>
              <a:pathLst>
                <a:path w="3770629" h="104139">
                  <a:moveTo>
                    <a:pt x="0" y="103631"/>
                  </a:moveTo>
                  <a:lnTo>
                    <a:pt x="3770375" y="103631"/>
                  </a:lnTo>
                  <a:lnTo>
                    <a:pt x="3770375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8503919" y="137160"/>
            <a:ext cx="3520440" cy="116205"/>
            <a:chOff x="8503919" y="137160"/>
            <a:chExt cx="3520440" cy="116205"/>
          </a:xfrm>
        </p:grpSpPr>
        <p:sp>
          <p:nvSpPr>
            <p:cNvPr id="12" name="object 12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3508248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508248" y="103631"/>
                  </a:lnTo>
                  <a:lnTo>
                    <a:pt x="3508248" y="0"/>
                  </a:lnTo>
                  <a:close/>
                </a:path>
              </a:pathLst>
            </a:custGeom>
            <a:solidFill>
              <a:srgbClr val="9E9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10015" y="143256"/>
              <a:ext cx="3508375" cy="104139"/>
            </a:xfrm>
            <a:custGeom>
              <a:avLst/>
              <a:gdLst/>
              <a:ahLst/>
              <a:cxnLst/>
              <a:rect l="l" t="t" r="r" b="b"/>
              <a:pathLst>
                <a:path w="3508375" h="104139">
                  <a:moveTo>
                    <a:pt x="0" y="103631"/>
                  </a:moveTo>
                  <a:lnTo>
                    <a:pt x="3508248" y="103631"/>
                  </a:lnTo>
                  <a:lnTo>
                    <a:pt x="3508248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8278" y="2505625"/>
            <a:ext cx="3240867" cy="2891495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5042661" y="6466204"/>
            <a:ext cx="2111375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 smtClean="0"/>
              <a:t> </a:t>
            </a:r>
            <a:endParaRPr spc="5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2625</Words>
  <Application>Microsoft Office PowerPoint</Application>
  <PresentationFormat>Widescreen</PresentationFormat>
  <Paragraphs>289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Arial MT</vt:lpstr>
      <vt:lpstr>Calibri</vt:lpstr>
      <vt:lpstr>Calibri Light</vt:lpstr>
      <vt:lpstr>Times New Roman</vt:lpstr>
      <vt:lpstr>Wingdings</vt:lpstr>
      <vt:lpstr>Office Theme</vt:lpstr>
      <vt:lpstr>Support Vector Machine  [SVM]</vt:lpstr>
      <vt:lpstr>Support Vector Machine [SVM]</vt:lpstr>
      <vt:lpstr>Support Vector Machine [SVM]</vt:lpstr>
      <vt:lpstr>Support Vector Machine [SVM]</vt:lpstr>
      <vt:lpstr>Support Vector Machine [SVM]</vt:lpstr>
      <vt:lpstr>Support Vector Machine [SVM]- Application</vt:lpstr>
      <vt:lpstr>Classification with hyperplanes</vt:lpstr>
      <vt:lpstr>Classification with hyperplanes</vt:lpstr>
      <vt:lpstr>Classification with hyperplanes</vt:lpstr>
      <vt:lpstr>Classification with hyperplanes</vt:lpstr>
      <vt:lpstr>How to find the maximum margin for linearly separable data</vt:lpstr>
      <vt:lpstr>How to find the maximum margin for linearly separable data</vt:lpstr>
      <vt:lpstr>How to find the maximum margin for linearly separable data</vt:lpstr>
      <vt:lpstr>How to find the maximum margin for linearly separable data</vt:lpstr>
      <vt:lpstr>How to find the maximum margin for linearly separable data</vt:lpstr>
      <vt:lpstr>How to find the maximum margin for linearly separable data</vt:lpstr>
      <vt:lpstr>How to find the maximum margin for non- linearly separable data</vt:lpstr>
      <vt:lpstr>How to find the maximum margin for non- linearly separable data</vt:lpstr>
      <vt:lpstr>How to find the maximum margin for non- linearly separable data</vt:lpstr>
      <vt:lpstr>PowerPoint Presentation</vt:lpstr>
      <vt:lpstr>PowerPoint Presentation</vt:lpstr>
      <vt:lpstr>PowerPoint Presentation</vt:lpstr>
      <vt:lpstr>PowerPoint Presentation</vt:lpstr>
      <vt:lpstr>How to find the maximum margin for non- linearly separable data</vt:lpstr>
      <vt:lpstr>How to find the maximum margin for non- linearly separable data</vt:lpstr>
      <vt:lpstr>How to find the maximum margin for non- linearly separable data</vt:lpstr>
      <vt:lpstr>Kernel Functions</vt:lpstr>
      <vt:lpstr>Kernel Functions</vt:lpstr>
      <vt:lpstr>Kernel Functions</vt:lpstr>
      <vt:lpstr>Kernel Functions</vt:lpstr>
      <vt:lpstr>Kernel Functions- How to choose kernel?</vt:lpstr>
      <vt:lpstr>SVM- Non linear Kernal</vt:lpstr>
      <vt:lpstr>Multi Class SVM</vt:lpstr>
      <vt:lpstr>Multi Class SVM</vt:lpstr>
      <vt:lpstr>Multi Class SVM</vt:lpstr>
      <vt:lpstr>Multi Class SVM</vt:lpstr>
      <vt:lpstr>Multi Class SVM</vt:lpstr>
      <vt:lpstr>Multi Class SVM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2024-10-26T07:34:10Z</dcterms:created>
  <dcterms:modified xsi:type="dcterms:W3CDTF">2024-10-26T07:45:39Z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2024-10-26T00:00:00Z</vt:filetime>
  </property>
</Properties>
</file>