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9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" y="2482691"/>
            <a:ext cx="4890135" cy="32642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1028" y="657106"/>
            <a:ext cx="7474744" cy="41138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099"/>
              </a:lnSpc>
              <a:buNone/>
            </a:pPr>
            <a:r>
              <a:rPr lang="en-US" sz="6479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Introduction to Real-Time Analytics Dashboard</a:t>
            </a:r>
          </a:p>
          <a:p>
            <a:pPr marL="0" indent="0">
              <a:lnSpc>
                <a:spcPts val="8099"/>
              </a:lnSpc>
              <a:buNone/>
            </a:pPr>
            <a:endParaRPr lang="en-US" sz="6479" dirty="0"/>
          </a:p>
        </p:txBody>
      </p:sp>
      <p:sp>
        <p:nvSpPr>
          <p:cNvPr id="7" name="Text 3"/>
          <p:cNvSpPr/>
          <p:nvPr/>
        </p:nvSpPr>
        <p:spPr>
          <a:xfrm>
            <a:off x="6321028" y="5128617"/>
            <a:ext cx="7474744" cy="381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T.DIVYA CHANDRIKA</a:t>
            </a:r>
            <a:endParaRPr lang="en-US" sz="1878" dirty="0"/>
          </a:p>
        </p:txBody>
      </p:sp>
      <p:sp>
        <p:nvSpPr>
          <p:cNvPr id="8" name="Text 4"/>
          <p:cNvSpPr/>
          <p:nvPr/>
        </p:nvSpPr>
        <p:spPr>
          <a:xfrm>
            <a:off x="6321028" y="5778341"/>
            <a:ext cx="7474744" cy="381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(192211908)</a:t>
            </a:r>
            <a:endParaRPr lang="en-US" sz="1878" dirty="0"/>
          </a:p>
        </p:txBody>
      </p:sp>
      <p:sp>
        <p:nvSpPr>
          <p:cNvPr id="9" name="Text 5"/>
          <p:cNvSpPr/>
          <p:nvPr/>
        </p:nvSpPr>
        <p:spPr>
          <a:xfrm>
            <a:off x="6321028" y="6428065"/>
            <a:ext cx="7474744" cy="1144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Unlock the power of your social media data with our cutting-edge real-time analytics dashboard. Gain unprecedented insights and make informed decisions to drive your platform's success.</a:t>
            </a:r>
            <a:endParaRPr lang="en-US" sz="1878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24370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Importance of Real-Time Data Monitoring for Social Media Platforms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784521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Responsive Decision-Making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802862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Make agile adjustments to your social strategy by monitoring real-time trends and user behaviors.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784521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Proactive Issue Resolution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802862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Identify and address platform issues quickly before they escalate, ensuring a seamless user experience.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7845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Competitive Edge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417100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Stay ahead of the curve by quickly adapting to market changes and user preferences.</a:t>
            </a:r>
            <a:endParaRPr lang="en-US" sz="194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1" y="2231588"/>
            <a:ext cx="4998839" cy="37663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8985" y="841058"/>
            <a:ext cx="7200781" cy="609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Key Metrics and KPIs to Track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168985" y="1962626"/>
            <a:ext cx="438864" cy="438864"/>
          </a:xfrm>
          <a:prstGeom prst="roundRect">
            <a:avLst>
              <a:gd name="adj" fmla="val 8000"/>
            </a:avLst>
          </a:prstGeom>
          <a:solidFill>
            <a:srgbClr val="F9F7F7"/>
          </a:solidFill>
          <a:ln/>
        </p:spPr>
      </p:sp>
      <p:sp>
        <p:nvSpPr>
          <p:cNvPr id="8" name="Text 4"/>
          <p:cNvSpPr/>
          <p:nvPr/>
        </p:nvSpPr>
        <p:spPr>
          <a:xfrm>
            <a:off x="6322695" y="2035731"/>
            <a:ext cx="131326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6802874" y="1962626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Engagement Rate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6802874" y="238434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likes, comments, shares, and other interactions to measure audience engagement.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168985" y="3422690"/>
            <a:ext cx="438864" cy="438864"/>
          </a:xfrm>
          <a:prstGeom prst="roundRect">
            <a:avLst>
              <a:gd name="adj" fmla="val 8000"/>
            </a:avLst>
          </a:prstGeom>
          <a:solidFill>
            <a:srgbClr val="F9F7F7"/>
          </a:solidFill>
          <a:ln/>
        </p:spPr>
      </p:sp>
      <p:sp>
        <p:nvSpPr>
          <p:cNvPr id="12" name="Text 8"/>
          <p:cNvSpPr/>
          <p:nvPr/>
        </p:nvSpPr>
        <p:spPr>
          <a:xfrm>
            <a:off x="6293882" y="3495794"/>
            <a:ext cx="188952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6802874" y="3422690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Audience Growth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6802874" y="3844409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 follower growth, new signups, and churn to understand user acquisition and retention.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168985" y="4882753"/>
            <a:ext cx="438864" cy="438864"/>
          </a:xfrm>
          <a:prstGeom prst="roundRect">
            <a:avLst>
              <a:gd name="adj" fmla="val 8000"/>
            </a:avLst>
          </a:prstGeom>
          <a:solidFill>
            <a:srgbClr val="F9F7F7"/>
          </a:solidFill>
          <a:ln/>
        </p:spPr>
      </p:sp>
      <p:sp>
        <p:nvSpPr>
          <p:cNvPr id="16" name="Text 12"/>
          <p:cNvSpPr/>
          <p:nvPr/>
        </p:nvSpPr>
        <p:spPr>
          <a:xfrm>
            <a:off x="6297097" y="4955858"/>
            <a:ext cx="182523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6802874" y="488275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Sentiment Analysis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6802874" y="5304473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Gauge the overall sentiment towards your brand and identify potential issues or opportunities.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168985" y="6342817"/>
            <a:ext cx="438864" cy="438864"/>
          </a:xfrm>
          <a:prstGeom prst="roundRect">
            <a:avLst>
              <a:gd name="adj" fmla="val 8000"/>
            </a:avLst>
          </a:prstGeom>
          <a:solidFill>
            <a:srgbClr val="F9F7F7"/>
          </a:solidFill>
          <a:ln/>
        </p:spPr>
      </p:sp>
      <p:sp>
        <p:nvSpPr>
          <p:cNvPr id="20" name="Text 16"/>
          <p:cNvSpPr/>
          <p:nvPr/>
        </p:nvSpPr>
        <p:spPr>
          <a:xfrm>
            <a:off x="6291024" y="6415921"/>
            <a:ext cx="194786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6802874" y="6342817"/>
            <a:ext cx="246483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Conversion Tracking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6802874" y="676453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Measure the effectiveness of your social media campaigns in driving desired actions.</a:t>
            </a:r>
            <a:endParaRPr lang="en-US" sz="1536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7" y="2698313"/>
            <a:ext cx="5036106" cy="28328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6479" y="777835"/>
            <a:ext cx="6469737" cy="5625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30"/>
              </a:lnSpc>
              <a:buNone/>
            </a:pPr>
            <a:r>
              <a:rPr lang="en-US" sz="3544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Data Sources and Integration</a:t>
            </a:r>
            <a:endParaRPr lang="en-US" sz="3544" dirty="0"/>
          </a:p>
        </p:txBody>
      </p:sp>
      <p:sp>
        <p:nvSpPr>
          <p:cNvPr id="7" name="Shape 3"/>
          <p:cNvSpPr/>
          <p:nvPr/>
        </p:nvSpPr>
        <p:spPr>
          <a:xfrm>
            <a:off x="6116479" y="1610439"/>
            <a:ext cx="7883842" cy="1325285"/>
          </a:xfrm>
          <a:prstGeom prst="roundRect">
            <a:avLst>
              <a:gd name="adj" fmla="val 2445"/>
            </a:avLst>
          </a:prstGeom>
          <a:solidFill>
            <a:srgbClr val="F9F7F7"/>
          </a:solidFill>
          <a:ln/>
        </p:spPr>
      </p:sp>
      <p:sp>
        <p:nvSpPr>
          <p:cNvPr id="8" name="Text 4"/>
          <p:cNvSpPr/>
          <p:nvPr/>
        </p:nvSpPr>
        <p:spPr>
          <a:xfrm>
            <a:off x="6296501" y="1790462"/>
            <a:ext cx="2548771" cy="281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77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Social Media Platforms</a:t>
            </a:r>
            <a:endParaRPr lang="en-US" sz="1772" dirty="0"/>
          </a:p>
        </p:txBody>
      </p:sp>
      <p:sp>
        <p:nvSpPr>
          <p:cNvPr id="9" name="Text 5"/>
          <p:cNvSpPr/>
          <p:nvPr/>
        </p:nvSpPr>
        <p:spPr>
          <a:xfrm>
            <a:off x="6296501" y="2179677"/>
            <a:ext cx="7523798" cy="576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8"/>
              </a:lnSpc>
              <a:buNone/>
            </a:pPr>
            <a:r>
              <a:rPr lang="en-US" sz="141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Integrate data from leading social media platforms like Facebook, Twitter, Instagram, and TikTok.</a:t>
            </a:r>
            <a:endParaRPr lang="en-US" sz="1418" dirty="0"/>
          </a:p>
        </p:txBody>
      </p:sp>
      <p:sp>
        <p:nvSpPr>
          <p:cNvPr id="10" name="Shape 6"/>
          <p:cNvSpPr/>
          <p:nvPr/>
        </p:nvSpPr>
        <p:spPr>
          <a:xfrm>
            <a:off x="6116479" y="3115747"/>
            <a:ext cx="7883842" cy="1325285"/>
          </a:xfrm>
          <a:prstGeom prst="roundRect">
            <a:avLst>
              <a:gd name="adj" fmla="val 2445"/>
            </a:avLst>
          </a:prstGeom>
          <a:solidFill>
            <a:srgbClr val="F9F7F7"/>
          </a:solidFill>
          <a:ln/>
        </p:spPr>
      </p:sp>
      <p:sp>
        <p:nvSpPr>
          <p:cNvPr id="11" name="Text 7"/>
          <p:cNvSpPr/>
          <p:nvPr/>
        </p:nvSpPr>
        <p:spPr>
          <a:xfrm>
            <a:off x="6296501" y="3295769"/>
            <a:ext cx="2250400" cy="281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77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Customer Data</a:t>
            </a:r>
            <a:endParaRPr lang="en-US" sz="1772" dirty="0"/>
          </a:p>
        </p:txBody>
      </p:sp>
      <p:sp>
        <p:nvSpPr>
          <p:cNvPr id="12" name="Text 8"/>
          <p:cNvSpPr/>
          <p:nvPr/>
        </p:nvSpPr>
        <p:spPr>
          <a:xfrm>
            <a:off x="6296501" y="3684984"/>
            <a:ext cx="7523798" cy="576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8"/>
              </a:lnSpc>
              <a:buNone/>
            </a:pPr>
            <a:r>
              <a:rPr lang="en-US" sz="141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Incorporate user profiles, interactions, and purchase data to gain a holistic view of your audience.</a:t>
            </a:r>
            <a:endParaRPr lang="en-US" sz="1418" dirty="0"/>
          </a:p>
        </p:txBody>
      </p:sp>
      <p:sp>
        <p:nvSpPr>
          <p:cNvPr id="13" name="Shape 9"/>
          <p:cNvSpPr/>
          <p:nvPr/>
        </p:nvSpPr>
        <p:spPr>
          <a:xfrm>
            <a:off x="6116479" y="4621054"/>
            <a:ext cx="7883842" cy="1325285"/>
          </a:xfrm>
          <a:prstGeom prst="roundRect">
            <a:avLst>
              <a:gd name="adj" fmla="val 2445"/>
            </a:avLst>
          </a:prstGeom>
          <a:solidFill>
            <a:srgbClr val="F9F7F7"/>
          </a:solidFill>
          <a:ln/>
        </p:spPr>
      </p:sp>
      <p:sp>
        <p:nvSpPr>
          <p:cNvPr id="14" name="Text 10"/>
          <p:cNvSpPr/>
          <p:nvPr/>
        </p:nvSpPr>
        <p:spPr>
          <a:xfrm>
            <a:off x="6296501" y="4801076"/>
            <a:ext cx="2444591" cy="281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77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Marketing Campaigns</a:t>
            </a:r>
            <a:endParaRPr lang="en-US" sz="1772" dirty="0"/>
          </a:p>
        </p:txBody>
      </p:sp>
      <p:sp>
        <p:nvSpPr>
          <p:cNvPr id="15" name="Text 11"/>
          <p:cNvSpPr/>
          <p:nvPr/>
        </p:nvSpPr>
        <p:spPr>
          <a:xfrm>
            <a:off x="6296501" y="5190292"/>
            <a:ext cx="7523798" cy="576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8"/>
              </a:lnSpc>
              <a:buNone/>
            </a:pPr>
            <a:r>
              <a:rPr lang="en-US" sz="141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Sync data from your advertising and marketing campaigns to measure their social media impact.</a:t>
            </a:r>
            <a:endParaRPr lang="en-US" sz="1418" dirty="0"/>
          </a:p>
        </p:txBody>
      </p:sp>
      <p:sp>
        <p:nvSpPr>
          <p:cNvPr id="16" name="Shape 12"/>
          <p:cNvSpPr/>
          <p:nvPr/>
        </p:nvSpPr>
        <p:spPr>
          <a:xfrm>
            <a:off x="6116479" y="6126361"/>
            <a:ext cx="7883842" cy="1325285"/>
          </a:xfrm>
          <a:prstGeom prst="roundRect">
            <a:avLst>
              <a:gd name="adj" fmla="val 2445"/>
            </a:avLst>
          </a:prstGeom>
          <a:solidFill>
            <a:srgbClr val="F9F7F7"/>
          </a:solidFill>
          <a:ln/>
        </p:spPr>
      </p:sp>
      <p:sp>
        <p:nvSpPr>
          <p:cNvPr id="17" name="Text 13"/>
          <p:cNvSpPr/>
          <p:nvPr/>
        </p:nvSpPr>
        <p:spPr>
          <a:xfrm>
            <a:off x="6296501" y="6306383"/>
            <a:ext cx="2250400" cy="281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77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Third-Party Tools</a:t>
            </a:r>
            <a:endParaRPr lang="en-US" sz="1772" dirty="0"/>
          </a:p>
        </p:txBody>
      </p:sp>
      <p:sp>
        <p:nvSpPr>
          <p:cNvPr id="18" name="Text 14"/>
          <p:cNvSpPr/>
          <p:nvPr/>
        </p:nvSpPr>
        <p:spPr>
          <a:xfrm>
            <a:off x="6296501" y="6695599"/>
            <a:ext cx="7523798" cy="576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8"/>
              </a:lnSpc>
              <a:buNone/>
            </a:pPr>
            <a:r>
              <a:rPr lang="en-US" sz="141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Leverage additional data sources like Google Analytics, CRMs, and survey tools for deeper insights.</a:t>
            </a:r>
            <a:endParaRPr lang="en-US" sz="1418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892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11925" y="3463409"/>
            <a:ext cx="10912197" cy="709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9"/>
              </a:lnSpc>
              <a:buNone/>
            </a:pPr>
            <a:r>
              <a:rPr lang="en-US" sz="4471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Dashboard Design and User Experience</a:t>
            </a:r>
            <a:endParaRPr lang="en-US" sz="447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25" y="4513778"/>
            <a:ext cx="567690" cy="567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11925" y="5308521"/>
            <a:ext cx="283892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4"/>
              </a:lnSpc>
              <a:buNone/>
            </a:pPr>
            <a:r>
              <a:rPr lang="en-US" sz="223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Clean Interface</a:t>
            </a:r>
            <a:endParaRPr lang="en-US" sz="2235" dirty="0"/>
          </a:p>
        </p:txBody>
      </p:sp>
      <p:sp>
        <p:nvSpPr>
          <p:cNvPr id="8" name="Text 4"/>
          <p:cNvSpPr/>
          <p:nvPr/>
        </p:nvSpPr>
        <p:spPr>
          <a:xfrm>
            <a:off x="1111925" y="5799534"/>
            <a:ext cx="2846070" cy="1453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61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sleek, intuitive design that prioritizes data visualization and ease of use.</a:t>
            </a:r>
            <a:endParaRPr lang="en-US" sz="17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633" y="4513778"/>
            <a:ext cx="567690" cy="567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298633" y="5308521"/>
            <a:ext cx="283892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4"/>
              </a:lnSpc>
              <a:buNone/>
            </a:pPr>
            <a:r>
              <a:rPr lang="en-US" sz="223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Customization</a:t>
            </a:r>
            <a:endParaRPr lang="en-US" sz="2235" dirty="0"/>
          </a:p>
        </p:txBody>
      </p:sp>
      <p:sp>
        <p:nvSpPr>
          <p:cNvPr id="11" name="Text 6"/>
          <p:cNvSpPr/>
          <p:nvPr/>
        </p:nvSpPr>
        <p:spPr>
          <a:xfrm>
            <a:off x="4298633" y="5799534"/>
            <a:ext cx="2846189" cy="1090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61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Tailor the dashboard to individual user preferences and access levels.</a:t>
            </a:r>
            <a:endParaRPr lang="en-US" sz="17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459" y="4513778"/>
            <a:ext cx="567690" cy="5676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5459" y="5308521"/>
            <a:ext cx="2846070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4"/>
              </a:lnSpc>
              <a:buNone/>
            </a:pPr>
            <a:r>
              <a:rPr lang="en-US" sz="223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Mobile Responsiveness</a:t>
            </a:r>
            <a:endParaRPr lang="en-US" sz="2235" dirty="0"/>
          </a:p>
        </p:txBody>
      </p:sp>
      <p:sp>
        <p:nvSpPr>
          <p:cNvPr id="14" name="Text 8"/>
          <p:cNvSpPr/>
          <p:nvPr/>
        </p:nvSpPr>
        <p:spPr>
          <a:xfrm>
            <a:off x="7485459" y="6154341"/>
            <a:ext cx="2846070" cy="1453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61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Access critical insights anytime, anywhere with a mobile-optimized dashboard.</a:t>
            </a:r>
            <a:endParaRPr lang="en-US" sz="1788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2167" y="4513778"/>
            <a:ext cx="567690" cy="56769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672167" y="5308521"/>
            <a:ext cx="283892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4"/>
              </a:lnSpc>
              <a:buNone/>
            </a:pPr>
            <a:r>
              <a:rPr lang="en-US" sz="223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Collaboration</a:t>
            </a:r>
            <a:endParaRPr lang="en-US" sz="2235" dirty="0"/>
          </a:p>
        </p:txBody>
      </p:sp>
      <p:sp>
        <p:nvSpPr>
          <p:cNvPr id="17" name="Text 10"/>
          <p:cNvSpPr/>
          <p:nvPr/>
        </p:nvSpPr>
        <p:spPr>
          <a:xfrm>
            <a:off x="10672167" y="5799534"/>
            <a:ext cx="2846189" cy="1453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61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Share insights, create reports, and facilitate team collaboration within the platform.</a:t>
            </a:r>
            <a:endParaRPr lang="en-US" sz="1788" dirty="0"/>
          </a:p>
        </p:txBody>
      </p:sp>
      <p:pic>
        <p:nvPicPr>
          <p:cNvPr id="18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198" y="2248019"/>
            <a:ext cx="4977884" cy="37334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1756" y="878086"/>
            <a:ext cx="7720489" cy="12711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5"/>
              </a:lnSpc>
              <a:buNone/>
            </a:pPr>
            <a:r>
              <a:rPr lang="en-US" sz="4004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Real-Time Data Visualization Techniques</a:t>
            </a:r>
            <a:endParaRPr lang="en-US" sz="4004" dirty="0"/>
          </a:p>
        </p:txBody>
      </p:sp>
      <p:sp>
        <p:nvSpPr>
          <p:cNvPr id="7" name="Shape 3"/>
          <p:cNvSpPr/>
          <p:nvPr/>
        </p:nvSpPr>
        <p:spPr>
          <a:xfrm>
            <a:off x="788015" y="2682954"/>
            <a:ext cx="457557" cy="457557"/>
          </a:xfrm>
          <a:prstGeom prst="roundRect">
            <a:avLst>
              <a:gd name="adj" fmla="val 8001"/>
            </a:avLst>
          </a:prstGeom>
          <a:solidFill>
            <a:srgbClr val="F9F7F7"/>
          </a:solidFill>
          <a:ln/>
        </p:spPr>
      </p:sp>
      <p:sp>
        <p:nvSpPr>
          <p:cNvPr id="8" name="Text 4"/>
          <p:cNvSpPr/>
          <p:nvPr/>
        </p:nvSpPr>
        <p:spPr>
          <a:xfrm>
            <a:off x="948273" y="2759154"/>
            <a:ext cx="136922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lang="en-US" sz="2402" dirty="0"/>
          </a:p>
        </p:txBody>
      </p:sp>
      <p:sp>
        <p:nvSpPr>
          <p:cNvPr id="9" name="Text 5"/>
          <p:cNvSpPr/>
          <p:nvPr/>
        </p:nvSpPr>
        <p:spPr>
          <a:xfrm>
            <a:off x="2135386" y="2657594"/>
            <a:ext cx="2542222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Interactive Charts</a:t>
            </a:r>
            <a:endParaRPr lang="en-US" sz="2002" dirty="0"/>
          </a:p>
        </p:txBody>
      </p:sp>
      <p:sp>
        <p:nvSpPr>
          <p:cNvPr id="10" name="Text 6"/>
          <p:cNvSpPr/>
          <p:nvPr/>
        </p:nvSpPr>
        <p:spPr>
          <a:xfrm>
            <a:off x="2135386" y="3097173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Dynamic charts, graphs, and visualizations that allow for deep data exploration.</a:t>
            </a:r>
            <a:endParaRPr lang="en-US" sz="1601" dirty="0"/>
          </a:p>
        </p:txBody>
      </p:sp>
      <p:sp>
        <p:nvSpPr>
          <p:cNvPr id="11" name="Shape 7"/>
          <p:cNvSpPr/>
          <p:nvPr/>
        </p:nvSpPr>
        <p:spPr>
          <a:xfrm>
            <a:off x="788015" y="4383167"/>
            <a:ext cx="457557" cy="457557"/>
          </a:xfrm>
          <a:prstGeom prst="roundRect">
            <a:avLst>
              <a:gd name="adj" fmla="val 8001"/>
            </a:avLst>
          </a:prstGeom>
          <a:solidFill>
            <a:srgbClr val="F9F7F7"/>
          </a:solidFill>
          <a:ln/>
        </p:spPr>
      </p:sp>
      <p:sp>
        <p:nvSpPr>
          <p:cNvPr id="12" name="Text 8"/>
          <p:cNvSpPr/>
          <p:nvPr/>
        </p:nvSpPr>
        <p:spPr>
          <a:xfrm>
            <a:off x="918270" y="4459367"/>
            <a:ext cx="197048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lang="en-US" sz="2402" dirty="0"/>
          </a:p>
        </p:txBody>
      </p:sp>
      <p:sp>
        <p:nvSpPr>
          <p:cNvPr id="13" name="Text 9"/>
          <p:cNvSpPr/>
          <p:nvPr/>
        </p:nvSpPr>
        <p:spPr>
          <a:xfrm>
            <a:off x="2135386" y="4357807"/>
            <a:ext cx="2729389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Heatmaps and Trends</a:t>
            </a:r>
            <a:endParaRPr lang="en-US" sz="2002" dirty="0"/>
          </a:p>
        </p:txBody>
      </p:sp>
      <p:sp>
        <p:nvSpPr>
          <p:cNvPr id="14" name="Text 10"/>
          <p:cNvSpPr/>
          <p:nvPr/>
        </p:nvSpPr>
        <p:spPr>
          <a:xfrm>
            <a:off x="2135386" y="4797385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Identify patterns, anomalies, and emerging trends with intuitive heatmaps and trend analysis.</a:t>
            </a:r>
            <a:endParaRPr lang="en-US" sz="1601" dirty="0"/>
          </a:p>
        </p:txBody>
      </p:sp>
      <p:sp>
        <p:nvSpPr>
          <p:cNvPr id="15" name="Shape 11"/>
          <p:cNvSpPr/>
          <p:nvPr/>
        </p:nvSpPr>
        <p:spPr>
          <a:xfrm>
            <a:off x="788015" y="6083379"/>
            <a:ext cx="457557" cy="457557"/>
          </a:xfrm>
          <a:prstGeom prst="roundRect">
            <a:avLst>
              <a:gd name="adj" fmla="val 8001"/>
            </a:avLst>
          </a:prstGeom>
          <a:solidFill>
            <a:srgbClr val="F9F7F7"/>
          </a:solidFill>
          <a:ln/>
        </p:spPr>
      </p:sp>
      <p:sp>
        <p:nvSpPr>
          <p:cNvPr id="16" name="Text 12"/>
          <p:cNvSpPr/>
          <p:nvPr/>
        </p:nvSpPr>
        <p:spPr>
          <a:xfrm>
            <a:off x="921603" y="6159579"/>
            <a:ext cx="190381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lang="en-US" sz="2402" dirty="0"/>
          </a:p>
        </p:txBody>
      </p:sp>
      <p:sp>
        <p:nvSpPr>
          <p:cNvPr id="17" name="Text 13"/>
          <p:cNvSpPr/>
          <p:nvPr/>
        </p:nvSpPr>
        <p:spPr>
          <a:xfrm>
            <a:off x="2135386" y="6058019"/>
            <a:ext cx="2622352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Geo-Spatial Mapping</a:t>
            </a:r>
            <a:endParaRPr lang="en-US" sz="2002" dirty="0"/>
          </a:p>
        </p:txBody>
      </p:sp>
      <p:sp>
        <p:nvSpPr>
          <p:cNvPr id="18" name="Text 14"/>
          <p:cNvSpPr/>
          <p:nvPr/>
        </p:nvSpPr>
        <p:spPr>
          <a:xfrm>
            <a:off x="2135386" y="6497598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Visualize location-based data to uncover geographic insights and audience distribution.</a:t>
            </a:r>
            <a:endParaRPr lang="en-US" sz="1601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47" y="2564249"/>
            <a:ext cx="4883587" cy="31011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7111008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Alerts and Notifications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Real-Time Alerts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Get notified of critical events, such as sudden spikes in engagement or platform issues.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74249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Customizable Thresholds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custom thresholds to trigger alerts based on your specific performance goals.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397925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Proactive Notifications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Stay ahead of the curve with predictive alerts that anticipate potential problems or opportunities.</a:t>
            </a:r>
            <a:endParaRPr lang="en-US" sz="1898" dirty="0"/>
          </a:p>
        </p:txBody>
      </p:sp>
      <p:pic>
        <p:nvPicPr>
          <p:cNvPr id="16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512" y="3082528"/>
            <a:ext cx="4915257" cy="20644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9624" y="1538049"/>
            <a:ext cx="7471172" cy="714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22"/>
              </a:lnSpc>
              <a:buNone/>
            </a:pPr>
            <a:r>
              <a:rPr lang="en-US" sz="4498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Conclusion and Next Steps</a:t>
            </a:r>
            <a:endParaRPr lang="en-US" sz="4498" dirty="0"/>
          </a:p>
        </p:txBody>
      </p:sp>
      <p:sp>
        <p:nvSpPr>
          <p:cNvPr id="7" name="Shape 3"/>
          <p:cNvSpPr/>
          <p:nvPr/>
        </p:nvSpPr>
        <p:spPr>
          <a:xfrm>
            <a:off x="799624" y="2594729"/>
            <a:ext cx="7544752" cy="4096703"/>
          </a:xfrm>
          <a:prstGeom prst="roundRect">
            <a:avLst>
              <a:gd name="adj" fmla="val 100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07244" y="2602349"/>
            <a:ext cx="7529513" cy="10203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035725" y="2747010"/>
            <a:ext cx="330398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Unlock the Power of Data</a:t>
            </a:r>
            <a:endParaRPr lang="en-US" sz="1799" dirty="0"/>
          </a:p>
        </p:txBody>
      </p:sp>
      <p:sp>
        <p:nvSpPr>
          <p:cNvPr id="10" name="Text 6"/>
          <p:cNvSpPr/>
          <p:nvPr/>
        </p:nvSpPr>
        <p:spPr>
          <a:xfrm>
            <a:off x="4804291" y="2747010"/>
            <a:ext cx="3303984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Elevate your social media strategy with real-time insights</a:t>
            </a:r>
            <a:endParaRPr lang="en-US" sz="1799" dirty="0"/>
          </a:p>
        </p:txBody>
      </p:sp>
      <p:sp>
        <p:nvSpPr>
          <p:cNvPr id="11" name="Shape 7"/>
          <p:cNvSpPr/>
          <p:nvPr/>
        </p:nvSpPr>
        <p:spPr>
          <a:xfrm>
            <a:off x="807244" y="3622715"/>
            <a:ext cx="7529513" cy="1020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035725" y="3767376"/>
            <a:ext cx="330398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Streamline Decision-Making</a:t>
            </a:r>
            <a:endParaRPr lang="en-US" sz="1799" dirty="0"/>
          </a:p>
        </p:txBody>
      </p:sp>
      <p:sp>
        <p:nvSpPr>
          <p:cNvPr id="13" name="Text 9"/>
          <p:cNvSpPr/>
          <p:nvPr/>
        </p:nvSpPr>
        <p:spPr>
          <a:xfrm>
            <a:off x="4804291" y="3767376"/>
            <a:ext cx="3303984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Make informed, data-driven decisions to drive growth</a:t>
            </a:r>
            <a:endParaRPr lang="en-US" sz="1799" dirty="0"/>
          </a:p>
        </p:txBody>
      </p:sp>
      <p:sp>
        <p:nvSpPr>
          <p:cNvPr id="14" name="Shape 10"/>
          <p:cNvSpPr/>
          <p:nvPr/>
        </p:nvSpPr>
        <p:spPr>
          <a:xfrm>
            <a:off x="807244" y="4643080"/>
            <a:ext cx="7529513" cy="10203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035725" y="4787741"/>
            <a:ext cx="330398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Enhance User Experience</a:t>
            </a:r>
            <a:endParaRPr lang="en-US" sz="1799" dirty="0"/>
          </a:p>
        </p:txBody>
      </p:sp>
      <p:sp>
        <p:nvSpPr>
          <p:cNvPr id="16" name="Text 12"/>
          <p:cNvSpPr/>
          <p:nvPr/>
        </p:nvSpPr>
        <p:spPr>
          <a:xfrm>
            <a:off x="4804291" y="4787741"/>
            <a:ext cx="3303984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Deliver a seamless, personalized experience for your audience</a:t>
            </a:r>
            <a:endParaRPr lang="en-US" sz="1799" dirty="0"/>
          </a:p>
        </p:txBody>
      </p:sp>
      <p:sp>
        <p:nvSpPr>
          <p:cNvPr id="17" name="Shape 13"/>
          <p:cNvSpPr/>
          <p:nvPr/>
        </p:nvSpPr>
        <p:spPr>
          <a:xfrm>
            <a:off x="807244" y="5663446"/>
            <a:ext cx="7529513" cy="1020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1035725" y="5808107"/>
            <a:ext cx="330398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Stay Ahead of the Curve</a:t>
            </a:r>
            <a:endParaRPr lang="en-US" sz="1799" dirty="0"/>
          </a:p>
        </p:txBody>
      </p:sp>
      <p:sp>
        <p:nvSpPr>
          <p:cNvPr id="19" name="Text 15"/>
          <p:cNvSpPr/>
          <p:nvPr/>
        </p:nvSpPr>
        <p:spPr>
          <a:xfrm>
            <a:off x="4804291" y="5808107"/>
            <a:ext cx="3303984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9"/>
              </a:lnSpc>
              <a:buNone/>
            </a:pPr>
            <a:r>
              <a:rPr lang="en-US" sz="1799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Quickly adapt to market changes and user preferences</a:t>
            </a:r>
            <a:endParaRPr lang="en-US" sz="1799" dirty="0"/>
          </a:p>
        </p:txBody>
      </p:sp>
      <p:pic>
        <p:nvPicPr>
          <p:cNvPr id="2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486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Platypi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 vedavathi</cp:lastModifiedBy>
  <cp:revision>2</cp:revision>
  <dcterms:created xsi:type="dcterms:W3CDTF">2024-07-25T07:37:16Z</dcterms:created>
  <dcterms:modified xsi:type="dcterms:W3CDTF">2024-07-30T07:12:56Z</dcterms:modified>
</cp:coreProperties>
</file>