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80" r:id="rId3"/>
    <p:sldId id="266" r:id="rId4"/>
    <p:sldId id="276" r:id="rId5"/>
    <p:sldId id="267" r:id="rId6"/>
    <p:sldId id="268" r:id="rId7"/>
    <p:sldId id="270" r:id="rId8"/>
    <p:sldId id="271" r:id="rId9"/>
    <p:sldId id="269" r:id="rId10"/>
    <p:sldId id="272" r:id="rId11"/>
    <p:sldId id="278" r:id="rId12"/>
    <p:sldId id="279"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p:cViewPr>
        <p:scale>
          <a:sx n="75" d="100"/>
          <a:sy n="75" d="100"/>
        </p:scale>
        <p:origin x="-888" y="-6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76E095-2007-47FC-A163-A8010DDD4E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153A881-1B36-47DC-A54A-5B434EA57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3ED5B9C-ABED-4FED-9C81-44C22395B038}"/>
              </a:ext>
            </a:extLst>
          </p:cNvPr>
          <p:cNvSpPr>
            <a:spLocks noGrp="1"/>
          </p:cNvSpPr>
          <p:nvPr>
            <p:ph type="dt" sz="half" idx="10"/>
          </p:nvPr>
        </p:nvSpPr>
        <p:spPr/>
        <p:txBody>
          <a:bodyPr/>
          <a:lstStyle/>
          <a:p>
            <a:fld id="{BAC7B067-A77F-4895-AC7E-7D589C1C4C0C}" type="datetimeFigureOut">
              <a:rPr lang="en-IN" smtClean="0"/>
              <a:t>08-02-2022</a:t>
            </a:fld>
            <a:endParaRPr lang="en-IN"/>
          </a:p>
        </p:txBody>
      </p:sp>
      <p:sp>
        <p:nvSpPr>
          <p:cNvPr id="5" name="Footer Placeholder 4">
            <a:extLst>
              <a:ext uri="{FF2B5EF4-FFF2-40B4-BE49-F238E27FC236}">
                <a16:creationId xmlns="" xmlns:a16="http://schemas.microsoft.com/office/drawing/2014/main" id="{268696EF-631D-42BC-A410-6591F0BA2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4FE690F-B842-4F35-9E91-EE8CD89F1194}"/>
              </a:ext>
            </a:extLst>
          </p:cNvPr>
          <p:cNvSpPr>
            <a:spLocks noGrp="1"/>
          </p:cNvSpPr>
          <p:nvPr>
            <p:ph type="sldNum" sz="quarter" idx="12"/>
          </p:nvPr>
        </p:nvSpPr>
        <p:spPr/>
        <p:txBody>
          <a:bodyPr/>
          <a:lstStyle/>
          <a:p>
            <a:fld id="{B0ACEEEE-1098-489C-BE99-040C805ADA82}" type="slidenum">
              <a:rPr lang="en-IN" smtClean="0"/>
              <a:t>‹#›</a:t>
            </a:fld>
            <a:endParaRPr lang="en-IN"/>
          </a:p>
        </p:txBody>
      </p:sp>
    </p:spTree>
    <p:extLst>
      <p:ext uri="{BB962C8B-B14F-4D97-AF65-F5344CB8AC3E}">
        <p14:creationId xmlns:p14="http://schemas.microsoft.com/office/powerpoint/2010/main" val="267163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444188-6BDB-4E98-8B4C-E372A2543F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8B8720F-CB59-4413-A3C5-24D53C9168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BDA7A8-DB74-4979-88AD-060B5D5BF5EB}"/>
              </a:ext>
            </a:extLst>
          </p:cNvPr>
          <p:cNvSpPr>
            <a:spLocks noGrp="1"/>
          </p:cNvSpPr>
          <p:nvPr>
            <p:ph type="dt" sz="half" idx="10"/>
          </p:nvPr>
        </p:nvSpPr>
        <p:spPr/>
        <p:txBody>
          <a:bodyPr/>
          <a:lstStyle/>
          <a:p>
            <a:fld id="{BAC7B067-A77F-4895-AC7E-7D589C1C4C0C}" type="datetimeFigureOut">
              <a:rPr lang="en-IN" smtClean="0"/>
              <a:t>08-02-2022</a:t>
            </a:fld>
            <a:endParaRPr lang="en-IN"/>
          </a:p>
        </p:txBody>
      </p:sp>
      <p:sp>
        <p:nvSpPr>
          <p:cNvPr id="5" name="Footer Placeholder 4">
            <a:extLst>
              <a:ext uri="{FF2B5EF4-FFF2-40B4-BE49-F238E27FC236}">
                <a16:creationId xmlns="" xmlns:a16="http://schemas.microsoft.com/office/drawing/2014/main" id="{58D2127D-F6FB-49D3-889D-9FBE2E7A4E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4B815D3-1A58-4643-BE7D-D602EB9FC6B8}"/>
              </a:ext>
            </a:extLst>
          </p:cNvPr>
          <p:cNvSpPr>
            <a:spLocks noGrp="1"/>
          </p:cNvSpPr>
          <p:nvPr>
            <p:ph type="sldNum" sz="quarter" idx="12"/>
          </p:nvPr>
        </p:nvSpPr>
        <p:spPr/>
        <p:txBody>
          <a:bodyPr/>
          <a:lstStyle/>
          <a:p>
            <a:fld id="{B0ACEEEE-1098-489C-BE99-040C805ADA82}" type="slidenum">
              <a:rPr lang="en-IN" smtClean="0"/>
              <a:t>‹#›</a:t>
            </a:fld>
            <a:endParaRPr lang="en-IN"/>
          </a:p>
        </p:txBody>
      </p:sp>
    </p:spTree>
    <p:extLst>
      <p:ext uri="{BB962C8B-B14F-4D97-AF65-F5344CB8AC3E}">
        <p14:creationId xmlns:p14="http://schemas.microsoft.com/office/powerpoint/2010/main" val="146766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D5F7629-AD85-4E2F-8FEB-5368A0ABE3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C7362F7-023D-45D1-863B-40B12B83DF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EB91776-31E5-4C60-AD65-8D588EEE1B07}"/>
              </a:ext>
            </a:extLst>
          </p:cNvPr>
          <p:cNvSpPr>
            <a:spLocks noGrp="1"/>
          </p:cNvSpPr>
          <p:nvPr>
            <p:ph type="dt" sz="half" idx="10"/>
          </p:nvPr>
        </p:nvSpPr>
        <p:spPr/>
        <p:txBody>
          <a:bodyPr/>
          <a:lstStyle/>
          <a:p>
            <a:fld id="{BAC7B067-A77F-4895-AC7E-7D589C1C4C0C}" type="datetimeFigureOut">
              <a:rPr lang="en-IN" smtClean="0"/>
              <a:t>08-02-2022</a:t>
            </a:fld>
            <a:endParaRPr lang="en-IN"/>
          </a:p>
        </p:txBody>
      </p:sp>
      <p:sp>
        <p:nvSpPr>
          <p:cNvPr id="5" name="Footer Placeholder 4">
            <a:extLst>
              <a:ext uri="{FF2B5EF4-FFF2-40B4-BE49-F238E27FC236}">
                <a16:creationId xmlns="" xmlns:a16="http://schemas.microsoft.com/office/drawing/2014/main" id="{2E4F63B2-8ADB-493B-A363-868E668BF5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F08DB8F-6153-4C7D-A6F6-5A915F1AE01D}"/>
              </a:ext>
            </a:extLst>
          </p:cNvPr>
          <p:cNvSpPr>
            <a:spLocks noGrp="1"/>
          </p:cNvSpPr>
          <p:nvPr>
            <p:ph type="sldNum" sz="quarter" idx="12"/>
          </p:nvPr>
        </p:nvSpPr>
        <p:spPr/>
        <p:txBody>
          <a:bodyPr/>
          <a:lstStyle/>
          <a:p>
            <a:fld id="{B0ACEEEE-1098-489C-BE99-040C805ADA82}" type="slidenum">
              <a:rPr lang="en-IN" smtClean="0"/>
              <a:t>‹#›</a:t>
            </a:fld>
            <a:endParaRPr lang="en-IN"/>
          </a:p>
        </p:txBody>
      </p:sp>
    </p:spTree>
    <p:extLst>
      <p:ext uri="{BB962C8B-B14F-4D97-AF65-F5344CB8AC3E}">
        <p14:creationId xmlns:p14="http://schemas.microsoft.com/office/powerpoint/2010/main" val="34835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82D555-3111-49D9-9B31-6F3218CDFD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1330AB8-BE0E-48FD-85B3-68EF541A3B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C27FFE9-B953-42F0-AA4A-0A07C47C83F1}"/>
              </a:ext>
            </a:extLst>
          </p:cNvPr>
          <p:cNvSpPr>
            <a:spLocks noGrp="1"/>
          </p:cNvSpPr>
          <p:nvPr>
            <p:ph type="dt" sz="half" idx="10"/>
          </p:nvPr>
        </p:nvSpPr>
        <p:spPr/>
        <p:txBody>
          <a:bodyPr/>
          <a:lstStyle/>
          <a:p>
            <a:fld id="{BAC7B067-A77F-4895-AC7E-7D589C1C4C0C}" type="datetimeFigureOut">
              <a:rPr lang="en-IN" smtClean="0"/>
              <a:t>08-02-2022</a:t>
            </a:fld>
            <a:endParaRPr lang="en-IN"/>
          </a:p>
        </p:txBody>
      </p:sp>
      <p:sp>
        <p:nvSpPr>
          <p:cNvPr id="5" name="Footer Placeholder 4">
            <a:extLst>
              <a:ext uri="{FF2B5EF4-FFF2-40B4-BE49-F238E27FC236}">
                <a16:creationId xmlns="" xmlns:a16="http://schemas.microsoft.com/office/drawing/2014/main" id="{265D11AE-30A1-4B29-B363-B732982F00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FA9D1F7-328E-4E0A-BC4C-2BF7CE4F65F6}"/>
              </a:ext>
            </a:extLst>
          </p:cNvPr>
          <p:cNvSpPr>
            <a:spLocks noGrp="1"/>
          </p:cNvSpPr>
          <p:nvPr>
            <p:ph type="sldNum" sz="quarter" idx="12"/>
          </p:nvPr>
        </p:nvSpPr>
        <p:spPr/>
        <p:txBody>
          <a:bodyPr/>
          <a:lstStyle/>
          <a:p>
            <a:fld id="{B0ACEEEE-1098-489C-BE99-040C805ADA82}" type="slidenum">
              <a:rPr lang="en-IN" smtClean="0"/>
              <a:t>‹#›</a:t>
            </a:fld>
            <a:endParaRPr lang="en-IN"/>
          </a:p>
        </p:txBody>
      </p:sp>
    </p:spTree>
    <p:extLst>
      <p:ext uri="{BB962C8B-B14F-4D97-AF65-F5344CB8AC3E}">
        <p14:creationId xmlns:p14="http://schemas.microsoft.com/office/powerpoint/2010/main" val="376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E7910B-EA45-4D89-9E3E-3BF87B26E6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0E7B0C9-1513-437E-88C7-644E95ADB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D0E431B-E790-4978-BBB5-FE0A7310DB25}"/>
              </a:ext>
            </a:extLst>
          </p:cNvPr>
          <p:cNvSpPr>
            <a:spLocks noGrp="1"/>
          </p:cNvSpPr>
          <p:nvPr>
            <p:ph type="dt" sz="half" idx="10"/>
          </p:nvPr>
        </p:nvSpPr>
        <p:spPr/>
        <p:txBody>
          <a:bodyPr/>
          <a:lstStyle/>
          <a:p>
            <a:fld id="{BAC7B067-A77F-4895-AC7E-7D589C1C4C0C}" type="datetimeFigureOut">
              <a:rPr lang="en-IN" smtClean="0"/>
              <a:t>08-02-2022</a:t>
            </a:fld>
            <a:endParaRPr lang="en-IN"/>
          </a:p>
        </p:txBody>
      </p:sp>
      <p:sp>
        <p:nvSpPr>
          <p:cNvPr id="5" name="Footer Placeholder 4">
            <a:extLst>
              <a:ext uri="{FF2B5EF4-FFF2-40B4-BE49-F238E27FC236}">
                <a16:creationId xmlns="" xmlns:a16="http://schemas.microsoft.com/office/drawing/2014/main" id="{6B82E522-84A7-4857-A4F6-0EBA9C1E2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5D8B2DC-96A6-4E6F-BF1C-8DB623B13299}"/>
              </a:ext>
            </a:extLst>
          </p:cNvPr>
          <p:cNvSpPr>
            <a:spLocks noGrp="1"/>
          </p:cNvSpPr>
          <p:nvPr>
            <p:ph type="sldNum" sz="quarter" idx="12"/>
          </p:nvPr>
        </p:nvSpPr>
        <p:spPr/>
        <p:txBody>
          <a:bodyPr/>
          <a:lstStyle/>
          <a:p>
            <a:fld id="{B0ACEEEE-1098-489C-BE99-040C805ADA82}" type="slidenum">
              <a:rPr lang="en-IN" smtClean="0"/>
              <a:t>‹#›</a:t>
            </a:fld>
            <a:endParaRPr lang="en-IN"/>
          </a:p>
        </p:txBody>
      </p:sp>
    </p:spTree>
    <p:extLst>
      <p:ext uri="{BB962C8B-B14F-4D97-AF65-F5344CB8AC3E}">
        <p14:creationId xmlns:p14="http://schemas.microsoft.com/office/powerpoint/2010/main" val="309934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3C762C-A544-4F00-83BD-867A70AF10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E75514D-0170-4F8A-ACB4-18CD10E802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79F1944-1B53-4D78-A1E6-29606B1ADB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EC40797-1388-4152-B043-C072A33E207A}"/>
              </a:ext>
            </a:extLst>
          </p:cNvPr>
          <p:cNvSpPr>
            <a:spLocks noGrp="1"/>
          </p:cNvSpPr>
          <p:nvPr>
            <p:ph type="dt" sz="half" idx="10"/>
          </p:nvPr>
        </p:nvSpPr>
        <p:spPr/>
        <p:txBody>
          <a:bodyPr/>
          <a:lstStyle/>
          <a:p>
            <a:fld id="{BAC7B067-A77F-4895-AC7E-7D589C1C4C0C}" type="datetimeFigureOut">
              <a:rPr lang="en-IN" smtClean="0"/>
              <a:t>08-02-2022</a:t>
            </a:fld>
            <a:endParaRPr lang="en-IN"/>
          </a:p>
        </p:txBody>
      </p:sp>
      <p:sp>
        <p:nvSpPr>
          <p:cNvPr id="6" name="Footer Placeholder 5">
            <a:extLst>
              <a:ext uri="{FF2B5EF4-FFF2-40B4-BE49-F238E27FC236}">
                <a16:creationId xmlns="" xmlns:a16="http://schemas.microsoft.com/office/drawing/2014/main" id="{39814011-F862-4142-A92F-C81B99C99E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E6B490E-5B13-4BFB-A2AB-50A04E9F25D0}"/>
              </a:ext>
            </a:extLst>
          </p:cNvPr>
          <p:cNvSpPr>
            <a:spLocks noGrp="1"/>
          </p:cNvSpPr>
          <p:nvPr>
            <p:ph type="sldNum" sz="quarter" idx="12"/>
          </p:nvPr>
        </p:nvSpPr>
        <p:spPr/>
        <p:txBody>
          <a:bodyPr/>
          <a:lstStyle/>
          <a:p>
            <a:fld id="{B0ACEEEE-1098-489C-BE99-040C805ADA82}" type="slidenum">
              <a:rPr lang="en-IN" smtClean="0"/>
              <a:t>‹#›</a:t>
            </a:fld>
            <a:endParaRPr lang="en-IN"/>
          </a:p>
        </p:txBody>
      </p:sp>
    </p:spTree>
    <p:extLst>
      <p:ext uri="{BB962C8B-B14F-4D97-AF65-F5344CB8AC3E}">
        <p14:creationId xmlns:p14="http://schemas.microsoft.com/office/powerpoint/2010/main" val="255406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29B28-2064-4B49-83AF-B0DC996F14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DCEE69E-822E-4235-AA8F-3D8BABE85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BBB03E8-7D2B-43B0-89EC-63B2BA5139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761C86A-CEA8-4DFA-BCC8-321E56C8E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8CC5062-DB90-43AE-B95E-F41769678C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DBF265C5-4CBD-4303-8B07-7063559DAABC}"/>
              </a:ext>
            </a:extLst>
          </p:cNvPr>
          <p:cNvSpPr>
            <a:spLocks noGrp="1"/>
          </p:cNvSpPr>
          <p:nvPr>
            <p:ph type="dt" sz="half" idx="10"/>
          </p:nvPr>
        </p:nvSpPr>
        <p:spPr/>
        <p:txBody>
          <a:bodyPr/>
          <a:lstStyle/>
          <a:p>
            <a:fld id="{BAC7B067-A77F-4895-AC7E-7D589C1C4C0C}" type="datetimeFigureOut">
              <a:rPr lang="en-IN" smtClean="0"/>
              <a:t>08-02-2022</a:t>
            </a:fld>
            <a:endParaRPr lang="en-IN"/>
          </a:p>
        </p:txBody>
      </p:sp>
      <p:sp>
        <p:nvSpPr>
          <p:cNvPr id="8" name="Footer Placeholder 7">
            <a:extLst>
              <a:ext uri="{FF2B5EF4-FFF2-40B4-BE49-F238E27FC236}">
                <a16:creationId xmlns="" xmlns:a16="http://schemas.microsoft.com/office/drawing/2014/main" id="{F510663C-C8A9-448F-9D4D-968B31354E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61CED2A1-0BBC-48AC-86AF-296288AD93A8}"/>
              </a:ext>
            </a:extLst>
          </p:cNvPr>
          <p:cNvSpPr>
            <a:spLocks noGrp="1"/>
          </p:cNvSpPr>
          <p:nvPr>
            <p:ph type="sldNum" sz="quarter" idx="12"/>
          </p:nvPr>
        </p:nvSpPr>
        <p:spPr/>
        <p:txBody>
          <a:bodyPr/>
          <a:lstStyle/>
          <a:p>
            <a:fld id="{B0ACEEEE-1098-489C-BE99-040C805ADA82}" type="slidenum">
              <a:rPr lang="en-IN" smtClean="0"/>
              <a:t>‹#›</a:t>
            </a:fld>
            <a:endParaRPr lang="en-IN"/>
          </a:p>
        </p:txBody>
      </p:sp>
    </p:spTree>
    <p:extLst>
      <p:ext uri="{BB962C8B-B14F-4D97-AF65-F5344CB8AC3E}">
        <p14:creationId xmlns:p14="http://schemas.microsoft.com/office/powerpoint/2010/main" val="182686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DEBF5A-4045-4EB7-B667-2885234295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97824234-B7B2-4A6B-BF91-28D25DB59B5F}"/>
              </a:ext>
            </a:extLst>
          </p:cNvPr>
          <p:cNvSpPr>
            <a:spLocks noGrp="1"/>
          </p:cNvSpPr>
          <p:nvPr>
            <p:ph type="dt" sz="half" idx="10"/>
          </p:nvPr>
        </p:nvSpPr>
        <p:spPr/>
        <p:txBody>
          <a:bodyPr/>
          <a:lstStyle/>
          <a:p>
            <a:fld id="{BAC7B067-A77F-4895-AC7E-7D589C1C4C0C}" type="datetimeFigureOut">
              <a:rPr lang="en-IN" smtClean="0"/>
              <a:t>08-02-2022</a:t>
            </a:fld>
            <a:endParaRPr lang="en-IN"/>
          </a:p>
        </p:txBody>
      </p:sp>
      <p:sp>
        <p:nvSpPr>
          <p:cNvPr id="4" name="Footer Placeholder 3">
            <a:extLst>
              <a:ext uri="{FF2B5EF4-FFF2-40B4-BE49-F238E27FC236}">
                <a16:creationId xmlns="" xmlns:a16="http://schemas.microsoft.com/office/drawing/2014/main" id="{3CD1EAD7-27F5-498A-87BD-46FB0C5E00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57399BC0-E391-481D-BE6E-2EDAE569BC2B}"/>
              </a:ext>
            </a:extLst>
          </p:cNvPr>
          <p:cNvSpPr>
            <a:spLocks noGrp="1"/>
          </p:cNvSpPr>
          <p:nvPr>
            <p:ph type="sldNum" sz="quarter" idx="12"/>
          </p:nvPr>
        </p:nvSpPr>
        <p:spPr/>
        <p:txBody>
          <a:bodyPr/>
          <a:lstStyle/>
          <a:p>
            <a:fld id="{B0ACEEEE-1098-489C-BE99-040C805ADA82}" type="slidenum">
              <a:rPr lang="en-IN" smtClean="0"/>
              <a:t>‹#›</a:t>
            </a:fld>
            <a:endParaRPr lang="en-IN"/>
          </a:p>
        </p:txBody>
      </p:sp>
    </p:spTree>
    <p:extLst>
      <p:ext uri="{BB962C8B-B14F-4D97-AF65-F5344CB8AC3E}">
        <p14:creationId xmlns:p14="http://schemas.microsoft.com/office/powerpoint/2010/main" val="134826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8214AF3-0B1E-4ACE-A53D-1290AB7EE47D}"/>
              </a:ext>
            </a:extLst>
          </p:cNvPr>
          <p:cNvSpPr>
            <a:spLocks noGrp="1"/>
          </p:cNvSpPr>
          <p:nvPr>
            <p:ph type="dt" sz="half" idx="10"/>
          </p:nvPr>
        </p:nvSpPr>
        <p:spPr/>
        <p:txBody>
          <a:bodyPr/>
          <a:lstStyle/>
          <a:p>
            <a:fld id="{BAC7B067-A77F-4895-AC7E-7D589C1C4C0C}" type="datetimeFigureOut">
              <a:rPr lang="en-IN" smtClean="0"/>
              <a:t>08-02-2022</a:t>
            </a:fld>
            <a:endParaRPr lang="en-IN"/>
          </a:p>
        </p:txBody>
      </p:sp>
      <p:sp>
        <p:nvSpPr>
          <p:cNvPr id="3" name="Footer Placeholder 2">
            <a:extLst>
              <a:ext uri="{FF2B5EF4-FFF2-40B4-BE49-F238E27FC236}">
                <a16:creationId xmlns="" xmlns:a16="http://schemas.microsoft.com/office/drawing/2014/main" id="{B3256E51-BFA6-41B4-8FA5-C91BCA4E86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D01F01D-E06A-4FD8-AA27-B9B05AFF7806}"/>
              </a:ext>
            </a:extLst>
          </p:cNvPr>
          <p:cNvSpPr>
            <a:spLocks noGrp="1"/>
          </p:cNvSpPr>
          <p:nvPr>
            <p:ph type="sldNum" sz="quarter" idx="12"/>
          </p:nvPr>
        </p:nvSpPr>
        <p:spPr/>
        <p:txBody>
          <a:bodyPr/>
          <a:lstStyle/>
          <a:p>
            <a:fld id="{B0ACEEEE-1098-489C-BE99-040C805ADA82}" type="slidenum">
              <a:rPr lang="en-IN" smtClean="0"/>
              <a:t>‹#›</a:t>
            </a:fld>
            <a:endParaRPr lang="en-IN"/>
          </a:p>
        </p:txBody>
      </p:sp>
    </p:spTree>
    <p:extLst>
      <p:ext uri="{BB962C8B-B14F-4D97-AF65-F5344CB8AC3E}">
        <p14:creationId xmlns:p14="http://schemas.microsoft.com/office/powerpoint/2010/main" val="158719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D85E34-BD4E-44F9-9757-790F0E68C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8BC0204-4292-4263-885F-4FB181C9F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D4FEE10-A5EC-46C9-A6F8-1952BCD48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4633ADB-5CBE-4E2F-B39E-E399D6A2950F}"/>
              </a:ext>
            </a:extLst>
          </p:cNvPr>
          <p:cNvSpPr>
            <a:spLocks noGrp="1"/>
          </p:cNvSpPr>
          <p:nvPr>
            <p:ph type="dt" sz="half" idx="10"/>
          </p:nvPr>
        </p:nvSpPr>
        <p:spPr/>
        <p:txBody>
          <a:bodyPr/>
          <a:lstStyle/>
          <a:p>
            <a:fld id="{BAC7B067-A77F-4895-AC7E-7D589C1C4C0C}" type="datetimeFigureOut">
              <a:rPr lang="en-IN" smtClean="0"/>
              <a:t>08-02-2022</a:t>
            </a:fld>
            <a:endParaRPr lang="en-IN"/>
          </a:p>
        </p:txBody>
      </p:sp>
      <p:sp>
        <p:nvSpPr>
          <p:cNvPr id="6" name="Footer Placeholder 5">
            <a:extLst>
              <a:ext uri="{FF2B5EF4-FFF2-40B4-BE49-F238E27FC236}">
                <a16:creationId xmlns="" xmlns:a16="http://schemas.microsoft.com/office/drawing/2014/main" id="{59A36EF4-3FB7-4A16-8749-3D5EDE08D4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DCA10EF-613C-41D6-B042-09D58432C3BA}"/>
              </a:ext>
            </a:extLst>
          </p:cNvPr>
          <p:cNvSpPr>
            <a:spLocks noGrp="1"/>
          </p:cNvSpPr>
          <p:nvPr>
            <p:ph type="sldNum" sz="quarter" idx="12"/>
          </p:nvPr>
        </p:nvSpPr>
        <p:spPr/>
        <p:txBody>
          <a:bodyPr/>
          <a:lstStyle/>
          <a:p>
            <a:fld id="{B0ACEEEE-1098-489C-BE99-040C805ADA82}" type="slidenum">
              <a:rPr lang="en-IN" smtClean="0"/>
              <a:t>‹#›</a:t>
            </a:fld>
            <a:endParaRPr lang="en-IN"/>
          </a:p>
        </p:txBody>
      </p:sp>
    </p:spTree>
    <p:extLst>
      <p:ext uri="{BB962C8B-B14F-4D97-AF65-F5344CB8AC3E}">
        <p14:creationId xmlns:p14="http://schemas.microsoft.com/office/powerpoint/2010/main" val="381872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F733B8-712B-48B8-B5BC-1176BFB83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50AE83F-82F6-4C4F-94A9-2CC62CA1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29B04EE-1410-4F71-84EF-37978B3CA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3F89962-6DA2-47FB-A233-979D40CF6D92}"/>
              </a:ext>
            </a:extLst>
          </p:cNvPr>
          <p:cNvSpPr>
            <a:spLocks noGrp="1"/>
          </p:cNvSpPr>
          <p:nvPr>
            <p:ph type="dt" sz="half" idx="10"/>
          </p:nvPr>
        </p:nvSpPr>
        <p:spPr/>
        <p:txBody>
          <a:bodyPr/>
          <a:lstStyle/>
          <a:p>
            <a:fld id="{BAC7B067-A77F-4895-AC7E-7D589C1C4C0C}" type="datetimeFigureOut">
              <a:rPr lang="en-IN" smtClean="0"/>
              <a:t>08-02-2022</a:t>
            </a:fld>
            <a:endParaRPr lang="en-IN"/>
          </a:p>
        </p:txBody>
      </p:sp>
      <p:sp>
        <p:nvSpPr>
          <p:cNvPr id="6" name="Footer Placeholder 5">
            <a:extLst>
              <a:ext uri="{FF2B5EF4-FFF2-40B4-BE49-F238E27FC236}">
                <a16:creationId xmlns="" xmlns:a16="http://schemas.microsoft.com/office/drawing/2014/main" id="{BE5EA567-70B8-4FE2-80BC-A417445CB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AC665FC-B553-453B-B436-42610673FC3A}"/>
              </a:ext>
            </a:extLst>
          </p:cNvPr>
          <p:cNvSpPr>
            <a:spLocks noGrp="1"/>
          </p:cNvSpPr>
          <p:nvPr>
            <p:ph type="sldNum" sz="quarter" idx="12"/>
          </p:nvPr>
        </p:nvSpPr>
        <p:spPr/>
        <p:txBody>
          <a:bodyPr/>
          <a:lstStyle/>
          <a:p>
            <a:fld id="{B0ACEEEE-1098-489C-BE99-040C805ADA82}" type="slidenum">
              <a:rPr lang="en-IN" smtClean="0"/>
              <a:t>‹#›</a:t>
            </a:fld>
            <a:endParaRPr lang="en-IN"/>
          </a:p>
        </p:txBody>
      </p:sp>
    </p:spTree>
    <p:extLst>
      <p:ext uri="{BB962C8B-B14F-4D97-AF65-F5344CB8AC3E}">
        <p14:creationId xmlns:p14="http://schemas.microsoft.com/office/powerpoint/2010/main" val="85379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B9DFDE1-E420-4385-B4AD-82B901324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DCB6583-B888-4EEB-A522-18AD53DDF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97354B4-CB74-4639-A560-7B850C6BB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7B067-A77F-4895-AC7E-7D589C1C4C0C}" type="datetimeFigureOut">
              <a:rPr lang="en-IN" smtClean="0"/>
              <a:t>08-02-2022</a:t>
            </a:fld>
            <a:endParaRPr lang="en-IN"/>
          </a:p>
        </p:txBody>
      </p:sp>
      <p:sp>
        <p:nvSpPr>
          <p:cNvPr id="5" name="Footer Placeholder 4">
            <a:extLst>
              <a:ext uri="{FF2B5EF4-FFF2-40B4-BE49-F238E27FC236}">
                <a16:creationId xmlns="" xmlns:a16="http://schemas.microsoft.com/office/drawing/2014/main" id="{BDD41422-9C58-472B-93AF-0EC02367D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F35E489A-8246-4547-ABD4-F7B2B2A375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CEEEE-1098-489C-BE99-040C805ADA82}" type="slidenum">
              <a:rPr lang="en-IN" smtClean="0"/>
              <a:t>‹#›</a:t>
            </a:fld>
            <a:endParaRPr lang="en-IN"/>
          </a:p>
        </p:txBody>
      </p:sp>
    </p:spTree>
    <p:extLst>
      <p:ext uri="{BB962C8B-B14F-4D97-AF65-F5344CB8AC3E}">
        <p14:creationId xmlns:p14="http://schemas.microsoft.com/office/powerpoint/2010/main" val="2385881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7"/>
            <a:ext cx="10515600" cy="1325563"/>
          </a:xfrm>
        </p:spPr>
        <p:txBody>
          <a:bodyPr>
            <a:normAutofit/>
          </a:bodyPr>
          <a:lstStyle/>
          <a:p>
            <a:r>
              <a:rPr lang="en-IN" dirty="0"/>
              <a:t>			</a:t>
            </a:r>
            <a:r>
              <a:rPr lang="en-IN" sz="2200" b="1" i="1" dirty="0"/>
              <a:t>Rajiv Gandhi University of Knowledge Technologies  ,IIIT Srikakulam</a:t>
            </a:r>
            <a:br>
              <a:rPr lang="en-IN" sz="2200" b="1" i="1" dirty="0"/>
            </a:br>
            <a:r>
              <a:rPr lang="en-IN" sz="2200" b="1" i="1" dirty="0"/>
              <a:t>			(Department of Computer Science &amp; Engineering)</a:t>
            </a:r>
          </a:p>
        </p:txBody>
      </p:sp>
      <p:sp>
        <p:nvSpPr>
          <p:cNvPr id="3" name="Content Placeholder 2"/>
          <p:cNvSpPr>
            <a:spLocks noGrp="1"/>
          </p:cNvSpPr>
          <p:nvPr>
            <p:ph idx="1"/>
          </p:nvPr>
        </p:nvSpPr>
        <p:spPr>
          <a:xfrm>
            <a:off x="335280" y="2019993"/>
            <a:ext cx="10495280" cy="4455622"/>
          </a:xfrm>
        </p:spPr>
        <p:txBody>
          <a:bodyPr>
            <a:normAutofit/>
          </a:bodyPr>
          <a:lstStyle/>
          <a:p>
            <a:pPr marL="2743200" lvl="6" indent="0">
              <a:buNone/>
            </a:pPr>
            <a:r>
              <a:rPr lang="en-IN" sz="2000" b="1" dirty="0" smtClean="0">
                <a:latin typeface="Times New Roman" pitchFamily="18" charset="0"/>
                <a:cs typeface="Times New Roman" pitchFamily="18" charset="0"/>
              </a:rPr>
              <a:t>	   Review </a:t>
            </a:r>
            <a:r>
              <a:rPr lang="en-IN" sz="2000" b="1" dirty="0">
                <a:latin typeface="Times New Roman" pitchFamily="18" charset="0"/>
                <a:cs typeface="Times New Roman" pitchFamily="18" charset="0"/>
              </a:rPr>
              <a:t>1 of Major </a:t>
            </a:r>
            <a:r>
              <a:rPr lang="en-IN" sz="2000" b="1" dirty="0" smtClean="0">
                <a:latin typeface="Times New Roman" pitchFamily="18" charset="0"/>
                <a:cs typeface="Times New Roman" pitchFamily="18" charset="0"/>
              </a:rPr>
              <a:t>Project</a:t>
            </a:r>
            <a:endParaRPr lang="en-IN" sz="2000" b="1" dirty="0">
              <a:latin typeface="Times New Roman" pitchFamily="18" charset="0"/>
              <a:cs typeface="Times New Roman" pitchFamily="18" charset="0"/>
            </a:endParaRPr>
          </a:p>
          <a:p>
            <a:pPr marL="2743200" lvl="6" indent="0">
              <a:buNone/>
            </a:pPr>
            <a:r>
              <a:rPr lang="en-IN" sz="2800" dirty="0">
                <a:latin typeface="Times New Roman" pitchFamily="18" charset="0"/>
                <a:cs typeface="Times New Roman" pitchFamily="18" charset="0"/>
              </a:rPr>
              <a:t>	</a:t>
            </a:r>
            <a:r>
              <a:rPr lang="en-IN" sz="2200" b="1" dirty="0" smtClean="0">
                <a:latin typeface="Times New Roman" pitchFamily="18" charset="0"/>
                <a:cs typeface="Times New Roman" pitchFamily="18" charset="0"/>
              </a:rPr>
              <a:t>     for  E-4  (2021-2022)</a:t>
            </a:r>
            <a:endParaRPr lang="en-IN" sz="2200" b="1" dirty="0" smtClean="0">
              <a:latin typeface="Times New Roman" pitchFamily="18" charset="0"/>
              <a:cs typeface="Times New Roman" pitchFamily="18" charset="0"/>
            </a:endParaRPr>
          </a:p>
          <a:p>
            <a:pPr marL="2743200" lvl="6" indent="0">
              <a:buNone/>
            </a:pPr>
            <a:r>
              <a:rPr lang="en-IN" b="1" i="1" dirty="0" smtClean="0"/>
              <a:t>Title:</a:t>
            </a:r>
            <a:r>
              <a:rPr lang="en-IN" sz="4400" b="1" i="1" dirty="0" smtClean="0"/>
              <a:t> </a:t>
            </a:r>
            <a:r>
              <a:rPr lang="en-IN" sz="3600" b="1" i="1" dirty="0" smtClean="0">
                <a:latin typeface="Times New Roman" pitchFamily="18" charset="0"/>
                <a:cs typeface="Times New Roman" pitchFamily="18" charset="0"/>
              </a:rPr>
              <a:t>“</a:t>
            </a:r>
            <a:r>
              <a:rPr lang="en-IN" sz="4000" b="1" dirty="0" smtClean="0">
                <a:latin typeface="Times New Roman" pitchFamily="18" charset="0"/>
                <a:cs typeface="Times New Roman" pitchFamily="18" charset="0"/>
              </a:rPr>
              <a:t>Crypto-currency</a:t>
            </a:r>
            <a:r>
              <a:rPr lang="en-IN" sz="4000" b="1" i="1" dirty="0" smtClean="0">
                <a:latin typeface="Times New Roman" pitchFamily="18" charset="0"/>
                <a:cs typeface="Times New Roman" pitchFamily="18" charset="0"/>
              </a:rPr>
              <a:t> Simulation</a:t>
            </a:r>
            <a:r>
              <a:rPr lang="en-IN" sz="3600" b="1" i="1" dirty="0" smtClean="0">
                <a:latin typeface="Times New Roman" pitchFamily="18" charset="0"/>
                <a:cs typeface="Times New Roman" pitchFamily="18" charset="0"/>
              </a:rPr>
              <a:t>”</a:t>
            </a:r>
          </a:p>
          <a:p>
            <a:pPr marL="2743200" lvl="6" indent="0">
              <a:buNone/>
            </a:pPr>
            <a:endParaRPr lang="en-IN" sz="3600" b="1" dirty="0" smtClean="0">
              <a:latin typeface="Times New Roman" pitchFamily="18" charset="0"/>
              <a:cs typeface="Times New Roman" pitchFamily="18" charset="0"/>
            </a:endParaRPr>
          </a:p>
          <a:p>
            <a:pPr marL="2743200" lvl="6" indent="0">
              <a:buNone/>
            </a:pPr>
            <a:r>
              <a:rPr lang="en-IN" dirty="0" smtClean="0"/>
              <a:t>	              </a:t>
            </a:r>
            <a:r>
              <a:rPr lang="en-IN" sz="1600" dirty="0" smtClean="0"/>
              <a:t>Under the supervision of</a:t>
            </a:r>
            <a:endParaRPr lang="en-IN" sz="1600" b="1" i="1" dirty="0" smtClean="0"/>
          </a:p>
          <a:p>
            <a:pPr marL="2743200" lvl="6" indent="0">
              <a:buNone/>
            </a:pPr>
            <a:r>
              <a:rPr lang="en-IN" dirty="0"/>
              <a:t>	         	</a:t>
            </a:r>
            <a:r>
              <a:rPr lang="en-IN" b="1" i="1" dirty="0" err="1" smtClean="0"/>
              <a:t>Ms.</a:t>
            </a:r>
            <a:r>
              <a:rPr lang="en-IN" b="1" i="1" dirty="0" smtClean="0"/>
              <a:t> </a:t>
            </a:r>
            <a:r>
              <a:rPr lang="en-IN" b="1" i="1" dirty="0"/>
              <a:t>Roopa </a:t>
            </a:r>
            <a:r>
              <a:rPr lang="en-IN" b="1" i="1" dirty="0" err="1"/>
              <a:t>Musidi</a:t>
            </a:r>
            <a:r>
              <a:rPr lang="en-IN" b="1" i="1" dirty="0"/>
              <a:t> </a:t>
            </a:r>
          </a:p>
          <a:p>
            <a:pPr marL="0" indent="0">
              <a:buNone/>
            </a:pPr>
            <a:r>
              <a:rPr lang="en-IN" dirty="0"/>
              <a:t>	     		       </a:t>
            </a:r>
            <a:r>
              <a:rPr lang="en-US" sz="1600" dirty="0">
                <a:latin typeface="Times New Roman" pitchFamily="18" charset="0"/>
                <a:cs typeface="Times New Roman" pitchFamily="18" charset="0"/>
              </a:rPr>
              <a:t>Department of Computer Science and Engineering,                                                                                                                    			           Rajiv Gandhi University of Knowledge Technologies,</a:t>
            </a:r>
          </a:p>
          <a:p>
            <a:pPr marL="0" indent="0">
              <a:buNone/>
            </a:pPr>
            <a:r>
              <a:rPr lang="en-US" sz="1600" dirty="0">
                <a:latin typeface="Book Antiqua" panose="02040602050305030304" pitchFamily="18" charset="0"/>
              </a:rPr>
              <a:t>                                                                                           </a:t>
            </a:r>
            <a:r>
              <a:rPr lang="en-US" sz="1600" dirty="0" err="1">
                <a:latin typeface="Book Antiqua" panose="02040602050305030304" pitchFamily="18" charset="0"/>
              </a:rPr>
              <a:t>Srikakulam</a:t>
            </a:r>
            <a:r>
              <a:rPr lang="en-US" sz="1600" dirty="0">
                <a:latin typeface="Book Antiqua" panose="02040602050305030304" pitchFamily="18" charset="0"/>
              </a:rPr>
              <a:t> – 532402</a:t>
            </a:r>
          </a:p>
          <a:p>
            <a:pPr marL="2743200" lvl="6" indent="0">
              <a:buNone/>
            </a:pPr>
            <a:endParaRPr lang="en-IN" dirty="0"/>
          </a:p>
        </p:txBody>
      </p:sp>
      <p:pic>
        <p:nvPicPr>
          <p:cNvPr id="4" name="Picture 3" descr="f"/>
          <p:cNvPicPr/>
          <p:nvPr/>
        </p:nvPicPr>
        <p:blipFill>
          <a:blip r:embed="rId2"/>
          <a:stretch>
            <a:fillRect/>
          </a:stretch>
        </p:blipFill>
        <p:spPr>
          <a:xfrm>
            <a:off x="104503" y="90624"/>
            <a:ext cx="3317966" cy="19293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8883"/>
            <a:ext cx="9144000" cy="842840"/>
          </a:xfrm>
        </p:spPr>
        <p:txBody>
          <a:bodyPr>
            <a:normAutofit/>
          </a:bodyPr>
          <a:lstStyle/>
          <a:p>
            <a:r>
              <a:rPr lang="en-US" sz="4400" b="1" dirty="0" smtClean="0">
                <a:latin typeface="Times New Roman" pitchFamily="18" charset="0"/>
                <a:cs typeface="Times New Roman" pitchFamily="18" charset="0"/>
              </a:rPr>
              <a:t>Technology used</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1524000" y="1447137"/>
            <a:ext cx="9144000" cy="4325510"/>
          </a:xfrm>
        </p:spPr>
        <p:txBody>
          <a:bodyPr>
            <a:normAutofit lnSpcReduction="10000"/>
          </a:bodyPr>
          <a:lstStyle/>
          <a:p>
            <a:pPr algn="l"/>
            <a:r>
              <a:rPr lang="en-US" sz="1800" b="1" dirty="0" smtClean="0">
                <a:latin typeface="Times New Roman" pitchFamily="18" charset="0"/>
                <a:cs typeface="Times New Roman" pitchFamily="18" charset="0"/>
              </a:rPr>
              <a:t>Block-Chain:</a:t>
            </a:r>
          </a:p>
          <a:p>
            <a:pPr algn="l"/>
            <a:r>
              <a:rPr lang="en-US" sz="1800" dirty="0" smtClean="0">
                <a:latin typeface="Times New Roman" pitchFamily="18" charset="0"/>
                <a:cs typeface="Times New Roman" pitchFamily="18" charset="0"/>
              </a:rPr>
              <a:t>	A block-chain </a:t>
            </a:r>
            <a:r>
              <a:rPr lang="en-US" sz="1800" dirty="0">
                <a:latin typeface="Times New Roman" pitchFamily="18" charset="0"/>
                <a:cs typeface="Times New Roman" pitchFamily="18" charset="0"/>
              </a:rPr>
              <a:t>is a growing list of records, called blocks, that are linked using</a:t>
            </a:r>
          </a:p>
          <a:p>
            <a:pPr algn="l"/>
            <a:r>
              <a:rPr lang="en-US" sz="1800" dirty="0">
                <a:latin typeface="Times New Roman" pitchFamily="18" charset="0"/>
                <a:cs typeface="Times New Roman" pitchFamily="18" charset="0"/>
              </a:rPr>
              <a:t>cryptographic techniques. Each block contains a cryptographic hash of the</a:t>
            </a:r>
          </a:p>
          <a:p>
            <a:pPr algn="l"/>
            <a:r>
              <a:rPr lang="en-US" sz="1800" dirty="0">
                <a:latin typeface="Times New Roman" pitchFamily="18" charset="0"/>
                <a:cs typeface="Times New Roman" pitchFamily="18" charset="0"/>
              </a:rPr>
              <a:t>previous block, a timestamp, and transaction data. By design, a </a:t>
            </a:r>
            <a:r>
              <a:rPr lang="en-US" sz="1800" dirty="0" smtClean="0">
                <a:latin typeface="Times New Roman" pitchFamily="18" charset="0"/>
                <a:cs typeface="Times New Roman" pitchFamily="18" charset="0"/>
              </a:rPr>
              <a:t>block-chain </a:t>
            </a:r>
            <a:r>
              <a:rPr lang="en-US" sz="1800" dirty="0">
                <a:latin typeface="Times New Roman" pitchFamily="18" charset="0"/>
                <a:cs typeface="Times New Roman" pitchFamily="18" charset="0"/>
              </a:rPr>
              <a:t>is</a:t>
            </a:r>
          </a:p>
          <a:p>
            <a:pPr algn="l"/>
            <a:r>
              <a:rPr lang="en-US" sz="1800" dirty="0">
                <a:latin typeface="Times New Roman" pitchFamily="18" charset="0"/>
                <a:cs typeface="Times New Roman" pitchFamily="18" charset="0"/>
              </a:rPr>
              <a:t>resistant to modification of the data. It is an open, decentralized ledger that can</a:t>
            </a:r>
          </a:p>
          <a:p>
            <a:pPr algn="l"/>
            <a:r>
              <a:rPr lang="en-US" sz="1800" dirty="0">
                <a:latin typeface="Times New Roman" pitchFamily="18" charset="0"/>
                <a:cs typeface="Times New Roman" pitchFamily="18" charset="0"/>
              </a:rPr>
              <a:t>record transactions between two parties efficiently and in a verifiable and</a:t>
            </a:r>
          </a:p>
          <a:p>
            <a:pPr algn="l"/>
            <a:r>
              <a:rPr lang="en-US" sz="1800" dirty="0">
                <a:latin typeface="Times New Roman" pitchFamily="18" charset="0"/>
                <a:cs typeface="Times New Roman" pitchFamily="18" charset="0"/>
              </a:rPr>
              <a:t>permanent manner.</a:t>
            </a:r>
          </a:p>
          <a:p>
            <a:pPr algn="l"/>
            <a:r>
              <a:rPr lang="en-US" sz="1800" dirty="0" smtClean="0">
                <a:latin typeface="Times New Roman" pitchFamily="18" charset="0"/>
                <a:cs typeface="Times New Roman" pitchFamily="18" charset="0"/>
              </a:rPr>
              <a:t>	A block-chain </a:t>
            </a:r>
            <a:r>
              <a:rPr lang="en-US" sz="1800" dirty="0">
                <a:latin typeface="Times New Roman" pitchFamily="18" charset="0"/>
                <a:cs typeface="Times New Roman" pitchFamily="18" charset="0"/>
              </a:rPr>
              <a:t>is typically managed by a peer-to-peer network collectively</a:t>
            </a:r>
          </a:p>
          <a:p>
            <a:pPr algn="l"/>
            <a:r>
              <a:rPr lang="en-US" sz="1800" dirty="0">
                <a:latin typeface="Times New Roman" pitchFamily="18" charset="0"/>
                <a:cs typeface="Times New Roman" pitchFamily="18" charset="0"/>
              </a:rPr>
              <a:t>adhering to a protocol for inter-node communication and validating new blocks.</a:t>
            </a:r>
          </a:p>
          <a:p>
            <a:pPr algn="l"/>
            <a:r>
              <a:rPr lang="en-US" sz="1800" dirty="0">
                <a:latin typeface="Times New Roman" pitchFamily="18" charset="0"/>
                <a:cs typeface="Times New Roman" pitchFamily="18" charset="0"/>
              </a:rPr>
              <a:t>Once recorded, the data in any given block cannot be altered retroactively</a:t>
            </a:r>
          </a:p>
          <a:p>
            <a:pPr algn="l"/>
            <a:r>
              <a:rPr lang="en-US" sz="1800" dirty="0">
                <a:latin typeface="Times New Roman" pitchFamily="18" charset="0"/>
                <a:cs typeface="Times New Roman" pitchFamily="18" charset="0"/>
              </a:rPr>
              <a:t>without the alteration of all subsequent blocks, which requires consensus of the</a:t>
            </a:r>
          </a:p>
          <a:p>
            <a:pPr algn="l"/>
            <a:r>
              <a:rPr lang="en-US" sz="1800" dirty="0">
                <a:latin typeface="Times New Roman" pitchFamily="18" charset="0"/>
                <a:cs typeface="Times New Roman" pitchFamily="18" charset="0"/>
              </a:rPr>
              <a:t>network majority.</a:t>
            </a:r>
          </a:p>
        </p:txBody>
      </p:sp>
    </p:spTree>
    <p:extLst>
      <p:ext uri="{BB962C8B-B14F-4D97-AF65-F5344CB8AC3E}">
        <p14:creationId xmlns:p14="http://schemas.microsoft.com/office/powerpoint/2010/main" val="206222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Simulation model</a:t>
            </a:r>
            <a:endParaRPr lang="en-US"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335" y="1635760"/>
            <a:ext cx="10069330" cy="4419600"/>
          </a:xfrm>
        </p:spPr>
      </p:pic>
    </p:spTree>
    <p:extLst>
      <p:ext uri="{BB962C8B-B14F-4D97-AF65-F5344CB8AC3E}">
        <p14:creationId xmlns:p14="http://schemas.microsoft.com/office/powerpoint/2010/main" val="386316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3840" y="762001"/>
            <a:ext cx="9144000" cy="762000"/>
          </a:xfrm>
        </p:spPr>
        <p:txBody>
          <a:bodyPr>
            <a:normAutofit/>
          </a:bodyPr>
          <a:lstStyle/>
          <a:p>
            <a:r>
              <a:rPr lang="en-US" sz="4400" b="1" dirty="0" smtClean="0">
                <a:latin typeface="Times New Roman" pitchFamily="18" charset="0"/>
                <a:cs typeface="Times New Roman" pitchFamily="18" charset="0"/>
              </a:rPr>
              <a:t>Advantages</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1524000" y="1879600"/>
            <a:ext cx="9144000" cy="3881120"/>
          </a:xfrm>
        </p:spPr>
        <p:txBody>
          <a:bodyPr/>
          <a:lstStyle/>
          <a:p>
            <a:pPr marL="342900" indent="-342900" algn="l">
              <a:buFont typeface="Arial" pitchFamily="34" charset="0"/>
              <a:buChar char="•"/>
            </a:pPr>
            <a:r>
              <a:rPr lang="en-US" sz="2000" dirty="0">
                <a:latin typeface="Times New Roman" pitchFamily="18" charset="0"/>
                <a:cs typeface="Times New Roman" pitchFamily="18" charset="0"/>
              </a:rPr>
              <a:t>Protection from inflation: Inflation has caused many currencies to urge their value to decline with time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342900" indent="-342900" algn="l">
              <a:buFont typeface="Arial" pitchFamily="34" charset="0"/>
              <a:buChar char="•"/>
            </a:pPr>
            <a:r>
              <a:rPr lang="en-US" sz="2000" dirty="0">
                <a:latin typeface="Times New Roman" pitchFamily="18" charset="0"/>
                <a:cs typeface="Times New Roman" pitchFamily="18" charset="0"/>
              </a:rPr>
              <a:t>Self-governed and </a:t>
            </a:r>
            <a:r>
              <a:rPr lang="en-US" sz="2000" dirty="0" smtClean="0">
                <a:latin typeface="Times New Roman" pitchFamily="18" charset="0"/>
                <a:cs typeface="Times New Roman" pitchFamily="18" charset="0"/>
              </a:rPr>
              <a:t>managed</a:t>
            </a:r>
            <a:r>
              <a:rPr lang="en-US" sz="2000" dirty="0">
                <a:latin typeface="Times New Roman" pitchFamily="18" charset="0"/>
                <a:cs typeface="Times New Roman" pitchFamily="18" charset="0"/>
              </a:rPr>
              <a:t>.</a:t>
            </a:r>
          </a:p>
          <a:p>
            <a:pPr marL="342900" indent="-342900" algn="l">
              <a:buFont typeface="Arial" pitchFamily="34" charset="0"/>
              <a:buChar char="•"/>
            </a:pPr>
            <a:r>
              <a:rPr lang="en-US" sz="2000" dirty="0" smtClean="0">
                <a:latin typeface="Times New Roman" pitchFamily="18" charset="0"/>
                <a:cs typeface="Times New Roman" pitchFamily="18" charset="0"/>
              </a:rPr>
              <a:t>Decentralized</a:t>
            </a:r>
            <a:r>
              <a:rPr lang="en-US" sz="2000" dirty="0">
                <a:latin typeface="Times New Roman" pitchFamily="18" charset="0"/>
                <a:cs typeface="Times New Roman" pitchFamily="18" charset="0"/>
              </a:rPr>
              <a:t>.</a:t>
            </a:r>
          </a:p>
          <a:p>
            <a:pPr marL="342900" indent="-342900" algn="l">
              <a:buFont typeface="Arial" pitchFamily="34" charset="0"/>
              <a:buChar char="•"/>
            </a:pPr>
            <a:r>
              <a:rPr lang="en-US" sz="2000" dirty="0">
                <a:latin typeface="Times New Roman" pitchFamily="18" charset="0"/>
                <a:cs typeface="Times New Roman" pitchFamily="18" charset="0"/>
              </a:rPr>
              <a:t>Cost-effective mode of </a:t>
            </a:r>
            <a:r>
              <a:rPr lang="en-US" sz="2000" dirty="0" smtClean="0">
                <a:latin typeface="Times New Roman" pitchFamily="18" charset="0"/>
                <a:cs typeface="Times New Roman" pitchFamily="18" charset="0"/>
              </a:rPr>
              <a:t>transaction</a:t>
            </a:r>
            <a:r>
              <a:rPr lang="en-US" sz="2000" dirty="0">
                <a:latin typeface="Times New Roman" pitchFamily="18" charset="0"/>
                <a:cs typeface="Times New Roman" pitchFamily="18" charset="0"/>
              </a:rPr>
              <a:t>.</a:t>
            </a:r>
          </a:p>
          <a:p>
            <a:pPr marL="342900" indent="-342900" algn="l">
              <a:buFont typeface="Arial" pitchFamily="34" charset="0"/>
              <a:buChar char="•"/>
            </a:pPr>
            <a:r>
              <a:rPr lang="en-US" sz="2000" dirty="0">
                <a:latin typeface="Times New Roman" pitchFamily="18" charset="0"/>
                <a:cs typeface="Times New Roman" pitchFamily="18" charset="0"/>
              </a:rPr>
              <a:t>Currency exchanges finish </a:t>
            </a:r>
            <a:r>
              <a:rPr lang="en-US" sz="2000" dirty="0" smtClean="0">
                <a:latin typeface="Times New Roman" pitchFamily="18" charset="0"/>
                <a:cs typeface="Times New Roman" pitchFamily="18" charset="0"/>
              </a:rPr>
              <a:t>smoothly</a:t>
            </a:r>
            <a:r>
              <a:rPr lang="en-US" sz="2000" dirty="0">
                <a:latin typeface="Times New Roman" pitchFamily="18" charset="0"/>
                <a:cs typeface="Times New Roman" pitchFamily="18" charset="0"/>
              </a:rPr>
              <a:t>.</a:t>
            </a:r>
          </a:p>
          <a:p>
            <a:pPr marL="342900" indent="-342900" algn="l">
              <a:buFont typeface="Arial" pitchFamily="34" charset="0"/>
              <a:buChar char="•"/>
            </a:pPr>
            <a:r>
              <a:rPr lang="en-US" sz="2000" dirty="0">
                <a:latin typeface="Times New Roman" pitchFamily="18" charset="0"/>
                <a:cs typeface="Times New Roman" pitchFamily="18" charset="0"/>
              </a:rPr>
              <a:t>Secure and </a:t>
            </a:r>
            <a:r>
              <a:rPr lang="en-US" sz="2000" dirty="0" smtClean="0">
                <a:latin typeface="Times New Roman" pitchFamily="18" charset="0"/>
                <a:cs typeface="Times New Roman" pitchFamily="18" charset="0"/>
              </a:rPr>
              <a:t>private</a:t>
            </a:r>
            <a:r>
              <a:rPr lang="en-US" sz="2000" dirty="0">
                <a:latin typeface="Times New Roman" pitchFamily="18" charset="0"/>
                <a:cs typeface="Times New Roman" pitchFamily="18" charset="0"/>
              </a:rPr>
              <a:t>.</a:t>
            </a:r>
          </a:p>
          <a:p>
            <a:pPr marL="342900" indent="-342900" algn="l">
              <a:buFont typeface="Arial" pitchFamily="34" charset="0"/>
              <a:buChar char="•"/>
            </a:pPr>
            <a:r>
              <a:rPr lang="en-US" sz="2000" dirty="0">
                <a:latin typeface="Times New Roman" pitchFamily="18" charset="0"/>
                <a:cs typeface="Times New Roman" pitchFamily="18" charset="0"/>
              </a:rPr>
              <a:t>Easy transfer of </a:t>
            </a:r>
            <a:r>
              <a:rPr lang="en-US" sz="2000" dirty="0" smtClean="0">
                <a:latin typeface="Times New Roman" pitchFamily="18" charset="0"/>
                <a:cs typeface="Times New Roman" pitchFamily="18" charset="0"/>
              </a:rPr>
              <a:t>funds.</a:t>
            </a:r>
            <a:endParaRPr lang="en-US" sz="2000" dirty="0">
              <a:latin typeface="Times New Roman" pitchFamily="18" charset="0"/>
              <a:cs typeface="Times New Roman" pitchFamily="18" charset="0"/>
            </a:endParaRPr>
          </a:p>
          <a:p>
            <a:pPr algn="l"/>
            <a:endParaRPr lang="en-US" dirty="0"/>
          </a:p>
        </p:txBody>
      </p:sp>
    </p:spTree>
    <p:extLst>
      <p:ext uri="{BB962C8B-B14F-4D97-AF65-F5344CB8AC3E}">
        <p14:creationId xmlns:p14="http://schemas.microsoft.com/office/powerpoint/2010/main" val="295343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4243" y="1114411"/>
            <a:ext cx="9144000" cy="1064246"/>
          </a:xfrm>
        </p:spPr>
        <p:txBody>
          <a:bodyPr>
            <a:normAutofit/>
          </a:bodyPr>
          <a:lstStyle/>
          <a:p>
            <a:r>
              <a:rPr lang="en-US" sz="4400" b="1" dirty="0" smtClean="0">
                <a:latin typeface="Times New Roman" pitchFamily="18" charset="0"/>
                <a:cs typeface="Times New Roman" pitchFamily="18" charset="0"/>
              </a:rPr>
              <a:t>Conclusion</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1524000" y="2512612"/>
            <a:ext cx="9144000" cy="2745188"/>
          </a:xfrm>
        </p:spPr>
        <p:txBody>
          <a:bodyPr>
            <a:normAutofit/>
          </a:bodyPr>
          <a:lstStyle/>
          <a:p>
            <a:pPr algn="l"/>
            <a:r>
              <a:rPr lang="en-US" sz="2000" dirty="0" smtClean="0">
                <a:latin typeface="Times New Roman" pitchFamily="18" charset="0"/>
                <a:cs typeface="Times New Roman" pitchFamily="18" charset="0"/>
              </a:rPr>
              <a:t>	 We have used </a:t>
            </a:r>
            <a:r>
              <a:rPr lang="en-US" sz="2000" dirty="0">
                <a:latin typeface="Times New Roman" pitchFamily="18" charset="0"/>
                <a:cs typeface="Times New Roman" pitchFamily="18" charset="0"/>
              </a:rPr>
              <a:t>Java Security </a:t>
            </a:r>
            <a:r>
              <a:rPr lang="en-US" sz="2000" dirty="0" smtClean="0">
                <a:latin typeface="Times New Roman" pitchFamily="18" charset="0"/>
                <a:cs typeface="Times New Roman" pitchFamily="18" charset="0"/>
              </a:rPr>
              <a:t>and  Concurrency </a:t>
            </a:r>
            <a:r>
              <a:rPr lang="en-US" sz="2000" dirty="0">
                <a:latin typeface="Times New Roman" pitchFamily="18" charset="0"/>
                <a:cs typeface="Times New Roman" pitchFamily="18" charset="0"/>
              </a:rPr>
              <a:t>APIs. The resulting </a:t>
            </a:r>
            <a:r>
              <a:rPr lang="en-US" sz="2000" dirty="0" smtClean="0">
                <a:latin typeface="Times New Roman" pitchFamily="18" charset="0"/>
                <a:cs typeface="Times New Roman" pitchFamily="18" charset="0"/>
              </a:rPr>
              <a:t>simulation</a:t>
            </a:r>
          </a:p>
          <a:p>
            <a:pPr algn="l"/>
            <a:r>
              <a:rPr lang="en-US" sz="2000" dirty="0" smtClean="0">
                <a:latin typeface="Times New Roman" pitchFamily="18" charset="0"/>
                <a:cs typeface="Times New Roman" pitchFamily="18" charset="0"/>
              </a:rPr>
              <a:t>model  helped </a:t>
            </a:r>
            <a:r>
              <a:rPr lang="en-US" sz="2000" dirty="0">
                <a:latin typeface="Times New Roman" pitchFamily="18" charset="0"/>
                <a:cs typeface="Times New Roman" pitchFamily="18" charset="0"/>
              </a:rPr>
              <a:t>a </a:t>
            </a:r>
            <a:r>
              <a:rPr lang="en-US" sz="2000" dirty="0" smtClean="0">
                <a:latin typeface="Times New Roman" pitchFamily="18" charset="0"/>
                <a:cs typeface="Times New Roman" pitchFamily="18" charset="0"/>
              </a:rPr>
              <a:t>few  </a:t>
            </a:r>
            <a:r>
              <a:rPr lang="en-US" sz="2000" dirty="0">
                <a:latin typeface="Times New Roman" pitchFamily="18" charset="0"/>
                <a:cs typeface="Times New Roman" pitchFamily="18" charset="0"/>
              </a:rPr>
              <a:t>of my peers </a:t>
            </a:r>
            <a:r>
              <a:rPr lang="en-US" sz="2000" dirty="0" smtClean="0">
                <a:latin typeface="Times New Roman" pitchFamily="18" charset="0"/>
                <a:cs typeface="Times New Roman" pitchFamily="18" charset="0"/>
              </a:rPr>
              <a:t>understand crypto-currencies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block-chain </a:t>
            </a:r>
            <a:r>
              <a:rPr lang="en-US" sz="2000" dirty="0">
                <a:latin typeface="Times New Roman" pitchFamily="18" charset="0"/>
                <a:cs typeface="Times New Roman" pitchFamily="18" charset="0"/>
              </a:rPr>
              <a:t>in a </a:t>
            </a:r>
            <a:endParaRPr lang="en-US" sz="2000" dirty="0" smtClean="0">
              <a:latin typeface="Times New Roman" pitchFamily="18" charset="0"/>
              <a:cs typeface="Times New Roman" pitchFamily="18" charset="0"/>
            </a:endParaRPr>
          </a:p>
          <a:p>
            <a:pPr algn="l"/>
            <a:r>
              <a:rPr lang="en-US" sz="2000" dirty="0" smtClean="0">
                <a:latin typeface="Times New Roman" pitchFamily="18" charset="0"/>
                <a:cs typeface="Times New Roman" pitchFamily="18" charset="0"/>
              </a:rPr>
              <a:t>more </a:t>
            </a:r>
            <a:r>
              <a:rPr lang="en-US" sz="2000" dirty="0">
                <a:latin typeface="Times New Roman" pitchFamily="18" charset="0"/>
                <a:cs typeface="Times New Roman" pitchFamily="18" charset="0"/>
              </a:rPr>
              <a:t>friendly </a:t>
            </a:r>
            <a:r>
              <a:rPr lang="en-US" sz="2000" dirty="0" smtClean="0">
                <a:latin typeface="Times New Roman" pitchFamily="18" charset="0"/>
                <a:cs typeface="Times New Roman" pitchFamily="18" charset="0"/>
              </a:rPr>
              <a:t>way, for </a:t>
            </a:r>
            <a:r>
              <a:rPr lang="en-US" sz="2000" dirty="0">
                <a:latin typeface="Times New Roman" pitchFamily="18" charset="0"/>
                <a:cs typeface="Times New Roman" pitchFamily="18" charset="0"/>
              </a:rPr>
              <a:t>which </a:t>
            </a:r>
            <a:r>
              <a:rPr lang="en-US" sz="2000" dirty="0" smtClean="0">
                <a:latin typeface="Times New Roman" pitchFamily="18" charset="0"/>
                <a:cs typeface="Times New Roman" pitchFamily="18" charset="0"/>
              </a:rPr>
              <a:t>we are proud of</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150824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324" y="2830030"/>
            <a:ext cx="10515600" cy="1325563"/>
          </a:xfrm>
        </p:spPr>
        <p:txBody>
          <a:bodyPr>
            <a:normAutofit/>
          </a:bodyPr>
          <a:lstStyle/>
          <a:p>
            <a:pPr algn="ctr"/>
            <a:r>
              <a:rPr lang="en-US" sz="6000" b="1" dirty="0" err="1" smtClean="0">
                <a:latin typeface="Times New Roman" pitchFamily="18" charset="0"/>
                <a:cs typeface="Times New Roman" pitchFamily="18" charset="0"/>
              </a:rPr>
              <a:t>Thankyou</a:t>
            </a:r>
            <a:endParaRPr lang="en-US" sz="6000" b="1" dirty="0">
              <a:latin typeface="Times New Roman" pitchFamily="18" charset="0"/>
              <a:cs typeface="Times New Roman" pitchFamily="18" charset="0"/>
            </a:endParaRPr>
          </a:p>
        </p:txBody>
      </p:sp>
    </p:spTree>
    <p:extLst>
      <p:ext uri="{BB962C8B-B14F-4D97-AF65-F5344CB8AC3E}">
        <p14:creationId xmlns:p14="http://schemas.microsoft.com/office/powerpoint/2010/main" val="226497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Team members</a:t>
            </a:r>
            <a:endParaRPr lang="en-US"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95307833"/>
              </p:ext>
            </p:extLst>
          </p:nvPr>
        </p:nvGraphicFramePr>
        <p:xfrm>
          <a:off x="2865120" y="1989666"/>
          <a:ext cx="6502400" cy="1854200"/>
        </p:xfrm>
        <a:graphic>
          <a:graphicData uri="http://schemas.openxmlformats.org/drawingml/2006/table">
            <a:tbl>
              <a:tblPr firstRow="1" bandRow="1">
                <a:tableStyleId>{5C22544A-7EE6-4342-B048-85BDC9FD1C3A}</a:tableStyleId>
              </a:tblPr>
              <a:tblGrid>
                <a:gridCol w="1625600"/>
                <a:gridCol w="1625600"/>
                <a:gridCol w="1625600"/>
                <a:gridCol w="1625600"/>
              </a:tblGrid>
              <a:tr h="370840">
                <a:tc>
                  <a:txBody>
                    <a:bodyPr/>
                    <a:lstStyle/>
                    <a:p>
                      <a:r>
                        <a:rPr lang="en-US" dirty="0" err="1" smtClean="0"/>
                        <a:t>S.No</a:t>
                      </a:r>
                      <a:endParaRPr lang="en-US" dirty="0"/>
                    </a:p>
                  </a:txBody>
                  <a:tcPr/>
                </a:tc>
                <a:tc>
                  <a:txBody>
                    <a:bodyPr/>
                    <a:lstStyle/>
                    <a:p>
                      <a:r>
                        <a:rPr lang="en-US" dirty="0" smtClean="0"/>
                        <a:t>Name</a:t>
                      </a:r>
                      <a:endParaRPr lang="en-US" dirty="0"/>
                    </a:p>
                  </a:txBody>
                  <a:tcPr/>
                </a:tc>
                <a:tc>
                  <a:txBody>
                    <a:bodyPr/>
                    <a:lstStyle/>
                    <a:p>
                      <a:r>
                        <a:rPr lang="en-US" dirty="0" smtClean="0"/>
                        <a:t>ID</a:t>
                      </a:r>
                      <a:r>
                        <a:rPr lang="en-US" baseline="0" dirty="0" smtClean="0"/>
                        <a:t> No</a:t>
                      </a:r>
                      <a:endParaRPr lang="en-US" dirty="0"/>
                    </a:p>
                  </a:txBody>
                  <a:tcPr/>
                </a:tc>
                <a:tc>
                  <a:txBody>
                    <a:bodyPr/>
                    <a:lstStyle/>
                    <a:p>
                      <a:r>
                        <a:rPr lang="en-US" dirty="0" smtClean="0"/>
                        <a:t>Class</a:t>
                      </a:r>
                      <a:endParaRPr lang="en-US" dirty="0"/>
                    </a:p>
                  </a:txBody>
                  <a:tcPr/>
                </a:tc>
              </a:tr>
              <a:tr h="370840">
                <a:tc>
                  <a:txBody>
                    <a:bodyPr/>
                    <a:lstStyle/>
                    <a:p>
                      <a:r>
                        <a:rPr lang="en-US" dirty="0" smtClean="0"/>
                        <a:t>1.</a:t>
                      </a:r>
                      <a:endParaRPr lang="en-US" dirty="0"/>
                    </a:p>
                  </a:txBody>
                  <a:tcPr/>
                </a:tc>
                <a:tc>
                  <a:txBody>
                    <a:bodyPr/>
                    <a:lstStyle/>
                    <a:p>
                      <a:r>
                        <a:rPr lang="en-US" dirty="0" err="1" smtClean="0"/>
                        <a:t>A.Sruthi</a:t>
                      </a:r>
                      <a:endParaRPr lang="en-US" dirty="0"/>
                    </a:p>
                  </a:txBody>
                  <a:tcPr/>
                </a:tc>
                <a:tc>
                  <a:txBody>
                    <a:bodyPr/>
                    <a:lstStyle/>
                    <a:p>
                      <a:r>
                        <a:rPr lang="en-US" dirty="0" smtClean="0"/>
                        <a:t>S160933</a:t>
                      </a:r>
                      <a:endParaRPr lang="en-US" dirty="0"/>
                    </a:p>
                  </a:txBody>
                  <a:tcPr/>
                </a:tc>
                <a:tc>
                  <a:txBody>
                    <a:bodyPr/>
                    <a:lstStyle/>
                    <a:p>
                      <a:r>
                        <a:rPr lang="en-US" dirty="0" smtClean="0"/>
                        <a:t>CSE-4E</a:t>
                      </a:r>
                      <a:endParaRPr lang="en-US" dirty="0"/>
                    </a:p>
                  </a:txBody>
                  <a:tcPr/>
                </a:tc>
              </a:tr>
              <a:tr h="370840">
                <a:tc>
                  <a:txBody>
                    <a:bodyPr/>
                    <a:lstStyle/>
                    <a:p>
                      <a:r>
                        <a:rPr lang="en-US" dirty="0" smtClean="0"/>
                        <a:t>2.</a:t>
                      </a:r>
                      <a:endParaRPr lang="en-US" dirty="0"/>
                    </a:p>
                  </a:txBody>
                  <a:tcPr/>
                </a:tc>
                <a:tc>
                  <a:txBody>
                    <a:bodyPr/>
                    <a:lstStyle/>
                    <a:p>
                      <a:r>
                        <a:rPr lang="en-US" dirty="0" err="1" smtClean="0"/>
                        <a:t>D.Divya</a:t>
                      </a:r>
                      <a:endParaRPr lang="en-US" dirty="0"/>
                    </a:p>
                  </a:txBody>
                  <a:tcPr/>
                </a:tc>
                <a:tc>
                  <a:txBody>
                    <a:bodyPr/>
                    <a:lstStyle/>
                    <a:p>
                      <a:r>
                        <a:rPr lang="en-US" dirty="0" smtClean="0"/>
                        <a:t>S160842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CSE-4E</a:t>
                      </a:r>
                    </a:p>
                  </a:txBody>
                  <a:tcPr/>
                </a:tc>
              </a:tr>
              <a:tr h="370840">
                <a:tc>
                  <a:txBody>
                    <a:bodyPr/>
                    <a:lstStyle/>
                    <a:p>
                      <a:r>
                        <a:rPr lang="en-US" dirty="0" smtClean="0"/>
                        <a:t>3.</a:t>
                      </a:r>
                      <a:endParaRPr lang="en-US" dirty="0"/>
                    </a:p>
                  </a:txBody>
                  <a:tcPr/>
                </a:tc>
                <a:tc>
                  <a:txBody>
                    <a:bodyPr/>
                    <a:lstStyle/>
                    <a:p>
                      <a:r>
                        <a:rPr lang="en-US" dirty="0" err="1" smtClean="0"/>
                        <a:t>V.J.Pushpa</a:t>
                      </a:r>
                      <a:endParaRPr lang="en-US" dirty="0"/>
                    </a:p>
                  </a:txBody>
                  <a:tcPr/>
                </a:tc>
                <a:tc>
                  <a:txBody>
                    <a:bodyPr/>
                    <a:lstStyle/>
                    <a:p>
                      <a:r>
                        <a:rPr lang="en-US" dirty="0" smtClean="0"/>
                        <a:t>S160492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CSE-4E</a:t>
                      </a:r>
                    </a:p>
                  </a:txBody>
                  <a:tcPr/>
                </a:tc>
              </a:tr>
              <a:tr h="370840">
                <a:tc>
                  <a:txBody>
                    <a:bodyPr/>
                    <a:lstStyle/>
                    <a:p>
                      <a:r>
                        <a:rPr lang="en-US" dirty="0" smtClean="0"/>
                        <a:t>4.</a:t>
                      </a:r>
                      <a:endParaRPr lang="en-US" dirty="0"/>
                    </a:p>
                  </a:txBody>
                  <a:tcPr/>
                </a:tc>
                <a:tc>
                  <a:txBody>
                    <a:bodyPr/>
                    <a:lstStyle/>
                    <a:p>
                      <a:r>
                        <a:rPr lang="en-US" dirty="0" err="1" smtClean="0"/>
                        <a:t>K.Mounika</a:t>
                      </a:r>
                      <a:endParaRPr lang="en-US" dirty="0"/>
                    </a:p>
                  </a:txBody>
                  <a:tcPr/>
                </a:tc>
                <a:tc>
                  <a:txBody>
                    <a:bodyPr/>
                    <a:lstStyle/>
                    <a:p>
                      <a:r>
                        <a:rPr lang="en-US" dirty="0" smtClean="0"/>
                        <a:t>S160055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CSE-4A</a:t>
                      </a:r>
                    </a:p>
                  </a:txBody>
                  <a:tcPr/>
                </a:tc>
              </a:tr>
            </a:tbl>
          </a:graphicData>
        </a:graphic>
      </p:graphicFrame>
    </p:spTree>
    <p:extLst>
      <p:ext uri="{BB962C8B-B14F-4D97-AF65-F5344CB8AC3E}">
        <p14:creationId xmlns:p14="http://schemas.microsoft.com/office/powerpoint/2010/main" val="18083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58CA36-24C1-4F20-BDFC-1D9C113A597D}"/>
              </a:ext>
            </a:extLst>
          </p:cNvPr>
          <p:cNvSpPr>
            <a:spLocks noGrp="1"/>
          </p:cNvSpPr>
          <p:nvPr>
            <p:ph type="ctrTitle"/>
          </p:nvPr>
        </p:nvSpPr>
        <p:spPr>
          <a:xfrm>
            <a:off x="1393371" y="406400"/>
            <a:ext cx="9144000" cy="690880"/>
          </a:xfrm>
        </p:spPr>
        <p:txBody>
          <a:bodyPr>
            <a:noAutofit/>
          </a:bodyPr>
          <a:lstStyle/>
          <a:p>
            <a:r>
              <a:rPr lang="en-IN" sz="4400" b="1" dirty="0">
                <a:latin typeface="Times New Roman" panose="02020603050405020304" pitchFamily="18" charset="0"/>
                <a:cs typeface="Times New Roman" panose="02020603050405020304" pitchFamily="18" charset="0"/>
              </a:rPr>
              <a:t>Abstract</a:t>
            </a:r>
            <a:endParaRPr lang="en-IN" sz="4400" dirty="0"/>
          </a:p>
        </p:txBody>
      </p:sp>
      <p:sp>
        <p:nvSpPr>
          <p:cNvPr id="3" name="Subtitle 2">
            <a:extLst>
              <a:ext uri="{FF2B5EF4-FFF2-40B4-BE49-F238E27FC236}">
                <a16:creationId xmlns="" xmlns:a16="http://schemas.microsoft.com/office/drawing/2014/main" id="{01B9E2D6-3B14-4646-B001-872ED375C8D9}"/>
              </a:ext>
            </a:extLst>
          </p:cNvPr>
          <p:cNvSpPr>
            <a:spLocks noGrp="1"/>
          </p:cNvSpPr>
          <p:nvPr>
            <p:ph type="subTitle" idx="1"/>
          </p:nvPr>
        </p:nvSpPr>
        <p:spPr>
          <a:xfrm>
            <a:off x="1524000" y="1358537"/>
            <a:ext cx="9144000" cy="4685212"/>
          </a:xfrm>
        </p:spPr>
        <p:txBody>
          <a:bodyPr>
            <a:normAutofit fontScale="92500" lnSpcReduction="20000"/>
          </a:bodyPr>
          <a:lstStyle/>
          <a:p>
            <a:pPr algn="just">
              <a:lnSpc>
                <a:spcPct val="150000"/>
              </a:lnSpc>
            </a:pPr>
            <a:r>
              <a:rPr lang="en-IN" sz="1800" dirty="0">
                <a:latin typeface="Times New Roman" panose="02020603050405020304" pitchFamily="18" charset="0"/>
                <a:ea typeface="SimSun" panose="02010600030101010101" pitchFamily="2" charset="-122"/>
                <a:cs typeface="Times New Roman" panose="02020603050405020304" pitchFamily="18" charset="0"/>
              </a:rPr>
              <a:t>	</a:t>
            </a:r>
            <a:r>
              <a:rPr lang="en-IN" sz="1800" dirty="0" smtClean="0">
                <a:effectLst/>
                <a:latin typeface="Times New Roman" panose="02020603050405020304" pitchFamily="18" charset="0"/>
                <a:ea typeface="SimSun" panose="02010600030101010101" pitchFamily="2" charset="-122"/>
                <a:cs typeface="Times New Roman" panose="02020603050405020304" pitchFamily="18" charset="0"/>
              </a:rPr>
              <a:t>Commerce </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on the Internet has come to rely almost exclusively on financial institutions such as banks, serving as trusted third parties to process electronic payments. While the system works well enough for most transactions, it still suffers from the inherent weaknesses of the trust-based model. What is needed is an electronic payment system based on cryptographic proof instead of trust, allowing any two willing parties to transact directly with each other without the need for a trusted third party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it can be done by using block</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chain</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 The system consists of two types of users as in the real-time use case: Users and Miners. Anyone can add a message to the block-chain, so using Asymmetric cryptography we can solve this problem by generating a pair of keys: a public key and a private key.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Block</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chains are </a:t>
            </a:r>
            <a:r>
              <a:rPr lang="en-US" sz="1800" dirty="0" smtClean="0">
                <a:effectLst/>
                <a:latin typeface="Times New Roman" panose="02020603050405020304" pitchFamily="18" charset="0"/>
                <a:ea typeface="SimSun" panose="02010600030101010101" pitchFamily="2" charset="-122"/>
                <a:cs typeface="Times New Roman" panose="02020603050405020304" pitchFamily="18" charset="0"/>
              </a:rPr>
              <a:t>un-</a:t>
            </a:r>
            <a:r>
              <a:rPr lang="en-US" sz="1800" dirty="0" err="1" smtClean="0">
                <a:effectLst/>
                <a:latin typeface="Times New Roman" panose="02020603050405020304" pitchFamily="18" charset="0"/>
                <a:ea typeface="SimSun" panose="02010600030101010101" pitchFamily="2" charset="-122"/>
                <a:cs typeface="Times New Roman" panose="02020603050405020304" pitchFamily="18" charset="0"/>
              </a:rPr>
              <a:t>hackable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so it makes perfect sense why cryptography makes use of this technology</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 The model is developed in Java, we intend to develop a generic cryptocurrency model simulation, which makes it easy to understand how a decentralized cryptocurrency model works.</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algn="just">
              <a:lnSpc>
                <a:spcPct val="115000"/>
              </a:lnSpc>
            </a:pP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178435" algn="just">
              <a:lnSpc>
                <a:spcPct val="102000"/>
              </a:lnSpc>
              <a:spcBef>
                <a:spcPts val="440"/>
              </a:spcBef>
              <a:spcAft>
                <a:spcPts val="0"/>
              </a:spcAft>
            </a:pPr>
            <a:r>
              <a:rPr lang="en-IN" sz="1800" dirty="0">
                <a:effectLst/>
                <a:latin typeface="Arial" panose="020B0604020202020204" pitchFamily="34" charset="0"/>
                <a:ea typeface="Arial" panose="020B0604020202020204" pitchFamily="34" charset="0"/>
              </a:rPr>
              <a:t>        </a:t>
            </a:r>
            <a:r>
              <a:rPr lang="en-IN" sz="1800" b="1" dirty="0">
                <a:effectLst/>
                <a:latin typeface="Arial" panose="020B0604020202020204" pitchFamily="34" charset="0"/>
                <a:ea typeface="Arial" panose="020B0604020202020204" pitchFamily="34" charset="0"/>
              </a:rPr>
              <a:t>Keywords: </a:t>
            </a:r>
            <a:r>
              <a:rPr lang="en-IN" sz="1800" dirty="0">
                <a:effectLst/>
                <a:latin typeface="Times New Roman" panose="02020603050405020304" pitchFamily="18" charset="0"/>
                <a:ea typeface="Arial" panose="020B0604020202020204" pitchFamily="34" charset="0"/>
              </a:rPr>
              <a:t>Block-chains, Cryptocurrency, Asymmetric cryptography, Miners. </a:t>
            </a:r>
            <a:endParaRPr lang="en-IN" sz="1800" dirty="0">
              <a:effectLst/>
              <a:latin typeface="Arial" panose="020B0604020202020204" pitchFamily="34" charset="0"/>
              <a:ea typeface="Arial" panose="020B0604020202020204" pitchFamily="34" charset="0"/>
            </a:endParaRPr>
          </a:p>
          <a:p>
            <a:pPr algn="just"/>
            <a:endParaRPr lang="en-IN" dirty="0"/>
          </a:p>
        </p:txBody>
      </p:sp>
    </p:spTree>
    <p:extLst>
      <p:ext uri="{BB962C8B-B14F-4D97-AF65-F5344CB8AC3E}">
        <p14:creationId xmlns:p14="http://schemas.microsoft.com/office/powerpoint/2010/main" val="134026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3840" y="238443"/>
            <a:ext cx="9144000" cy="1062037"/>
          </a:xfrm>
        </p:spPr>
        <p:txBody>
          <a:bodyPr>
            <a:noAutofit/>
          </a:bodyPr>
          <a:lstStyle/>
          <a:p>
            <a:r>
              <a:rPr lang="en-US" sz="4400" b="1" dirty="0">
                <a:latin typeface="Times New Roman" pitchFamily="18" charset="0"/>
                <a:cs typeface="Times New Roman" pitchFamily="18" charset="0"/>
              </a:rPr>
              <a:t>Introduction</a:t>
            </a:r>
          </a:p>
        </p:txBody>
      </p:sp>
      <p:sp>
        <p:nvSpPr>
          <p:cNvPr id="3" name="Subtitle 2"/>
          <p:cNvSpPr>
            <a:spLocks noGrp="1"/>
          </p:cNvSpPr>
          <p:nvPr>
            <p:ph type="subTitle" idx="1"/>
          </p:nvPr>
        </p:nvSpPr>
        <p:spPr>
          <a:xfrm>
            <a:off x="1524000" y="1727200"/>
            <a:ext cx="9144000" cy="3637280"/>
          </a:xfrm>
        </p:spPr>
        <p:txBody>
          <a:bodyPr>
            <a:normAutofit lnSpcReduction="10000"/>
          </a:bodyPr>
          <a:lstStyle/>
          <a:p>
            <a:pPr algn="just">
              <a:lnSpc>
                <a:spcPct val="150000"/>
              </a:lnSpc>
            </a:pPr>
            <a:r>
              <a:rPr lang="en-US" sz="1800" dirty="0" smtClean="0">
                <a:latin typeface="Times New Roman" pitchFamily="18" charset="0"/>
                <a:cs typeface="Times New Roman" pitchFamily="18" charset="0"/>
              </a:rPr>
              <a:t>	Crypto-currency </a:t>
            </a:r>
            <a:r>
              <a:rPr lang="en-US" sz="1800" dirty="0">
                <a:latin typeface="Times New Roman" pitchFamily="18" charset="0"/>
                <a:cs typeface="Times New Roman" pitchFamily="18" charset="0"/>
              </a:rPr>
              <a:t>is a digital currency in which encryption techniques are used to regulate the generation of units of currency and verify the transfer of funds, operating independently of a central bank. The main strength of crypto-currencies comes from being decentralized. The decentralized nature of crypto-currencies comes from the underlying paradigm, Block-chain. Block-chain was invented by a person (or group of people) using the name Satoshi in 2008 to serve as the public transaction ledger of the Page 6 crypto-currency bit-coin. The identity of Satoshi remains unknown to date. The invention of the block-chain for bit-coin made it the first digital currency to solve the double-spending problem without the need for a trusted authority or central server.</a:t>
            </a: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0156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CA60BC-D8EC-41F4-ADD6-91B4B5A4A299}"/>
              </a:ext>
            </a:extLst>
          </p:cNvPr>
          <p:cNvSpPr>
            <a:spLocks noGrp="1"/>
          </p:cNvSpPr>
          <p:nvPr>
            <p:ph type="ctrTitle"/>
          </p:nvPr>
        </p:nvSpPr>
        <p:spPr>
          <a:xfrm>
            <a:off x="1524000" y="817564"/>
            <a:ext cx="9144000" cy="567100"/>
          </a:xfrm>
        </p:spPr>
        <p:txBody>
          <a:bodyPr>
            <a:normAutofit fontScale="90000"/>
          </a:bodyPr>
          <a:lstStyle/>
          <a:p>
            <a:r>
              <a:rPr lang="en-IN" sz="4400" b="1"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 xmlns:a16="http://schemas.microsoft.com/office/drawing/2014/main" id="{7E5F028E-DAC8-450C-B7EF-E85AC48D97CB}"/>
              </a:ext>
            </a:extLst>
          </p:cNvPr>
          <p:cNvSpPr>
            <a:spLocks noGrp="1"/>
          </p:cNvSpPr>
          <p:nvPr>
            <p:ph type="subTitle" idx="1"/>
          </p:nvPr>
        </p:nvSpPr>
        <p:spPr>
          <a:xfrm>
            <a:off x="1524000" y="2055223"/>
            <a:ext cx="9144000" cy="3829594"/>
          </a:xfrm>
        </p:spPr>
        <p:txBody>
          <a:bodyPr>
            <a:normAutofit/>
          </a:bodyPr>
          <a:lstStyle/>
          <a:p>
            <a:pPr algn="just"/>
            <a:r>
              <a:rPr lang="en-IN" sz="1800" dirty="0" smtClean="0">
                <a:latin typeface="Times New Roman" panose="02020603050405020304" pitchFamily="18" charset="0"/>
                <a:cs typeface="Times New Roman" panose="02020603050405020304" pitchFamily="18" charset="0"/>
              </a:rPr>
              <a:t>	The </a:t>
            </a:r>
            <a:r>
              <a:rPr lang="en-IN" sz="1800" dirty="0">
                <a:latin typeface="Times New Roman" panose="02020603050405020304" pitchFamily="18" charset="0"/>
                <a:cs typeface="Times New Roman" panose="02020603050405020304" pitchFamily="18" charset="0"/>
              </a:rPr>
              <a:t>current state of international payments through banking channels is a </a:t>
            </a:r>
            <a:r>
              <a:rPr lang="en-IN" sz="1800" dirty="0" err="1" smtClean="0">
                <a:latin typeface="Times New Roman" panose="02020603050405020304" pitchFamily="18" charset="0"/>
                <a:cs typeface="Times New Roman" panose="02020603050405020304" pitchFamily="18" charset="0"/>
              </a:rPr>
              <a:t>hotch</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potch</a:t>
            </a:r>
            <a:r>
              <a:rPr lang="en-IN" sz="1800" dirty="0" smtClean="0">
                <a:latin typeface="Times New Roman" panose="02020603050405020304" pitchFamily="18" charset="0"/>
                <a:cs typeface="Times New Roman" panose="02020603050405020304" pitchFamily="18" charset="0"/>
              </a:rPr>
              <a:t>,</a:t>
            </a:r>
          </a:p>
          <a:p>
            <a:pPr algn="just"/>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It is </a:t>
            </a:r>
            <a:r>
              <a:rPr lang="en-IN" sz="1800" dirty="0" smtClean="0">
                <a:latin typeface="Times New Roman" panose="02020603050405020304" pitchFamily="18" charset="0"/>
                <a:cs typeface="Times New Roman" panose="02020603050405020304" pitchFamily="18" charset="0"/>
              </a:rPr>
              <a:t>a multistep </a:t>
            </a:r>
            <a:r>
              <a:rPr lang="en-IN" sz="1800" dirty="0">
                <a:latin typeface="Times New Roman" panose="02020603050405020304" pitchFamily="18" charset="0"/>
                <a:cs typeface="Times New Roman" panose="02020603050405020304" pitchFamily="18" charset="0"/>
              </a:rPr>
              <a:t>process that involves a lot of intermediaries, lot of time and also requires </a:t>
            </a:r>
            <a:r>
              <a:rPr lang="en-IN" sz="1800" dirty="0" smtClean="0">
                <a:latin typeface="Times New Roman" panose="02020603050405020304" pitchFamily="18" charset="0"/>
                <a:cs typeface="Times New Roman" panose="02020603050405020304" pitchFamily="18" charset="0"/>
              </a:rPr>
              <a:t> a </a:t>
            </a:r>
            <a:r>
              <a:rPr lang="en-IN" sz="1800" dirty="0">
                <a:latin typeface="Times New Roman" panose="02020603050405020304" pitchFamily="18" charset="0"/>
                <a:cs typeface="Times New Roman" panose="02020603050405020304" pitchFamily="18" charset="0"/>
              </a:rPr>
              <a:t>hefty</a:t>
            </a:r>
          </a:p>
          <a:p>
            <a:pPr algn="just"/>
            <a:r>
              <a:rPr lang="en-IN" sz="1800" dirty="0" smtClean="0">
                <a:latin typeface="Times New Roman" panose="02020603050405020304" pitchFamily="18" charset="0"/>
                <a:cs typeface="Times New Roman" panose="02020603050405020304" pitchFamily="18" charset="0"/>
              </a:rPr>
              <a:t>amount </a:t>
            </a:r>
            <a:r>
              <a:rPr lang="en-IN" sz="1800" dirty="0">
                <a:latin typeface="Times New Roman" panose="02020603050405020304" pitchFamily="18" charset="0"/>
                <a:cs typeface="Times New Roman" panose="02020603050405020304" pitchFamily="18" charset="0"/>
              </a:rPr>
              <a:t>of money. Now, this</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 model is developed in Java, which is intended to develop a generic</a:t>
            </a:r>
          </a:p>
          <a:p>
            <a:pPr algn="just"/>
            <a:r>
              <a:rPr lang="en-IN" sz="1800" dirty="0" smtClean="0">
                <a:effectLst/>
                <a:latin typeface="Times New Roman" panose="02020603050405020304" pitchFamily="18" charset="0"/>
                <a:ea typeface="SimSun" panose="02010600030101010101" pitchFamily="2" charset="-122"/>
                <a:cs typeface="Times New Roman" panose="02020603050405020304" pitchFamily="18" charset="0"/>
              </a:rPr>
              <a:t>Crypto-currency </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model simulation, which makes it easy to understand how a decentralized</a:t>
            </a:r>
          </a:p>
          <a:p>
            <a:pPr algn="just"/>
            <a:r>
              <a:rPr lang="en-IN" sz="1800" dirty="0" smtClean="0">
                <a:effectLst/>
                <a:latin typeface="Times New Roman" panose="02020603050405020304" pitchFamily="18" charset="0"/>
                <a:ea typeface="SimSun" panose="02010600030101010101" pitchFamily="2" charset="-122"/>
                <a:cs typeface="Times New Roman" panose="02020603050405020304" pitchFamily="18" charset="0"/>
              </a:rPr>
              <a:t>Crypto-currency </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model works.</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44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FE497-A2EA-4FAC-A016-09E765CC0E1C}"/>
              </a:ext>
            </a:extLst>
          </p:cNvPr>
          <p:cNvSpPr>
            <a:spLocks noGrp="1"/>
          </p:cNvSpPr>
          <p:nvPr>
            <p:ph type="ctrTitle"/>
          </p:nvPr>
        </p:nvSpPr>
        <p:spPr>
          <a:xfrm>
            <a:off x="1524000" y="705395"/>
            <a:ext cx="9144000" cy="731928"/>
          </a:xfrm>
        </p:spPr>
        <p:txBody>
          <a:bodyPr>
            <a:normAutofit/>
          </a:bodyPr>
          <a:lstStyle/>
          <a:p>
            <a:r>
              <a:rPr lang="en-IN" sz="4400" b="1" dirty="0">
                <a:latin typeface="Times New Roman" panose="02020603050405020304" pitchFamily="18" charset="0"/>
                <a:cs typeface="Times New Roman" panose="02020603050405020304" pitchFamily="18" charset="0"/>
              </a:rPr>
              <a:t>Literature Survey</a:t>
            </a:r>
          </a:p>
        </p:txBody>
      </p:sp>
      <p:sp>
        <p:nvSpPr>
          <p:cNvPr id="3" name="Subtitle 2">
            <a:extLst>
              <a:ext uri="{FF2B5EF4-FFF2-40B4-BE49-F238E27FC236}">
                <a16:creationId xmlns="" xmlns:a16="http://schemas.microsoft.com/office/drawing/2014/main" id="{9247F41E-3300-4B33-A378-0C0F3AD86881}"/>
              </a:ext>
            </a:extLst>
          </p:cNvPr>
          <p:cNvSpPr>
            <a:spLocks noGrp="1"/>
          </p:cNvSpPr>
          <p:nvPr>
            <p:ph type="subTitle" idx="1"/>
          </p:nvPr>
        </p:nvSpPr>
        <p:spPr>
          <a:xfrm>
            <a:off x="1524000" y="2090057"/>
            <a:ext cx="9144000" cy="3812177"/>
          </a:xfrm>
        </p:spPr>
        <p:txBody>
          <a:bodyPr>
            <a:normAutofit/>
          </a:bodyPr>
          <a:lstStyle/>
          <a:p>
            <a:pPr algn="l"/>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field of development and application of blockchain simulators has received more </a:t>
            </a:r>
            <a:r>
              <a:rPr lang="en-IN" sz="1800" dirty="0" smtClean="0">
                <a:latin typeface="Times New Roman" panose="02020603050405020304" pitchFamily="18" charset="0"/>
                <a:cs typeface="Times New Roman" panose="02020603050405020304" pitchFamily="18" charset="0"/>
              </a:rPr>
              <a:t>attention</a:t>
            </a:r>
          </a:p>
          <a:p>
            <a:pPr algn="l"/>
            <a:r>
              <a:rPr lang="en-IN" sz="1800" dirty="0" smtClean="0">
                <a:latin typeface="Times New Roman" panose="02020603050405020304" pitchFamily="18" charset="0"/>
                <a:cs typeface="Times New Roman" panose="02020603050405020304" pitchFamily="18" charset="0"/>
              </a:rPr>
              <a:t>from the research community only recently, and requires significantly more consideration. There</a:t>
            </a:r>
          </a:p>
          <a:p>
            <a:pPr algn="l"/>
            <a:r>
              <a:rPr lang="en-IN" sz="1800" dirty="0" smtClean="0">
                <a:latin typeface="Times New Roman" panose="02020603050405020304" pitchFamily="18" charset="0"/>
                <a:cs typeface="Times New Roman" panose="02020603050405020304" pitchFamily="18" charset="0"/>
              </a:rPr>
              <a:t>is a need for research and study in many areas for entering the world of digital money. Prior to</a:t>
            </a:r>
          </a:p>
          <a:p>
            <a:pPr algn="l"/>
            <a:r>
              <a:rPr lang="en-IN" sz="1800" dirty="0" smtClean="0">
                <a:latin typeface="Times New Roman" panose="02020603050405020304" pitchFamily="18" charset="0"/>
                <a:cs typeface="Times New Roman" panose="02020603050405020304" pitchFamily="18" charset="0"/>
              </a:rPr>
              <a:t>conducting </a:t>
            </a:r>
            <a:r>
              <a:rPr lang="en-IN" sz="1800" dirty="0">
                <a:latin typeface="Times New Roman" panose="02020603050405020304" pitchFamily="18" charset="0"/>
                <a:cs typeface="Times New Roman" panose="02020603050405020304" pitchFamily="18" charset="0"/>
              </a:rPr>
              <a:t>the necessary research in this area, entering the cryptocurrency market seems</a:t>
            </a:r>
          </a:p>
          <a:p>
            <a:pPr algn="l"/>
            <a:r>
              <a:rPr lang="en-IN" sz="1800" dirty="0">
                <a:latin typeface="Times New Roman" panose="02020603050405020304" pitchFamily="18" charset="0"/>
                <a:cs typeface="Times New Roman" panose="02020603050405020304" pitchFamily="18" charset="0"/>
              </a:rPr>
              <a:t>unreasonable. The present study showed that no significant research has been done in this regard.</a:t>
            </a:r>
          </a:p>
          <a:p>
            <a:pPr algn="l"/>
            <a:r>
              <a:rPr lang="en-IN" sz="1800" dirty="0">
                <a:latin typeface="Times New Roman" panose="02020603050405020304" pitchFamily="18" charset="0"/>
                <a:cs typeface="Times New Roman" panose="02020603050405020304" pitchFamily="18" charset="0"/>
              </a:rPr>
              <a:t>From the study of published articles in the field of cryptocurrency, it has been concluded that</a:t>
            </a:r>
          </a:p>
          <a:p>
            <a:pPr algn="l"/>
            <a:r>
              <a:rPr lang="en-IN" sz="1800" dirty="0">
                <a:latin typeface="Times New Roman" panose="02020603050405020304" pitchFamily="18" charset="0"/>
                <a:cs typeface="Times New Roman" panose="02020603050405020304" pitchFamily="18" charset="0"/>
              </a:rPr>
              <a:t>much research has not been carried out on many related topics. </a:t>
            </a:r>
          </a:p>
          <a:p>
            <a:pPr algn="l"/>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4473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1906"/>
            <a:ext cx="9144000" cy="858741"/>
          </a:xfrm>
        </p:spPr>
        <p:txBody>
          <a:bodyPr>
            <a:normAutofit/>
          </a:bodyPr>
          <a:lstStyle/>
          <a:p>
            <a:r>
              <a:rPr lang="en-US" sz="4400" b="1" dirty="0" smtClean="0">
                <a:latin typeface="Times New Roman" pitchFamily="18" charset="0"/>
                <a:cs typeface="Times New Roman" pitchFamily="18" charset="0"/>
              </a:rPr>
              <a:t>Existing System</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1524000" y="1359673"/>
            <a:ext cx="9144000" cy="4746929"/>
          </a:xfrm>
        </p:spPr>
        <p:txBody>
          <a:bodyPr>
            <a:normAutofit/>
          </a:bodyPr>
          <a:lstStyle/>
          <a:p>
            <a:pPr algn="l"/>
            <a:r>
              <a:rPr lang="en-US" b="1" dirty="0" smtClean="0">
                <a:latin typeface="Times New Roman" pitchFamily="18" charset="0"/>
                <a:cs typeface="Times New Roman" pitchFamily="18" charset="0"/>
              </a:rPr>
              <a:t>i)Banking system:</a:t>
            </a:r>
          </a:p>
          <a:p>
            <a:pPr algn="l"/>
            <a:r>
              <a:rPr lang="en-US"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More </a:t>
            </a:r>
            <a:r>
              <a:rPr lang="en-US" sz="1800" dirty="0">
                <a:latin typeface="Times New Roman" pitchFamily="18" charset="0"/>
                <a:cs typeface="Times New Roman" pitchFamily="18" charset="0"/>
              </a:rPr>
              <a:t>specifically, banks offer deposit accounts that are secure places for people to keep their money. Banks use the money in deposit accounts to make loans to other people or businesses. In return, the bank receives interest payments on those loans from borrowers</a:t>
            </a:r>
            <a:r>
              <a:rPr lang="en-US" sz="1800" dirty="0" smtClean="0">
                <a:latin typeface="Times New Roman" pitchFamily="18" charset="0"/>
                <a:cs typeface="Times New Roman" pitchFamily="18" charset="0"/>
              </a:rPr>
              <a:t>.</a:t>
            </a:r>
          </a:p>
          <a:p>
            <a:pPr algn="l"/>
            <a:endParaRPr lang="en-US" sz="1800" dirty="0" smtClean="0">
              <a:latin typeface="Times New Roman" pitchFamily="18" charset="0"/>
              <a:cs typeface="Times New Roman" pitchFamily="18" charset="0"/>
            </a:endParaRPr>
          </a:p>
          <a:p>
            <a:pPr algn="l"/>
            <a:r>
              <a:rPr lang="en-US" b="1" dirty="0" smtClean="0">
                <a:latin typeface="Times New Roman" pitchFamily="18" charset="0"/>
                <a:cs typeface="Times New Roman" pitchFamily="18" charset="0"/>
              </a:rPr>
              <a:t>Drawbacks of banking system:</a:t>
            </a:r>
          </a:p>
          <a:p>
            <a:pPr marL="342900" indent="-342900" algn="l">
              <a:buFont typeface="Arial" pitchFamily="34" charset="0"/>
              <a:buChar char="•"/>
            </a:pPr>
            <a:r>
              <a:rPr lang="en-US" sz="1800" dirty="0">
                <a:latin typeface="Times New Roman" pitchFamily="18" charset="0"/>
                <a:cs typeface="Times New Roman" pitchFamily="18" charset="0"/>
              </a:rPr>
              <a:t>Operating expenses.</a:t>
            </a:r>
          </a:p>
          <a:p>
            <a:pPr marL="342900" indent="-342900" algn="l">
              <a:buFont typeface="Arial" pitchFamily="34" charset="0"/>
              <a:buChar char="•"/>
            </a:pPr>
            <a:r>
              <a:rPr lang="en-US" sz="1800" dirty="0" smtClean="0">
                <a:latin typeface="Times New Roman" pitchFamily="18" charset="0"/>
                <a:cs typeface="Times New Roman" pitchFamily="18" charset="0"/>
              </a:rPr>
              <a:t>Slow </a:t>
            </a:r>
            <a:r>
              <a:rPr lang="en-US" sz="1800" dirty="0">
                <a:latin typeface="Times New Roman" pitchFamily="18" charset="0"/>
                <a:cs typeface="Times New Roman" pitchFamily="18" charset="0"/>
              </a:rPr>
              <a:t>processes</a:t>
            </a:r>
            <a:r>
              <a:rPr lang="en-US" sz="1800" dirty="0" smtClean="0">
                <a:latin typeface="Times New Roman" pitchFamily="18" charset="0"/>
                <a:cs typeface="Times New Roman" pitchFamily="18" charset="0"/>
              </a:rPr>
              <a:t>.</a:t>
            </a:r>
          </a:p>
          <a:p>
            <a:pPr marL="342900" indent="-342900" algn="l">
              <a:buFont typeface="Arial" pitchFamily="34" charset="0"/>
              <a:buChar char="•"/>
            </a:pPr>
            <a:r>
              <a:rPr lang="en-US" sz="1800" dirty="0" smtClean="0">
                <a:latin typeface="Times New Roman" pitchFamily="18" charset="0"/>
                <a:cs typeface="Times New Roman" pitchFamily="18" charset="0"/>
              </a:rPr>
              <a:t>Going to bank whenever we want money.</a:t>
            </a:r>
            <a:endParaRPr lang="en-US" sz="1800" dirty="0">
              <a:latin typeface="Times New Roman" pitchFamily="18" charset="0"/>
              <a:cs typeface="Times New Roman" pitchFamily="18" charset="0"/>
            </a:endParaRPr>
          </a:p>
          <a:p>
            <a:pPr marL="342900" indent="-342900" algn="l">
              <a:buFont typeface="Arial" pitchFamily="34" charset="0"/>
              <a:buChar char="•"/>
            </a:pPr>
            <a:r>
              <a:rPr lang="en-US" sz="1800" dirty="0" smtClean="0">
                <a:latin typeface="Times New Roman" pitchFamily="18" charset="0"/>
                <a:cs typeface="Times New Roman" pitchFamily="18" charset="0"/>
              </a:rPr>
              <a:t>Poor maintenance and technology.</a:t>
            </a:r>
          </a:p>
          <a:p>
            <a:pPr marL="342900" indent="-342900" algn="l">
              <a:buFont typeface="Arial" pitchFamily="34" charset="0"/>
              <a:buChar char="•"/>
            </a:pPr>
            <a:r>
              <a:rPr lang="en-US" sz="1800" dirty="0" smtClean="0">
                <a:latin typeface="Times New Roman" pitchFamily="18" charset="0"/>
                <a:cs typeface="Times New Roman" pitchFamily="18" charset="0"/>
              </a:rPr>
              <a:t>Time consuming</a:t>
            </a:r>
          </a:p>
          <a:p>
            <a:pPr algn="l"/>
            <a:endParaRPr lang="en-US" sz="1800" dirty="0" smtClean="0">
              <a:latin typeface="Times New Roman" pitchFamily="18" charset="0"/>
              <a:cs typeface="Times New Roman" pitchFamily="18" charset="0"/>
            </a:endParaRPr>
          </a:p>
          <a:p>
            <a:pPr algn="l"/>
            <a:endParaRPr lang="en-US" dirty="0" smtClean="0"/>
          </a:p>
          <a:p>
            <a:pPr algn="l"/>
            <a:endParaRPr lang="en-US" dirty="0"/>
          </a:p>
          <a:p>
            <a:pPr algn="l"/>
            <a:endParaRPr lang="en-US" dirty="0" smtClean="0"/>
          </a:p>
          <a:p>
            <a:pPr algn="l"/>
            <a:endParaRPr lang="en-US" dirty="0"/>
          </a:p>
        </p:txBody>
      </p:sp>
    </p:spTree>
    <p:extLst>
      <p:ext uri="{BB962C8B-B14F-4D97-AF65-F5344CB8AC3E}">
        <p14:creationId xmlns:p14="http://schemas.microsoft.com/office/powerpoint/2010/main" val="170068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6049" y="580445"/>
            <a:ext cx="9144000" cy="5629523"/>
          </a:xfrm>
        </p:spPr>
        <p:txBody>
          <a:bodyPr>
            <a:normAutofit/>
          </a:bodyPr>
          <a:lstStyle/>
          <a:p>
            <a:pPr algn="l" fontAlgn="base"/>
            <a:r>
              <a:rPr lang="en-US" b="1" dirty="0">
                <a:latin typeface="Times New Roman" pitchFamily="18" charset="0"/>
                <a:cs typeface="Times New Roman" pitchFamily="18" charset="0"/>
              </a:rPr>
              <a:t>ii)UPI System:</a:t>
            </a:r>
          </a:p>
          <a:p>
            <a:pPr algn="l" fontAlgn="base"/>
            <a:r>
              <a:rPr lang="en-US" dirty="0"/>
              <a:t>	</a:t>
            </a:r>
            <a:r>
              <a:rPr lang="en-US" sz="1800" dirty="0">
                <a:latin typeface="Times New Roman" pitchFamily="18" charset="0"/>
                <a:cs typeface="Times New Roman" pitchFamily="18" charset="0"/>
              </a:rPr>
              <a:t>Unified Payments Interface (UPI) is a system that powers multiple bank accounts into a single mobile application (of any participating bank), merging several banking features, seamless fund routing &amp; merchant payments into one hood</a:t>
            </a:r>
            <a:r>
              <a:rPr lang="en-US" sz="1800" dirty="0" smtClean="0">
                <a:latin typeface="Times New Roman" pitchFamily="18" charset="0"/>
                <a:cs typeface="Times New Roman" pitchFamily="18" charset="0"/>
              </a:rPr>
              <a:t>.</a:t>
            </a:r>
          </a:p>
          <a:p>
            <a:pPr algn="l" fontAlgn="base"/>
            <a:r>
              <a:rPr lang="en-US" b="1" dirty="0" smtClean="0">
                <a:latin typeface="Times New Roman" pitchFamily="18" charset="0"/>
                <a:cs typeface="Times New Roman" pitchFamily="18" charset="0"/>
              </a:rPr>
              <a:t>Drawbacks:</a:t>
            </a:r>
          </a:p>
          <a:p>
            <a:pPr marL="342900" indent="-342900" algn="l" fontAlgn="base">
              <a:buFont typeface="Arial" pitchFamily="34" charset="0"/>
              <a:buChar char="•"/>
            </a:pPr>
            <a:r>
              <a:rPr lang="en-US" sz="1900" dirty="0" smtClean="0">
                <a:latin typeface="Times New Roman" pitchFamily="18" charset="0"/>
                <a:cs typeface="Times New Roman" pitchFamily="18" charset="0"/>
              </a:rPr>
              <a:t>UPI </a:t>
            </a:r>
            <a:r>
              <a:rPr lang="en-US" sz="1900" dirty="0">
                <a:latin typeface="Times New Roman" pitchFamily="18" charset="0"/>
                <a:cs typeface="Times New Roman" pitchFamily="18" charset="0"/>
              </a:rPr>
              <a:t>is a deal for smaller fund transfers, when an amount is high then other modes of online transfer are preferable.</a:t>
            </a:r>
          </a:p>
          <a:p>
            <a:pPr marL="342900" indent="-342900" algn="l" fontAlgn="base">
              <a:buFont typeface="Arial" pitchFamily="34" charset="0"/>
              <a:buChar char="•"/>
            </a:pPr>
            <a:r>
              <a:rPr lang="en-US" sz="1900" dirty="0">
                <a:latin typeface="Times New Roman" pitchFamily="18" charset="0"/>
                <a:cs typeface="Times New Roman" pitchFamily="18" charset="0"/>
              </a:rPr>
              <a:t>Another issue with UPI is that it is difficult to persuade customers to download the bank application to their smartphone for a single payment interface because they are concerned about online fraud.</a:t>
            </a:r>
          </a:p>
          <a:p>
            <a:pPr marL="342900" indent="-342900" algn="l" fontAlgn="base">
              <a:buFont typeface="Arial" pitchFamily="34" charset="0"/>
              <a:buChar char="•"/>
            </a:pPr>
            <a:r>
              <a:rPr lang="en-US" sz="1900" dirty="0">
                <a:latin typeface="Times New Roman" pitchFamily="18" charset="0"/>
                <a:cs typeface="Times New Roman" pitchFamily="18" charset="0"/>
              </a:rPr>
              <a:t>Do not tell your personal information such as the date of birth, The UPI pin, and other information to any other person, so that your account will be safe</a:t>
            </a:r>
            <a:r>
              <a:rPr lang="en-US" sz="1900" dirty="0" smtClean="0">
                <a:latin typeface="Times New Roman" pitchFamily="18" charset="0"/>
                <a:cs typeface="Times New Roman" pitchFamily="18" charset="0"/>
              </a:rPr>
              <a:t>.</a:t>
            </a:r>
          </a:p>
          <a:p>
            <a:pPr marL="342900" indent="-342900" algn="l" fontAlgn="base">
              <a:buFont typeface="Arial" pitchFamily="34" charset="0"/>
              <a:buChar char="•"/>
            </a:pPr>
            <a:r>
              <a:rPr lang="en-US" sz="1900" dirty="0" smtClean="0">
                <a:latin typeface="Times New Roman" pitchFamily="18" charset="0"/>
                <a:cs typeface="Times New Roman" pitchFamily="18" charset="0"/>
              </a:rPr>
              <a:t>It doesn’t work on the slow internet.</a:t>
            </a:r>
          </a:p>
          <a:p>
            <a:pPr marL="342900" indent="-342900" algn="l" fontAlgn="base">
              <a:buFont typeface="Arial" pitchFamily="34" charset="0"/>
              <a:buChar char="•"/>
            </a:pPr>
            <a:r>
              <a:rPr lang="en-US" sz="1900" dirty="0">
                <a:latin typeface="Times New Roman" pitchFamily="18" charset="0"/>
                <a:cs typeface="Times New Roman" pitchFamily="18" charset="0"/>
              </a:rPr>
              <a:t>You must know that you have to transfer money from the unified payment interface pin is also known as the UPI pin, and it is a very small digit, 4 to 6 digit while having a small digit, it is not safe, so make your payment carefully and its information does not let anyone else know</a:t>
            </a:r>
          </a:p>
          <a:p>
            <a:pPr marL="342900" indent="-342900" algn="l">
              <a:buFont typeface="Arial" pitchFamily="34" charset="0"/>
              <a:buChar char="•"/>
            </a:pPr>
            <a:endParaRPr lang="en-US" dirty="0" smtClean="0"/>
          </a:p>
          <a:p>
            <a:pPr marL="342900" indent="-342900" algn="l">
              <a:buFont typeface="Arial" pitchFamily="34" charset="0"/>
              <a:buChar char="•"/>
            </a:pPr>
            <a:endParaRPr lang="en-US" dirty="0"/>
          </a:p>
          <a:p>
            <a:pPr marL="342900" indent="-342900" algn="l">
              <a:buFont typeface="Arial" pitchFamily="34" charset="0"/>
              <a:buChar char="•"/>
            </a:pPr>
            <a:endParaRPr lang="en-US" dirty="0"/>
          </a:p>
        </p:txBody>
      </p:sp>
    </p:spTree>
    <p:extLst>
      <p:ext uri="{BB962C8B-B14F-4D97-AF65-F5344CB8AC3E}">
        <p14:creationId xmlns:p14="http://schemas.microsoft.com/office/powerpoint/2010/main" val="409485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B32618-5F61-4991-8C46-FB5B988D2955}"/>
              </a:ext>
            </a:extLst>
          </p:cNvPr>
          <p:cNvSpPr>
            <a:spLocks noGrp="1"/>
          </p:cNvSpPr>
          <p:nvPr>
            <p:ph type="ctrTitle"/>
          </p:nvPr>
        </p:nvSpPr>
        <p:spPr>
          <a:xfrm>
            <a:off x="1524000" y="537550"/>
            <a:ext cx="9144000" cy="784180"/>
          </a:xfrm>
        </p:spPr>
        <p:txBody>
          <a:bodyPr>
            <a:normAutofit/>
          </a:bodyPr>
          <a:lstStyle/>
          <a:p>
            <a:r>
              <a:rPr lang="en-IN" sz="4400" b="1" dirty="0">
                <a:latin typeface="Times New Roman" panose="02020603050405020304" pitchFamily="18" charset="0"/>
                <a:cs typeface="Times New Roman" panose="02020603050405020304" pitchFamily="18" charset="0"/>
              </a:rPr>
              <a:t>Proposed System</a:t>
            </a:r>
          </a:p>
        </p:txBody>
      </p:sp>
      <p:sp>
        <p:nvSpPr>
          <p:cNvPr id="3" name="Subtitle 2">
            <a:extLst>
              <a:ext uri="{FF2B5EF4-FFF2-40B4-BE49-F238E27FC236}">
                <a16:creationId xmlns="" xmlns:a16="http://schemas.microsoft.com/office/drawing/2014/main" id="{8F6EF0A3-9092-423B-8315-531666562ECD}"/>
              </a:ext>
            </a:extLst>
          </p:cNvPr>
          <p:cNvSpPr>
            <a:spLocks noGrp="1"/>
          </p:cNvSpPr>
          <p:nvPr>
            <p:ph type="subTitle" idx="1"/>
          </p:nvPr>
        </p:nvSpPr>
        <p:spPr>
          <a:xfrm>
            <a:off x="1524000" y="1942011"/>
            <a:ext cx="9144000" cy="3986349"/>
          </a:xfrm>
        </p:spPr>
        <p:txBody>
          <a:bodyPr>
            <a:normAutofit/>
          </a:bodyPr>
          <a:lstStyle/>
          <a:p>
            <a:pPr algn="l"/>
            <a:r>
              <a:rPr lang="en-IN" sz="1800" dirty="0">
                <a:latin typeface="Times New Roman" panose="02020603050405020304" pitchFamily="18" charset="0"/>
                <a:cs typeface="Times New Roman" panose="02020603050405020304" pitchFamily="18" charset="0"/>
              </a:rPr>
              <a:t>Cryptocurrencies are developed to decrease the cost of mediation and overcomes the weaknesses</a:t>
            </a:r>
          </a:p>
          <a:p>
            <a:pPr algn="l"/>
            <a:r>
              <a:rPr lang="en-IN" sz="1800" dirty="0">
                <a:latin typeface="Times New Roman" panose="02020603050405020304" pitchFamily="18" charset="0"/>
                <a:cs typeface="Times New Roman" panose="02020603050405020304" pitchFamily="18" charset="0"/>
              </a:rPr>
              <a:t>of the traditional banking systems by building trust, and as of now, there exists over 1,800+</a:t>
            </a:r>
          </a:p>
          <a:p>
            <a:pPr algn="l"/>
            <a:r>
              <a:rPr lang="en-IN" sz="1800" dirty="0">
                <a:latin typeface="Times New Roman" panose="02020603050405020304" pitchFamily="18" charset="0"/>
                <a:cs typeface="Times New Roman" panose="02020603050405020304" pitchFamily="18" charset="0"/>
              </a:rPr>
              <a:t>cryptocurrency specifications. Even with all the work done in the field, it is very difficult to</a:t>
            </a:r>
          </a:p>
          <a:p>
            <a:pPr algn="l"/>
            <a:r>
              <a:rPr lang="en-IN" sz="1800" dirty="0">
                <a:latin typeface="Times New Roman" panose="02020603050405020304" pitchFamily="18" charset="0"/>
                <a:cs typeface="Times New Roman" panose="02020603050405020304" pitchFamily="18" charset="0"/>
              </a:rPr>
              <a:t>understand how cryptocurrencies actually work. We intend to develop a generic cryptocurrency</a:t>
            </a:r>
          </a:p>
          <a:p>
            <a:pPr algn="l"/>
            <a:r>
              <a:rPr lang="en-IN" sz="1800" dirty="0">
                <a:latin typeface="Times New Roman" panose="02020603050405020304" pitchFamily="18" charset="0"/>
                <a:cs typeface="Times New Roman" panose="02020603050405020304" pitchFamily="18" charset="0"/>
              </a:rPr>
              <a:t>model simulation, which makes it easy to understand how a decentralized cryptocurrency model</a:t>
            </a:r>
          </a:p>
          <a:p>
            <a:pPr algn="l"/>
            <a:r>
              <a:rPr lang="en-IN" sz="1800" dirty="0">
                <a:latin typeface="Times New Roman" panose="02020603050405020304" pitchFamily="18" charset="0"/>
                <a:cs typeface="Times New Roman" panose="02020603050405020304" pitchFamily="18" charset="0"/>
              </a:rPr>
              <a:t>works. </a:t>
            </a:r>
          </a:p>
        </p:txBody>
      </p:sp>
    </p:spTree>
    <p:extLst>
      <p:ext uri="{BB962C8B-B14F-4D97-AF65-F5344CB8AC3E}">
        <p14:creationId xmlns:p14="http://schemas.microsoft.com/office/powerpoint/2010/main" val="1104119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281</Words>
  <Application>Microsoft Office PowerPoint</Application>
  <PresentationFormat>Custom</PresentationFormat>
  <Paragraphs>107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Rajiv Gandhi University of Knowledge Technologies  ,IIIT Srikakulam    (Department of Computer Science &amp; Engineering)</vt:lpstr>
      <vt:lpstr>Team members</vt:lpstr>
      <vt:lpstr>Abstract</vt:lpstr>
      <vt:lpstr>Introduction</vt:lpstr>
      <vt:lpstr>Problem Statement</vt:lpstr>
      <vt:lpstr>Literature Survey</vt:lpstr>
      <vt:lpstr>Existing System</vt:lpstr>
      <vt:lpstr>PowerPoint Presentation</vt:lpstr>
      <vt:lpstr>Proposed System</vt:lpstr>
      <vt:lpstr>Technology used</vt:lpstr>
      <vt:lpstr>Simulation model</vt:lpstr>
      <vt:lpstr>Advantages</vt:lpstr>
      <vt:lpstr>Conclusion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Rajiv Gandhi University of Knowledge Technologies  ,IIIT Srikakulam    (Department of Computer Science &amp; Engineering)</dc:title>
  <dc:creator>Sruthi</dc:creator>
  <cp:lastModifiedBy>acer</cp:lastModifiedBy>
  <cp:revision>34</cp:revision>
  <dcterms:created xsi:type="dcterms:W3CDTF">2022-01-03T04:15:38Z</dcterms:created>
  <dcterms:modified xsi:type="dcterms:W3CDTF">2022-02-08T04:30:17Z</dcterms:modified>
</cp:coreProperties>
</file>