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7AEA62-91CF-4226-A496-C9FF394FB2EC}">
  <a:tblStyle styleId="{CA7AEA62-91CF-4226-A496-C9FF394FB2E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566001e4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566001e4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566001e4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566001e4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566001e4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566001e4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152c2f64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152c2f64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49648e00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49648e00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152c2f64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152c2f64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152c2f649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152c2f649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ad84a193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ad84a193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ad84a193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ad84a193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566001e4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566001e4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280b8586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280b858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566001e4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566001e4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280b8586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280b8586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152c2f649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152c2f649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566001e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566001e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566001e4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566001e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49648e00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49648e00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152c2f6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152c2f6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566001e4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566001e4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49648e00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49648e00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566001e4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566001e4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mailto:roopamusidi@rguktsklm.ac.in"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cs.paperswithcode.com/paper/bbs-a-blockchain-big-data-sharing-system" TargetMode="External"/><Relationship Id="rId4" Type="http://schemas.openxmlformats.org/officeDocument/2006/relationships/hyperlink" Target="https://link.springer.com/chapter/10.1007/978-981-15-2777-7_5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irjet.net/archives/V5/i12/IRJET-V5I12268.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body"/>
          </p:nvPr>
        </p:nvSpPr>
        <p:spPr>
          <a:xfrm>
            <a:off x="311700" y="1079275"/>
            <a:ext cx="8520600" cy="4133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275"/>
              <a:buFont typeface="Arial"/>
              <a:buNone/>
            </a:pPr>
            <a:r>
              <a:rPr b="1" lang="en" sz="1600">
                <a:solidFill>
                  <a:srgbClr val="0E101A"/>
                </a:solidFill>
                <a:latin typeface="Times New Roman"/>
                <a:ea typeface="Times New Roman"/>
                <a:cs typeface="Times New Roman"/>
                <a:sym typeface="Times New Roman"/>
              </a:rPr>
              <a:t>“Review-II of Major Project”</a:t>
            </a:r>
            <a:endParaRPr b="1" sz="16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lang="en" sz="1600">
                <a:solidFill>
                  <a:srgbClr val="0E101A"/>
                </a:solidFill>
                <a:latin typeface="Times New Roman"/>
                <a:ea typeface="Times New Roman"/>
                <a:cs typeface="Times New Roman"/>
                <a:sym typeface="Times New Roman"/>
              </a:rPr>
              <a:t>for E-4 (2016)</a:t>
            </a:r>
            <a:endParaRPr i="1" sz="1600" u="sng">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275"/>
              <a:buNone/>
            </a:pPr>
            <a:r>
              <a:rPr i="1" lang="en" sz="1500">
                <a:solidFill>
                  <a:srgbClr val="0E101A"/>
                </a:solidFill>
                <a:latin typeface="Times New Roman"/>
                <a:ea typeface="Times New Roman"/>
                <a:cs typeface="Times New Roman"/>
                <a:sym typeface="Times New Roman"/>
              </a:rPr>
              <a:t>Submitted as part of Major Project</a:t>
            </a:r>
            <a:endParaRPr i="1" sz="15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275"/>
              <a:buNone/>
            </a:pPr>
            <a:r>
              <a:t/>
            </a:r>
            <a:endParaRPr i="1" sz="16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b="1" lang="en" sz="1800">
                <a:solidFill>
                  <a:srgbClr val="0E101A"/>
                </a:solidFill>
                <a:latin typeface="Times New Roman"/>
                <a:ea typeface="Times New Roman"/>
                <a:cs typeface="Times New Roman"/>
                <a:sym typeface="Times New Roman"/>
              </a:rPr>
              <a:t>Authenticated and Secured Data Exchange by Digital Ledger</a:t>
            </a:r>
            <a:endParaRPr b="1" sz="18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t/>
            </a:r>
            <a:endParaRPr sz="16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lang="en" sz="1500">
                <a:solidFill>
                  <a:srgbClr val="0E101A"/>
                </a:solidFill>
                <a:latin typeface="Times New Roman"/>
                <a:ea typeface="Times New Roman"/>
                <a:cs typeface="Times New Roman"/>
                <a:sym typeface="Times New Roman"/>
              </a:rPr>
              <a:t>V. Jaya Pushpa Sri (S160492)</a:t>
            </a:r>
            <a:endParaRPr sz="15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lang="en" sz="1500">
                <a:solidFill>
                  <a:srgbClr val="0E101A"/>
                </a:solidFill>
                <a:latin typeface="Times New Roman"/>
                <a:ea typeface="Times New Roman"/>
                <a:cs typeface="Times New Roman"/>
                <a:sym typeface="Times New Roman"/>
              </a:rPr>
              <a:t>D. Divya (S160842)</a:t>
            </a:r>
            <a:endParaRPr sz="15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lang="en" sz="1500">
                <a:solidFill>
                  <a:srgbClr val="0E101A"/>
                </a:solidFill>
                <a:latin typeface="Times New Roman"/>
                <a:ea typeface="Times New Roman"/>
                <a:cs typeface="Times New Roman"/>
                <a:sym typeface="Times New Roman"/>
              </a:rPr>
              <a:t>A. Sruthi Chowdary (S160933)</a:t>
            </a:r>
            <a:endParaRPr sz="15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lang="en" sz="1500">
                <a:solidFill>
                  <a:srgbClr val="0E101A"/>
                </a:solidFill>
                <a:latin typeface="Times New Roman"/>
                <a:ea typeface="Times New Roman"/>
                <a:cs typeface="Times New Roman"/>
                <a:sym typeface="Times New Roman"/>
              </a:rPr>
              <a:t>K. S. Mounika (S160055)</a:t>
            </a:r>
            <a:endParaRPr sz="15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t/>
            </a:r>
            <a:endParaRPr sz="16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i="1" lang="en" sz="1500">
                <a:solidFill>
                  <a:srgbClr val="0E101A"/>
                </a:solidFill>
                <a:latin typeface="Times New Roman"/>
                <a:ea typeface="Times New Roman"/>
                <a:cs typeface="Times New Roman"/>
                <a:sym typeface="Times New Roman"/>
              </a:rPr>
              <a:t>Under the Supervision of:</a:t>
            </a:r>
            <a:endParaRPr i="1" sz="15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b="1" lang="en" sz="1600">
                <a:solidFill>
                  <a:srgbClr val="0E101A"/>
                </a:solidFill>
                <a:latin typeface="Times New Roman"/>
                <a:ea typeface="Times New Roman"/>
                <a:cs typeface="Times New Roman"/>
                <a:sym typeface="Times New Roman"/>
              </a:rPr>
              <a:t>Ms. Roopa Musidi,</a:t>
            </a:r>
            <a:endParaRPr b="1" sz="16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lang="en" sz="1500">
                <a:solidFill>
                  <a:srgbClr val="0E101A"/>
                </a:solidFill>
                <a:latin typeface="Times New Roman"/>
                <a:ea typeface="Times New Roman"/>
                <a:cs typeface="Times New Roman"/>
                <a:sym typeface="Times New Roman"/>
              </a:rPr>
              <a:t>Assistant Professor</a:t>
            </a:r>
            <a:r>
              <a:rPr b="1" lang="en" sz="1500">
                <a:solidFill>
                  <a:srgbClr val="0E101A"/>
                </a:solidFill>
                <a:latin typeface="Times New Roman"/>
                <a:ea typeface="Times New Roman"/>
                <a:cs typeface="Times New Roman"/>
                <a:sym typeface="Times New Roman"/>
              </a:rPr>
              <a:t>,</a:t>
            </a:r>
            <a:endParaRPr b="1" sz="15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b="1" lang="en" sz="1600">
                <a:solidFill>
                  <a:srgbClr val="0E101A"/>
                </a:solidFill>
                <a:latin typeface="Times New Roman"/>
                <a:ea typeface="Times New Roman"/>
                <a:cs typeface="Times New Roman"/>
                <a:sym typeface="Times New Roman"/>
              </a:rPr>
              <a:t>Department of Computer Science and Engineering</a:t>
            </a:r>
            <a:endParaRPr b="1" sz="16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lang="en" sz="1600">
                <a:solidFill>
                  <a:srgbClr val="0E101A"/>
                </a:solidFill>
                <a:latin typeface="Times New Roman"/>
                <a:ea typeface="Times New Roman"/>
                <a:cs typeface="Times New Roman"/>
                <a:sym typeface="Times New Roman"/>
              </a:rPr>
              <a:t>Email: </a:t>
            </a:r>
            <a:r>
              <a:rPr lang="en" sz="1600" u="sng">
                <a:solidFill>
                  <a:srgbClr val="0E101A"/>
                </a:solidFill>
                <a:latin typeface="Times New Roman"/>
                <a:ea typeface="Times New Roman"/>
                <a:cs typeface="Times New Roman"/>
                <a:sym typeface="Times New Roman"/>
                <a:hlinkClick r:id="rId3">
                  <a:extLst>
                    <a:ext uri="{A12FA001-AC4F-418D-AE19-62706E023703}">
                      <ahyp:hlinkClr val="tx"/>
                    </a:ext>
                  </a:extLst>
                </a:hlinkClick>
              </a:rPr>
              <a:t>roopamusidi@rguktsklm.ac.in</a:t>
            </a:r>
            <a:endParaRPr sz="16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75"/>
              <a:buNone/>
            </a:pPr>
            <a:r>
              <a:t/>
            </a:r>
            <a:endParaRPr sz="1600">
              <a:solidFill>
                <a:srgbClr val="0E101A"/>
              </a:solidFill>
              <a:latin typeface="Times New Roman"/>
              <a:ea typeface="Times New Roman"/>
              <a:cs typeface="Times New Roman"/>
              <a:sym typeface="Times New Roman"/>
            </a:endParaRPr>
          </a:p>
        </p:txBody>
      </p:sp>
      <p:pic>
        <p:nvPicPr>
          <p:cNvPr id="87" name="Google Shape;87;p13"/>
          <p:cNvPicPr preferRelativeResize="0"/>
          <p:nvPr/>
        </p:nvPicPr>
        <p:blipFill>
          <a:blip r:embed="rId4">
            <a:alphaModFix/>
          </a:blip>
          <a:stretch>
            <a:fillRect/>
          </a:stretch>
        </p:blipFill>
        <p:spPr>
          <a:xfrm>
            <a:off x="808525" y="136025"/>
            <a:ext cx="7526959" cy="1144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224450" y="654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Advantages</a:t>
            </a:r>
            <a:endParaRPr sz="2540">
              <a:latin typeface="Times New Roman"/>
              <a:ea typeface="Times New Roman"/>
              <a:cs typeface="Times New Roman"/>
              <a:sym typeface="Times New Roman"/>
            </a:endParaRPr>
          </a:p>
        </p:txBody>
      </p:sp>
      <p:sp>
        <p:nvSpPr>
          <p:cNvPr id="173" name="Google Shape;173;p22"/>
          <p:cNvSpPr txBox="1"/>
          <p:nvPr>
            <p:ph idx="1" type="body"/>
          </p:nvPr>
        </p:nvSpPr>
        <p:spPr>
          <a:xfrm>
            <a:off x="729450" y="1608525"/>
            <a:ext cx="7688700" cy="27312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0E101A"/>
              </a:buClr>
              <a:buSzPts val="1600"/>
              <a:buFont typeface="Times New Roman"/>
              <a:buChar char="➔"/>
            </a:pPr>
            <a:r>
              <a:rPr lang="en" sz="1600">
                <a:solidFill>
                  <a:srgbClr val="0E101A"/>
                </a:solidFill>
                <a:latin typeface="Times New Roman"/>
                <a:ea typeface="Times New Roman"/>
                <a:cs typeface="Times New Roman"/>
                <a:sym typeface="Times New Roman"/>
              </a:rPr>
              <a:t>Data security by End to end encryption </a:t>
            </a:r>
            <a:endParaRPr sz="1600">
              <a:solidFill>
                <a:srgbClr val="0E101A"/>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E101A"/>
              </a:buClr>
              <a:buSzPts val="1600"/>
              <a:buFont typeface="Times New Roman"/>
              <a:buChar char="➔"/>
            </a:pPr>
            <a:r>
              <a:rPr lang="en" sz="1600">
                <a:solidFill>
                  <a:srgbClr val="0E101A"/>
                </a:solidFill>
                <a:latin typeface="Times New Roman"/>
                <a:ea typeface="Times New Roman"/>
                <a:cs typeface="Times New Roman"/>
                <a:sym typeface="Times New Roman"/>
              </a:rPr>
              <a:t>Transparency with users</a:t>
            </a:r>
            <a:endParaRPr sz="1600">
              <a:solidFill>
                <a:srgbClr val="0E101A"/>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E101A"/>
              </a:buClr>
              <a:buSzPts val="1600"/>
              <a:buFont typeface="Times New Roman"/>
              <a:buChar char="➔"/>
            </a:pPr>
            <a:r>
              <a:rPr lang="en" sz="1600">
                <a:solidFill>
                  <a:srgbClr val="0E101A"/>
                </a:solidFill>
                <a:latin typeface="Times New Roman"/>
                <a:ea typeface="Times New Roman"/>
                <a:cs typeface="Times New Roman"/>
                <a:sym typeface="Times New Roman"/>
              </a:rPr>
              <a:t>Data control </a:t>
            </a:r>
            <a:endParaRPr sz="1600">
              <a:solidFill>
                <a:srgbClr val="0E101A"/>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E101A"/>
              </a:buClr>
              <a:buSzPts val="1600"/>
              <a:buFont typeface="Times New Roman"/>
              <a:buChar char="➔"/>
            </a:pPr>
            <a:r>
              <a:rPr lang="en" sz="1600">
                <a:solidFill>
                  <a:srgbClr val="0E101A"/>
                </a:solidFill>
                <a:latin typeface="Times New Roman"/>
                <a:ea typeface="Times New Roman"/>
                <a:cs typeface="Times New Roman"/>
                <a:sym typeface="Times New Roman"/>
              </a:rPr>
              <a:t>Zero trust practice</a:t>
            </a:r>
            <a:endParaRPr sz="1600">
              <a:solidFill>
                <a:srgbClr val="0E101A"/>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E101A"/>
              </a:buClr>
              <a:buSzPts val="1600"/>
              <a:buFont typeface="Times New Roman"/>
              <a:buChar char="➔"/>
            </a:pPr>
            <a:r>
              <a:rPr lang="en" sz="1600">
                <a:solidFill>
                  <a:srgbClr val="0E101A"/>
                </a:solidFill>
                <a:latin typeface="Times New Roman"/>
                <a:ea typeface="Times New Roman"/>
                <a:cs typeface="Times New Roman"/>
                <a:sym typeface="Times New Roman"/>
              </a:rPr>
              <a:t>Immutability of data</a:t>
            </a:r>
            <a:endParaRPr sz="1600">
              <a:solidFill>
                <a:srgbClr val="0E101A"/>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228650" y="650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40">
                <a:latin typeface="Times New Roman"/>
                <a:ea typeface="Times New Roman"/>
                <a:cs typeface="Times New Roman"/>
                <a:sym typeface="Times New Roman"/>
              </a:rPr>
              <a:t>Technology Used </a:t>
            </a:r>
            <a:endParaRPr b="1" sz="2540">
              <a:latin typeface="Times New Roman"/>
              <a:ea typeface="Times New Roman"/>
              <a:cs typeface="Times New Roman"/>
              <a:sym typeface="Times New Roman"/>
            </a:endParaRPr>
          </a:p>
        </p:txBody>
      </p:sp>
      <p:sp>
        <p:nvSpPr>
          <p:cNvPr id="179" name="Google Shape;179;p23"/>
          <p:cNvSpPr txBox="1"/>
          <p:nvPr>
            <p:ph idx="1" type="body"/>
          </p:nvPr>
        </p:nvSpPr>
        <p:spPr>
          <a:xfrm>
            <a:off x="729450" y="1408475"/>
            <a:ext cx="7688700" cy="29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E101A"/>
                </a:solidFill>
                <a:latin typeface="Times New Roman"/>
                <a:ea typeface="Times New Roman"/>
                <a:cs typeface="Times New Roman"/>
                <a:sym typeface="Times New Roman"/>
              </a:rPr>
              <a:t>Block chain</a:t>
            </a:r>
            <a:endParaRPr b="1" sz="1600">
              <a:solidFill>
                <a:srgbClr val="0E101A"/>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0E101A"/>
                </a:solidFill>
                <a:latin typeface="Times New Roman"/>
                <a:ea typeface="Times New Roman"/>
                <a:cs typeface="Times New Roman"/>
                <a:sym typeface="Times New Roman"/>
              </a:rPr>
              <a:t>	</a:t>
            </a:r>
            <a:r>
              <a:rPr lang="en" sz="1600">
                <a:solidFill>
                  <a:srgbClr val="0E101A"/>
                </a:solidFill>
                <a:latin typeface="Times New Roman"/>
                <a:ea typeface="Times New Roman"/>
                <a:cs typeface="Times New Roman"/>
                <a:sym typeface="Times New Roman"/>
              </a:rPr>
              <a:t>Transparency with Users and A Zero Trust Practice</a:t>
            </a:r>
            <a:endParaRPr sz="1600">
              <a:solidFill>
                <a:srgbClr val="0E101A"/>
              </a:solidFill>
              <a:latin typeface="Times New Roman"/>
              <a:ea typeface="Times New Roman"/>
              <a:cs typeface="Times New Roman"/>
              <a:sym typeface="Times New Roman"/>
            </a:endParaRPr>
          </a:p>
          <a:p>
            <a:pPr indent="457200" lvl="0" marL="0" rtl="0" algn="l">
              <a:spcBef>
                <a:spcPts val="1200"/>
              </a:spcBef>
              <a:spcAft>
                <a:spcPts val="0"/>
              </a:spcAft>
              <a:buNone/>
            </a:pPr>
            <a:r>
              <a:rPr lang="en" sz="1600">
                <a:solidFill>
                  <a:srgbClr val="0E101A"/>
                </a:solidFill>
                <a:latin typeface="Times New Roman"/>
                <a:ea typeface="Times New Roman"/>
                <a:cs typeface="Times New Roman"/>
                <a:sym typeface="Times New Roman"/>
              </a:rPr>
              <a:t>To make a secured network and </a:t>
            </a:r>
            <a:r>
              <a:rPr lang="en" sz="1600">
                <a:solidFill>
                  <a:srgbClr val="0E101A"/>
                </a:solidFill>
                <a:latin typeface="Times New Roman"/>
                <a:ea typeface="Times New Roman"/>
                <a:cs typeface="Times New Roman"/>
                <a:sym typeface="Times New Roman"/>
              </a:rPr>
              <a:t>transparent</a:t>
            </a:r>
            <a:r>
              <a:rPr lang="en" sz="1600">
                <a:solidFill>
                  <a:srgbClr val="0E101A"/>
                </a:solidFill>
                <a:latin typeface="Times New Roman"/>
                <a:ea typeface="Times New Roman"/>
                <a:cs typeface="Times New Roman"/>
                <a:sym typeface="Times New Roman"/>
              </a:rPr>
              <a:t> ledger</a:t>
            </a:r>
            <a:endParaRPr sz="1600">
              <a:solidFill>
                <a:srgbClr val="0E101A"/>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0E101A"/>
                </a:solidFill>
                <a:latin typeface="Times New Roman"/>
                <a:ea typeface="Times New Roman"/>
                <a:cs typeface="Times New Roman"/>
                <a:sym typeface="Times New Roman"/>
              </a:rPr>
              <a:t>	</a:t>
            </a:r>
            <a:endParaRPr sz="1600">
              <a:solidFill>
                <a:srgbClr val="0E101A"/>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rgbClr val="0E101A"/>
                </a:solidFill>
                <a:latin typeface="Times New Roman"/>
                <a:ea typeface="Times New Roman"/>
                <a:cs typeface="Times New Roman"/>
                <a:sym typeface="Times New Roman"/>
              </a:rPr>
              <a:t>Cryptography</a:t>
            </a:r>
            <a:endParaRPr b="1" sz="1600">
              <a:solidFill>
                <a:srgbClr val="0E101A"/>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0E101A"/>
                </a:solidFill>
                <a:latin typeface="Times New Roman"/>
                <a:ea typeface="Times New Roman"/>
                <a:cs typeface="Times New Roman"/>
                <a:sym typeface="Times New Roman"/>
              </a:rPr>
              <a:t>	End to end encryption for </a:t>
            </a:r>
            <a:r>
              <a:rPr lang="en" sz="1600">
                <a:solidFill>
                  <a:srgbClr val="0E101A"/>
                </a:solidFill>
                <a:latin typeface="Times New Roman"/>
                <a:ea typeface="Times New Roman"/>
                <a:cs typeface="Times New Roman"/>
                <a:sym typeface="Times New Roman"/>
              </a:rPr>
              <a:t>secure</a:t>
            </a:r>
            <a:r>
              <a:rPr lang="en" sz="1600">
                <a:solidFill>
                  <a:srgbClr val="0E101A"/>
                </a:solidFill>
                <a:latin typeface="Times New Roman"/>
                <a:ea typeface="Times New Roman"/>
                <a:cs typeface="Times New Roman"/>
                <a:sym typeface="Times New Roman"/>
              </a:rPr>
              <a:t> data exchange</a:t>
            </a:r>
            <a:endParaRPr sz="1600">
              <a:solidFill>
                <a:srgbClr val="0E101A"/>
              </a:solidFill>
              <a:latin typeface="Times New Roman"/>
              <a:ea typeface="Times New Roman"/>
              <a:cs typeface="Times New Roman"/>
              <a:sym typeface="Times New Roman"/>
            </a:endParaRPr>
          </a:p>
          <a:p>
            <a:pPr indent="0" lvl="0" marL="0" rtl="0" algn="l">
              <a:spcBef>
                <a:spcPts val="1200"/>
              </a:spcBef>
              <a:spcAft>
                <a:spcPts val="0"/>
              </a:spcAft>
              <a:buNone/>
            </a:pPr>
            <a:r>
              <a:rPr lang="en" sz="1600"/>
              <a:t>	</a:t>
            </a:r>
            <a:endParaRPr sz="1600"/>
          </a:p>
          <a:p>
            <a:pPr indent="0" lvl="0" marL="0" rtl="0" algn="l">
              <a:spcBef>
                <a:spcPts val="1200"/>
              </a:spcBef>
              <a:spcAft>
                <a:spcPts val="12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467600" y="64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Implementation</a:t>
            </a:r>
            <a:endParaRPr sz="2540">
              <a:latin typeface="Times New Roman"/>
              <a:ea typeface="Times New Roman"/>
              <a:cs typeface="Times New Roman"/>
              <a:sym typeface="Times New Roman"/>
            </a:endParaRPr>
          </a:p>
        </p:txBody>
      </p:sp>
      <p:sp>
        <p:nvSpPr>
          <p:cNvPr id="185" name="Google Shape;185;p24"/>
          <p:cNvSpPr txBox="1"/>
          <p:nvPr>
            <p:ph idx="1" type="body"/>
          </p:nvPr>
        </p:nvSpPr>
        <p:spPr>
          <a:xfrm>
            <a:off x="729450" y="1365375"/>
            <a:ext cx="7688700" cy="29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dk2"/>
                </a:solidFill>
                <a:latin typeface="Times New Roman"/>
                <a:ea typeface="Times New Roman"/>
                <a:cs typeface="Times New Roman"/>
                <a:sym typeface="Times New Roman"/>
              </a:rPr>
              <a:t>End to End Encryption : </a:t>
            </a:r>
            <a:r>
              <a:rPr lang="en" sz="1600">
                <a:solidFill>
                  <a:schemeClr val="dk2"/>
                </a:solidFill>
                <a:latin typeface="Times New Roman"/>
                <a:ea typeface="Times New Roman"/>
                <a:cs typeface="Times New Roman"/>
                <a:sym typeface="Times New Roman"/>
              </a:rPr>
              <a:t>RSA Algorithm</a:t>
            </a:r>
            <a:endParaRPr sz="16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chemeClr val="dk2"/>
                </a:solidFill>
                <a:latin typeface="Times New Roman"/>
                <a:ea typeface="Times New Roman"/>
                <a:cs typeface="Times New Roman"/>
                <a:sym typeface="Times New Roman"/>
              </a:rPr>
              <a:t>Hashing </a:t>
            </a:r>
            <a:r>
              <a:rPr b="1" lang="en" sz="1600">
                <a:solidFill>
                  <a:schemeClr val="dk2"/>
                </a:solidFill>
                <a:latin typeface="Times New Roman"/>
                <a:ea typeface="Times New Roman"/>
                <a:cs typeface="Times New Roman"/>
                <a:sym typeface="Times New Roman"/>
              </a:rPr>
              <a:t>Algorithm</a:t>
            </a:r>
            <a:r>
              <a:rPr b="1" lang="en" sz="1600">
                <a:solidFill>
                  <a:schemeClr val="dk2"/>
                </a:solidFill>
                <a:latin typeface="Times New Roman"/>
                <a:ea typeface="Times New Roman"/>
                <a:cs typeface="Times New Roman"/>
                <a:sym typeface="Times New Roman"/>
              </a:rPr>
              <a:t> :</a:t>
            </a:r>
            <a:r>
              <a:rPr lang="en" sz="1600">
                <a:solidFill>
                  <a:schemeClr val="dk2"/>
                </a:solidFill>
                <a:latin typeface="Times New Roman"/>
                <a:ea typeface="Times New Roman"/>
                <a:cs typeface="Times New Roman"/>
                <a:sym typeface="Times New Roman"/>
              </a:rPr>
              <a:t> SHA512</a:t>
            </a:r>
            <a:endParaRPr sz="16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chemeClr val="dk2"/>
                </a:solidFill>
                <a:latin typeface="Times New Roman"/>
                <a:ea typeface="Times New Roman"/>
                <a:cs typeface="Times New Roman"/>
                <a:sym typeface="Times New Roman"/>
              </a:rPr>
              <a:t>Blockchain implementation :</a:t>
            </a:r>
            <a:r>
              <a:rPr lang="en" sz="1600">
                <a:solidFill>
                  <a:schemeClr val="dk2"/>
                </a:solidFill>
                <a:latin typeface="Times New Roman"/>
                <a:ea typeface="Times New Roman"/>
                <a:cs typeface="Times New Roman"/>
                <a:sym typeface="Times New Roman"/>
              </a:rPr>
              <a:t> Python</a:t>
            </a:r>
            <a:endParaRPr sz="16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chemeClr val="dk2"/>
                </a:solidFill>
                <a:latin typeface="Times New Roman"/>
                <a:ea typeface="Times New Roman"/>
                <a:cs typeface="Times New Roman"/>
                <a:sym typeface="Times New Roman"/>
              </a:rPr>
              <a:t>API :</a:t>
            </a:r>
            <a:r>
              <a:rPr lang="en" sz="1600">
                <a:solidFill>
                  <a:schemeClr val="dk2"/>
                </a:solidFill>
                <a:latin typeface="Times New Roman"/>
                <a:ea typeface="Times New Roman"/>
                <a:cs typeface="Times New Roman"/>
                <a:sym typeface="Times New Roman"/>
              </a:rPr>
              <a:t> FastAPI</a:t>
            </a:r>
            <a:endParaRPr sz="16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rPr b="1" lang="en" sz="1600">
                <a:solidFill>
                  <a:schemeClr val="dk2"/>
                </a:solidFill>
                <a:latin typeface="Times New Roman"/>
                <a:ea typeface="Times New Roman"/>
                <a:cs typeface="Times New Roman"/>
                <a:sym typeface="Times New Roman"/>
              </a:rPr>
              <a:t>Asynchronous </a:t>
            </a:r>
            <a:r>
              <a:rPr b="1" lang="en" sz="1600">
                <a:solidFill>
                  <a:schemeClr val="dk2"/>
                </a:solidFill>
                <a:latin typeface="Times New Roman"/>
                <a:ea typeface="Times New Roman"/>
                <a:cs typeface="Times New Roman"/>
                <a:sym typeface="Times New Roman"/>
              </a:rPr>
              <a:t>Server Gateway Interface :</a:t>
            </a:r>
            <a:r>
              <a:rPr lang="en" sz="1600">
                <a:solidFill>
                  <a:schemeClr val="dk2"/>
                </a:solidFill>
                <a:latin typeface="Times New Roman"/>
                <a:ea typeface="Times New Roman"/>
                <a:cs typeface="Times New Roman"/>
                <a:sym typeface="Times New Roman"/>
              </a:rPr>
              <a:t> uvicorn</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228675" y="650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Transaction Model</a:t>
            </a:r>
            <a:endParaRPr b="1" sz="2540">
              <a:latin typeface="Times New Roman"/>
              <a:ea typeface="Times New Roman"/>
              <a:cs typeface="Times New Roman"/>
              <a:sym typeface="Times New Roman"/>
            </a:endParaRPr>
          </a:p>
        </p:txBody>
      </p:sp>
      <p:pic>
        <p:nvPicPr>
          <p:cNvPr id="191" name="Google Shape;191;p25"/>
          <p:cNvPicPr preferRelativeResize="0"/>
          <p:nvPr/>
        </p:nvPicPr>
        <p:blipFill>
          <a:blip r:embed="rId3">
            <a:alphaModFix/>
          </a:blip>
          <a:stretch>
            <a:fillRect/>
          </a:stretch>
        </p:blipFill>
        <p:spPr>
          <a:xfrm>
            <a:off x="730063" y="1252175"/>
            <a:ext cx="7187325" cy="3797775"/>
          </a:xfrm>
          <a:prstGeom prst="rect">
            <a:avLst/>
          </a:prstGeom>
          <a:noFill/>
          <a:ln>
            <a:noFill/>
          </a:ln>
        </p:spPr>
      </p:pic>
      <p:sp>
        <p:nvSpPr>
          <p:cNvPr id="192" name="Google Shape;192;p25"/>
          <p:cNvSpPr/>
          <p:nvPr/>
        </p:nvSpPr>
        <p:spPr>
          <a:xfrm>
            <a:off x="3843600" y="3862300"/>
            <a:ext cx="728400" cy="308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User Account</a:t>
            </a:r>
            <a:endParaRPr b="1" sz="1000"/>
          </a:p>
        </p:txBody>
      </p:sp>
      <p:pic>
        <p:nvPicPr>
          <p:cNvPr id="193" name="Google Shape;193;p25"/>
          <p:cNvPicPr preferRelativeResize="0"/>
          <p:nvPr/>
        </p:nvPicPr>
        <p:blipFill rotWithShape="1">
          <a:blip r:embed="rId3">
            <a:alphaModFix/>
          </a:blip>
          <a:srcRect b="90444" l="25194" r="55808" t="0"/>
          <a:stretch/>
        </p:blipFill>
        <p:spPr>
          <a:xfrm rot="-2346244">
            <a:off x="2637225" y="2279001"/>
            <a:ext cx="1365375" cy="362899"/>
          </a:xfrm>
          <a:prstGeom prst="rect">
            <a:avLst/>
          </a:prstGeom>
          <a:noFill/>
          <a:ln>
            <a:noFill/>
          </a:ln>
        </p:spPr>
      </p:pic>
      <p:pic>
        <p:nvPicPr>
          <p:cNvPr id="194" name="Google Shape;194;p25"/>
          <p:cNvPicPr preferRelativeResize="0"/>
          <p:nvPr/>
        </p:nvPicPr>
        <p:blipFill rotWithShape="1">
          <a:blip r:embed="rId3">
            <a:alphaModFix/>
          </a:blip>
          <a:srcRect b="90444" l="25194" r="55808" t="0"/>
          <a:stretch/>
        </p:blipFill>
        <p:spPr>
          <a:xfrm rot="5400007">
            <a:off x="3281587" y="2451064"/>
            <a:ext cx="1486950" cy="3629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439550" y="561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Block Chain</a:t>
            </a:r>
            <a:endParaRPr sz="2540">
              <a:latin typeface="Times New Roman"/>
              <a:ea typeface="Times New Roman"/>
              <a:cs typeface="Times New Roman"/>
              <a:sym typeface="Times New Roman"/>
            </a:endParaRPr>
          </a:p>
        </p:txBody>
      </p:sp>
      <p:sp>
        <p:nvSpPr>
          <p:cNvPr id="200" name="Google Shape;200;p26"/>
          <p:cNvSpPr txBox="1"/>
          <p:nvPr>
            <p:ph idx="1" type="body"/>
          </p:nvPr>
        </p:nvSpPr>
        <p:spPr>
          <a:xfrm>
            <a:off x="727650" y="1374725"/>
            <a:ext cx="7688700" cy="343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1" name="Google Shape;201;p26"/>
          <p:cNvSpPr/>
          <p:nvPr/>
        </p:nvSpPr>
        <p:spPr>
          <a:xfrm>
            <a:off x="803088" y="1447550"/>
            <a:ext cx="1538700" cy="290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ctr">
              <a:spcBef>
                <a:spcPts val="0"/>
              </a:spcBef>
              <a:spcAft>
                <a:spcPts val="0"/>
              </a:spcAft>
              <a:buNone/>
            </a:pPr>
            <a:r>
              <a:rPr b="1" lang="en" sz="1300"/>
              <a:t>Genesis Block</a:t>
            </a:r>
            <a:endParaRPr b="1" sz="1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b="1" lang="en"/>
              <a:t>Transaction</a:t>
            </a:r>
            <a:endParaRPr b="1"/>
          </a:p>
        </p:txBody>
      </p:sp>
      <p:sp>
        <p:nvSpPr>
          <p:cNvPr id="202" name="Google Shape;202;p26"/>
          <p:cNvSpPr/>
          <p:nvPr/>
        </p:nvSpPr>
        <p:spPr>
          <a:xfrm>
            <a:off x="909234" y="2008250"/>
            <a:ext cx="1290900" cy="1708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t>Index</a:t>
            </a:r>
            <a:endParaRPr sz="1100"/>
          </a:p>
          <a:p>
            <a:pPr indent="0" lvl="0" marL="0" rtl="0" algn="l">
              <a:lnSpc>
                <a:spcPct val="115000"/>
              </a:lnSpc>
              <a:spcBef>
                <a:spcPts val="0"/>
              </a:spcBef>
              <a:spcAft>
                <a:spcPts val="0"/>
              </a:spcAft>
              <a:buNone/>
            </a:pPr>
            <a:r>
              <a:rPr lang="en" sz="1100"/>
              <a:t>Time Stamp</a:t>
            </a:r>
            <a:endParaRPr sz="1100"/>
          </a:p>
          <a:p>
            <a:pPr indent="0" lvl="0" marL="0" rtl="0" algn="l">
              <a:lnSpc>
                <a:spcPct val="115000"/>
              </a:lnSpc>
              <a:spcBef>
                <a:spcPts val="0"/>
              </a:spcBef>
              <a:spcAft>
                <a:spcPts val="0"/>
              </a:spcAft>
              <a:buNone/>
            </a:pPr>
            <a:r>
              <a:rPr lang="en" sz="1100"/>
              <a:t>Data (Encrypted)</a:t>
            </a:r>
            <a:endParaRPr sz="1100"/>
          </a:p>
          <a:p>
            <a:pPr indent="0" lvl="0" marL="0" rtl="0" algn="l">
              <a:lnSpc>
                <a:spcPct val="115000"/>
              </a:lnSpc>
              <a:spcBef>
                <a:spcPts val="0"/>
              </a:spcBef>
              <a:spcAft>
                <a:spcPts val="0"/>
              </a:spcAft>
              <a:buNone/>
            </a:pPr>
            <a:r>
              <a:rPr lang="en" sz="1100"/>
              <a:t>Proof</a:t>
            </a:r>
            <a:endParaRPr sz="1100"/>
          </a:p>
          <a:p>
            <a:pPr indent="0" lvl="0" marL="0" rtl="0" algn="l">
              <a:lnSpc>
                <a:spcPct val="115000"/>
              </a:lnSpc>
              <a:spcBef>
                <a:spcPts val="0"/>
              </a:spcBef>
              <a:spcAft>
                <a:spcPts val="0"/>
              </a:spcAft>
              <a:buNone/>
            </a:pPr>
            <a:r>
              <a:rPr lang="en" sz="1100"/>
              <a:t>Previous Hash(0)</a:t>
            </a:r>
            <a:endParaRPr sz="1100"/>
          </a:p>
          <a:p>
            <a:pPr indent="0" lvl="0" marL="0" rtl="0" algn="l">
              <a:lnSpc>
                <a:spcPct val="115000"/>
              </a:lnSpc>
              <a:spcBef>
                <a:spcPts val="0"/>
              </a:spcBef>
              <a:spcAft>
                <a:spcPts val="0"/>
              </a:spcAft>
              <a:buNone/>
            </a:pPr>
            <a:r>
              <a:rPr lang="en" sz="1100"/>
              <a:t>Sender ID</a:t>
            </a:r>
            <a:endParaRPr sz="1100"/>
          </a:p>
          <a:p>
            <a:pPr indent="0" lvl="0" marL="0" rtl="0" algn="l">
              <a:lnSpc>
                <a:spcPct val="115000"/>
              </a:lnSpc>
              <a:spcBef>
                <a:spcPts val="0"/>
              </a:spcBef>
              <a:spcAft>
                <a:spcPts val="0"/>
              </a:spcAft>
              <a:buNone/>
            </a:pPr>
            <a:r>
              <a:rPr lang="en" sz="1100"/>
              <a:t>Receiver ID</a:t>
            </a:r>
            <a:endParaRPr sz="1100"/>
          </a:p>
        </p:txBody>
      </p:sp>
      <p:sp>
        <p:nvSpPr>
          <p:cNvPr id="203" name="Google Shape;203;p26"/>
          <p:cNvSpPr/>
          <p:nvPr/>
        </p:nvSpPr>
        <p:spPr>
          <a:xfrm>
            <a:off x="2580613" y="1438575"/>
            <a:ext cx="1538700" cy="291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p>
          <a:p>
            <a:pPr indent="0" lvl="0" marL="0" rtl="0" algn="ctr">
              <a:spcBef>
                <a:spcPts val="0"/>
              </a:spcBef>
              <a:spcAft>
                <a:spcPts val="0"/>
              </a:spcAft>
              <a:buNone/>
            </a:pPr>
            <a:r>
              <a:rPr b="1" lang="en" sz="1300"/>
              <a:t>Block 1</a:t>
            </a:r>
            <a:endParaRPr b="1" sz="1300"/>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Transaction</a:t>
            </a:r>
            <a:endParaRPr b="1"/>
          </a:p>
        </p:txBody>
      </p:sp>
      <p:sp>
        <p:nvSpPr>
          <p:cNvPr id="204" name="Google Shape;204;p26"/>
          <p:cNvSpPr/>
          <p:nvPr/>
        </p:nvSpPr>
        <p:spPr>
          <a:xfrm>
            <a:off x="2704430" y="1999185"/>
            <a:ext cx="1290900" cy="1708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t>Index</a:t>
            </a:r>
            <a:endParaRPr sz="1100"/>
          </a:p>
          <a:p>
            <a:pPr indent="0" lvl="0" marL="0" rtl="0" algn="l">
              <a:lnSpc>
                <a:spcPct val="115000"/>
              </a:lnSpc>
              <a:spcBef>
                <a:spcPts val="0"/>
              </a:spcBef>
              <a:spcAft>
                <a:spcPts val="0"/>
              </a:spcAft>
              <a:buNone/>
            </a:pPr>
            <a:r>
              <a:rPr lang="en" sz="1100"/>
              <a:t>Time Stamp</a:t>
            </a:r>
            <a:endParaRPr sz="1100"/>
          </a:p>
          <a:p>
            <a:pPr indent="0" lvl="0" marL="0" rtl="0" algn="l">
              <a:lnSpc>
                <a:spcPct val="115000"/>
              </a:lnSpc>
              <a:spcBef>
                <a:spcPts val="0"/>
              </a:spcBef>
              <a:spcAft>
                <a:spcPts val="0"/>
              </a:spcAft>
              <a:buNone/>
            </a:pPr>
            <a:r>
              <a:rPr lang="en" sz="1100"/>
              <a:t>Data (Encrypted)</a:t>
            </a:r>
            <a:endParaRPr sz="1100"/>
          </a:p>
          <a:p>
            <a:pPr indent="0" lvl="0" marL="0" rtl="0" algn="l">
              <a:lnSpc>
                <a:spcPct val="115000"/>
              </a:lnSpc>
              <a:spcBef>
                <a:spcPts val="0"/>
              </a:spcBef>
              <a:spcAft>
                <a:spcPts val="0"/>
              </a:spcAft>
              <a:buNone/>
            </a:pPr>
            <a:r>
              <a:rPr lang="en" sz="1100"/>
              <a:t>Proof</a:t>
            </a:r>
            <a:endParaRPr sz="1100"/>
          </a:p>
          <a:p>
            <a:pPr indent="0" lvl="0" marL="0" rtl="0" algn="l">
              <a:lnSpc>
                <a:spcPct val="115000"/>
              </a:lnSpc>
              <a:spcBef>
                <a:spcPts val="0"/>
              </a:spcBef>
              <a:spcAft>
                <a:spcPts val="0"/>
              </a:spcAft>
              <a:buNone/>
            </a:pPr>
            <a:r>
              <a:rPr lang="en" sz="1100"/>
              <a:t>Previous Hash </a:t>
            </a:r>
            <a:endParaRPr sz="1100"/>
          </a:p>
          <a:p>
            <a:pPr indent="0" lvl="0" marL="0" rtl="0" algn="l">
              <a:lnSpc>
                <a:spcPct val="115000"/>
              </a:lnSpc>
              <a:spcBef>
                <a:spcPts val="0"/>
              </a:spcBef>
              <a:spcAft>
                <a:spcPts val="0"/>
              </a:spcAft>
              <a:buNone/>
            </a:pPr>
            <a:r>
              <a:rPr lang="en" sz="1100"/>
              <a:t>Sender ID</a:t>
            </a:r>
            <a:endParaRPr sz="1100"/>
          </a:p>
          <a:p>
            <a:pPr indent="0" lvl="0" marL="0" rtl="0" algn="l">
              <a:lnSpc>
                <a:spcPct val="115000"/>
              </a:lnSpc>
              <a:spcBef>
                <a:spcPts val="0"/>
              </a:spcBef>
              <a:spcAft>
                <a:spcPts val="0"/>
              </a:spcAft>
              <a:buNone/>
            </a:pPr>
            <a:r>
              <a:rPr lang="en" sz="1100"/>
              <a:t>Receiver ID</a:t>
            </a:r>
            <a:endParaRPr sz="1100"/>
          </a:p>
        </p:txBody>
      </p:sp>
      <p:sp>
        <p:nvSpPr>
          <p:cNvPr id="205" name="Google Shape;205;p26"/>
          <p:cNvSpPr/>
          <p:nvPr/>
        </p:nvSpPr>
        <p:spPr>
          <a:xfrm>
            <a:off x="4358113" y="1447551"/>
            <a:ext cx="1538700" cy="291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p>
          <a:p>
            <a:pPr indent="0" lvl="0" marL="0" rtl="0" algn="ctr">
              <a:spcBef>
                <a:spcPts val="0"/>
              </a:spcBef>
              <a:spcAft>
                <a:spcPts val="0"/>
              </a:spcAft>
              <a:buNone/>
            </a:pPr>
            <a:r>
              <a:rPr b="1" lang="en" sz="1300"/>
              <a:t>Block 2</a:t>
            </a:r>
            <a:endParaRPr b="1" sz="1300"/>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Transaction</a:t>
            </a:r>
            <a:endParaRPr b="1"/>
          </a:p>
        </p:txBody>
      </p:sp>
      <p:sp>
        <p:nvSpPr>
          <p:cNvPr id="206" name="Google Shape;206;p26"/>
          <p:cNvSpPr/>
          <p:nvPr/>
        </p:nvSpPr>
        <p:spPr>
          <a:xfrm>
            <a:off x="4481943" y="1999185"/>
            <a:ext cx="1290900" cy="1708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t>Index</a:t>
            </a:r>
            <a:endParaRPr sz="1100"/>
          </a:p>
          <a:p>
            <a:pPr indent="0" lvl="0" marL="0" rtl="0" algn="l">
              <a:lnSpc>
                <a:spcPct val="115000"/>
              </a:lnSpc>
              <a:spcBef>
                <a:spcPts val="0"/>
              </a:spcBef>
              <a:spcAft>
                <a:spcPts val="0"/>
              </a:spcAft>
              <a:buNone/>
            </a:pPr>
            <a:r>
              <a:rPr lang="en" sz="1100"/>
              <a:t>Time Stamp</a:t>
            </a:r>
            <a:endParaRPr sz="1100"/>
          </a:p>
          <a:p>
            <a:pPr indent="0" lvl="0" marL="0" rtl="0" algn="l">
              <a:lnSpc>
                <a:spcPct val="115000"/>
              </a:lnSpc>
              <a:spcBef>
                <a:spcPts val="0"/>
              </a:spcBef>
              <a:spcAft>
                <a:spcPts val="0"/>
              </a:spcAft>
              <a:buNone/>
            </a:pPr>
            <a:r>
              <a:rPr lang="en" sz="1100"/>
              <a:t>Data (Encrypted)</a:t>
            </a:r>
            <a:endParaRPr sz="1100"/>
          </a:p>
          <a:p>
            <a:pPr indent="0" lvl="0" marL="0" rtl="0" algn="l">
              <a:lnSpc>
                <a:spcPct val="115000"/>
              </a:lnSpc>
              <a:spcBef>
                <a:spcPts val="0"/>
              </a:spcBef>
              <a:spcAft>
                <a:spcPts val="0"/>
              </a:spcAft>
              <a:buNone/>
            </a:pPr>
            <a:r>
              <a:rPr lang="en" sz="1100"/>
              <a:t>Proof</a:t>
            </a:r>
            <a:endParaRPr sz="1100"/>
          </a:p>
          <a:p>
            <a:pPr indent="0" lvl="0" marL="0" rtl="0" algn="l">
              <a:lnSpc>
                <a:spcPct val="115000"/>
              </a:lnSpc>
              <a:spcBef>
                <a:spcPts val="0"/>
              </a:spcBef>
              <a:spcAft>
                <a:spcPts val="0"/>
              </a:spcAft>
              <a:buNone/>
            </a:pPr>
            <a:r>
              <a:rPr lang="en" sz="1100"/>
              <a:t>Previous Hash </a:t>
            </a:r>
            <a:endParaRPr sz="1100"/>
          </a:p>
          <a:p>
            <a:pPr indent="0" lvl="0" marL="0" rtl="0" algn="l">
              <a:lnSpc>
                <a:spcPct val="115000"/>
              </a:lnSpc>
              <a:spcBef>
                <a:spcPts val="0"/>
              </a:spcBef>
              <a:spcAft>
                <a:spcPts val="0"/>
              </a:spcAft>
              <a:buNone/>
            </a:pPr>
            <a:r>
              <a:rPr lang="en" sz="1100"/>
              <a:t>Sender ID</a:t>
            </a:r>
            <a:endParaRPr sz="1100"/>
          </a:p>
          <a:p>
            <a:pPr indent="0" lvl="0" marL="0" rtl="0" algn="l">
              <a:lnSpc>
                <a:spcPct val="115000"/>
              </a:lnSpc>
              <a:spcBef>
                <a:spcPts val="0"/>
              </a:spcBef>
              <a:spcAft>
                <a:spcPts val="0"/>
              </a:spcAft>
              <a:buNone/>
            </a:pPr>
            <a:r>
              <a:rPr lang="en" sz="1100"/>
              <a:t>Receiver ID</a:t>
            </a:r>
            <a:endParaRPr sz="1100"/>
          </a:p>
        </p:txBody>
      </p:sp>
      <p:sp>
        <p:nvSpPr>
          <p:cNvPr id="207" name="Google Shape;207;p26"/>
          <p:cNvSpPr/>
          <p:nvPr/>
        </p:nvSpPr>
        <p:spPr>
          <a:xfrm>
            <a:off x="6681913" y="1447551"/>
            <a:ext cx="1538700" cy="290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p>
          <a:p>
            <a:pPr indent="0" lvl="0" marL="0" rtl="0" algn="ctr">
              <a:spcBef>
                <a:spcPts val="0"/>
              </a:spcBef>
              <a:spcAft>
                <a:spcPts val="0"/>
              </a:spcAft>
              <a:buNone/>
            </a:pPr>
            <a:r>
              <a:rPr b="1" lang="en" sz="1300"/>
              <a:t>Block N</a:t>
            </a:r>
            <a:endParaRPr b="1" sz="1300"/>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Transaction</a:t>
            </a:r>
            <a:endParaRPr b="1"/>
          </a:p>
        </p:txBody>
      </p:sp>
      <p:sp>
        <p:nvSpPr>
          <p:cNvPr id="208" name="Google Shape;208;p26"/>
          <p:cNvSpPr/>
          <p:nvPr/>
        </p:nvSpPr>
        <p:spPr>
          <a:xfrm>
            <a:off x="6805610" y="2008155"/>
            <a:ext cx="1290900" cy="1708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t>Index</a:t>
            </a:r>
            <a:endParaRPr sz="1100"/>
          </a:p>
          <a:p>
            <a:pPr indent="0" lvl="0" marL="0" rtl="0" algn="l">
              <a:lnSpc>
                <a:spcPct val="115000"/>
              </a:lnSpc>
              <a:spcBef>
                <a:spcPts val="0"/>
              </a:spcBef>
              <a:spcAft>
                <a:spcPts val="0"/>
              </a:spcAft>
              <a:buNone/>
            </a:pPr>
            <a:r>
              <a:rPr lang="en" sz="1100"/>
              <a:t>Time Stamp</a:t>
            </a:r>
            <a:endParaRPr sz="1100"/>
          </a:p>
          <a:p>
            <a:pPr indent="0" lvl="0" marL="0" rtl="0" algn="l">
              <a:lnSpc>
                <a:spcPct val="115000"/>
              </a:lnSpc>
              <a:spcBef>
                <a:spcPts val="0"/>
              </a:spcBef>
              <a:spcAft>
                <a:spcPts val="0"/>
              </a:spcAft>
              <a:buNone/>
            </a:pPr>
            <a:r>
              <a:rPr lang="en" sz="1100"/>
              <a:t>Data (Encrypted)</a:t>
            </a:r>
            <a:endParaRPr sz="1100"/>
          </a:p>
          <a:p>
            <a:pPr indent="0" lvl="0" marL="0" rtl="0" algn="l">
              <a:lnSpc>
                <a:spcPct val="115000"/>
              </a:lnSpc>
              <a:spcBef>
                <a:spcPts val="0"/>
              </a:spcBef>
              <a:spcAft>
                <a:spcPts val="0"/>
              </a:spcAft>
              <a:buNone/>
            </a:pPr>
            <a:r>
              <a:rPr lang="en" sz="1100"/>
              <a:t>Proof</a:t>
            </a:r>
            <a:endParaRPr sz="1100"/>
          </a:p>
          <a:p>
            <a:pPr indent="0" lvl="0" marL="0" rtl="0" algn="l">
              <a:lnSpc>
                <a:spcPct val="115000"/>
              </a:lnSpc>
              <a:spcBef>
                <a:spcPts val="0"/>
              </a:spcBef>
              <a:spcAft>
                <a:spcPts val="0"/>
              </a:spcAft>
              <a:buNone/>
            </a:pPr>
            <a:r>
              <a:rPr lang="en" sz="1100"/>
              <a:t>Previous Hash </a:t>
            </a:r>
            <a:endParaRPr sz="1100"/>
          </a:p>
          <a:p>
            <a:pPr indent="0" lvl="0" marL="0" rtl="0" algn="l">
              <a:lnSpc>
                <a:spcPct val="115000"/>
              </a:lnSpc>
              <a:spcBef>
                <a:spcPts val="0"/>
              </a:spcBef>
              <a:spcAft>
                <a:spcPts val="0"/>
              </a:spcAft>
              <a:buNone/>
            </a:pPr>
            <a:r>
              <a:rPr lang="en" sz="1100"/>
              <a:t>Sender ID</a:t>
            </a:r>
            <a:endParaRPr sz="1100"/>
          </a:p>
          <a:p>
            <a:pPr indent="0" lvl="0" marL="0" rtl="0" algn="l">
              <a:lnSpc>
                <a:spcPct val="115000"/>
              </a:lnSpc>
              <a:spcBef>
                <a:spcPts val="0"/>
              </a:spcBef>
              <a:spcAft>
                <a:spcPts val="0"/>
              </a:spcAft>
              <a:buNone/>
            </a:pPr>
            <a:r>
              <a:rPr lang="en" sz="1100"/>
              <a:t>Receiver ID</a:t>
            </a:r>
            <a:endParaRPr sz="1100"/>
          </a:p>
        </p:txBody>
      </p:sp>
      <p:sp>
        <p:nvSpPr>
          <p:cNvPr id="209" name="Google Shape;209;p26"/>
          <p:cNvSpPr txBox="1"/>
          <p:nvPr/>
        </p:nvSpPr>
        <p:spPr>
          <a:xfrm>
            <a:off x="6067475" y="2825375"/>
            <a:ext cx="55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a:t>
            </a:r>
            <a:r>
              <a:rPr b="1" lang="en">
                <a:latin typeface="Lato"/>
                <a:ea typeface="Lato"/>
                <a:cs typeface="Lato"/>
                <a:sym typeface="Lato"/>
              </a:rPr>
              <a:t>......</a:t>
            </a:r>
            <a:endParaRPr b="1">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439550" y="645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Results</a:t>
            </a:r>
            <a:endParaRPr sz="2540">
              <a:latin typeface="Times New Roman"/>
              <a:ea typeface="Times New Roman"/>
              <a:cs typeface="Times New Roman"/>
              <a:sym typeface="Times New Roman"/>
            </a:endParaRPr>
          </a:p>
        </p:txBody>
      </p:sp>
      <p:sp>
        <p:nvSpPr>
          <p:cNvPr id="215" name="Google Shape;215;p27"/>
          <p:cNvSpPr txBox="1"/>
          <p:nvPr>
            <p:ph idx="1" type="body"/>
          </p:nvPr>
        </p:nvSpPr>
        <p:spPr>
          <a:xfrm>
            <a:off x="729450" y="1365375"/>
            <a:ext cx="7688700" cy="297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6" name="Google Shape;216;p27"/>
          <p:cNvPicPr preferRelativeResize="0"/>
          <p:nvPr/>
        </p:nvPicPr>
        <p:blipFill rotWithShape="1">
          <a:blip r:embed="rId3">
            <a:alphaModFix/>
          </a:blip>
          <a:srcRect b="8302" l="1895" r="3308" t="22741"/>
          <a:stretch/>
        </p:blipFill>
        <p:spPr>
          <a:xfrm>
            <a:off x="583450" y="1823575"/>
            <a:ext cx="7977101" cy="3263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439525" y="626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Results (Cont…)</a:t>
            </a:r>
            <a:endParaRPr sz="2540">
              <a:latin typeface="Times New Roman"/>
              <a:ea typeface="Times New Roman"/>
              <a:cs typeface="Times New Roman"/>
              <a:sym typeface="Times New Roman"/>
            </a:endParaRPr>
          </a:p>
        </p:txBody>
      </p:sp>
      <p:sp>
        <p:nvSpPr>
          <p:cNvPr id="222" name="Google Shape;222;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3" name="Google Shape;223;p28"/>
          <p:cNvPicPr preferRelativeResize="0"/>
          <p:nvPr/>
        </p:nvPicPr>
        <p:blipFill rotWithShape="1">
          <a:blip r:embed="rId3">
            <a:alphaModFix/>
          </a:blip>
          <a:srcRect b="22361" l="7979" r="3454" t="18181"/>
          <a:stretch/>
        </p:blipFill>
        <p:spPr>
          <a:xfrm>
            <a:off x="522663" y="1680400"/>
            <a:ext cx="8098675" cy="3058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727650" y="645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User1 				      </a:t>
            </a:r>
            <a:r>
              <a:rPr lang="en"/>
              <a:t> </a:t>
            </a:r>
            <a:r>
              <a:rPr lang="en"/>
              <a:t>User3					User2</a:t>
            </a:r>
            <a:endParaRPr/>
          </a:p>
        </p:txBody>
      </p:sp>
      <p:sp>
        <p:nvSpPr>
          <p:cNvPr id="229" name="Google Shape;229;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endParaRPr/>
          </a:p>
          <a:p>
            <a:pPr indent="0" lvl="0" marL="0" rtl="0" algn="l">
              <a:spcBef>
                <a:spcPts val="1200"/>
              </a:spcBef>
              <a:spcAft>
                <a:spcPts val="1200"/>
              </a:spcAft>
              <a:buNone/>
            </a:pPr>
            <a:r>
              <a:t/>
            </a:r>
            <a:endParaRPr/>
          </a:p>
        </p:txBody>
      </p:sp>
      <p:pic>
        <p:nvPicPr>
          <p:cNvPr id="230" name="Google Shape;230;p29"/>
          <p:cNvPicPr preferRelativeResize="0"/>
          <p:nvPr/>
        </p:nvPicPr>
        <p:blipFill rotWithShape="1">
          <a:blip r:embed="rId3">
            <a:alphaModFix/>
          </a:blip>
          <a:srcRect b="13937" l="7473" r="9393" t="13546"/>
          <a:stretch/>
        </p:blipFill>
        <p:spPr>
          <a:xfrm>
            <a:off x="770400" y="1384350"/>
            <a:ext cx="7521600" cy="3650149"/>
          </a:xfrm>
          <a:prstGeom prst="rect">
            <a:avLst/>
          </a:prstGeom>
          <a:noFill/>
          <a:ln>
            <a:noFill/>
          </a:ln>
        </p:spPr>
      </p:pic>
      <p:sp>
        <p:nvSpPr>
          <p:cNvPr id="231" name="Google Shape;231;p29"/>
          <p:cNvSpPr txBox="1"/>
          <p:nvPr/>
        </p:nvSpPr>
        <p:spPr>
          <a:xfrm>
            <a:off x="727650" y="48925"/>
            <a:ext cx="234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Lato"/>
                <a:ea typeface="Lato"/>
                <a:cs typeface="Lato"/>
                <a:sym typeface="Lato"/>
              </a:rPr>
              <a:t>Output:</a:t>
            </a:r>
            <a:endParaRPr b="1" sz="23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224450" y="654675"/>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990"/>
              <a:buNone/>
            </a:pPr>
            <a:r>
              <a:rPr lang="en" sz="2500">
                <a:solidFill>
                  <a:srgbClr val="0E101A"/>
                </a:solidFill>
                <a:latin typeface="Times New Roman"/>
                <a:ea typeface="Times New Roman"/>
                <a:cs typeface="Times New Roman"/>
                <a:sym typeface="Times New Roman"/>
              </a:rPr>
              <a:t>Conclusion</a:t>
            </a:r>
            <a:endParaRPr sz="2500">
              <a:solidFill>
                <a:srgbClr val="0E101A"/>
              </a:solidFill>
              <a:latin typeface="Times New Roman"/>
              <a:ea typeface="Times New Roman"/>
              <a:cs typeface="Times New Roman"/>
              <a:sym typeface="Times New Roman"/>
            </a:endParaRPr>
          </a:p>
        </p:txBody>
      </p:sp>
      <p:sp>
        <p:nvSpPr>
          <p:cNvPr id="237" name="Google Shape;237;p30"/>
          <p:cNvSpPr txBox="1"/>
          <p:nvPr>
            <p:ph idx="1" type="body"/>
          </p:nvPr>
        </p:nvSpPr>
        <p:spPr>
          <a:xfrm>
            <a:off x="729450" y="1421475"/>
            <a:ext cx="7688700" cy="2918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600">
                <a:solidFill>
                  <a:schemeClr val="dk2"/>
                </a:solidFill>
                <a:latin typeface="Times New Roman"/>
                <a:ea typeface="Times New Roman"/>
                <a:cs typeface="Times New Roman"/>
                <a:sym typeface="Times New Roman"/>
              </a:rPr>
              <a:t>By developing this model, we can ensure the </a:t>
            </a:r>
            <a:r>
              <a:rPr lang="en" sz="1600">
                <a:solidFill>
                  <a:schemeClr val="dk2"/>
                </a:solidFill>
                <a:latin typeface="Times New Roman"/>
                <a:ea typeface="Times New Roman"/>
                <a:cs typeface="Times New Roman"/>
                <a:sym typeface="Times New Roman"/>
              </a:rPr>
              <a:t>following :</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120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Secured data </a:t>
            </a:r>
            <a:r>
              <a:rPr lang="en" sz="1600">
                <a:solidFill>
                  <a:schemeClr val="dk2"/>
                </a:solidFill>
                <a:latin typeface="Times New Roman"/>
                <a:ea typeface="Times New Roman"/>
                <a:cs typeface="Times New Roman"/>
                <a:sym typeface="Times New Roman"/>
              </a:rPr>
              <a:t>transfer</a:t>
            </a:r>
            <a:r>
              <a:rPr lang="en" sz="1600">
                <a:solidFill>
                  <a:schemeClr val="dk2"/>
                </a:solidFill>
                <a:latin typeface="Times New Roman"/>
                <a:ea typeface="Times New Roman"/>
                <a:cs typeface="Times New Roman"/>
                <a:sym typeface="Times New Roman"/>
              </a:rPr>
              <a:t> </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Transparent system for users</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Proof of </a:t>
            </a:r>
            <a:r>
              <a:rPr lang="en" sz="1600">
                <a:solidFill>
                  <a:schemeClr val="dk2"/>
                </a:solidFill>
                <a:latin typeface="Times New Roman"/>
                <a:ea typeface="Times New Roman"/>
                <a:cs typeface="Times New Roman"/>
                <a:sym typeface="Times New Roman"/>
              </a:rPr>
              <a:t>transfers</a:t>
            </a:r>
            <a:r>
              <a:rPr lang="en" sz="1600">
                <a:solidFill>
                  <a:schemeClr val="dk2"/>
                </a:solidFill>
                <a:latin typeface="Times New Roman"/>
                <a:ea typeface="Times New Roman"/>
                <a:cs typeface="Times New Roman"/>
                <a:sym typeface="Times New Roman"/>
              </a:rPr>
              <a:t> by ledgers</a:t>
            </a:r>
            <a:endParaRPr sz="1600">
              <a:solidFill>
                <a:schemeClr val="dk2"/>
              </a:solidFill>
              <a:latin typeface="Times New Roman"/>
              <a:ea typeface="Times New Roman"/>
              <a:cs typeface="Times New Roman"/>
              <a:sym typeface="Times New Roman"/>
            </a:endParaRPr>
          </a:p>
          <a:p>
            <a:pPr indent="0" lvl="0" marL="457200" rtl="0" algn="l">
              <a:lnSpc>
                <a:spcPct val="150000"/>
              </a:lnSpc>
              <a:spcBef>
                <a:spcPts val="1200"/>
              </a:spcBef>
              <a:spcAft>
                <a:spcPts val="1200"/>
              </a:spcAft>
              <a:buNone/>
            </a:pPr>
            <a:r>
              <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639025" y="0"/>
            <a:ext cx="7688700" cy="47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243" name="Google Shape;243;p31"/>
          <p:cNvSpPr txBox="1"/>
          <p:nvPr>
            <p:ph idx="1" type="body"/>
          </p:nvPr>
        </p:nvSpPr>
        <p:spPr>
          <a:xfrm>
            <a:off x="727650" y="1275200"/>
            <a:ext cx="7688700" cy="355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endParaRPr/>
          </a:p>
          <a:p>
            <a:pPr indent="0" lvl="0" marL="0" rtl="0" algn="l">
              <a:spcBef>
                <a:spcPts val="1200"/>
              </a:spcBef>
              <a:spcAft>
                <a:spcPts val="1200"/>
              </a:spcAft>
              <a:buNone/>
            </a:pPr>
            <a:r>
              <a:t/>
            </a:r>
            <a:endParaRPr/>
          </a:p>
        </p:txBody>
      </p:sp>
      <p:graphicFrame>
        <p:nvGraphicFramePr>
          <p:cNvPr id="244" name="Google Shape;244;p31"/>
          <p:cNvGraphicFramePr/>
          <p:nvPr/>
        </p:nvGraphicFramePr>
        <p:xfrm>
          <a:off x="452013" y="808670"/>
          <a:ext cx="3000000" cy="3000000"/>
        </p:xfrm>
        <a:graphic>
          <a:graphicData uri="http://schemas.openxmlformats.org/drawingml/2006/table">
            <a:tbl>
              <a:tblPr>
                <a:noFill/>
                <a:tableStyleId>{CA7AEA62-91CF-4226-A496-C9FF394FB2EC}</a:tableStyleId>
              </a:tblPr>
              <a:tblGrid>
                <a:gridCol w="699700"/>
                <a:gridCol w="1575150"/>
                <a:gridCol w="2612175"/>
                <a:gridCol w="1563150"/>
                <a:gridCol w="1612550"/>
              </a:tblGrid>
              <a:tr h="383000">
                <a:tc>
                  <a:txBody>
                    <a:bodyPr/>
                    <a:lstStyle/>
                    <a:p>
                      <a:pPr indent="0" lvl="0" marL="0" rtl="0" algn="l">
                        <a:spcBef>
                          <a:spcPts val="0"/>
                        </a:spcBef>
                        <a:spcAft>
                          <a:spcPts val="0"/>
                        </a:spcAft>
                        <a:buNone/>
                      </a:pPr>
                      <a:r>
                        <a:rPr b="1" lang="en"/>
                        <a:t>S.No</a:t>
                      </a:r>
                      <a:endParaRPr b="1"/>
                    </a:p>
                  </a:txBody>
                  <a:tcPr marT="91425" marB="91425" marR="91425" marL="91425"/>
                </a:tc>
                <a:tc>
                  <a:txBody>
                    <a:bodyPr/>
                    <a:lstStyle/>
                    <a:p>
                      <a:pPr indent="0" lvl="0" marL="0" rtl="0" algn="l">
                        <a:spcBef>
                          <a:spcPts val="0"/>
                        </a:spcBef>
                        <a:spcAft>
                          <a:spcPts val="0"/>
                        </a:spcAft>
                        <a:buNone/>
                      </a:pPr>
                      <a:r>
                        <a:rPr b="1" lang="en"/>
                        <a:t>Author and Year</a:t>
                      </a:r>
                      <a:endParaRPr b="1"/>
                    </a:p>
                  </a:txBody>
                  <a:tcPr marT="91425" marB="91425" marR="91425" marL="91425"/>
                </a:tc>
                <a:tc>
                  <a:txBody>
                    <a:bodyPr/>
                    <a:lstStyle/>
                    <a:p>
                      <a:pPr indent="0" lvl="0" marL="0" rtl="0" algn="l">
                        <a:spcBef>
                          <a:spcPts val="0"/>
                        </a:spcBef>
                        <a:spcAft>
                          <a:spcPts val="0"/>
                        </a:spcAft>
                        <a:buNone/>
                      </a:pPr>
                      <a:r>
                        <a:rPr b="1" lang="en"/>
                        <a:t>Title of the reference paper</a:t>
                      </a:r>
                      <a:endParaRPr b="1"/>
                    </a:p>
                  </a:txBody>
                  <a:tcPr marT="91425" marB="91425" marR="91425" marL="91425"/>
                </a:tc>
                <a:tc>
                  <a:txBody>
                    <a:bodyPr/>
                    <a:lstStyle/>
                    <a:p>
                      <a:pPr indent="0" lvl="0" marL="0" rtl="0" algn="l">
                        <a:spcBef>
                          <a:spcPts val="0"/>
                        </a:spcBef>
                        <a:spcAft>
                          <a:spcPts val="0"/>
                        </a:spcAft>
                        <a:buNone/>
                      </a:pPr>
                      <a:r>
                        <a:rPr b="1" lang="en"/>
                        <a:t>Reference link</a:t>
                      </a:r>
                      <a:endParaRPr b="1"/>
                    </a:p>
                  </a:txBody>
                  <a:tcPr marT="91425" marB="91425" marR="91425" marL="91425"/>
                </a:tc>
                <a:tc>
                  <a:txBody>
                    <a:bodyPr/>
                    <a:lstStyle/>
                    <a:p>
                      <a:pPr indent="0" lvl="0" marL="0" rtl="0" algn="l">
                        <a:spcBef>
                          <a:spcPts val="0"/>
                        </a:spcBef>
                        <a:spcAft>
                          <a:spcPts val="0"/>
                        </a:spcAft>
                        <a:buNone/>
                      </a:pPr>
                      <a:r>
                        <a:rPr b="1" lang="en"/>
                        <a:t>Analysis</a:t>
                      </a:r>
                      <a:endParaRPr b="1"/>
                    </a:p>
                  </a:txBody>
                  <a:tcPr marT="91425" marB="91425" marR="91425" marL="91425"/>
                </a:tc>
              </a:tr>
              <a:tr h="141127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Shan Wang, Ming Yang , Tingjian Ge , Yan Luo, Xinwen Fu  in 2021</a:t>
                      </a:r>
                      <a:endParaRPr/>
                    </a:p>
                  </a:txBody>
                  <a:tcPr marT="91425" marB="91425" marR="91425" marL="91425"/>
                </a:tc>
                <a:tc>
                  <a:txBody>
                    <a:bodyPr/>
                    <a:lstStyle/>
                    <a:p>
                      <a:pPr indent="0" lvl="0" marL="0" rtl="0" algn="l">
                        <a:spcBef>
                          <a:spcPts val="0"/>
                        </a:spcBef>
                        <a:spcAft>
                          <a:spcPts val="0"/>
                        </a:spcAft>
                        <a:buNone/>
                      </a:pPr>
                      <a:r>
                        <a:rPr lang="en"/>
                        <a:t>BBS: A Blockchain Big-Data Sharing System</a:t>
                      </a:r>
                      <a:endParaRPr/>
                    </a:p>
                  </a:txBody>
                  <a:tcPr marT="91425" marB="91425" marR="91425" marL="91425"/>
                </a:tc>
                <a:tc>
                  <a:txBody>
                    <a:bodyPr/>
                    <a:lstStyle/>
                    <a:p>
                      <a:pPr indent="0" lvl="0" marL="0" rtl="0" algn="l">
                        <a:spcBef>
                          <a:spcPts val="0"/>
                        </a:spcBef>
                        <a:spcAft>
                          <a:spcPts val="0"/>
                        </a:spcAft>
                        <a:buNone/>
                      </a:pPr>
                      <a:r>
                        <a:rPr lang="en" u="sng">
                          <a:solidFill>
                            <a:schemeClr val="hlink"/>
                          </a:solidFill>
                          <a:hlinkClick r:id="rId3"/>
                        </a:rPr>
                        <a:t>https://cs.paperswithcode.com/paper/bbs-a-blockchain-big-data-sharing-system</a:t>
                      </a:r>
                      <a:endParaRPr/>
                    </a:p>
                  </a:txBody>
                  <a:tcPr marT="91425" marB="91425" marR="91425" marL="91425"/>
                </a:tc>
                <a:tc>
                  <a:txBody>
                    <a:bodyPr/>
                    <a:lstStyle/>
                    <a:p>
                      <a:pPr indent="0" lvl="0" marL="0" rtl="0" algn="l">
                        <a:spcBef>
                          <a:spcPts val="0"/>
                        </a:spcBef>
                        <a:spcAft>
                          <a:spcPts val="0"/>
                        </a:spcAft>
                        <a:buNone/>
                      </a:pPr>
                      <a:r>
                        <a:rPr lang="en"/>
                        <a:t>Secured data transfer using blockchain technology</a:t>
                      </a:r>
                      <a:endParaRPr/>
                    </a:p>
                  </a:txBody>
                  <a:tcPr marT="91425" marB="91425" marR="91425" marL="91425"/>
                </a:tc>
              </a:tr>
              <a:tr h="23114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lnSpc>
                          <a:spcPct val="115000"/>
                        </a:lnSpc>
                        <a:spcBef>
                          <a:spcPts val="0"/>
                        </a:spcBef>
                        <a:spcAft>
                          <a:spcPts val="0"/>
                        </a:spcAft>
                        <a:buNone/>
                      </a:pPr>
                      <a:r>
                        <a:rPr lang="en"/>
                        <a:t>Yongkai Fan, Jinghan Wang, Zhenting Hong, Xia Lei, Fanglue Xia, Junjie Ma, Cong Peng &amp; Xiaofeng Sun in 2019</a:t>
                      </a:r>
                      <a:endParaRPr/>
                    </a:p>
                  </a:txBody>
                  <a:tcPr marT="91425" marB="91425" marR="91425" marL="91425"/>
                </a:tc>
                <a:tc>
                  <a:txBody>
                    <a:bodyPr/>
                    <a:lstStyle/>
                    <a:p>
                      <a:pPr indent="0" lvl="0" marL="0" rtl="0" algn="l">
                        <a:lnSpc>
                          <a:spcPct val="120000"/>
                        </a:lnSpc>
                        <a:spcBef>
                          <a:spcPts val="0"/>
                        </a:spcBef>
                        <a:spcAft>
                          <a:spcPts val="0"/>
                        </a:spcAft>
                        <a:buNone/>
                      </a:pPr>
                      <a:r>
                        <a:rPr lang="en">
                          <a:solidFill>
                            <a:srgbClr val="333333"/>
                          </a:solidFill>
                          <a:highlight>
                            <a:srgbClr val="FCFCFC"/>
                          </a:highlight>
                        </a:rPr>
                        <a:t>A Blockchain based Data Sharing architecture</a:t>
                      </a:r>
                      <a:endParaRPr>
                        <a:solidFill>
                          <a:srgbClr val="333333"/>
                        </a:solidFill>
                        <a:highlight>
                          <a:srgbClr val="FCFCFC"/>
                        </a:highlight>
                      </a:endParaRPr>
                    </a:p>
                    <a:p>
                      <a:pPr indent="0" lvl="0" marL="0" rtl="0" algn="l">
                        <a:spcBef>
                          <a:spcPts val="120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1200"/>
                        </a:spcAft>
                        <a:buNone/>
                      </a:pPr>
                      <a:r>
                        <a:rPr lang="en" sz="1800" u="sng">
                          <a:solidFill>
                            <a:schemeClr val="hlink"/>
                          </a:solidFill>
                          <a:latin typeface="Times New Roman"/>
                          <a:ea typeface="Times New Roman"/>
                          <a:cs typeface="Times New Roman"/>
                          <a:sym typeface="Times New Roman"/>
                          <a:hlinkClick r:id="rId4"/>
                        </a:rPr>
                        <a:t>https://link.springer.com/chapter/10.1007/978-981-15-2777-7_52</a:t>
                      </a:r>
                      <a:endParaRPr/>
                    </a:p>
                  </a:txBody>
                  <a:tcPr marT="91425" marB="91425" marR="91425" marL="91425"/>
                </a:tc>
                <a:tc>
                  <a:txBody>
                    <a:bodyPr/>
                    <a:lstStyle/>
                    <a:p>
                      <a:pPr indent="0" lvl="0" marL="0" rtl="0" algn="l">
                        <a:spcBef>
                          <a:spcPts val="0"/>
                        </a:spcBef>
                        <a:spcAft>
                          <a:spcPts val="0"/>
                        </a:spcAft>
                        <a:buNone/>
                      </a:pPr>
                      <a:r>
                        <a:rPr lang="en"/>
                        <a:t>Architecture of the blockchain based file sharing system</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3200">
                <a:latin typeface="Times New Roman"/>
                <a:ea typeface="Times New Roman"/>
                <a:cs typeface="Times New Roman"/>
                <a:sym typeface="Times New Roman"/>
              </a:rPr>
              <a:t>Authenticated and Secured Data Exchange by Digital Ledger</a:t>
            </a:r>
            <a:endParaRPr sz="6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672800" y="638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 (Cont…) </a:t>
            </a:r>
            <a:endParaRPr/>
          </a:p>
        </p:txBody>
      </p:sp>
      <p:sp>
        <p:nvSpPr>
          <p:cNvPr id="250" name="Google Shape;250;p32"/>
          <p:cNvSpPr txBox="1"/>
          <p:nvPr>
            <p:ph idx="1" type="body"/>
          </p:nvPr>
        </p:nvSpPr>
        <p:spPr>
          <a:xfrm>
            <a:off x="729450" y="1336850"/>
            <a:ext cx="7688700" cy="30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endParaRPr/>
          </a:p>
          <a:p>
            <a:pPr indent="0" lvl="0" marL="0" rtl="0" algn="l">
              <a:spcBef>
                <a:spcPts val="1200"/>
              </a:spcBef>
              <a:spcAft>
                <a:spcPts val="1200"/>
              </a:spcAft>
              <a:buNone/>
            </a:pPr>
            <a:r>
              <a:t/>
            </a:r>
            <a:endParaRPr/>
          </a:p>
        </p:txBody>
      </p:sp>
      <p:graphicFrame>
        <p:nvGraphicFramePr>
          <p:cNvPr id="251" name="Google Shape;251;p32"/>
          <p:cNvGraphicFramePr/>
          <p:nvPr/>
        </p:nvGraphicFramePr>
        <p:xfrm>
          <a:off x="799500" y="1478450"/>
          <a:ext cx="3000000" cy="3000000"/>
        </p:xfrm>
        <a:graphic>
          <a:graphicData uri="http://schemas.openxmlformats.org/drawingml/2006/table">
            <a:tbl>
              <a:tblPr>
                <a:noFill/>
                <a:tableStyleId>{CA7AEA62-91CF-4226-A496-C9FF394FB2EC}</a:tableStyleId>
              </a:tblPr>
              <a:tblGrid>
                <a:gridCol w="650175"/>
                <a:gridCol w="1666350"/>
                <a:gridCol w="2545550"/>
                <a:gridCol w="1713575"/>
                <a:gridCol w="1354500"/>
              </a:tblGrid>
              <a:tr h="510575">
                <a:tc>
                  <a:txBody>
                    <a:bodyPr/>
                    <a:lstStyle/>
                    <a:p>
                      <a:pPr indent="0" lvl="0" marL="0" rtl="0" algn="l">
                        <a:spcBef>
                          <a:spcPts val="0"/>
                        </a:spcBef>
                        <a:spcAft>
                          <a:spcPts val="0"/>
                        </a:spcAft>
                        <a:buNone/>
                      </a:pPr>
                      <a:r>
                        <a:rPr b="1" lang="en"/>
                        <a:t>S.No</a:t>
                      </a:r>
                      <a:endParaRPr/>
                    </a:p>
                  </a:txBody>
                  <a:tcPr marT="91425" marB="91425" marR="91425" marL="91425"/>
                </a:tc>
                <a:tc>
                  <a:txBody>
                    <a:bodyPr/>
                    <a:lstStyle/>
                    <a:p>
                      <a:pPr indent="0" lvl="0" marL="0" rtl="0" algn="l">
                        <a:spcBef>
                          <a:spcPts val="0"/>
                        </a:spcBef>
                        <a:spcAft>
                          <a:spcPts val="0"/>
                        </a:spcAft>
                        <a:buNone/>
                      </a:pPr>
                      <a:r>
                        <a:rPr b="1" lang="en"/>
                        <a:t>Author and Year</a:t>
                      </a:r>
                      <a:endParaRPr/>
                    </a:p>
                  </a:txBody>
                  <a:tcPr marT="91425" marB="91425" marR="91425" marL="91425"/>
                </a:tc>
                <a:tc>
                  <a:txBody>
                    <a:bodyPr/>
                    <a:lstStyle/>
                    <a:p>
                      <a:pPr indent="0" lvl="0" marL="0" rtl="0" algn="l">
                        <a:spcBef>
                          <a:spcPts val="0"/>
                        </a:spcBef>
                        <a:spcAft>
                          <a:spcPts val="0"/>
                        </a:spcAft>
                        <a:buNone/>
                      </a:pPr>
                      <a:r>
                        <a:rPr b="1" lang="en"/>
                        <a:t>Title of the reference paper</a:t>
                      </a:r>
                      <a:endParaRPr/>
                    </a:p>
                  </a:txBody>
                  <a:tcPr marT="91425" marB="91425" marR="91425" marL="91425"/>
                </a:tc>
                <a:tc>
                  <a:txBody>
                    <a:bodyPr/>
                    <a:lstStyle/>
                    <a:p>
                      <a:pPr indent="0" lvl="0" marL="0" rtl="0" algn="l">
                        <a:spcBef>
                          <a:spcPts val="0"/>
                        </a:spcBef>
                        <a:spcAft>
                          <a:spcPts val="0"/>
                        </a:spcAft>
                        <a:buNone/>
                      </a:pPr>
                      <a:r>
                        <a:rPr b="1" lang="en"/>
                        <a:t>Reference link</a:t>
                      </a:r>
                      <a:endParaRPr/>
                    </a:p>
                  </a:txBody>
                  <a:tcPr marT="91425" marB="91425" marR="91425" marL="91425"/>
                </a:tc>
                <a:tc>
                  <a:txBody>
                    <a:bodyPr/>
                    <a:lstStyle/>
                    <a:p>
                      <a:pPr indent="0" lvl="0" marL="0" rtl="0" algn="l">
                        <a:spcBef>
                          <a:spcPts val="0"/>
                        </a:spcBef>
                        <a:spcAft>
                          <a:spcPts val="0"/>
                        </a:spcAft>
                        <a:buNone/>
                      </a:pPr>
                      <a:r>
                        <a:rPr b="1" lang="en"/>
                        <a:t>Analysis</a:t>
                      </a:r>
                      <a:endParaRPr/>
                    </a:p>
                  </a:txBody>
                  <a:tcPr marT="91425" marB="91425" marR="91425" marL="91425"/>
                </a:tc>
              </a:tr>
              <a:tr h="11223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Nitesh Singh, Jay Bothra, Sandeep Kothale in 2018.</a:t>
                      </a:r>
                      <a:endParaRPr/>
                    </a:p>
                  </a:txBody>
                  <a:tcPr marT="91425" marB="91425" marR="91425" marL="91425"/>
                </a:tc>
                <a:tc>
                  <a:txBody>
                    <a:bodyPr/>
                    <a:lstStyle/>
                    <a:p>
                      <a:pPr indent="0" lvl="0" marL="0" rtl="0" algn="l">
                        <a:spcBef>
                          <a:spcPts val="0"/>
                        </a:spcBef>
                        <a:spcAft>
                          <a:spcPts val="0"/>
                        </a:spcAft>
                        <a:buNone/>
                      </a:pPr>
                      <a:r>
                        <a:rPr lang="en"/>
                        <a:t>Blockchain Based Data Sharing Framework</a:t>
                      </a:r>
                      <a:endParaRPr/>
                    </a:p>
                  </a:txBody>
                  <a:tcPr marT="91425" marB="91425" marR="91425" marL="91425"/>
                </a:tc>
                <a:tc>
                  <a:txBody>
                    <a:bodyPr/>
                    <a:lstStyle/>
                    <a:p>
                      <a:pPr indent="0" lvl="0" marL="0" rtl="0" algn="l">
                        <a:spcBef>
                          <a:spcPts val="0"/>
                        </a:spcBef>
                        <a:spcAft>
                          <a:spcPts val="0"/>
                        </a:spcAft>
                        <a:buNone/>
                      </a:pPr>
                      <a:r>
                        <a:rPr lang="en" u="sng">
                          <a:solidFill>
                            <a:schemeClr val="hlink"/>
                          </a:solidFill>
                          <a:hlinkClick r:id="rId3"/>
                        </a:rPr>
                        <a:t>https://www.irjet.net/archives/V5/i12/IRJET-V5I12268.pdf</a:t>
                      </a:r>
                      <a:endParaRPr/>
                    </a:p>
                  </a:txBody>
                  <a:tcPr marT="91425" marB="91425" marR="91425" marL="91425"/>
                </a:tc>
                <a:tc>
                  <a:txBody>
                    <a:bodyPr/>
                    <a:lstStyle/>
                    <a:p>
                      <a:pPr indent="0" lvl="0" marL="0" rtl="0" algn="l">
                        <a:spcBef>
                          <a:spcPts val="0"/>
                        </a:spcBef>
                        <a:spcAft>
                          <a:spcPts val="0"/>
                        </a:spcAft>
                        <a:buNone/>
                      </a:pPr>
                      <a:r>
                        <a:rPr lang="en"/>
                        <a:t>Framework of blockchain based data sharing system</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ctrTitle"/>
          </p:nvPr>
        </p:nvSpPr>
        <p:spPr>
          <a:xfrm>
            <a:off x="727950" y="1752625"/>
            <a:ext cx="7688100" cy="198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4800">
                <a:latin typeface="Times New Roman"/>
                <a:ea typeface="Times New Roman"/>
                <a:cs typeface="Times New Roman"/>
                <a:sym typeface="Times New Roman"/>
              </a:rPr>
              <a:t>THANK YOU</a:t>
            </a:r>
            <a:endParaRPr sz="4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239100" y="661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40">
                <a:latin typeface="Times New Roman"/>
                <a:ea typeface="Times New Roman"/>
                <a:cs typeface="Times New Roman"/>
                <a:sym typeface="Times New Roman"/>
              </a:rPr>
              <a:t>Content</a:t>
            </a:r>
            <a:r>
              <a:rPr lang="en" sz="2540">
                <a:latin typeface="Times New Roman"/>
                <a:ea typeface="Times New Roman"/>
                <a:cs typeface="Times New Roman"/>
                <a:sym typeface="Times New Roman"/>
              </a:rPr>
              <a:t>s</a:t>
            </a:r>
            <a:endParaRPr b="1" sz="2540">
              <a:latin typeface="Times New Roman"/>
              <a:ea typeface="Times New Roman"/>
              <a:cs typeface="Times New Roman"/>
              <a:sym typeface="Times New Roman"/>
            </a:endParaRPr>
          </a:p>
        </p:txBody>
      </p:sp>
      <p:sp>
        <p:nvSpPr>
          <p:cNvPr id="98" name="Google Shape;98;p15"/>
          <p:cNvSpPr txBox="1"/>
          <p:nvPr>
            <p:ph idx="1" type="body"/>
          </p:nvPr>
        </p:nvSpPr>
        <p:spPr>
          <a:xfrm>
            <a:off x="729450" y="1387600"/>
            <a:ext cx="7688700" cy="3348900"/>
          </a:xfrm>
          <a:prstGeom prst="rect">
            <a:avLst/>
          </a:prstGeom>
        </p:spPr>
        <p:txBody>
          <a:bodyPr anchorCtr="0" anchor="t" bIns="91425" lIns="91425" spcFirstLastPara="1" rIns="91425" wrap="square" tIns="91425">
            <a:normAutofit fontScale="85000" lnSpcReduction="10000"/>
          </a:bodyPr>
          <a:lstStyle/>
          <a:p>
            <a:pPr indent="-336550" lvl="0" marL="457200" rtl="0" algn="l">
              <a:lnSpc>
                <a:spcPct val="150000"/>
              </a:lnSpc>
              <a:spcBef>
                <a:spcPts val="60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Abstract</a:t>
            </a:r>
            <a:endParaRPr sz="2000">
              <a:solidFill>
                <a:srgbClr val="262626"/>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Literature Survey</a:t>
            </a:r>
            <a:endParaRPr sz="2000">
              <a:solidFill>
                <a:srgbClr val="262626"/>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Problem Statement</a:t>
            </a:r>
            <a:endParaRPr sz="2000">
              <a:solidFill>
                <a:srgbClr val="262626"/>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Existing Systems and their disadvantages</a:t>
            </a:r>
            <a:endParaRPr sz="2000">
              <a:solidFill>
                <a:srgbClr val="262626"/>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Proposed System and its advantages</a:t>
            </a:r>
            <a:endParaRPr sz="2000">
              <a:solidFill>
                <a:srgbClr val="262626"/>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Technology used</a:t>
            </a:r>
            <a:endParaRPr sz="2000">
              <a:solidFill>
                <a:srgbClr val="262626"/>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Implementation</a:t>
            </a:r>
            <a:endParaRPr sz="2000">
              <a:solidFill>
                <a:srgbClr val="262626"/>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Results</a:t>
            </a:r>
            <a:endParaRPr sz="2000">
              <a:solidFill>
                <a:srgbClr val="262626"/>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Conclusion</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208675" y="671800"/>
            <a:ext cx="8197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40">
                <a:latin typeface="Times New Roman"/>
                <a:ea typeface="Times New Roman"/>
                <a:cs typeface="Times New Roman"/>
                <a:sym typeface="Times New Roman"/>
              </a:rPr>
              <a:t>Abstract</a:t>
            </a:r>
            <a:endParaRPr b="1" sz="2540">
              <a:latin typeface="Times New Roman"/>
              <a:ea typeface="Times New Roman"/>
              <a:cs typeface="Times New Roman"/>
              <a:sym typeface="Times New Roman"/>
            </a:endParaRPr>
          </a:p>
        </p:txBody>
      </p:sp>
      <p:sp>
        <p:nvSpPr>
          <p:cNvPr id="104" name="Google Shape;104;p16"/>
          <p:cNvSpPr txBox="1"/>
          <p:nvPr>
            <p:ph idx="1" type="body"/>
          </p:nvPr>
        </p:nvSpPr>
        <p:spPr>
          <a:xfrm>
            <a:off x="311700" y="1304125"/>
            <a:ext cx="8520600" cy="38394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400">
                <a:solidFill>
                  <a:srgbClr val="0E101A"/>
                </a:solidFill>
                <a:latin typeface="Times New Roman"/>
                <a:ea typeface="Times New Roman"/>
                <a:cs typeface="Times New Roman"/>
                <a:sym typeface="Times New Roman"/>
              </a:rPr>
              <a:t>Communication is very important to maintain effective coordination and collaboration by exchanging data. While exchanging the data, Data Control, End-to-End Encryption, Cross-Communication, Device Compatibility, Compliance Capabilities, Advanced Administrative Controls, Open Communication, Transparency with Users, and A Zero Trust Practice are considered for secure and effective communication. Existing data-sharing platforms depend on trusted third parties (TTP). Due to the involvement of TTP, such systems lack trust, transparency, security, and immutability. To overcome these issues, we propose a blockchain-based secure data sharing platform by leveraging the benefits of the interplanetary file system (IPFS). To acquire the file/data, an authenticated and authorized receiver has to use transactions and interact with the system in four phases, including the data transfer request, encrypted data transfer, key retrieval, and data decryption. Compared with related work, the system can perform the four phases autonomously. It utilizes the permissioned blockchain, i.e. Hyperledger, for access control and can defeat dishonest receivers. We use asymmetric algorithm (RSA), SHA-512 for hashing, End to End encryption and consensus algorithms (Proof of work, Proof of authority) to keep records of every transaction developed in Python.</a:t>
            </a:r>
            <a:endParaRPr sz="1400">
              <a:solidFill>
                <a:srgbClr val="0E101A"/>
              </a:solidFill>
              <a:latin typeface="Times New Roman"/>
              <a:ea typeface="Times New Roman"/>
              <a:cs typeface="Times New Roman"/>
              <a:sym typeface="Times New Roman"/>
            </a:endParaRPr>
          </a:p>
          <a:p>
            <a:pPr indent="457200" lvl="0" marL="0" rtl="0" algn="just">
              <a:spcBef>
                <a:spcPts val="0"/>
              </a:spcBef>
              <a:spcAft>
                <a:spcPts val="0"/>
              </a:spcAft>
              <a:buNone/>
            </a:pPr>
            <a:r>
              <a:rPr b="1" lang="en" sz="1400">
                <a:solidFill>
                  <a:srgbClr val="202124"/>
                </a:solidFill>
                <a:latin typeface="Times New Roman"/>
                <a:ea typeface="Times New Roman"/>
                <a:cs typeface="Times New Roman"/>
                <a:sym typeface="Times New Roman"/>
              </a:rPr>
              <a:t>Keywords: </a:t>
            </a:r>
            <a:r>
              <a:rPr lang="en" sz="1400">
                <a:solidFill>
                  <a:srgbClr val="202124"/>
                </a:solidFill>
                <a:latin typeface="Times New Roman"/>
                <a:ea typeface="Times New Roman"/>
                <a:cs typeface="Times New Roman"/>
                <a:sym typeface="Times New Roman"/>
              </a:rPr>
              <a:t>Block Chain , Interplanetary File System, Hyperledger, Proof of work , Proof of authority.</a:t>
            </a:r>
            <a:endParaRPr sz="1400">
              <a:solidFill>
                <a:srgbClr val="0E101A"/>
              </a:solidFill>
              <a:latin typeface="Times New Roman"/>
              <a:ea typeface="Times New Roman"/>
              <a:cs typeface="Times New Roman"/>
              <a:sym typeface="Times New Roman"/>
            </a:endParaRPr>
          </a:p>
          <a:p>
            <a:pPr indent="0" lvl="0" marL="0" rtl="0" algn="just">
              <a:spcBef>
                <a:spcPts val="3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239950" y="650925"/>
            <a:ext cx="8176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40">
                <a:latin typeface="Times New Roman"/>
                <a:ea typeface="Times New Roman"/>
                <a:cs typeface="Times New Roman"/>
                <a:sym typeface="Times New Roman"/>
              </a:rPr>
              <a:t>Existing System </a:t>
            </a:r>
            <a:endParaRPr b="1" sz="2540">
              <a:latin typeface="Times New Roman"/>
              <a:ea typeface="Times New Roman"/>
              <a:cs typeface="Times New Roman"/>
              <a:sym typeface="Times New Roman"/>
            </a:endParaRPr>
          </a:p>
        </p:txBody>
      </p:sp>
      <p:sp>
        <p:nvSpPr>
          <p:cNvPr id="110" name="Google Shape;110;p17"/>
          <p:cNvSpPr txBox="1"/>
          <p:nvPr>
            <p:ph idx="1" type="body"/>
          </p:nvPr>
        </p:nvSpPr>
        <p:spPr>
          <a:xfrm>
            <a:off x="729450" y="1325000"/>
            <a:ext cx="7688700" cy="3015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Data sharing platforms depend on trusted third parties</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chemeClr val="dk2"/>
              </a:solidFill>
              <a:latin typeface="Times New Roman"/>
              <a:ea typeface="Times New Roman"/>
              <a:cs typeface="Times New Roman"/>
              <a:sym typeface="Times New Roman"/>
            </a:endParaRPr>
          </a:p>
        </p:txBody>
      </p:sp>
      <p:sp>
        <p:nvSpPr>
          <p:cNvPr id="111" name="Google Shape;111;p17"/>
          <p:cNvSpPr/>
          <p:nvPr/>
        </p:nvSpPr>
        <p:spPr>
          <a:xfrm>
            <a:off x="3373813" y="1964300"/>
            <a:ext cx="1684476" cy="72187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Cloud</a:t>
            </a:r>
            <a:endParaRPr/>
          </a:p>
        </p:txBody>
      </p:sp>
      <p:sp>
        <p:nvSpPr>
          <p:cNvPr id="112" name="Google Shape;112;p17"/>
          <p:cNvSpPr/>
          <p:nvPr/>
        </p:nvSpPr>
        <p:spPr>
          <a:xfrm>
            <a:off x="3619500" y="2867525"/>
            <a:ext cx="1193100" cy="58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Third Party</a:t>
            </a:r>
            <a:endParaRPr/>
          </a:p>
          <a:p>
            <a:pPr indent="0" lvl="0" marL="0" rtl="0" algn="l">
              <a:spcBef>
                <a:spcPts val="0"/>
              </a:spcBef>
              <a:spcAft>
                <a:spcPts val="0"/>
              </a:spcAft>
              <a:buNone/>
            </a:pPr>
            <a:r>
              <a:rPr lang="en"/>
              <a:t>  Software</a:t>
            </a:r>
            <a:endParaRPr/>
          </a:p>
        </p:txBody>
      </p:sp>
      <p:sp>
        <p:nvSpPr>
          <p:cNvPr id="113" name="Google Shape;113;p17"/>
          <p:cNvSpPr/>
          <p:nvPr/>
        </p:nvSpPr>
        <p:spPr>
          <a:xfrm>
            <a:off x="5725025" y="3618200"/>
            <a:ext cx="1012800" cy="67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End User/ </a:t>
            </a:r>
            <a:endParaRPr/>
          </a:p>
          <a:p>
            <a:pPr indent="0" lvl="0" marL="0" rtl="0" algn="l">
              <a:spcBef>
                <a:spcPts val="0"/>
              </a:spcBef>
              <a:spcAft>
                <a:spcPts val="0"/>
              </a:spcAft>
              <a:buNone/>
            </a:pPr>
            <a:r>
              <a:rPr lang="en"/>
              <a:t>Device</a:t>
            </a:r>
            <a:endParaRPr/>
          </a:p>
        </p:txBody>
      </p:sp>
      <p:sp>
        <p:nvSpPr>
          <p:cNvPr id="114" name="Google Shape;114;p17"/>
          <p:cNvSpPr/>
          <p:nvPr/>
        </p:nvSpPr>
        <p:spPr>
          <a:xfrm>
            <a:off x="1634275" y="3577875"/>
            <a:ext cx="1012800" cy="67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End User/ </a:t>
            </a:r>
            <a:endParaRPr/>
          </a:p>
          <a:p>
            <a:pPr indent="0" lvl="0" marL="0" rtl="0" algn="l">
              <a:spcBef>
                <a:spcPts val="0"/>
              </a:spcBef>
              <a:spcAft>
                <a:spcPts val="0"/>
              </a:spcAft>
              <a:buNone/>
            </a:pPr>
            <a:r>
              <a:rPr lang="en"/>
              <a:t>Device</a:t>
            </a:r>
            <a:endParaRPr/>
          </a:p>
        </p:txBody>
      </p:sp>
      <p:cxnSp>
        <p:nvCxnSpPr>
          <p:cNvPr id="115" name="Google Shape;115;p17"/>
          <p:cNvCxnSpPr>
            <a:stCxn id="114" idx="0"/>
            <a:endCxn id="112" idx="1"/>
          </p:cNvCxnSpPr>
          <p:nvPr/>
        </p:nvCxnSpPr>
        <p:spPr>
          <a:xfrm flipH="1" rot="10800000">
            <a:off x="2140675" y="3158175"/>
            <a:ext cx="1478700" cy="4197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7"/>
          <p:cNvCxnSpPr>
            <a:stCxn id="112" idx="1"/>
            <a:endCxn id="114" idx="0"/>
          </p:cNvCxnSpPr>
          <p:nvPr/>
        </p:nvCxnSpPr>
        <p:spPr>
          <a:xfrm flipH="1">
            <a:off x="2140800" y="3158225"/>
            <a:ext cx="1478700" cy="4197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7"/>
          <p:cNvCxnSpPr>
            <a:stCxn id="112" idx="3"/>
            <a:endCxn id="113" idx="0"/>
          </p:cNvCxnSpPr>
          <p:nvPr/>
        </p:nvCxnSpPr>
        <p:spPr>
          <a:xfrm>
            <a:off x="4812600" y="3158225"/>
            <a:ext cx="1418700" cy="4599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7"/>
          <p:cNvCxnSpPr/>
          <p:nvPr/>
        </p:nvCxnSpPr>
        <p:spPr>
          <a:xfrm rot="10800000">
            <a:off x="4812725" y="3162575"/>
            <a:ext cx="1433700" cy="4512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7"/>
          <p:cNvCxnSpPr>
            <a:stCxn id="111" idx="1"/>
            <a:endCxn id="112" idx="0"/>
          </p:cNvCxnSpPr>
          <p:nvPr/>
        </p:nvCxnSpPr>
        <p:spPr>
          <a:xfrm>
            <a:off x="4216051" y="2685403"/>
            <a:ext cx="0" cy="18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448900" y="607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Existing Systems (Cont…) </a:t>
            </a:r>
            <a:endParaRPr sz="2540">
              <a:latin typeface="Times New Roman"/>
              <a:ea typeface="Times New Roman"/>
              <a:cs typeface="Times New Roman"/>
              <a:sym typeface="Times New Roman"/>
            </a:endParaRPr>
          </a:p>
        </p:txBody>
      </p:sp>
      <p:sp>
        <p:nvSpPr>
          <p:cNvPr id="125" name="Google Shape;125;p18"/>
          <p:cNvSpPr txBox="1"/>
          <p:nvPr>
            <p:ph idx="1" type="body"/>
          </p:nvPr>
        </p:nvSpPr>
        <p:spPr>
          <a:xfrm>
            <a:off x="729450" y="1450200"/>
            <a:ext cx="7688700" cy="319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18"/>
          <p:cNvPicPr preferRelativeResize="0"/>
          <p:nvPr/>
        </p:nvPicPr>
        <p:blipFill>
          <a:blip r:embed="rId3">
            <a:alphaModFix/>
          </a:blip>
          <a:stretch>
            <a:fillRect/>
          </a:stretch>
        </p:blipFill>
        <p:spPr>
          <a:xfrm>
            <a:off x="842850" y="1564950"/>
            <a:ext cx="1598476" cy="1598476"/>
          </a:xfrm>
          <a:prstGeom prst="rect">
            <a:avLst/>
          </a:prstGeom>
          <a:noFill/>
          <a:ln>
            <a:noFill/>
          </a:ln>
        </p:spPr>
      </p:pic>
      <p:pic>
        <p:nvPicPr>
          <p:cNvPr id="127" name="Google Shape;127;p18"/>
          <p:cNvPicPr preferRelativeResize="0"/>
          <p:nvPr/>
        </p:nvPicPr>
        <p:blipFill>
          <a:blip r:embed="rId4">
            <a:alphaModFix/>
          </a:blip>
          <a:stretch>
            <a:fillRect/>
          </a:stretch>
        </p:blipFill>
        <p:spPr>
          <a:xfrm>
            <a:off x="2441325" y="3044325"/>
            <a:ext cx="2567201" cy="1441900"/>
          </a:xfrm>
          <a:prstGeom prst="rect">
            <a:avLst/>
          </a:prstGeom>
          <a:noFill/>
          <a:ln>
            <a:noFill/>
          </a:ln>
        </p:spPr>
      </p:pic>
      <p:pic>
        <p:nvPicPr>
          <p:cNvPr id="128" name="Google Shape;128;p18"/>
          <p:cNvPicPr preferRelativeResize="0"/>
          <p:nvPr/>
        </p:nvPicPr>
        <p:blipFill>
          <a:blip r:embed="rId5">
            <a:alphaModFix/>
          </a:blip>
          <a:stretch>
            <a:fillRect/>
          </a:stretch>
        </p:blipFill>
        <p:spPr>
          <a:xfrm>
            <a:off x="4268125" y="1687550"/>
            <a:ext cx="2011648" cy="1131549"/>
          </a:xfrm>
          <a:prstGeom prst="rect">
            <a:avLst/>
          </a:prstGeom>
          <a:noFill/>
          <a:ln>
            <a:noFill/>
          </a:ln>
        </p:spPr>
      </p:pic>
      <p:pic>
        <p:nvPicPr>
          <p:cNvPr id="129" name="Google Shape;129;p18"/>
          <p:cNvPicPr preferRelativeResize="0"/>
          <p:nvPr/>
        </p:nvPicPr>
        <p:blipFill>
          <a:blip r:embed="rId6">
            <a:alphaModFix/>
          </a:blip>
          <a:stretch>
            <a:fillRect/>
          </a:stretch>
        </p:blipFill>
        <p:spPr>
          <a:xfrm>
            <a:off x="5971135" y="3163425"/>
            <a:ext cx="2350142" cy="132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238150" y="656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Drawbacks of Existing System</a:t>
            </a:r>
            <a:endParaRPr sz="2540">
              <a:latin typeface="Times New Roman"/>
              <a:ea typeface="Times New Roman"/>
              <a:cs typeface="Times New Roman"/>
              <a:sym typeface="Times New Roman"/>
            </a:endParaRPr>
          </a:p>
        </p:txBody>
      </p:sp>
      <p:sp>
        <p:nvSpPr>
          <p:cNvPr id="135" name="Google Shape;135;p19"/>
          <p:cNvSpPr txBox="1"/>
          <p:nvPr>
            <p:ph idx="1" type="body"/>
          </p:nvPr>
        </p:nvSpPr>
        <p:spPr>
          <a:xfrm>
            <a:off x="729450" y="1624275"/>
            <a:ext cx="7688700" cy="27159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No transparency</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Lack of trust by TTP</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Administrative controls</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Possibility of data leak and data loss</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239100" y="630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40">
                <a:latin typeface="Times New Roman"/>
                <a:ea typeface="Times New Roman"/>
                <a:cs typeface="Times New Roman"/>
                <a:sym typeface="Times New Roman"/>
              </a:rPr>
              <a:t>Problem statement</a:t>
            </a:r>
            <a:endParaRPr b="1" sz="2540">
              <a:latin typeface="Times New Roman"/>
              <a:ea typeface="Times New Roman"/>
              <a:cs typeface="Times New Roman"/>
              <a:sym typeface="Times New Roman"/>
            </a:endParaRPr>
          </a:p>
        </p:txBody>
      </p:sp>
      <p:sp>
        <p:nvSpPr>
          <p:cNvPr id="141" name="Google Shape;141;p20"/>
          <p:cNvSpPr txBox="1"/>
          <p:nvPr>
            <p:ph idx="1" type="body"/>
          </p:nvPr>
        </p:nvSpPr>
        <p:spPr>
          <a:xfrm>
            <a:off x="729450" y="1471050"/>
            <a:ext cx="7688700" cy="2868900"/>
          </a:xfrm>
          <a:prstGeom prst="rect">
            <a:avLst/>
          </a:prstGeom>
        </p:spPr>
        <p:txBody>
          <a:bodyPr anchorCtr="0" anchor="t" bIns="91425" lIns="91425" spcFirstLastPara="1" rIns="91425" wrap="square" tIns="91425">
            <a:normAutofit/>
          </a:bodyPr>
          <a:lstStyle/>
          <a:p>
            <a:pPr indent="457200" lvl="0" marL="0" rtl="0" algn="just">
              <a:lnSpc>
                <a:spcPct val="150000"/>
              </a:lnSpc>
              <a:spcBef>
                <a:spcPts val="0"/>
              </a:spcBef>
              <a:spcAft>
                <a:spcPts val="0"/>
              </a:spcAft>
              <a:buClr>
                <a:schemeClr val="dk1"/>
              </a:buClr>
              <a:buSzPts val="1100"/>
              <a:buFont typeface="Arial"/>
              <a:buNone/>
            </a:pPr>
            <a:r>
              <a:rPr lang="en" sz="1800">
                <a:solidFill>
                  <a:srgbClr val="0E101A"/>
                </a:solidFill>
                <a:latin typeface="Times New Roman"/>
                <a:ea typeface="Times New Roman"/>
                <a:cs typeface="Times New Roman"/>
                <a:sym typeface="Times New Roman"/>
              </a:rPr>
              <a:t>Most of the data-sharing platforms depend on trusted third parties (TTP). Due to the involvement of TTP, such systems lack trust, transparency, security, and immutability. To overcome these issues, this model is developed using Digital Ledger by leveraging the benefits of the interplanetary file system (IPFS) in blockchain.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238175" y="656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Proposed System </a:t>
            </a:r>
            <a:endParaRPr sz="2540">
              <a:latin typeface="Times New Roman"/>
              <a:ea typeface="Times New Roman"/>
              <a:cs typeface="Times New Roman"/>
              <a:sym typeface="Times New Roman"/>
            </a:endParaRPr>
          </a:p>
        </p:txBody>
      </p:sp>
      <p:sp>
        <p:nvSpPr>
          <p:cNvPr id="147" name="Google Shape;147;p21"/>
          <p:cNvSpPr/>
          <p:nvPr/>
        </p:nvSpPr>
        <p:spPr>
          <a:xfrm>
            <a:off x="3210262" y="1303400"/>
            <a:ext cx="1744524" cy="126835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Metadata</a:t>
            </a:r>
            <a:r>
              <a:rPr lang="en"/>
              <a:t> / Blocks Data / Ledgers</a:t>
            </a:r>
            <a:endParaRPr/>
          </a:p>
        </p:txBody>
      </p:sp>
      <p:sp>
        <p:nvSpPr>
          <p:cNvPr id="148" name="Google Shape;148;p21"/>
          <p:cNvSpPr/>
          <p:nvPr/>
        </p:nvSpPr>
        <p:spPr>
          <a:xfrm>
            <a:off x="3509200" y="2757225"/>
            <a:ext cx="1283400" cy="53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System</a:t>
            </a:r>
            <a:endParaRPr b="1"/>
          </a:p>
        </p:txBody>
      </p:sp>
      <p:cxnSp>
        <p:nvCxnSpPr>
          <p:cNvPr id="149" name="Google Shape;149;p21"/>
          <p:cNvCxnSpPr/>
          <p:nvPr/>
        </p:nvCxnSpPr>
        <p:spPr>
          <a:xfrm>
            <a:off x="3942150" y="2521625"/>
            <a:ext cx="0" cy="3108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21"/>
          <p:cNvSpPr/>
          <p:nvPr/>
        </p:nvSpPr>
        <p:spPr>
          <a:xfrm>
            <a:off x="5283875" y="3489150"/>
            <a:ext cx="14940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Decryption</a:t>
            </a:r>
            <a:endParaRPr/>
          </a:p>
        </p:txBody>
      </p:sp>
      <p:sp>
        <p:nvSpPr>
          <p:cNvPr id="151" name="Google Shape;151;p21"/>
          <p:cNvSpPr/>
          <p:nvPr/>
        </p:nvSpPr>
        <p:spPr>
          <a:xfrm>
            <a:off x="1584150" y="3509200"/>
            <a:ext cx="13938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Encryption</a:t>
            </a:r>
            <a:endParaRPr/>
          </a:p>
        </p:txBody>
      </p:sp>
      <p:cxnSp>
        <p:nvCxnSpPr>
          <p:cNvPr id="152" name="Google Shape;152;p21"/>
          <p:cNvCxnSpPr>
            <a:stCxn id="151" idx="0"/>
            <a:endCxn id="148" idx="1"/>
          </p:cNvCxnSpPr>
          <p:nvPr/>
        </p:nvCxnSpPr>
        <p:spPr>
          <a:xfrm flipH="1" rot="10800000">
            <a:off x="2281050" y="3024700"/>
            <a:ext cx="1228200" cy="4845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21"/>
          <p:cNvCxnSpPr>
            <a:stCxn id="148" idx="3"/>
            <a:endCxn id="150" idx="0"/>
          </p:cNvCxnSpPr>
          <p:nvPr/>
        </p:nvCxnSpPr>
        <p:spPr>
          <a:xfrm>
            <a:off x="4792600" y="3024825"/>
            <a:ext cx="1238400" cy="4644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21"/>
          <p:cNvCxnSpPr/>
          <p:nvPr/>
        </p:nvCxnSpPr>
        <p:spPr>
          <a:xfrm rot="10800000">
            <a:off x="4351425" y="2365700"/>
            <a:ext cx="0" cy="411600"/>
          </a:xfrm>
          <a:prstGeom prst="straightConnector1">
            <a:avLst/>
          </a:prstGeom>
          <a:noFill/>
          <a:ln cap="flat" cmpd="sng" w="9525">
            <a:solidFill>
              <a:schemeClr val="dk2"/>
            </a:solidFill>
            <a:prstDash val="solid"/>
            <a:round/>
            <a:headEnd len="med" w="med" type="none"/>
            <a:tailEnd len="med" w="med" type="triangle"/>
          </a:ln>
        </p:spPr>
      </p:cxnSp>
      <p:sp>
        <p:nvSpPr>
          <p:cNvPr id="155" name="Google Shape;155;p21"/>
          <p:cNvSpPr txBox="1"/>
          <p:nvPr/>
        </p:nvSpPr>
        <p:spPr>
          <a:xfrm>
            <a:off x="1724525" y="2840375"/>
            <a:ext cx="159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Encrypted Data</a:t>
            </a:r>
            <a:endParaRPr>
              <a:latin typeface="Lato"/>
              <a:ea typeface="Lato"/>
              <a:cs typeface="Lato"/>
              <a:sym typeface="Lato"/>
            </a:endParaRPr>
          </a:p>
        </p:txBody>
      </p:sp>
      <p:sp>
        <p:nvSpPr>
          <p:cNvPr id="156" name="Google Shape;156;p21"/>
          <p:cNvSpPr txBox="1"/>
          <p:nvPr/>
        </p:nvSpPr>
        <p:spPr>
          <a:xfrm>
            <a:off x="5283875" y="2840375"/>
            <a:ext cx="29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Encrypted Data</a:t>
            </a:r>
            <a:endParaRPr>
              <a:latin typeface="Lato"/>
              <a:ea typeface="Lato"/>
              <a:cs typeface="Lato"/>
              <a:sym typeface="Lato"/>
            </a:endParaRPr>
          </a:p>
        </p:txBody>
      </p:sp>
      <p:sp>
        <p:nvSpPr>
          <p:cNvPr id="157" name="Google Shape;157;p21"/>
          <p:cNvSpPr txBox="1"/>
          <p:nvPr/>
        </p:nvSpPr>
        <p:spPr>
          <a:xfrm>
            <a:off x="4997100" y="1403675"/>
            <a:ext cx="11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Cloud</a:t>
            </a:r>
            <a:endParaRPr>
              <a:latin typeface="Lato"/>
              <a:ea typeface="Lato"/>
              <a:cs typeface="Lato"/>
              <a:sym typeface="Lato"/>
            </a:endParaRPr>
          </a:p>
        </p:txBody>
      </p:sp>
      <p:sp>
        <p:nvSpPr>
          <p:cNvPr id="158" name="Google Shape;158;p21"/>
          <p:cNvSpPr txBox="1"/>
          <p:nvPr/>
        </p:nvSpPr>
        <p:spPr>
          <a:xfrm>
            <a:off x="729450" y="3576700"/>
            <a:ext cx="56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Data</a:t>
            </a:r>
            <a:endParaRPr>
              <a:latin typeface="Lato"/>
              <a:ea typeface="Lato"/>
              <a:cs typeface="Lato"/>
              <a:sym typeface="Lato"/>
            </a:endParaRPr>
          </a:p>
        </p:txBody>
      </p:sp>
      <p:sp>
        <p:nvSpPr>
          <p:cNvPr id="159" name="Google Shape;159;p21"/>
          <p:cNvSpPr txBox="1"/>
          <p:nvPr/>
        </p:nvSpPr>
        <p:spPr>
          <a:xfrm>
            <a:off x="6982325" y="3292425"/>
            <a:ext cx="13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Receiver</a:t>
            </a:r>
            <a:endParaRPr b="1">
              <a:latin typeface="Lato"/>
              <a:ea typeface="Lato"/>
              <a:cs typeface="Lato"/>
              <a:sym typeface="Lato"/>
            </a:endParaRPr>
          </a:p>
        </p:txBody>
      </p:sp>
      <p:sp>
        <p:nvSpPr>
          <p:cNvPr id="160" name="Google Shape;160;p21"/>
          <p:cNvSpPr txBox="1"/>
          <p:nvPr/>
        </p:nvSpPr>
        <p:spPr>
          <a:xfrm>
            <a:off x="1769700" y="4251150"/>
            <a:ext cx="103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Public Key</a:t>
            </a:r>
            <a:endParaRPr b="1">
              <a:latin typeface="Lato"/>
              <a:ea typeface="Lato"/>
              <a:cs typeface="Lato"/>
              <a:sym typeface="Lato"/>
            </a:endParaRPr>
          </a:p>
        </p:txBody>
      </p:sp>
      <p:cxnSp>
        <p:nvCxnSpPr>
          <p:cNvPr id="161" name="Google Shape;161;p21"/>
          <p:cNvCxnSpPr>
            <a:stCxn id="160" idx="0"/>
            <a:endCxn id="151" idx="2"/>
          </p:cNvCxnSpPr>
          <p:nvPr/>
        </p:nvCxnSpPr>
        <p:spPr>
          <a:xfrm rot="10800000">
            <a:off x="2281050" y="4044450"/>
            <a:ext cx="4500" cy="206700"/>
          </a:xfrm>
          <a:prstGeom prst="straightConnector1">
            <a:avLst/>
          </a:prstGeom>
          <a:noFill/>
          <a:ln cap="flat" cmpd="sng" w="9525">
            <a:solidFill>
              <a:schemeClr val="dk2"/>
            </a:solidFill>
            <a:prstDash val="solid"/>
            <a:round/>
            <a:headEnd len="med" w="med" type="none"/>
            <a:tailEnd len="med" w="med" type="triangle"/>
          </a:ln>
        </p:spPr>
      </p:cxnSp>
      <p:sp>
        <p:nvSpPr>
          <p:cNvPr id="162" name="Google Shape;162;p21"/>
          <p:cNvSpPr txBox="1"/>
          <p:nvPr/>
        </p:nvSpPr>
        <p:spPr>
          <a:xfrm>
            <a:off x="5461325" y="4272925"/>
            <a:ext cx="1139100" cy="39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Private Key</a:t>
            </a:r>
            <a:endParaRPr b="1">
              <a:latin typeface="Lato"/>
              <a:ea typeface="Lato"/>
              <a:cs typeface="Lato"/>
              <a:sym typeface="Lato"/>
            </a:endParaRPr>
          </a:p>
        </p:txBody>
      </p:sp>
      <p:cxnSp>
        <p:nvCxnSpPr>
          <p:cNvPr id="163" name="Google Shape;163;p21"/>
          <p:cNvCxnSpPr>
            <a:stCxn id="162" idx="0"/>
            <a:endCxn id="150" idx="2"/>
          </p:cNvCxnSpPr>
          <p:nvPr/>
        </p:nvCxnSpPr>
        <p:spPr>
          <a:xfrm rot="10800000">
            <a:off x="6030875" y="4024225"/>
            <a:ext cx="0" cy="2487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1"/>
          <p:cNvCxnSpPr>
            <a:stCxn id="158" idx="3"/>
            <a:endCxn id="151" idx="1"/>
          </p:cNvCxnSpPr>
          <p:nvPr/>
        </p:nvCxnSpPr>
        <p:spPr>
          <a:xfrm>
            <a:off x="1297350" y="3776800"/>
            <a:ext cx="286800" cy="0"/>
          </a:xfrm>
          <a:prstGeom prst="straightConnector1">
            <a:avLst/>
          </a:prstGeom>
          <a:noFill/>
          <a:ln cap="flat" cmpd="sng" w="9525">
            <a:solidFill>
              <a:schemeClr val="dk2"/>
            </a:solidFill>
            <a:prstDash val="solid"/>
            <a:round/>
            <a:headEnd len="med" w="med" type="none"/>
            <a:tailEnd len="med" w="med" type="triangle"/>
          </a:ln>
        </p:spPr>
      </p:cxnSp>
      <p:sp>
        <p:nvSpPr>
          <p:cNvPr id="165" name="Google Shape;165;p21"/>
          <p:cNvSpPr txBox="1"/>
          <p:nvPr/>
        </p:nvSpPr>
        <p:spPr>
          <a:xfrm>
            <a:off x="629400" y="3292425"/>
            <a:ext cx="76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Sender</a:t>
            </a:r>
            <a:endParaRPr b="1">
              <a:latin typeface="Lato"/>
              <a:ea typeface="Lato"/>
              <a:cs typeface="Lato"/>
              <a:sym typeface="Lato"/>
            </a:endParaRPr>
          </a:p>
        </p:txBody>
      </p:sp>
      <p:sp>
        <p:nvSpPr>
          <p:cNvPr id="166" name="Google Shape;166;p21"/>
          <p:cNvSpPr txBox="1"/>
          <p:nvPr/>
        </p:nvSpPr>
        <p:spPr>
          <a:xfrm>
            <a:off x="7042475" y="3556650"/>
            <a:ext cx="76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Data</a:t>
            </a:r>
            <a:endParaRPr>
              <a:latin typeface="Lato"/>
              <a:ea typeface="Lato"/>
              <a:cs typeface="Lato"/>
              <a:sym typeface="Lato"/>
            </a:endParaRPr>
          </a:p>
        </p:txBody>
      </p:sp>
      <p:cxnSp>
        <p:nvCxnSpPr>
          <p:cNvPr id="167" name="Google Shape;167;p21"/>
          <p:cNvCxnSpPr>
            <a:stCxn id="150" idx="3"/>
            <a:endCxn id="166" idx="1"/>
          </p:cNvCxnSpPr>
          <p:nvPr/>
        </p:nvCxnSpPr>
        <p:spPr>
          <a:xfrm>
            <a:off x="6777875" y="3756750"/>
            <a:ext cx="264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