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aleway" charset="0"/>
      <p:regular r:id="rId23"/>
      <p:bold r:id="rId24"/>
      <p:italic r:id="rId25"/>
      <p:boldItalic r:id="rId26"/>
    </p:embeddedFont>
    <p:embeddedFont>
      <p:font typeface="Lato"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66263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566001e4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566001e4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566001e4a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566001e4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566001e4a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1566001e4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566001e4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1566001e4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152c2f649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152c2f649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49648e00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49648e00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2c2f64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2c2f64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152c2f649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152c2f64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ad84a193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ad84a193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ad84a193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ad84a193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566001e4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566001e4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566001e4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566001e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2152c2f649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2152c2f64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566001e4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566001e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566001e4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566001e4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49648e00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49648e0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49648e00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49648e00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152c2f64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152c2f6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566001e4a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566001e4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9648e00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9648e0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opamusidi@rguktsklm.ac.i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s.paperswithcode.com/paper/bbs-a-blockchain-big-data-sharing-syste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irjet.net/archives/V5/i12/IRJET-V5I12268.pdf" TargetMode="External"/><Relationship Id="rId4" Type="http://schemas.openxmlformats.org/officeDocument/2006/relationships/hyperlink" Target="https://link.springer.com/chapter/10.1007/978-981-15-2777-7_5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body" idx="1"/>
          </p:nvPr>
        </p:nvSpPr>
        <p:spPr>
          <a:xfrm>
            <a:off x="311700" y="1079275"/>
            <a:ext cx="8520600" cy="4133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75"/>
              <a:buFont typeface="Arial"/>
              <a:buNone/>
            </a:pPr>
            <a:r>
              <a:rPr lang="en" sz="1600" b="1">
                <a:solidFill>
                  <a:srgbClr val="0E101A"/>
                </a:solidFill>
                <a:latin typeface="Times New Roman"/>
                <a:ea typeface="Times New Roman"/>
                <a:cs typeface="Times New Roman"/>
                <a:sym typeface="Times New Roman"/>
              </a:rPr>
              <a:t>“Review-II of Major Project”</a:t>
            </a:r>
            <a:endParaRPr sz="1600" b="1">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600">
                <a:solidFill>
                  <a:srgbClr val="0E101A"/>
                </a:solidFill>
                <a:latin typeface="Times New Roman"/>
                <a:ea typeface="Times New Roman"/>
                <a:cs typeface="Times New Roman"/>
                <a:sym typeface="Times New Roman"/>
              </a:rPr>
              <a:t>for E-4 (2016)</a:t>
            </a:r>
            <a:endParaRPr sz="1600" i="1" u="sng">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275"/>
              <a:buNone/>
            </a:pPr>
            <a:r>
              <a:rPr lang="en" sz="1500" i="1">
                <a:solidFill>
                  <a:srgbClr val="0E101A"/>
                </a:solidFill>
                <a:latin typeface="Times New Roman"/>
                <a:ea typeface="Times New Roman"/>
                <a:cs typeface="Times New Roman"/>
                <a:sym typeface="Times New Roman"/>
              </a:rPr>
              <a:t>Submitted as part of Major Project</a:t>
            </a:r>
            <a:endParaRPr sz="1500" i="1">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275"/>
              <a:buNone/>
            </a:pPr>
            <a:endParaRPr sz="1600" i="1">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800" b="1">
                <a:solidFill>
                  <a:srgbClr val="0E101A"/>
                </a:solidFill>
                <a:latin typeface="Times New Roman"/>
                <a:ea typeface="Times New Roman"/>
                <a:cs typeface="Times New Roman"/>
                <a:sym typeface="Times New Roman"/>
              </a:rPr>
              <a:t>Authenticated and Secured Data Exchange by Digital Ledger</a:t>
            </a:r>
            <a:endParaRPr sz="1800" b="1">
              <a:solidFill>
                <a:srgbClr val="0E101A"/>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75"/>
              <a:buFont typeface="Arial"/>
              <a:buNone/>
            </a:pPr>
            <a:endParaRPr sz="1600">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V. Jaya Pushpa Sri (S160492)</a:t>
            </a:r>
            <a:endParaRPr sz="1500">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D. Divya (S160842)</a:t>
            </a:r>
            <a:endParaRPr sz="1500">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A. Sruthi Chowdary (S160933)</a:t>
            </a:r>
            <a:endParaRPr sz="1500">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K. S. Mounika (S160055)</a:t>
            </a:r>
            <a:endParaRPr sz="1500">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endParaRPr sz="1600">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500" i="1">
                <a:solidFill>
                  <a:srgbClr val="0E101A"/>
                </a:solidFill>
                <a:latin typeface="Times New Roman"/>
                <a:ea typeface="Times New Roman"/>
                <a:cs typeface="Times New Roman"/>
                <a:sym typeface="Times New Roman"/>
              </a:rPr>
              <a:t>Under the Supervision of:</a:t>
            </a:r>
            <a:endParaRPr sz="1500" i="1">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600" b="1">
                <a:solidFill>
                  <a:srgbClr val="0E101A"/>
                </a:solidFill>
                <a:latin typeface="Times New Roman"/>
                <a:ea typeface="Times New Roman"/>
                <a:cs typeface="Times New Roman"/>
                <a:sym typeface="Times New Roman"/>
              </a:rPr>
              <a:t>Ms. Roopa Musidi,</a:t>
            </a:r>
            <a:endParaRPr sz="1600" b="1">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Assistant Professor</a:t>
            </a:r>
            <a:r>
              <a:rPr lang="en" sz="1500" b="1">
                <a:solidFill>
                  <a:srgbClr val="0E101A"/>
                </a:solidFill>
                <a:latin typeface="Times New Roman"/>
                <a:ea typeface="Times New Roman"/>
                <a:cs typeface="Times New Roman"/>
                <a:sym typeface="Times New Roman"/>
              </a:rPr>
              <a:t>,</a:t>
            </a:r>
            <a:endParaRPr sz="1500" b="1">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600" b="1">
                <a:solidFill>
                  <a:srgbClr val="0E101A"/>
                </a:solidFill>
                <a:latin typeface="Times New Roman"/>
                <a:ea typeface="Times New Roman"/>
                <a:cs typeface="Times New Roman"/>
                <a:sym typeface="Times New Roman"/>
              </a:rPr>
              <a:t>Department of Computer Science and Engineering</a:t>
            </a:r>
            <a:endParaRPr sz="1600" b="1">
              <a:solidFill>
                <a:srgbClr val="0E101A"/>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75"/>
              <a:buFont typeface="Arial"/>
              <a:buNone/>
            </a:pPr>
            <a:r>
              <a:rPr lang="en" sz="1600">
                <a:solidFill>
                  <a:srgbClr val="0E101A"/>
                </a:solidFill>
                <a:latin typeface="Times New Roman"/>
                <a:ea typeface="Times New Roman"/>
                <a:cs typeface="Times New Roman"/>
                <a:sym typeface="Times New Roman"/>
              </a:rPr>
              <a:t>Email: </a:t>
            </a:r>
            <a:r>
              <a:rPr lang="en" sz="1600" u="sng">
                <a:solidFill>
                  <a:srgbClr val="0E101A"/>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roopamusidi@rguktsklm.ac.in</a:t>
            </a:r>
            <a:endParaRPr sz="1600">
              <a:solidFill>
                <a:srgbClr val="0E101A"/>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75"/>
              <a:buNone/>
            </a:pPr>
            <a:endParaRPr sz="1600">
              <a:solidFill>
                <a:srgbClr val="0E101A"/>
              </a:solidFill>
              <a:latin typeface="Times New Roman"/>
              <a:ea typeface="Times New Roman"/>
              <a:cs typeface="Times New Roman"/>
              <a:sym typeface="Times New Roman"/>
            </a:endParaRPr>
          </a:p>
        </p:txBody>
      </p:sp>
      <p:pic>
        <p:nvPicPr>
          <p:cNvPr id="87" name="Google Shape;87;p13"/>
          <p:cNvPicPr preferRelativeResize="0"/>
          <p:nvPr/>
        </p:nvPicPr>
        <p:blipFill>
          <a:blip r:embed="rId4">
            <a:alphaModFix/>
          </a:blip>
          <a:stretch>
            <a:fillRect/>
          </a:stretch>
        </p:blipFill>
        <p:spPr>
          <a:xfrm>
            <a:off x="808525" y="136025"/>
            <a:ext cx="7526959" cy="114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238175" y="656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Proposed System </a:t>
            </a:r>
            <a:endParaRPr sz="2540">
              <a:latin typeface="Times New Roman"/>
              <a:ea typeface="Times New Roman"/>
              <a:cs typeface="Times New Roman"/>
              <a:sym typeface="Times New Roman"/>
            </a:endParaRPr>
          </a:p>
        </p:txBody>
      </p:sp>
      <p:sp>
        <p:nvSpPr>
          <p:cNvPr id="153" name="Google Shape;153;p22"/>
          <p:cNvSpPr/>
          <p:nvPr/>
        </p:nvSpPr>
        <p:spPr>
          <a:xfrm>
            <a:off x="3210262" y="1303400"/>
            <a:ext cx="1744524" cy="126835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Metadata / Blocks Data / Ledgers</a:t>
            </a:r>
            <a:endParaRPr/>
          </a:p>
        </p:txBody>
      </p:sp>
      <p:sp>
        <p:nvSpPr>
          <p:cNvPr id="154" name="Google Shape;154;p22"/>
          <p:cNvSpPr/>
          <p:nvPr/>
        </p:nvSpPr>
        <p:spPr>
          <a:xfrm>
            <a:off x="3509200" y="2757225"/>
            <a:ext cx="12834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System</a:t>
            </a:r>
            <a:endParaRPr b="1"/>
          </a:p>
        </p:txBody>
      </p:sp>
      <p:cxnSp>
        <p:nvCxnSpPr>
          <p:cNvPr id="155" name="Google Shape;155;p22"/>
          <p:cNvCxnSpPr/>
          <p:nvPr/>
        </p:nvCxnSpPr>
        <p:spPr>
          <a:xfrm>
            <a:off x="3942150" y="2521625"/>
            <a:ext cx="0" cy="31080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22"/>
          <p:cNvSpPr/>
          <p:nvPr/>
        </p:nvSpPr>
        <p:spPr>
          <a:xfrm>
            <a:off x="5283875" y="3489150"/>
            <a:ext cx="1494000" cy="53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Decryption</a:t>
            </a:r>
            <a:endParaRPr/>
          </a:p>
        </p:txBody>
      </p:sp>
      <p:sp>
        <p:nvSpPr>
          <p:cNvPr id="157" name="Google Shape;157;p22"/>
          <p:cNvSpPr/>
          <p:nvPr/>
        </p:nvSpPr>
        <p:spPr>
          <a:xfrm>
            <a:off x="1584150" y="3509200"/>
            <a:ext cx="1393800" cy="53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Encryption</a:t>
            </a:r>
            <a:endParaRPr/>
          </a:p>
        </p:txBody>
      </p:sp>
      <p:cxnSp>
        <p:nvCxnSpPr>
          <p:cNvPr id="158" name="Google Shape;158;p22"/>
          <p:cNvCxnSpPr>
            <a:stCxn id="157" idx="0"/>
            <a:endCxn id="154" idx="1"/>
          </p:cNvCxnSpPr>
          <p:nvPr/>
        </p:nvCxnSpPr>
        <p:spPr>
          <a:xfrm rot="10800000" flipH="1">
            <a:off x="2281050" y="3024700"/>
            <a:ext cx="1228200" cy="484500"/>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59;p22"/>
          <p:cNvCxnSpPr>
            <a:stCxn id="154" idx="3"/>
            <a:endCxn id="156" idx="0"/>
          </p:cNvCxnSpPr>
          <p:nvPr/>
        </p:nvCxnSpPr>
        <p:spPr>
          <a:xfrm>
            <a:off x="4792600" y="3024825"/>
            <a:ext cx="1238400" cy="464400"/>
          </a:xfrm>
          <a:prstGeom prst="straightConnector1">
            <a:avLst/>
          </a:prstGeom>
          <a:noFill/>
          <a:ln w="9525" cap="flat" cmpd="sng">
            <a:solidFill>
              <a:schemeClr val="dk2"/>
            </a:solidFill>
            <a:prstDash val="solid"/>
            <a:round/>
            <a:headEnd type="none" w="med" len="med"/>
            <a:tailEnd type="triangle" w="med" len="med"/>
          </a:ln>
        </p:spPr>
      </p:cxnSp>
      <p:cxnSp>
        <p:nvCxnSpPr>
          <p:cNvPr id="160" name="Google Shape;160;p22"/>
          <p:cNvCxnSpPr/>
          <p:nvPr/>
        </p:nvCxnSpPr>
        <p:spPr>
          <a:xfrm rot="10800000">
            <a:off x="4351425" y="2365700"/>
            <a:ext cx="0" cy="411600"/>
          </a:xfrm>
          <a:prstGeom prst="straightConnector1">
            <a:avLst/>
          </a:prstGeom>
          <a:noFill/>
          <a:ln w="9525" cap="flat" cmpd="sng">
            <a:solidFill>
              <a:schemeClr val="dk2"/>
            </a:solidFill>
            <a:prstDash val="solid"/>
            <a:round/>
            <a:headEnd type="none" w="med" len="med"/>
            <a:tailEnd type="triangle" w="med" len="med"/>
          </a:ln>
        </p:spPr>
      </p:cxnSp>
      <p:sp>
        <p:nvSpPr>
          <p:cNvPr id="161" name="Google Shape;161;p22"/>
          <p:cNvSpPr txBox="1"/>
          <p:nvPr/>
        </p:nvSpPr>
        <p:spPr>
          <a:xfrm>
            <a:off x="1724525" y="2840375"/>
            <a:ext cx="15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Encrypted Data</a:t>
            </a:r>
            <a:endParaRPr>
              <a:latin typeface="Lato"/>
              <a:ea typeface="Lato"/>
              <a:cs typeface="Lato"/>
              <a:sym typeface="Lato"/>
            </a:endParaRPr>
          </a:p>
        </p:txBody>
      </p:sp>
      <p:sp>
        <p:nvSpPr>
          <p:cNvPr id="162" name="Google Shape;162;p22"/>
          <p:cNvSpPr txBox="1"/>
          <p:nvPr/>
        </p:nvSpPr>
        <p:spPr>
          <a:xfrm>
            <a:off x="5283875" y="2840375"/>
            <a:ext cx="293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Encrypted Data</a:t>
            </a:r>
            <a:endParaRPr>
              <a:latin typeface="Lato"/>
              <a:ea typeface="Lato"/>
              <a:cs typeface="Lato"/>
              <a:sym typeface="Lato"/>
            </a:endParaRPr>
          </a:p>
        </p:txBody>
      </p:sp>
      <p:sp>
        <p:nvSpPr>
          <p:cNvPr id="163" name="Google Shape;163;p22"/>
          <p:cNvSpPr txBox="1"/>
          <p:nvPr/>
        </p:nvSpPr>
        <p:spPr>
          <a:xfrm>
            <a:off x="4997100" y="1403675"/>
            <a:ext cx="113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Cloud</a:t>
            </a:r>
            <a:endParaRPr>
              <a:latin typeface="Lato"/>
              <a:ea typeface="Lato"/>
              <a:cs typeface="Lato"/>
              <a:sym typeface="Lato"/>
            </a:endParaRPr>
          </a:p>
        </p:txBody>
      </p:sp>
      <p:sp>
        <p:nvSpPr>
          <p:cNvPr id="164" name="Google Shape;164;p22"/>
          <p:cNvSpPr txBox="1"/>
          <p:nvPr/>
        </p:nvSpPr>
        <p:spPr>
          <a:xfrm>
            <a:off x="729450" y="3576700"/>
            <a:ext cx="56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Data</a:t>
            </a:r>
            <a:endParaRPr>
              <a:latin typeface="Lato"/>
              <a:ea typeface="Lato"/>
              <a:cs typeface="Lato"/>
              <a:sym typeface="Lato"/>
            </a:endParaRPr>
          </a:p>
        </p:txBody>
      </p:sp>
      <p:sp>
        <p:nvSpPr>
          <p:cNvPr id="165" name="Google Shape;165;p22"/>
          <p:cNvSpPr txBox="1"/>
          <p:nvPr/>
        </p:nvSpPr>
        <p:spPr>
          <a:xfrm>
            <a:off x="6982325" y="3292425"/>
            <a:ext cx="135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Receiver</a:t>
            </a:r>
            <a:endParaRPr b="1">
              <a:latin typeface="Lato"/>
              <a:ea typeface="Lato"/>
              <a:cs typeface="Lato"/>
              <a:sym typeface="Lato"/>
            </a:endParaRPr>
          </a:p>
        </p:txBody>
      </p:sp>
      <p:sp>
        <p:nvSpPr>
          <p:cNvPr id="166" name="Google Shape;166;p22"/>
          <p:cNvSpPr txBox="1"/>
          <p:nvPr/>
        </p:nvSpPr>
        <p:spPr>
          <a:xfrm>
            <a:off x="1769700" y="4251150"/>
            <a:ext cx="103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Public Key</a:t>
            </a:r>
            <a:endParaRPr b="1">
              <a:latin typeface="Lato"/>
              <a:ea typeface="Lato"/>
              <a:cs typeface="Lato"/>
              <a:sym typeface="Lato"/>
            </a:endParaRPr>
          </a:p>
        </p:txBody>
      </p:sp>
      <p:cxnSp>
        <p:nvCxnSpPr>
          <p:cNvPr id="167" name="Google Shape;167;p22"/>
          <p:cNvCxnSpPr>
            <a:stCxn id="166" idx="0"/>
            <a:endCxn id="157" idx="2"/>
          </p:cNvCxnSpPr>
          <p:nvPr/>
        </p:nvCxnSpPr>
        <p:spPr>
          <a:xfrm rot="10800000">
            <a:off x="2281050" y="4044450"/>
            <a:ext cx="4500" cy="206700"/>
          </a:xfrm>
          <a:prstGeom prst="straightConnector1">
            <a:avLst/>
          </a:prstGeom>
          <a:noFill/>
          <a:ln w="9525" cap="flat" cmpd="sng">
            <a:solidFill>
              <a:schemeClr val="dk2"/>
            </a:solidFill>
            <a:prstDash val="solid"/>
            <a:round/>
            <a:headEnd type="none" w="med" len="med"/>
            <a:tailEnd type="triangle" w="med" len="med"/>
          </a:ln>
        </p:spPr>
      </p:cxnSp>
      <p:sp>
        <p:nvSpPr>
          <p:cNvPr id="168" name="Google Shape;168;p22"/>
          <p:cNvSpPr txBox="1"/>
          <p:nvPr/>
        </p:nvSpPr>
        <p:spPr>
          <a:xfrm>
            <a:off x="5461325" y="4272925"/>
            <a:ext cx="1139100" cy="39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Private Key</a:t>
            </a:r>
            <a:endParaRPr b="1">
              <a:latin typeface="Lato"/>
              <a:ea typeface="Lato"/>
              <a:cs typeface="Lato"/>
              <a:sym typeface="Lato"/>
            </a:endParaRPr>
          </a:p>
        </p:txBody>
      </p:sp>
      <p:cxnSp>
        <p:nvCxnSpPr>
          <p:cNvPr id="169" name="Google Shape;169;p22"/>
          <p:cNvCxnSpPr>
            <a:stCxn id="168" idx="0"/>
            <a:endCxn id="156" idx="2"/>
          </p:cNvCxnSpPr>
          <p:nvPr/>
        </p:nvCxnSpPr>
        <p:spPr>
          <a:xfrm rot="10800000">
            <a:off x="6030875" y="4024225"/>
            <a:ext cx="0" cy="248700"/>
          </a:xfrm>
          <a:prstGeom prst="straightConnector1">
            <a:avLst/>
          </a:prstGeom>
          <a:noFill/>
          <a:ln w="9525" cap="flat" cmpd="sng">
            <a:solidFill>
              <a:schemeClr val="dk2"/>
            </a:solidFill>
            <a:prstDash val="solid"/>
            <a:round/>
            <a:headEnd type="none" w="med" len="med"/>
            <a:tailEnd type="triangle" w="med" len="med"/>
          </a:ln>
        </p:spPr>
      </p:cxnSp>
      <p:cxnSp>
        <p:nvCxnSpPr>
          <p:cNvPr id="170" name="Google Shape;170;p22"/>
          <p:cNvCxnSpPr>
            <a:stCxn id="164" idx="3"/>
            <a:endCxn id="157" idx="1"/>
          </p:cNvCxnSpPr>
          <p:nvPr/>
        </p:nvCxnSpPr>
        <p:spPr>
          <a:xfrm>
            <a:off x="1297350" y="3776800"/>
            <a:ext cx="286800" cy="0"/>
          </a:xfrm>
          <a:prstGeom prst="straightConnector1">
            <a:avLst/>
          </a:prstGeom>
          <a:noFill/>
          <a:ln w="9525" cap="flat" cmpd="sng">
            <a:solidFill>
              <a:schemeClr val="dk2"/>
            </a:solidFill>
            <a:prstDash val="solid"/>
            <a:round/>
            <a:headEnd type="none" w="med" len="med"/>
            <a:tailEnd type="triangle" w="med" len="med"/>
          </a:ln>
        </p:spPr>
      </p:cxnSp>
      <p:sp>
        <p:nvSpPr>
          <p:cNvPr id="171" name="Google Shape;171;p22"/>
          <p:cNvSpPr txBox="1"/>
          <p:nvPr/>
        </p:nvSpPr>
        <p:spPr>
          <a:xfrm>
            <a:off x="629400" y="3292425"/>
            <a:ext cx="76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Sender</a:t>
            </a:r>
            <a:endParaRPr b="1">
              <a:latin typeface="Lato"/>
              <a:ea typeface="Lato"/>
              <a:cs typeface="Lato"/>
              <a:sym typeface="Lato"/>
            </a:endParaRPr>
          </a:p>
        </p:txBody>
      </p:sp>
      <p:sp>
        <p:nvSpPr>
          <p:cNvPr id="172" name="Google Shape;172;p22"/>
          <p:cNvSpPr txBox="1"/>
          <p:nvPr/>
        </p:nvSpPr>
        <p:spPr>
          <a:xfrm>
            <a:off x="7042475" y="3556650"/>
            <a:ext cx="76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Data</a:t>
            </a:r>
            <a:endParaRPr>
              <a:latin typeface="Lato"/>
              <a:ea typeface="Lato"/>
              <a:cs typeface="Lato"/>
              <a:sym typeface="Lato"/>
            </a:endParaRPr>
          </a:p>
        </p:txBody>
      </p:sp>
      <p:cxnSp>
        <p:nvCxnSpPr>
          <p:cNvPr id="173" name="Google Shape;173;p22"/>
          <p:cNvCxnSpPr>
            <a:stCxn id="156" idx="3"/>
            <a:endCxn id="172" idx="1"/>
          </p:cNvCxnSpPr>
          <p:nvPr/>
        </p:nvCxnSpPr>
        <p:spPr>
          <a:xfrm>
            <a:off x="6777875" y="3756750"/>
            <a:ext cx="264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4450" y="6546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Advantages</a:t>
            </a:r>
            <a:endParaRPr sz="2540">
              <a:latin typeface="Times New Roman"/>
              <a:ea typeface="Times New Roman"/>
              <a:cs typeface="Times New Roman"/>
              <a:sym typeface="Times New Roman"/>
            </a:endParaRPr>
          </a:p>
        </p:txBody>
      </p:sp>
      <p:sp>
        <p:nvSpPr>
          <p:cNvPr id="179" name="Google Shape;179;p23"/>
          <p:cNvSpPr txBox="1">
            <a:spLocks noGrp="1"/>
          </p:cNvSpPr>
          <p:nvPr>
            <p:ph type="body" idx="1"/>
          </p:nvPr>
        </p:nvSpPr>
        <p:spPr>
          <a:xfrm>
            <a:off x="729450" y="1608525"/>
            <a:ext cx="7688700" cy="27312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Data security by End to end encryption </a:t>
            </a:r>
            <a:endParaRPr sz="1600">
              <a:solidFill>
                <a:srgbClr val="0E101A"/>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Transparency with users</a:t>
            </a:r>
            <a:endParaRPr sz="1600">
              <a:solidFill>
                <a:srgbClr val="0E101A"/>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Data control </a:t>
            </a:r>
            <a:endParaRPr sz="1600">
              <a:solidFill>
                <a:srgbClr val="0E101A"/>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Zero trust practice</a:t>
            </a:r>
            <a:endParaRPr sz="1600">
              <a:solidFill>
                <a:srgbClr val="0E101A"/>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Immutability of data</a:t>
            </a:r>
            <a:endParaRPr sz="1600">
              <a:solidFill>
                <a:srgbClr val="0E101A"/>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228650" y="650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b="1">
                <a:latin typeface="Times New Roman"/>
                <a:ea typeface="Times New Roman"/>
                <a:cs typeface="Times New Roman"/>
                <a:sym typeface="Times New Roman"/>
              </a:rPr>
              <a:t>Technology Used </a:t>
            </a:r>
            <a:endParaRPr sz="2540" b="1">
              <a:latin typeface="Times New Roman"/>
              <a:ea typeface="Times New Roman"/>
              <a:cs typeface="Times New Roman"/>
              <a:sym typeface="Times New Roman"/>
            </a:endParaRPr>
          </a:p>
        </p:txBody>
      </p:sp>
      <p:sp>
        <p:nvSpPr>
          <p:cNvPr id="185" name="Google Shape;185;p24"/>
          <p:cNvSpPr txBox="1">
            <a:spLocks noGrp="1"/>
          </p:cNvSpPr>
          <p:nvPr>
            <p:ph type="body" idx="1"/>
          </p:nvPr>
        </p:nvSpPr>
        <p:spPr>
          <a:xfrm>
            <a:off x="729450" y="1408475"/>
            <a:ext cx="7688700" cy="29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E101A"/>
                </a:solidFill>
                <a:latin typeface="Times New Roman"/>
                <a:ea typeface="Times New Roman"/>
                <a:cs typeface="Times New Roman"/>
                <a:sym typeface="Times New Roman"/>
              </a:rPr>
              <a:t>Block chain</a:t>
            </a:r>
            <a:endParaRPr sz="1600" b="1">
              <a:solidFill>
                <a:srgbClr val="0E101A"/>
              </a:solidFill>
              <a:latin typeface="Times New Roman"/>
              <a:ea typeface="Times New Roman"/>
              <a:cs typeface="Times New Roman"/>
              <a:sym typeface="Times New Roman"/>
            </a:endParaRPr>
          </a:p>
          <a:p>
            <a:pPr marL="0" lvl="0" indent="0" algn="l" rtl="0">
              <a:spcBef>
                <a:spcPts val="1200"/>
              </a:spcBef>
              <a:spcAft>
                <a:spcPts val="0"/>
              </a:spcAft>
              <a:buNone/>
            </a:pPr>
            <a:r>
              <a:rPr lang="en" sz="1600">
                <a:solidFill>
                  <a:srgbClr val="0E101A"/>
                </a:solidFill>
                <a:latin typeface="Times New Roman"/>
                <a:ea typeface="Times New Roman"/>
                <a:cs typeface="Times New Roman"/>
                <a:sym typeface="Times New Roman"/>
              </a:rPr>
              <a:t>	Transparency with Users, and A Zero Trust Practice</a:t>
            </a:r>
            <a:endParaRPr sz="1600">
              <a:solidFill>
                <a:srgbClr val="0E101A"/>
              </a:solidFill>
              <a:latin typeface="Times New Roman"/>
              <a:ea typeface="Times New Roman"/>
              <a:cs typeface="Times New Roman"/>
              <a:sym typeface="Times New Roman"/>
            </a:endParaRPr>
          </a:p>
          <a:p>
            <a:pPr marL="0" lvl="0" indent="457200" algn="l" rtl="0">
              <a:spcBef>
                <a:spcPts val="1200"/>
              </a:spcBef>
              <a:spcAft>
                <a:spcPts val="0"/>
              </a:spcAft>
              <a:buNone/>
            </a:pPr>
            <a:r>
              <a:rPr lang="en" sz="1600">
                <a:solidFill>
                  <a:srgbClr val="0E101A"/>
                </a:solidFill>
                <a:latin typeface="Times New Roman"/>
                <a:ea typeface="Times New Roman"/>
                <a:cs typeface="Times New Roman"/>
                <a:sym typeface="Times New Roman"/>
              </a:rPr>
              <a:t>To make a secured network and transparent ledger</a:t>
            </a:r>
            <a:endParaRPr sz="1600">
              <a:solidFill>
                <a:srgbClr val="0E101A"/>
              </a:solidFill>
              <a:latin typeface="Times New Roman"/>
              <a:ea typeface="Times New Roman"/>
              <a:cs typeface="Times New Roman"/>
              <a:sym typeface="Times New Roman"/>
            </a:endParaRPr>
          </a:p>
          <a:p>
            <a:pPr marL="0" lvl="0" indent="0" algn="l" rtl="0">
              <a:spcBef>
                <a:spcPts val="1200"/>
              </a:spcBef>
              <a:spcAft>
                <a:spcPts val="0"/>
              </a:spcAft>
              <a:buNone/>
            </a:pPr>
            <a:r>
              <a:rPr lang="en" sz="1600">
                <a:solidFill>
                  <a:srgbClr val="0E101A"/>
                </a:solidFill>
                <a:latin typeface="Times New Roman"/>
                <a:ea typeface="Times New Roman"/>
                <a:cs typeface="Times New Roman"/>
                <a:sym typeface="Times New Roman"/>
              </a:rPr>
              <a:t>	</a:t>
            </a:r>
            <a:endParaRPr sz="1600">
              <a:solidFill>
                <a:srgbClr val="0E101A"/>
              </a:solidFill>
              <a:latin typeface="Times New Roman"/>
              <a:ea typeface="Times New Roman"/>
              <a:cs typeface="Times New Roman"/>
              <a:sym typeface="Times New Roman"/>
            </a:endParaRPr>
          </a:p>
          <a:p>
            <a:pPr marL="0" lvl="0" indent="0" algn="l" rtl="0">
              <a:spcBef>
                <a:spcPts val="1200"/>
              </a:spcBef>
              <a:spcAft>
                <a:spcPts val="0"/>
              </a:spcAft>
              <a:buNone/>
            </a:pPr>
            <a:r>
              <a:rPr lang="en" sz="1600" b="1">
                <a:solidFill>
                  <a:srgbClr val="0E101A"/>
                </a:solidFill>
                <a:latin typeface="Times New Roman"/>
                <a:ea typeface="Times New Roman"/>
                <a:cs typeface="Times New Roman"/>
                <a:sym typeface="Times New Roman"/>
              </a:rPr>
              <a:t>Cryptography</a:t>
            </a:r>
            <a:endParaRPr sz="1600" b="1">
              <a:solidFill>
                <a:srgbClr val="0E101A"/>
              </a:solidFill>
              <a:latin typeface="Times New Roman"/>
              <a:ea typeface="Times New Roman"/>
              <a:cs typeface="Times New Roman"/>
              <a:sym typeface="Times New Roman"/>
            </a:endParaRPr>
          </a:p>
          <a:p>
            <a:pPr marL="0" lvl="0" indent="0" algn="l" rtl="0">
              <a:spcBef>
                <a:spcPts val="1200"/>
              </a:spcBef>
              <a:spcAft>
                <a:spcPts val="0"/>
              </a:spcAft>
              <a:buNone/>
            </a:pPr>
            <a:r>
              <a:rPr lang="en" sz="1600">
                <a:solidFill>
                  <a:srgbClr val="0E101A"/>
                </a:solidFill>
                <a:latin typeface="Times New Roman"/>
                <a:ea typeface="Times New Roman"/>
                <a:cs typeface="Times New Roman"/>
                <a:sym typeface="Times New Roman"/>
              </a:rPr>
              <a:t>	End to end encryption for secure data exchange</a:t>
            </a:r>
            <a:endParaRPr sz="1600">
              <a:solidFill>
                <a:srgbClr val="0E101A"/>
              </a:solidFill>
              <a:latin typeface="Times New Roman"/>
              <a:ea typeface="Times New Roman"/>
              <a:cs typeface="Times New Roman"/>
              <a:sym typeface="Times New Roman"/>
            </a:endParaRPr>
          </a:p>
          <a:p>
            <a:pPr marL="0" lvl="0" indent="0" algn="l" rtl="0">
              <a:spcBef>
                <a:spcPts val="1200"/>
              </a:spcBef>
              <a:spcAft>
                <a:spcPts val="0"/>
              </a:spcAft>
              <a:buNone/>
            </a:pPr>
            <a:r>
              <a:rPr lang="en" sz="1600"/>
              <a:t>	</a:t>
            </a:r>
            <a:endParaRPr sz="1600"/>
          </a:p>
          <a:p>
            <a:pPr marL="0" lvl="0" indent="0" algn="l" rtl="0">
              <a:spcBef>
                <a:spcPts val="1200"/>
              </a:spcBef>
              <a:spcAft>
                <a:spcPts val="1200"/>
              </a:spcAft>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467600" y="6453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Implementation</a:t>
            </a:r>
            <a:endParaRPr sz="2540">
              <a:latin typeface="Times New Roman"/>
              <a:ea typeface="Times New Roman"/>
              <a:cs typeface="Times New Roman"/>
              <a:sym typeface="Times New Roman"/>
            </a:endParaRPr>
          </a:p>
        </p:txBody>
      </p:sp>
      <p:sp>
        <p:nvSpPr>
          <p:cNvPr id="191" name="Google Shape;191;p25"/>
          <p:cNvSpPr txBox="1">
            <a:spLocks noGrp="1"/>
          </p:cNvSpPr>
          <p:nvPr>
            <p:ph type="body" idx="1"/>
          </p:nvPr>
        </p:nvSpPr>
        <p:spPr>
          <a:xfrm>
            <a:off x="729450" y="1365375"/>
            <a:ext cx="7688700" cy="297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End to End Encryption : RSA Algorithm</a:t>
            </a:r>
            <a:endParaRPr sz="160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600">
                <a:solidFill>
                  <a:schemeClr val="dk2"/>
                </a:solidFill>
                <a:latin typeface="Times New Roman"/>
                <a:ea typeface="Times New Roman"/>
                <a:cs typeface="Times New Roman"/>
                <a:sym typeface="Times New Roman"/>
              </a:rPr>
              <a:t>Hashing Algorithm : SHA512</a:t>
            </a:r>
            <a:endParaRPr sz="160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600">
                <a:solidFill>
                  <a:schemeClr val="dk2"/>
                </a:solidFill>
                <a:latin typeface="Times New Roman"/>
                <a:ea typeface="Times New Roman"/>
                <a:cs typeface="Times New Roman"/>
                <a:sym typeface="Times New Roman"/>
              </a:rPr>
              <a:t>Blockchain implementation : Python</a:t>
            </a:r>
            <a:endParaRPr sz="160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600">
                <a:solidFill>
                  <a:schemeClr val="dk2"/>
                </a:solidFill>
                <a:latin typeface="Times New Roman"/>
                <a:ea typeface="Times New Roman"/>
                <a:cs typeface="Times New Roman"/>
                <a:sym typeface="Times New Roman"/>
              </a:rPr>
              <a:t>API : FastAPI</a:t>
            </a:r>
            <a:endParaRPr sz="160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chemeClr val="dk2"/>
                </a:solidFill>
                <a:latin typeface="Times New Roman"/>
                <a:ea typeface="Times New Roman"/>
                <a:cs typeface="Times New Roman"/>
                <a:sym typeface="Times New Roman"/>
              </a:rPr>
              <a:t>Asynchronous Server Gateway Interface  : uvicorn</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228675" y="650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Model</a:t>
            </a:r>
            <a:endParaRPr sz="2540" b="1">
              <a:latin typeface="Times New Roman"/>
              <a:ea typeface="Times New Roman"/>
              <a:cs typeface="Times New Roman"/>
              <a:sym typeface="Times New Roman"/>
            </a:endParaRPr>
          </a:p>
        </p:txBody>
      </p:sp>
      <p:pic>
        <p:nvPicPr>
          <p:cNvPr id="197" name="Google Shape;197;p26"/>
          <p:cNvPicPr preferRelativeResize="0"/>
          <p:nvPr/>
        </p:nvPicPr>
        <p:blipFill>
          <a:blip r:embed="rId3">
            <a:alphaModFix/>
          </a:blip>
          <a:stretch>
            <a:fillRect/>
          </a:stretch>
        </p:blipFill>
        <p:spPr>
          <a:xfrm>
            <a:off x="730050" y="1261550"/>
            <a:ext cx="7187325" cy="3797775"/>
          </a:xfrm>
          <a:prstGeom prst="rect">
            <a:avLst/>
          </a:prstGeom>
          <a:noFill/>
          <a:ln>
            <a:noFill/>
          </a:ln>
        </p:spPr>
      </p:pic>
      <p:sp>
        <p:nvSpPr>
          <p:cNvPr id="198" name="Google Shape;198;p26"/>
          <p:cNvSpPr/>
          <p:nvPr/>
        </p:nvSpPr>
        <p:spPr>
          <a:xfrm>
            <a:off x="3843600" y="3862300"/>
            <a:ext cx="728400" cy="308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User Account</a:t>
            </a:r>
            <a:endParaRPr sz="10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439550" y="561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Block Chain</a:t>
            </a:r>
            <a:endParaRPr sz="2540">
              <a:latin typeface="Times New Roman"/>
              <a:ea typeface="Times New Roman"/>
              <a:cs typeface="Times New Roman"/>
              <a:sym typeface="Times New Roman"/>
            </a:endParaRPr>
          </a:p>
        </p:txBody>
      </p:sp>
      <p:sp>
        <p:nvSpPr>
          <p:cNvPr id="204" name="Google Shape;204;p27"/>
          <p:cNvSpPr txBox="1">
            <a:spLocks noGrp="1"/>
          </p:cNvSpPr>
          <p:nvPr>
            <p:ph type="body" idx="1"/>
          </p:nvPr>
        </p:nvSpPr>
        <p:spPr>
          <a:xfrm>
            <a:off x="727650" y="1374725"/>
            <a:ext cx="7688700" cy="343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5" name="Google Shape;205;p27"/>
          <p:cNvSpPr/>
          <p:nvPr/>
        </p:nvSpPr>
        <p:spPr>
          <a:xfrm>
            <a:off x="727638" y="1447550"/>
            <a:ext cx="1538700" cy="290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a:p>
            <a:pPr marL="0" lvl="0" indent="0" algn="ctr" rtl="0">
              <a:spcBef>
                <a:spcPts val="0"/>
              </a:spcBef>
              <a:spcAft>
                <a:spcPts val="0"/>
              </a:spcAft>
              <a:buNone/>
            </a:pPr>
            <a:r>
              <a:rPr lang="en" sz="1300" b="1"/>
              <a:t>Genesis Block</a:t>
            </a:r>
            <a:endParaRPr sz="1300"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r>
              <a:rPr lang="en" b="1"/>
              <a:t>Transaction</a:t>
            </a:r>
            <a:endParaRPr b="1"/>
          </a:p>
        </p:txBody>
      </p:sp>
      <p:sp>
        <p:nvSpPr>
          <p:cNvPr id="206" name="Google Shape;206;p27"/>
          <p:cNvSpPr/>
          <p:nvPr/>
        </p:nvSpPr>
        <p:spPr>
          <a:xfrm>
            <a:off x="833784" y="2008250"/>
            <a:ext cx="1290900" cy="170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Index</a:t>
            </a:r>
            <a:endParaRPr sz="1100"/>
          </a:p>
          <a:p>
            <a:pPr marL="0" lvl="0" indent="0" algn="l" rtl="0">
              <a:lnSpc>
                <a:spcPct val="115000"/>
              </a:lnSpc>
              <a:spcBef>
                <a:spcPts val="0"/>
              </a:spcBef>
              <a:spcAft>
                <a:spcPts val="0"/>
              </a:spcAft>
              <a:buNone/>
            </a:pPr>
            <a:r>
              <a:rPr lang="en" sz="1100"/>
              <a:t>Time Stamp</a:t>
            </a:r>
            <a:endParaRPr sz="1100"/>
          </a:p>
          <a:p>
            <a:pPr marL="0" lvl="0" indent="0" algn="l" rtl="0">
              <a:lnSpc>
                <a:spcPct val="115000"/>
              </a:lnSpc>
              <a:spcBef>
                <a:spcPts val="0"/>
              </a:spcBef>
              <a:spcAft>
                <a:spcPts val="0"/>
              </a:spcAft>
              <a:buNone/>
            </a:pPr>
            <a:r>
              <a:rPr lang="en" sz="1100"/>
              <a:t>Data (Encrypted)</a:t>
            </a:r>
            <a:endParaRPr sz="1100"/>
          </a:p>
          <a:p>
            <a:pPr marL="0" lvl="0" indent="0" algn="l" rtl="0">
              <a:lnSpc>
                <a:spcPct val="115000"/>
              </a:lnSpc>
              <a:spcBef>
                <a:spcPts val="0"/>
              </a:spcBef>
              <a:spcAft>
                <a:spcPts val="0"/>
              </a:spcAft>
              <a:buNone/>
            </a:pPr>
            <a:r>
              <a:rPr lang="en" sz="1100"/>
              <a:t>Proof</a:t>
            </a:r>
            <a:endParaRPr sz="1100"/>
          </a:p>
          <a:p>
            <a:pPr marL="0" lvl="0" indent="0" algn="l" rtl="0">
              <a:lnSpc>
                <a:spcPct val="115000"/>
              </a:lnSpc>
              <a:spcBef>
                <a:spcPts val="0"/>
              </a:spcBef>
              <a:spcAft>
                <a:spcPts val="0"/>
              </a:spcAft>
              <a:buNone/>
            </a:pPr>
            <a:r>
              <a:rPr lang="en" sz="1100"/>
              <a:t>Previous Hash(0)</a:t>
            </a:r>
            <a:endParaRPr sz="1100"/>
          </a:p>
          <a:p>
            <a:pPr marL="0" lvl="0" indent="0" algn="l" rtl="0">
              <a:lnSpc>
                <a:spcPct val="115000"/>
              </a:lnSpc>
              <a:spcBef>
                <a:spcPts val="0"/>
              </a:spcBef>
              <a:spcAft>
                <a:spcPts val="0"/>
              </a:spcAft>
              <a:buNone/>
            </a:pPr>
            <a:r>
              <a:rPr lang="en" sz="1100"/>
              <a:t>Sender ID</a:t>
            </a:r>
            <a:endParaRPr sz="1100"/>
          </a:p>
          <a:p>
            <a:pPr marL="0" lvl="0" indent="0" algn="l" rtl="0">
              <a:lnSpc>
                <a:spcPct val="115000"/>
              </a:lnSpc>
              <a:spcBef>
                <a:spcPts val="0"/>
              </a:spcBef>
              <a:spcAft>
                <a:spcPts val="0"/>
              </a:spcAft>
              <a:buNone/>
            </a:pPr>
            <a:r>
              <a:rPr lang="en" sz="1100"/>
              <a:t>Receiver ID</a:t>
            </a:r>
            <a:endParaRPr sz="1100"/>
          </a:p>
        </p:txBody>
      </p:sp>
      <p:sp>
        <p:nvSpPr>
          <p:cNvPr id="207" name="Google Shape;207;p27"/>
          <p:cNvSpPr/>
          <p:nvPr/>
        </p:nvSpPr>
        <p:spPr>
          <a:xfrm>
            <a:off x="2505163" y="1438575"/>
            <a:ext cx="1538700" cy="291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p>
          <a:p>
            <a:pPr marL="0" lvl="0" indent="0" algn="ctr" rtl="0">
              <a:spcBef>
                <a:spcPts val="0"/>
              </a:spcBef>
              <a:spcAft>
                <a:spcPts val="0"/>
              </a:spcAft>
              <a:buNone/>
            </a:pPr>
            <a:r>
              <a:rPr lang="en" sz="1300" b="1"/>
              <a:t>Block 1</a:t>
            </a:r>
            <a:endParaRPr sz="1300"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r>
              <a:rPr lang="en" b="1"/>
              <a:t>Transaction</a:t>
            </a:r>
            <a:endParaRPr b="1"/>
          </a:p>
        </p:txBody>
      </p:sp>
      <p:sp>
        <p:nvSpPr>
          <p:cNvPr id="208" name="Google Shape;208;p27"/>
          <p:cNvSpPr/>
          <p:nvPr/>
        </p:nvSpPr>
        <p:spPr>
          <a:xfrm>
            <a:off x="2628980" y="1999185"/>
            <a:ext cx="1290900" cy="170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Index</a:t>
            </a:r>
            <a:endParaRPr sz="1100"/>
          </a:p>
          <a:p>
            <a:pPr marL="0" lvl="0" indent="0" algn="l" rtl="0">
              <a:lnSpc>
                <a:spcPct val="115000"/>
              </a:lnSpc>
              <a:spcBef>
                <a:spcPts val="0"/>
              </a:spcBef>
              <a:spcAft>
                <a:spcPts val="0"/>
              </a:spcAft>
              <a:buNone/>
            </a:pPr>
            <a:r>
              <a:rPr lang="en" sz="1100"/>
              <a:t>Time Stamp</a:t>
            </a:r>
            <a:endParaRPr sz="1100"/>
          </a:p>
          <a:p>
            <a:pPr marL="0" lvl="0" indent="0" algn="l" rtl="0">
              <a:lnSpc>
                <a:spcPct val="115000"/>
              </a:lnSpc>
              <a:spcBef>
                <a:spcPts val="0"/>
              </a:spcBef>
              <a:spcAft>
                <a:spcPts val="0"/>
              </a:spcAft>
              <a:buNone/>
            </a:pPr>
            <a:r>
              <a:rPr lang="en" sz="1100"/>
              <a:t>Data (Encrypted)</a:t>
            </a:r>
            <a:endParaRPr sz="1100"/>
          </a:p>
          <a:p>
            <a:pPr marL="0" lvl="0" indent="0" algn="l" rtl="0">
              <a:lnSpc>
                <a:spcPct val="115000"/>
              </a:lnSpc>
              <a:spcBef>
                <a:spcPts val="0"/>
              </a:spcBef>
              <a:spcAft>
                <a:spcPts val="0"/>
              </a:spcAft>
              <a:buNone/>
            </a:pPr>
            <a:r>
              <a:rPr lang="en" sz="1100"/>
              <a:t>Proof</a:t>
            </a:r>
            <a:endParaRPr sz="1100"/>
          </a:p>
          <a:p>
            <a:pPr marL="0" lvl="0" indent="0" algn="l" rtl="0">
              <a:lnSpc>
                <a:spcPct val="115000"/>
              </a:lnSpc>
              <a:spcBef>
                <a:spcPts val="0"/>
              </a:spcBef>
              <a:spcAft>
                <a:spcPts val="0"/>
              </a:spcAft>
              <a:buNone/>
            </a:pPr>
            <a:r>
              <a:rPr lang="en" sz="1100"/>
              <a:t>Previous Hash </a:t>
            </a:r>
            <a:endParaRPr sz="1100"/>
          </a:p>
          <a:p>
            <a:pPr marL="0" lvl="0" indent="0" algn="l" rtl="0">
              <a:lnSpc>
                <a:spcPct val="115000"/>
              </a:lnSpc>
              <a:spcBef>
                <a:spcPts val="0"/>
              </a:spcBef>
              <a:spcAft>
                <a:spcPts val="0"/>
              </a:spcAft>
              <a:buNone/>
            </a:pPr>
            <a:r>
              <a:rPr lang="en" sz="1100"/>
              <a:t>Sender ID</a:t>
            </a:r>
            <a:endParaRPr sz="1100"/>
          </a:p>
          <a:p>
            <a:pPr marL="0" lvl="0" indent="0" algn="l" rtl="0">
              <a:lnSpc>
                <a:spcPct val="115000"/>
              </a:lnSpc>
              <a:spcBef>
                <a:spcPts val="0"/>
              </a:spcBef>
              <a:spcAft>
                <a:spcPts val="0"/>
              </a:spcAft>
              <a:buNone/>
            </a:pPr>
            <a:r>
              <a:rPr lang="en" sz="1100"/>
              <a:t>Receiver ID</a:t>
            </a:r>
            <a:endParaRPr sz="1100"/>
          </a:p>
        </p:txBody>
      </p:sp>
      <p:sp>
        <p:nvSpPr>
          <p:cNvPr id="209" name="Google Shape;209;p27"/>
          <p:cNvSpPr/>
          <p:nvPr/>
        </p:nvSpPr>
        <p:spPr>
          <a:xfrm>
            <a:off x="4282663" y="1447551"/>
            <a:ext cx="1538700" cy="291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p>
          <a:p>
            <a:pPr marL="0" lvl="0" indent="0" algn="ctr" rtl="0">
              <a:spcBef>
                <a:spcPts val="0"/>
              </a:spcBef>
              <a:spcAft>
                <a:spcPts val="0"/>
              </a:spcAft>
              <a:buNone/>
            </a:pPr>
            <a:r>
              <a:rPr lang="en" sz="1300" b="1"/>
              <a:t>Block 2</a:t>
            </a:r>
            <a:endParaRPr sz="1300"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r>
              <a:rPr lang="en" b="1"/>
              <a:t>Transaction</a:t>
            </a:r>
            <a:endParaRPr b="1"/>
          </a:p>
        </p:txBody>
      </p:sp>
      <p:sp>
        <p:nvSpPr>
          <p:cNvPr id="210" name="Google Shape;210;p27"/>
          <p:cNvSpPr/>
          <p:nvPr/>
        </p:nvSpPr>
        <p:spPr>
          <a:xfrm>
            <a:off x="4406493" y="1999185"/>
            <a:ext cx="1290900" cy="170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Index</a:t>
            </a:r>
            <a:endParaRPr sz="1100"/>
          </a:p>
          <a:p>
            <a:pPr marL="0" lvl="0" indent="0" algn="l" rtl="0">
              <a:lnSpc>
                <a:spcPct val="115000"/>
              </a:lnSpc>
              <a:spcBef>
                <a:spcPts val="0"/>
              </a:spcBef>
              <a:spcAft>
                <a:spcPts val="0"/>
              </a:spcAft>
              <a:buNone/>
            </a:pPr>
            <a:r>
              <a:rPr lang="en" sz="1100"/>
              <a:t>Time Stamp</a:t>
            </a:r>
            <a:endParaRPr sz="1100"/>
          </a:p>
          <a:p>
            <a:pPr marL="0" lvl="0" indent="0" algn="l" rtl="0">
              <a:lnSpc>
                <a:spcPct val="115000"/>
              </a:lnSpc>
              <a:spcBef>
                <a:spcPts val="0"/>
              </a:spcBef>
              <a:spcAft>
                <a:spcPts val="0"/>
              </a:spcAft>
              <a:buNone/>
            </a:pPr>
            <a:r>
              <a:rPr lang="en" sz="1100"/>
              <a:t>Data (Encrypted)</a:t>
            </a:r>
            <a:endParaRPr sz="1100"/>
          </a:p>
          <a:p>
            <a:pPr marL="0" lvl="0" indent="0" algn="l" rtl="0">
              <a:lnSpc>
                <a:spcPct val="115000"/>
              </a:lnSpc>
              <a:spcBef>
                <a:spcPts val="0"/>
              </a:spcBef>
              <a:spcAft>
                <a:spcPts val="0"/>
              </a:spcAft>
              <a:buNone/>
            </a:pPr>
            <a:r>
              <a:rPr lang="en" sz="1100"/>
              <a:t>Proof</a:t>
            </a:r>
            <a:endParaRPr sz="1100"/>
          </a:p>
          <a:p>
            <a:pPr marL="0" lvl="0" indent="0" algn="l" rtl="0">
              <a:lnSpc>
                <a:spcPct val="115000"/>
              </a:lnSpc>
              <a:spcBef>
                <a:spcPts val="0"/>
              </a:spcBef>
              <a:spcAft>
                <a:spcPts val="0"/>
              </a:spcAft>
              <a:buNone/>
            </a:pPr>
            <a:r>
              <a:rPr lang="en" sz="1100"/>
              <a:t>Previous Hash </a:t>
            </a:r>
            <a:endParaRPr sz="1100"/>
          </a:p>
          <a:p>
            <a:pPr marL="0" lvl="0" indent="0" algn="l" rtl="0">
              <a:lnSpc>
                <a:spcPct val="115000"/>
              </a:lnSpc>
              <a:spcBef>
                <a:spcPts val="0"/>
              </a:spcBef>
              <a:spcAft>
                <a:spcPts val="0"/>
              </a:spcAft>
              <a:buNone/>
            </a:pPr>
            <a:r>
              <a:rPr lang="en" sz="1100"/>
              <a:t>Sender ID</a:t>
            </a:r>
            <a:endParaRPr sz="1100"/>
          </a:p>
          <a:p>
            <a:pPr marL="0" lvl="0" indent="0" algn="l" rtl="0">
              <a:lnSpc>
                <a:spcPct val="115000"/>
              </a:lnSpc>
              <a:spcBef>
                <a:spcPts val="0"/>
              </a:spcBef>
              <a:spcAft>
                <a:spcPts val="0"/>
              </a:spcAft>
              <a:buNone/>
            </a:pPr>
            <a:r>
              <a:rPr lang="en" sz="1100"/>
              <a:t>Receiver ID</a:t>
            </a:r>
            <a:endParaRPr sz="1100"/>
          </a:p>
        </p:txBody>
      </p:sp>
      <p:sp>
        <p:nvSpPr>
          <p:cNvPr id="211" name="Google Shape;211;p27"/>
          <p:cNvSpPr/>
          <p:nvPr/>
        </p:nvSpPr>
        <p:spPr>
          <a:xfrm>
            <a:off x="6606463" y="1447551"/>
            <a:ext cx="1538700" cy="290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p>
          <a:p>
            <a:pPr marL="0" lvl="0" indent="0" algn="ctr" rtl="0">
              <a:spcBef>
                <a:spcPts val="0"/>
              </a:spcBef>
              <a:spcAft>
                <a:spcPts val="0"/>
              </a:spcAft>
              <a:buNone/>
            </a:pPr>
            <a:r>
              <a:rPr lang="en" sz="1300" b="1"/>
              <a:t>Block N</a:t>
            </a:r>
            <a:endParaRPr sz="1300"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r>
              <a:rPr lang="en" b="1"/>
              <a:t>Transaction</a:t>
            </a:r>
            <a:endParaRPr b="1"/>
          </a:p>
        </p:txBody>
      </p:sp>
      <p:sp>
        <p:nvSpPr>
          <p:cNvPr id="212" name="Google Shape;212;p27"/>
          <p:cNvSpPr/>
          <p:nvPr/>
        </p:nvSpPr>
        <p:spPr>
          <a:xfrm>
            <a:off x="6730160" y="2008155"/>
            <a:ext cx="1290900" cy="170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Index</a:t>
            </a:r>
            <a:endParaRPr sz="1100"/>
          </a:p>
          <a:p>
            <a:pPr marL="0" lvl="0" indent="0" algn="l" rtl="0">
              <a:lnSpc>
                <a:spcPct val="115000"/>
              </a:lnSpc>
              <a:spcBef>
                <a:spcPts val="0"/>
              </a:spcBef>
              <a:spcAft>
                <a:spcPts val="0"/>
              </a:spcAft>
              <a:buNone/>
            </a:pPr>
            <a:r>
              <a:rPr lang="en" sz="1100"/>
              <a:t>Time Stamp</a:t>
            </a:r>
            <a:endParaRPr sz="1100"/>
          </a:p>
          <a:p>
            <a:pPr marL="0" lvl="0" indent="0" algn="l" rtl="0">
              <a:lnSpc>
                <a:spcPct val="115000"/>
              </a:lnSpc>
              <a:spcBef>
                <a:spcPts val="0"/>
              </a:spcBef>
              <a:spcAft>
                <a:spcPts val="0"/>
              </a:spcAft>
              <a:buNone/>
            </a:pPr>
            <a:r>
              <a:rPr lang="en" sz="1100"/>
              <a:t>Data (Encrypted)</a:t>
            </a:r>
            <a:endParaRPr sz="1100"/>
          </a:p>
          <a:p>
            <a:pPr marL="0" lvl="0" indent="0" algn="l" rtl="0">
              <a:lnSpc>
                <a:spcPct val="115000"/>
              </a:lnSpc>
              <a:spcBef>
                <a:spcPts val="0"/>
              </a:spcBef>
              <a:spcAft>
                <a:spcPts val="0"/>
              </a:spcAft>
              <a:buNone/>
            </a:pPr>
            <a:r>
              <a:rPr lang="en" sz="1100"/>
              <a:t>Proof</a:t>
            </a:r>
            <a:endParaRPr sz="1100"/>
          </a:p>
          <a:p>
            <a:pPr marL="0" lvl="0" indent="0" algn="l" rtl="0">
              <a:lnSpc>
                <a:spcPct val="115000"/>
              </a:lnSpc>
              <a:spcBef>
                <a:spcPts val="0"/>
              </a:spcBef>
              <a:spcAft>
                <a:spcPts val="0"/>
              </a:spcAft>
              <a:buNone/>
            </a:pPr>
            <a:r>
              <a:rPr lang="en" sz="1100"/>
              <a:t>Previous Hash </a:t>
            </a:r>
            <a:endParaRPr sz="1100"/>
          </a:p>
          <a:p>
            <a:pPr marL="0" lvl="0" indent="0" algn="l" rtl="0">
              <a:lnSpc>
                <a:spcPct val="115000"/>
              </a:lnSpc>
              <a:spcBef>
                <a:spcPts val="0"/>
              </a:spcBef>
              <a:spcAft>
                <a:spcPts val="0"/>
              </a:spcAft>
              <a:buNone/>
            </a:pPr>
            <a:r>
              <a:rPr lang="en" sz="1100"/>
              <a:t>Sender ID</a:t>
            </a:r>
            <a:endParaRPr sz="1100"/>
          </a:p>
          <a:p>
            <a:pPr marL="0" lvl="0" indent="0" algn="l" rtl="0">
              <a:lnSpc>
                <a:spcPct val="115000"/>
              </a:lnSpc>
              <a:spcBef>
                <a:spcPts val="0"/>
              </a:spcBef>
              <a:spcAft>
                <a:spcPts val="0"/>
              </a:spcAft>
              <a:buNone/>
            </a:pPr>
            <a:r>
              <a:rPr lang="en" sz="1100"/>
              <a:t>Receiver ID</a:t>
            </a:r>
            <a:endParaRPr sz="1100"/>
          </a:p>
        </p:txBody>
      </p:sp>
      <p:sp>
        <p:nvSpPr>
          <p:cNvPr id="213" name="Google Shape;213;p27"/>
          <p:cNvSpPr txBox="1"/>
          <p:nvPr/>
        </p:nvSpPr>
        <p:spPr>
          <a:xfrm>
            <a:off x="6067475" y="2825375"/>
            <a:ext cx="55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a:t>
            </a:r>
            <a:endParaRPr b="1">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439550" y="6453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Results</a:t>
            </a:r>
            <a:endParaRPr sz="2540">
              <a:latin typeface="Times New Roman"/>
              <a:ea typeface="Times New Roman"/>
              <a:cs typeface="Times New Roman"/>
              <a:sym typeface="Times New Roman"/>
            </a:endParaRPr>
          </a:p>
        </p:txBody>
      </p:sp>
      <p:sp>
        <p:nvSpPr>
          <p:cNvPr id="219" name="Google Shape;219;p28"/>
          <p:cNvSpPr txBox="1">
            <a:spLocks noGrp="1"/>
          </p:cNvSpPr>
          <p:nvPr>
            <p:ph type="body" idx="1"/>
          </p:nvPr>
        </p:nvSpPr>
        <p:spPr>
          <a:xfrm>
            <a:off x="729450" y="1365375"/>
            <a:ext cx="7688700" cy="297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0" name="Google Shape;220;p28"/>
          <p:cNvPicPr preferRelativeResize="0"/>
          <p:nvPr/>
        </p:nvPicPr>
        <p:blipFill rotWithShape="1">
          <a:blip r:embed="rId3">
            <a:alphaModFix/>
          </a:blip>
          <a:srcRect l="1895" t="22741" r="3308" b="8302"/>
          <a:stretch/>
        </p:blipFill>
        <p:spPr>
          <a:xfrm>
            <a:off x="583450" y="1449525"/>
            <a:ext cx="7977101" cy="3263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439525" y="626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Results (Cont…)</a:t>
            </a:r>
            <a:endParaRPr sz="2540">
              <a:latin typeface="Times New Roman"/>
              <a:ea typeface="Times New Roman"/>
              <a:cs typeface="Times New Roman"/>
              <a:sym typeface="Times New Roman"/>
            </a:endParaRPr>
          </a:p>
        </p:txBody>
      </p:sp>
      <p:sp>
        <p:nvSpPr>
          <p:cNvPr id="226" name="Google Shape;22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7" name="Google Shape;227;p29"/>
          <p:cNvPicPr preferRelativeResize="0"/>
          <p:nvPr/>
        </p:nvPicPr>
        <p:blipFill rotWithShape="1">
          <a:blip r:embed="rId3">
            <a:alphaModFix/>
          </a:blip>
          <a:srcRect l="7979" t="18181" r="3454" b="22361"/>
          <a:stretch/>
        </p:blipFill>
        <p:spPr>
          <a:xfrm>
            <a:off x="522663" y="1680400"/>
            <a:ext cx="8098675" cy="305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727650" y="509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User1 		</a:t>
            </a:r>
            <a:r>
              <a:rPr lang="en" smtClean="0"/>
              <a:t>            User3</a:t>
            </a:r>
            <a:r>
              <a:rPr lang="en" dirty="0"/>
              <a:t>		</a:t>
            </a:r>
            <a:r>
              <a:rPr lang="en"/>
              <a:t>       </a:t>
            </a:r>
            <a:r>
              <a:rPr lang="en" smtClean="0"/>
              <a:t>User2</a:t>
            </a:r>
            <a:r>
              <a:rPr lang="en" dirty="0"/>
              <a:t>					</a:t>
            </a:r>
            <a:endParaRPr dirty="0"/>
          </a:p>
        </p:txBody>
      </p:sp>
      <p:sp>
        <p:nvSpPr>
          <p:cNvPr id="233" name="Google Shape;233;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234" name="Google Shape;234;p30"/>
          <p:cNvPicPr preferRelativeResize="0"/>
          <p:nvPr/>
        </p:nvPicPr>
        <p:blipFill rotWithShape="1">
          <a:blip r:embed="rId3">
            <a:alphaModFix/>
          </a:blip>
          <a:srcRect l="7473" t="13546" r="9393" b="13937"/>
          <a:stretch/>
        </p:blipFill>
        <p:spPr>
          <a:xfrm>
            <a:off x="852000" y="1384350"/>
            <a:ext cx="7440000" cy="3650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224450" y="654675"/>
            <a:ext cx="7688700" cy="535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990"/>
              <a:buNone/>
            </a:pPr>
            <a:r>
              <a:rPr lang="en" sz="2500">
                <a:solidFill>
                  <a:srgbClr val="0E101A"/>
                </a:solidFill>
                <a:latin typeface="Times New Roman"/>
                <a:ea typeface="Times New Roman"/>
                <a:cs typeface="Times New Roman"/>
                <a:sym typeface="Times New Roman"/>
              </a:rPr>
              <a:t>Conclusion</a:t>
            </a:r>
            <a:endParaRPr sz="2500">
              <a:solidFill>
                <a:srgbClr val="0E101A"/>
              </a:solidFill>
              <a:latin typeface="Times New Roman"/>
              <a:ea typeface="Times New Roman"/>
              <a:cs typeface="Times New Roman"/>
              <a:sym typeface="Times New Roman"/>
            </a:endParaRPr>
          </a:p>
        </p:txBody>
      </p:sp>
      <p:sp>
        <p:nvSpPr>
          <p:cNvPr id="240" name="Google Shape;240;p31"/>
          <p:cNvSpPr txBox="1">
            <a:spLocks noGrp="1"/>
          </p:cNvSpPr>
          <p:nvPr>
            <p:ph type="body" idx="1"/>
          </p:nvPr>
        </p:nvSpPr>
        <p:spPr>
          <a:xfrm>
            <a:off x="729450" y="1421475"/>
            <a:ext cx="7688700" cy="2918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600">
                <a:solidFill>
                  <a:schemeClr val="dk2"/>
                </a:solidFill>
                <a:latin typeface="Times New Roman"/>
                <a:ea typeface="Times New Roman"/>
                <a:cs typeface="Times New Roman"/>
                <a:sym typeface="Times New Roman"/>
              </a:rPr>
              <a:t>By developing this model, we can ensure the following :</a:t>
            </a:r>
            <a:endParaRPr sz="1600">
              <a:solidFill>
                <a:schemeClr val="dk2"/>
              </a:solidFill>
              <a:latin typeface="Times New Roman"/>
              <a:ea typeface="Times New Roman"/>
              <a:cs typeface="Times New Roman"/>
              <a:sym typeface="Times New Roman"/>
            </a:endParaRPr>
          </a:p>
          <a:p>
            <a:pPr marL="457200" lvl="0" indent="-330200" algn="l" rtl="0">
              <a:lnSpc>
                <a:spcPct val="150000"/>
              </a:lnSpc>
              <a:spcBef>
                <a:spcPts val="12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Secured data transfer </a:t>
            </a:r>
            <a:endParaRPr sz="1600">
              <a:solidFill>
                <a:schemeClr val="dk2"/>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Transparent system for users</a:t>
            </a:r>
            <a:endParaRPr sz="1600">
              <a:solidFill>
                <a:schemeClr val="dk2"/>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Proof of transfers by ledgers</a:t>
            </a:r>
            <a:endParaRPr sz="1600">
              <a:solidFill>
                <a:schemeClr val="dk2"/>
              </a:solidFill>
              <a:latin typeface="Times New Roman"/>
              <a:ea typeface="Times New Roman"/>
              <a:cs typeface="Times New Roman"/>
              <a:sym typeface="Times New Roman"/>
            </a:endParaRPr>
          </a:p>
          <a:p>
            <a:pPr marL="457200" lvl="0" indent="0" algn="l" rtl="0">
              <a:lnSpc>
                <a:spcPct val="150000"/>
              </a:lnSpc>
              <a:spcBef>
                <a:spcPts val="1200"/>
              </a:spcBef>
              <a:spcAft>
                <a:spcPts val="1200"/>
              </a:spcAft>
              <a:buNone/>
            </a:pP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3200" b="1">
                <a:latin typeface="Times New Roman"/>
                <a:ea typeface="Times New Roman"/>
                <a:cs typeface="Times New Roman"/>
                <a:sym typeface="Times New Roman"/>
              </a:rPr>
              <a:t>Authenticated and Secured Data Exchange by Digital Ledger</a:t>
            </a:r>
            <a:endParaRPr sz="6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ctrTitle"/>
          </p:nvPr>
        </p:nvSpPr>
        <p:spPr>
          <a:xfrm>
            <a:off x="727950" y="1752625"/>
            <a:ext cx="7688100" cy="198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239100" y="6613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b="1">
                <a:latin typeface="Times New Roman"/>
                <a:ea typeface="Times New Roman"/>
                <a:cs typeface="Times New Roman"/>
                <a:sym typeface="Times New Roman"/>
              </a:rPr>
              <a:t>Content</a:t>
            </a:r>
            <a:r>
              <a:rPr lang="en" sz="2540">
                <a:latin typeface="Times New Roman"/>
                <a:ea typeface="Times New Roman"/>
                <a:cs typeface="Times New Roman"/>
                <a:sym typeface="Times New Roman"/>
              </a:rPr>
              <a:t>s</a:t>
            </a:r>
            <a:endParaRPr sz="2540" b="1">
              <a:latin typeface="Times New Roman"/>
              <a:ea typeface="Times New Roman"/>
              <a:cs typeface="Times New Roman"/>
              <a:sym typeface="Times New Roman"/>
            </a:endParaRPr>
          </a:p>
        </p:txBody>
      </p:sp>
      <p:sp>
        <p:nvSpPr>
          <p:cNvPr id="98" name="Google Shape;98;p15"/>
          <p:cNvSpPr txBox="1">
            <a:spLocks noGrp="1"/>
          </p:cNvSpPr>
          <p:nvPr>
            <p:ph type="body" idx="1"/>
          </p:nvPr>
        </p:nvSpPr>
        <p:spPr>
          <a:xfrm>
            <a:off x="729450" y="1387600"/>
            <a:ext cx="7688700" cy="3348900"/>
          </a:xfrm>
          <a:prstGeom prst="rect">
            <a:avLst/>
          </a:prstGeom>
        </p:spPr>
        <p:txBody>
          <a:bodyPr spcFirstLastPara="1" wrap="square" lIns="91425" tIns="91425" rIns="91425" bIns="91425" anchor="t" anchorCtr="0">
            <a:normAutofit fontScale="85000" lnSpcReduction="20000"/>
          </a:bodyPr>
          <a:lstStyle/>
          <a:p>
            <a:pPr marL="457200" lvl="0" indent="-336550" algn="l" rtl="0">
              <a:lnSpc>
                <a:spcPct val="150000"/>
              </a:lnSpc>
              <a:spcBef>
                <a:spcPts val="60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Abstract</a:t>
            </a:r>
            <a:endParaRPr sz="2000">
              <a:solidFill>
                <a:srgbClr val="262626"/>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Literature Survey</a:t>
            </a:r>
            <a:endParaRPr sz="2000">
              <a:solidFill>
                <a:srgbClr val="262626"/>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Problem Statement</a:t>
            </a:r>
            <a:endParaRPr sz="2000">
              <a:solidFill>
                <a:srgbClr val="262626"/>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Existing Systems and their disadvantages</a:t>
            </a:r>
            <a:endParaRPr sz="2000">
              <a:solidFill>
                <a:srgbClr val="262626"/>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Proposed System and its advantages</a:t>
            </a:r>
            <a:endParaRPr sz="2000">
              <a:solidFill>
                <a:srgbClr val="262626"/>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Technology used</a:t>
            </a:r>
            <a:endParaRPr sz="2000">
              <a:solidFill>
                <a:srgbClr val="262626"/>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Implementation</a:t>
            </a:r>
            <a:endParaRPr sz="2000">
              <a:solidFill>
                <a:srgbClr val="262626"/>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Results</a:t>
            </a:r>
            <a:endParaRPr sz="2000">
              <a:solidFill>
                <a:srgbClr val="262626"/>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Conclusion</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08675" y="671800"/>
            <a:ext cx="8197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b="1">
                <a:latin typeface="Times New Roman"/>
                <a:ea typeface="Times New Roman"/>
                <a:cs typeface="Times New Roman"/>
                <a:sym typeface="Times New Roman"/>
              </a:rPr>
              <a:t>Abstract</a:t>
            </a:r>
            <a:endParaRPr sz="2540" b="1">
              <a:latin typeface="Times New Roman"/>
              <a:ea typeface="Times New Roman"/>
              <a:cs typeface="Times New Roman"/>
              <a:sym typeface="Times New Roman"/>
            </a:endParaRPr>
          </a:p>
        </p:txBody>
      </p:sp>
      <p:sp>
        <p:nvSpPr>
          <p:cNvPr id="104" name="Google Shape;104;p16"/>
          <p:cNvSpPr txBox="1">
            <a:spLocks noGrp="1"/>
          </p:cNvSpPr>
          <p:nvPr>
            <p:ph type="body" idx="1"/>
          </p:nvPr>
        </p:nvSpPr>
        <p:spPr>
          <a:xfrm>
            <a:off x="311700" y="1304125"/>
            <a:ext cx="8520600" cy="38394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dirty="0">
                <a:solidFill>
                  <a:srgbClr val="0E101A"/>
                </a:solidFill>
                <a:latin typeface="Times New Roman"/>
                <a:ea typeface="Times New Roman"/>
                <a:cs typeface="Times New Roman"/>
                <a:sym typeface="Times New Roman"/>
              </a:rPr>
              <a:t>Communication is very important to maintain effective coordination and collaboration by exchanging data. While exchanging the data, Data Control, End-to-End Encryption, Cross-Communication, Device Compatibility, Compliance Capabilities, Advanced Administrative Controls, Open Communication, Transparency with Users, and A Zero Trust Practice are considered for secure and effective communication. Existing data-sharing platforms depend on trusted third parties (TTP). Due to the involvement of TTP, such systems lack trust, transparency, security, and immutability. To overcome these issues, we propose a blockchain-based secure data sharing platform by leveraging the benefits of the interplanetary file system (IPFS). To acquire the file/data, an authenticated and authorized receiver has to use transactions and interact with the system in four phases, including the data transfer request, encrypted data transfer, key retrieval, and data decryption. Compared with related work, the system can perform the four phases autonomously. It utilizes the permissioned blockchain, i.e. Hyperledger Fabric, for access control and can defeat dishonest receivers. We use asymmetric algorithm (RSA), SHA-512 for hashing, End to End encryption and consensus algorithms (Proof of work, Proof of authority) to keep records of every transaction developed in Python.</a:t>
            </a:r>
            <a:endParaRPr sz="1400" dirty="0">
              <a:solidFill>
                <a:srgbClr val="0E101A"/>
              </a:solidFill>
              <a:latin typeface="Times New Roman"/>
              <a:ea typeface="Times New Roman"/>
              <a:cs typeface="Times New Roman"/>
              <a:sym typeface="Times New Roman"/>
            </a:endParaRPr>
          </a:p>
          <a:p>
            <a:pPr marL="0" lvl="0" indent="457200" algn="just" rtl="0">
              <a:spcBef>
                <a:spcPts val="0"/>
              </a:spcBef>
              <a:spcAft>
                <a:spcPts val="0"/>
              </a:spcAft>
              <a:buNone/>
            </a:pPr>
            <a:r>
              <a:rPr lang="en" sz="1400" b="1" dirty="0">
                <a:solidFill>
                  <a:srgbClr val="202124"/>
                </a:solidFill>
                <a:latin typeface="Times New Roman"/>
                <a:ea typeface="Times New Roman"/>
                <a:cs typeface="Times New Roman"/>
                <a:sym typeface="Times New Roman"/>
              </a:rPr>
              <a:t>Keywords: </a:t>
            </a:r>
            <a:r>
              <a:rPr lang="en" sz="1400" dirty="0">
                <a:solidFill>
                  <a:srgbClr val="202124"/>
                </a:solidFill>
                <a:latin typeface="Times New Roman"/>
                <a:ea typeface="Times New Roman"/>
                <a:cs typeface="Times New Roman"/>
                <a:sym typeface="Times New Roman"/>
              </a:rPr>
              <a:t>Block Chain , Interplanetary File System, Hyperledger Fabric, Proof of work , Proof of authority.</a:t>
            </a:r>
            <a:endParaRPr sz="1400" dirty="0">
              <a:solidFill>
                <a:srgbClr val="0E101A"/>
              </a:solidFill>
              <a:latin typeface="Times New Roman"/>
              <a:ea typeface="Times New Roman"/>
              <a:cs typeface="Times New Roman"/>
              <a:sym typeface="Times New Roman"/>
            </a:endParaRPr>
          </a:p>
          <a:p>
            <a:pPr marL="0" lvl="0" indent="0" algn="just" rtl="0">
              <a:spcBef>
                <a:spcPts val="3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19100" y="650950"/>
            <a:ext cx="8030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b="1">
                <a:latin typeface="Times New Roman"/>
                <a:ea typeface="Times New Roman"/>
                <a:cs typeface="Times New Roman"/>
                <a:sym typeface="Times New Roman"/>
              </a:rPr>
              <a:t>Literature survey</a:t>
            </a:r>
            <a:endParaRPr sz="2540" b="1">
              <a:latin typeface="Times New Roman"/>
              <a:ea typeface="Times New Roman"/>
              <a:cs typeface="Times New Roman"/>
              <a:sym typeface="Times New Roman"/>
            </a:endParaRPr>
          </a:p>
        </p:txBody>
      </p:sp>
      <p:sp>
        <p:nvSpPr>
          <p:cNvPr id="110" name="Google Shape;110;p17"/>
          <p:cNvSpPr txBox="1">
            <a:spLocks noGrp="1"/>
          </p:cNvSpPr>
          <p:nvPr>
            <p:ph type="body" idx="1"/>
          </p:nvPr>
        </p:nvSpPr>
        <p:spPr>
          <a:xfrm>
            <a:off x="729450" y="1398025"/>
            <a:ext cx="7688700" cy="294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hlink"/>
                </a:solidFill>
                <a:uFill>
                  <a:noFill/>
                </a:uFill>
                <a:latin typeface="Times New Roman"/>
                <a:ea typeface="Times New Roman"/>
                <a:cs typeface="Times New Roman"/>
                <a:sym typeface="Times New Roman"/>
                <a:hlinkClick r:id="rId3"/>
              </a:rPr>
              <a:t>[1]</a:t>
            </a:r>
            <a:r>
              <a:rPr lang="en" sz="1800" u="sng">
                <a:solidFill>
                  <a:schemeClr val="hlink"/>
                </a:solidFill>
                <a:latin typeface="Times New Roman"/>
                <a:ea typeface="Times New Roman"/>
                <a:cs typeface="Times New Roman"/>
                <a:sym typeface="Times New Roman"/>
                <a:hlinkClick r:id="rId3"/>
              </a:rPr>
              <a:t>https://cs.paperswithcode.com/paper/bbs-a-blockchain-big-data-sharing-system</a:t>
            </a:r>
            <a:endParaRPr sz="180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800">
                <a:solidFill>
                  <a:schemeClr val="hlink"/>
                </a:solidFill>
                <a:uFill>
                  <a:noFill/>
                </a:uFill>
                <a:latin typeface="Times New Roman"/>
                <a:ea typeface="Times New Roman"/>
                <a:cs typeface="Times New Roman"/>
                <a:sym typeface="Times New Roman"/>
                <a:hlinkClick r:id="rId3"/>
              </a:rPr>
              <a:t>[2]</a:t>
            </a:r>
            <a:r>
              <a:rPr lang="en"/>
              <a:t> </a:t>
            </a:r>
            <a:r>
              <a:rPr lang="en" sz="1800" u="sng">
                <a:solidFill>
                  <a:schemeClr val="hlink"/>
                </a:solidFill>
                <a:latin typeface="Times New Roman"/>
                <a:ea typeface="Times New Roman"/>
                <a:cs typeface="Times New Roman"/>
                <a:sym typeface="Times New Roman"/>
                <a:hlinkClick r:id="rId4"/>
              </a:rPr>
              <a:t>https://link.springer.com/chapter/10.1007/978-981-15-2777-7_52</a:t>
            </a:r>
            <a:endParaRPr sz="180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sz="1800">
                <a:solidFill>
                  <a:srgbClr val="262626"/>
                </a:solidFill>
                <a:latin typeface="Times New Roman"/>
                <a:ea typeface="Times New Roman"/>
                <a:cs typeface="Times New Roman"/>
                <a:sym typeface="Times New Roman"/>
              </a:rPr>
              <a:t>[3] </a:t>
            </a:r>
            <a:r>
              <a:rPr lang="en" sz="1800" u="sng">
                <a:solidFill>
                  <a:schemeClr val="hlink"/>
                </a:solidFill>
                <a:latin typeface="Times New Roman"/>
                <a:ea typeface="Times New Roman"/>
                <a:cs typeface="Times New Roman"/>
                <a:sym typeface="Times New Roman"/>
                <a:hlinkClick r:id="rId5"/>
              </a:rPr>
              <a:t>https://www.irjet.net/archives/V5/i12/IRJET-V5I12268.pdf</a:t>
            </a:r>
            <a:endParaRPr sz="1400">
              <a:solidFill>
                <a:srgbClr val="26262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39950" y="650925"/>
            <a:ext cx="81765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b="1">
                <a:latin typeface="Times New Roman"/>
                <a:ea typeface="Times New Roman"/>
                <a:cs typeface="Times New Roman"/>
                <a:sym typeface="Times New Roman"/>
              </a:rPr>
              <a:t>Existing System </a:t>
            </a:r>
            <a:endParaRPr sz="2540" b="1">
              <a:latin typeface="Times New Roman"/>
              <a:ea typeface="Times New Roman"/>
              <a:cs typeface="Times New Roman"/>
              <a:sym typeface="Times New Roman"/>
            </a:endParaRPr>
          </a:p>
        </p:txBody>
      </p:sp>
      <p:sp>
        <p:nvSpPr>
          <p:cNvPr id="116" name="Google Shape;116;p18"/>
          <p:cNvSpPr txBox="1">
            <a:spLocks noGrp="1"/>
          </p:cNvSpPr>
          <p:nvPr>
            <p:ph type="body" idx="1"/>
          </p:nvPr>
        </p:nvSpPr>
        <p:spPr>
          <a:xfrm>
            <a:off x="729450" y="1325000"/>
            <a:ext cx="7688700" cy="30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Data sharing platforms depend on trusted third parties</a:t>
            </a:r>
            <a:endParaRPr sz="18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3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3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3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3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3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300">
              <a:solidFill>
                <a:schemeClr val="dk2"/>
              </a:solidFill>
              <a:latin typeface="Times New Roman"/>
              <a:ea typeface="Times New Roman"/>
              <a:cs typeface="Times New Roman"/>
              <a:sym typeface="Times New Roman"/>
            </a:endParaRPr>
          </a:p>
        </p:txBody>
      </p:sp>
      <p:sp>
        <p:nvSpPr>
          <p:cNvPr id="117" name="Google Shape;117;p18"/>
          <p:cNvSpPr/>
          <p:nvPr/>
        </p:nvSpPr>
        <p:spPr>
          <a:xfrm>
            <a:off x="3373813" y="1964300"/>
            <a:ext cx="1684476" cy="72187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Cloud</a:t>
            </a:r>
            <a:endParaRPr/>
          </a:p>
        </p:txBody>
      </p:sp>
      <p:sp>
        <p:nvSpPr>
          <p:cNvPr id="118" name="Google Shape;118;p18"/>
          <p:cNvSpPr/>
          <p:nvPr/>
        </p:nvSpPr>
        <p:spPr>
          <a:xfrm>
            <a:off x="3619500" y="2867525"/>
            <a:ext cx="1193100" cy="581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Third Party</a:t>
            </a:r>
            <a:endParaRPr/>
          </a:p>
          <a:p>
            <a:pPr marL="0" lvl="0" indent="0" algn="l" rtl="0">
              <a:spcBef>
                <a:spcPts val="0"/>
              </a:spcBef>
              <a:spcAft>
                <a:spcPts val="0"/>
              </a:spcAft>
              <a:buNone/>
            </a:pPr>
            <a:r>
              <a:rPr lang="en"/>
              <a:t>  Software</a:t>
            </a:r>
            <a:endParaRPr/>
          </a:p>
        </p:txBody>
      </p:sp>
      <p:sp>
        <p:nvSpPr>
          <p:cNvPr id="119" name="Google Shape;119;p18"/>
          <p:cNvSpPr/>
          <p:nvPr/>
        </p:nvSpPr>
        <p:spPr>
          <a:xfrm>
            <a:off x="5725025" y="3618200"/>
            <a:ext cx="1012800" cy="67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End User/ </a:t>
            </a:r>
            <a:endParaRPr/>
          </a:p>
          <a:p>
            <a:pPr marL="0" lvl="0" indent="0" algn="l" rtl="0">
              <a:spcBef>
                <a:spcPts val="0"/>
              </a:spcBef>
              <a:spcAft>
                <a:spcPts val="0"/>
              </a:spcAft>
              <a:buNone/>
            </a:pPr>
            <a:r>
              <a:rPr lang="en"/>
              <a:t>Device</a:t>
            </a:r>
            <a:endParaRPr/>
          </a:p>
        </p:txBody>
      </p:sp>
      <p:sp>
        <p:nvSpPr>
          <p:cNvPr id="120" name="Google Shape;120;p18"/>
          <p:cNvSpPr/>
          <p:nvPr/>
        </p:nvSpPr>
        <p:spPr>
          <a:xfrm>
            <a:off x="1634275" y="3577875"/>
            <a:ext cx="1012800" cy="67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End User/ </a:t>
            </a:r>
            <a:endParaRPr/>
          </a:p>
          <a:p>
            <a:pPr marL="0" lvl="0" indent="0" algn="l" rtl="0">
              <a:spcBef>
                <a:spcPts val="0"/>
              </a:spcBef>
              <a:spcAft>
                <a:spcPts val="0"/>
              </a:spcAft>
              <a:buNone/>
            </a:pPr>
            <a:r>
              <a:rPr lang="en"/>
              <a:t>Device</a:t>
            </a:r>
            <a:endParaRPr/>
          </a:p>
        </p:txBody>
      </p:sp>
      <p:cxnSp>
        <p:nvCxnSpPr>
          <p:cNvPr id="121" name="Google Shape;121;p18"/>
          <p:cNvCxnSpPr>
            <a:stCxn id="120" idx="0"/>
            <a:endCxn id="118" idx="1"/>
          </p:cNvCxnSpPr>
          <p:nvPr/>
        </p:nvCxnSpPr>
        <p:spPr>
          <a:xfrm rot="10800000" flipH="1">
            <a:off x="2140675" y="3158175"/>
            <a:ext cx="1478700" cy="419700"/>
          </a:xfrm>
          <a:prstGeom prst="straightConnector1">
            <a:avLst/>
          </a:prstGeom>
          <a:noFill/>
          <a:ln w="9525" cap="flat" cmpd="sng">
            <a:solidFill>
              <a:schemeClr val="dk2"/>
            </a:solidFill>
            <a:prstDash val="solid"/>
            <a:round/>
            <a:headEnd type="none" w="med" len="med"/>
            <a:tailEnd type="triangle" w="med" len="med"/>
          </a:ln>
        </p:spPr>
      </p:cxnSp>
      <p:cxnSp>
        <p:nvCxnSpPr>
          <p:cNvPr id="122" name="Google Shape;122;p18"/>
          <p:cNvCxnSpPr>
            <a:stCxn id="118" idx="1"/>
            <a:endCxn id="120" idx="0"/>
          </p:cNvCxnSpPr>
          <p:nvPr/>
        </p:nvCxnSpPr>
        <p:spPr>
          <a:xfrm flipH="1">
            <a:off x="2140800" y="3158225"/>
            <a:ext cx="1478700" cy="419700"/>
          </a:xfrm>
          <a:prstGeom prst="straightConnector1">
            <a:avLst/>
          </a:prstGeom>
          <a:noFill/>
          <a:ln w="9525" cap="flat" cmpd="sng">
            <a:solidFill>
              <a:schemeClr val="dk2"/>
            </a:solidFill>
            <a:prstDash val="solid"/>
            <a:round/>
            <a:headEnd type="none" w="med" len="med"/>
            <a:tailEnd type="triangle" w="med" len="med"/>
          </a:ln>
        </p:spPr>
      </p:cxnSp>
      <p:cxnSp>
        <p:nvCxnSpPr>
          <p:cNvPr id="123" name="Google Shape;123;p18"/>
          <p:cNvCxnSpPr>
            <a:stCxn id="118" idx="3"/>
            <a:endCxn id="119" idx="0"/>
          </p:cNvCxnSpPr>
          <p:nvPr/>
        </p:nvCxnSpPr>
        <p:spPr>
          <a:xfrm>
            <a:off x="4812600" y="3158225"/>
            <a:ext cx="1418700" cy="459900"/>
          </a:xfrm>
          <a:prstGeom prst="straightConnector1">
            <a:avLst/>
          </a:prstGeom>
          <a:noFill/>
          <a:ln w="9525" cap="flat" cmpd="sng">
            <a:solidFill>
              <a:schemeClr val="dk2"/>
            </a:solidFill>
            <a:prstDash val="solid"/>
            <a:round/>
            <a:headEnd type="none" w="med" len="med"/>
            <a:tailEnd type="triangle" w="med" len="med"/>
          </a:ln>
        </p:spPr>
      </p:cxnSp>
      <p:cxnSp>
        <p:nvCxnSpPr>
          <p:cNvPr id="124" name="Google Shape;124;p18"/>
          <p:cNvCxnSpPr/>
          <p:nvPr/>
        </p:nvCxnSpPr>
        <p:spPr>
          <a:xfrm rot="10800000">
            <a:off x="4812725" y="3162575"/>
            <a:ext cx="1433700" cy="451200"/>
          </a:xfrm>
          <a:prstGeom prst="straightConnector1">
            <a:avLst/>
          </a:prstGeom>
          <a:noFill/>
          <a:ln w="9525" cap="flat" cmpd="sng">
            <a:solidFill>
              <a:schemeClr val="dk2"/>
            </a:solidFill>
            <a:prstDash val="solid"/>
            <a:round/>
            <a:headEnd type="none" w="med" len="med"/>
            <a:tailEnd type="triangle" w="med" len="med"/>
          </a:ln>
        </p:spPr>
      </p:cxnSp>
      <p:cxnSp>
        <p:nvCxnSpPr>
          <p:cNvPr id="125" name="Google Shape;125;p18"/>
          <p:cNvCxnSpPr>
            <a:stCxn id="117" idx="1"/>
            <a:endCxn id="118" idx="0"/>
          </p:cNvCxnSpPr>
          <p:nvPr/>
        </p:nvCxnSpPr>
        <p:spPr>
          <a:xfrm>
            <a:off x="4216051" y="2685403"/>
            <a:ext cx="0" cy="182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48900" y="607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Existing Systems (Cont…) </a:t>
            </a:r>
            <a:endParaRPr sz="2540">
              <a:latin typeface="Times New Roman"/>
              <a:ea typeface="Times New Roman"/>
              <a:cs typeface="Times New Roman"/>
              <a:sym typeface="Times New Roman"/>
            </a:endParaRPr>
          </a:p>
        </p:txBody>
      </p:sp>
      <p:sp>
        <p:nvSpPr>
          <p:cNvPr id="131" name="Google Shape;131;p19"/>
          <p:cNvSpPr txBox="1">
            <a:spLocks noGrp="1"/>
          </p:cNvSpPr>
          <p:nvPr>
            <p:ph type="body" idx="1"/>
          </p:nvPr>
        </p:nvSpPr>
        <p:spPr>
          <a:xfrm>
            <a:off x="729450" y="1450200"/>
            <a:ext cx="7688700" cy="3192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2" name="Google Shape;132;p19"/>
          <p:cNvPicPr preferRelativeResize="0"/>
          <p:nvPr/>
        </p:nvPicPr>
        <p:blipFill>
          <a:blip r:embed="rId3">
            <a:alphaModFix/>
          </a:blip>
          <a:stretch>
            <a:fillRect/>
          </a:stretch>
        </p:blipFill>
        <p:spPr>
          <a:xfrm>
            <a:off x="842850" y="1564950"/>
            <a:ext cx="1598476" cy="1598476"/>
          </a:xfrm>
          <a:prstGeom prst="rect">
            <a:avLst/>
          </a:prstGeom>
          <a:noFill/>
          <a:ln>
            <a:noFill/>
          </a:ln>
        </p:spPr>
      </p:pic>
      <p:pic>
        <p:nvPicPr>
          <p:cNvPr id="133" name="Google Shape;133;p19"/>
          <p:cNvPicPr preferRelativeResize="0"/>
          <p:nvPr/>
        </p:nvPicPr>
        <p:blipFill>
          <a:blip r:embed="rId4">
            <a:alphaModFix/>
          </a:blip>
          <a:stretch>
            <a:fillRect/>
          </a:stretch>
        </p:blipFill>
        <p:spPr>
          <a:xfrm>
            <a:off x="2441325" y="3044325"/>
            <a:ext cx="2567201" cy="1441900"/>
          </a:xfrm>
          <a:prstGeom prst="rect">
            <a:avLst/>
          </a:prstGeom>
          <a:noFill/>
          <a:ln>
            <a:noFill/>
          </a:ln>
        </p:spPr>
      </p:pic>
      <p:pic>
        <p:nvPicPr>
          <p:cNvPr id="134" name="Google Shape;134;p19"/>
          <p:cNvPicPr preferRelativeResize="0"/>
          <p:nvPr/>
        </p:nvPicPr>
        <p:blipFill>
          <a:blip r:embed="rId5">
            <a:alphaModFix/>
          </a:blip>
          <a:stretch>
            <a:fillRect/>
          </a:stretch>
        </p:blipFill>
        <p:spPr>
          <a:xfrm>
            <a:off x="4268125" y="1687550"/>
            <a:ext cx="2011648" cy="1131549"/>
          </a:xfrm>
          <a:prstGeom prst="rect">
            <a:avLst/>
          </a:prstGeom>
          <a:noFill/>
          <a:ln>
            <a:noFill/>
          </a:ln>
        </p:spPr>
      </p:pic>
      <p:pic>
        <p:nvPicPr>
          <p:cNvPr id="135" name="Google Shape;135;p19"/>
          <p:cNvPicPr preferRelativeResize="0"/>
          <p:nvPr/>
        </p:nvPicPr>
        <p:blipFill>
          <a:blip r:embed="rId6">
            <a:alphaModFix/>
          </a:blip>
          <a:stretch>
            <a:fillRect/>
          </a:stretch>
        </p:blipFill>
        <p:spPr>
          <a:xfrm>
            <a:off x="5971135" y="3163425"/>
            <a:ext cx="2350142" cy="132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38150" y="656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Drawbacks of Existing System</a:t>
            </a:r>
            <a:endParaRPr sz="2540">
              <a:latin typeface="Times New Roman"/>
              <a:ea typeface="Times New Roman"/>
              <a:cs typeface="Times New Roman"/>
              <a:sym typeface="Times New Roman"/>
            </a:endParaRPr>
          </a:p>
        </p:txBody>
      </p:sp>
      <p:sp>
        <p:nvSpPr>
          <p:cNvPr id="141" name="Google Shape;141;p20"/>
          <p:cNvSpPr txBox="1">
            <a:spLocks noGrp="1"/>
          </p:cNvSpPr>
          <p:nvPr>
            <p:ph type="body" idx="1"/>
          </p:nvPr>
        </p:nvSpPr>
        <p:spPr>
          <a:xfrm>
            <a:off x="729450" y="1624275"/>
            <a:ext cx="7688700" cy="27159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No transparency</a:t>
            </a:r>
            <a:endParaRPr sz="1600">
              <a:solidFill>
                <a:schemeClr val="dk2"/>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Lack of trust by TTP</a:t>
            </a:r>
            <a:endParaRPr sz="1600">
              <a:solidFill>
                <a:schemeClr val="dk2"/>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Administrative controls</a:t>
            </a:r>
            <a:endParaRPr sz="1600">
              <a:solidFill>
                <a:schemeClr val="dk2"/>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Possibility of data leak and data loss</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239100" y="630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b="1">
                <a:latin typeface="Times New Roman"/>
                <a:ea typeface="Times New Roman"/>
                <a:cs typeface="Times New Roman"/>
                <a:sym typeface="Times New Roman"/>
              </a:rPr>
              <a:t>Problem statement</a:t>
            </a:r>
            <a:endParaRPr sz="2540" b="1">
              <a:latin typeface="Times New Roman"/>
              <a:ea typeface="Times New Roman"/>
              <a:cs typeface="Times New Roman"/>
              <a:sym typeface="Times New Roman"/>
            </a:endParaRPr>
          </a:p>
        </p:txBody>
      </p:sp>
      <p:sp>
        <p:nvSpPr>
          <p:cNvPr id="147" name="Google Shape;147;p21"/>
          <p:cNvSpPr txBox="1">
            <a:spLocks noGrp="1"/>
          </p:cNvSpPr>
          <p:nvPr>
            <p:ph type="body" idx="1"/>
          </p:nvPr>
        </p:nvSpPr>
        <p:spPr>
          <a:xfrm>
            <a:off x="729450" y="1471050"/>
            <a:ext cx="7688700" cy="2868900"/>
          </a:xfrm>
          <a:prstGeom prst="rect">
            <a:avLst/>
          </a:prstGeom>
        </p:spPr>
        <p:txBody>
          <a:bodyPr spcFirstLastPara="1" wrap="square" lIns="91425" tIns="91425" rIns="91425" bIns="91425" anchor="t" anchorCtr="0">
            <a:normAutofit/>
          </a:bodyPr>
          <a:lstStyle/>
          <a:p>
            <a:pPr marL="0" lvl="0" indent="457200" algn="just" rtl="0">
              <a:lnSpc>
                <a:spcPct val="150000"/>
              </a:lnSpc>
              <a:spcBef>
                <a:spcPts val="0"/>
              </a:spcBef>
              <a:spcAft>
                <a:spcPts val="0"/>
              </a:spcAft>
              <a:buClr>
                <a:schemeClr val="dk1"/>
              </a:buClr>
              <a:buSzPts val="1100"/>
              <a:buFont typeface="Arial"/>
              <a:buNone/>
            </a:pPr>
            <a:r>
              <a:rPr lang="en" sz="1800">
                <a:solidFill>
                  <a:srgbClr val="0E101A"/>
                </a:solidFill>
                <a:latin typeface="Times New Roman"/>
                <a:ea typeface="Times New Roman"/>
                <a:cs typeface="Times New Roman"/>
                <a:sym typeface="Times New Roman"/>
              </a:rPr>
              <a:t>Most of the data-sharing platforms depend on trusted third parties (TTP). Due to the involvement of TTP, such systems lack trust, transparency, security, and immutability. To overcome these issues, this model is developed using Digital Ledger by leveraging the benefits of the interplanetary file system (IPFS) in blockchain. </a:t>
            </a:r>
            <a:endParaRPr sz="18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657</Words>
  <Application>Microsoft Office PowerPoint</Application>
  <PresentationFormat>On-screen Show (16:9)</PresentationFormat>
  <Paragraphs>185</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Raleway</vt:lpstr>
      <vt:lpstr>Lato</vt:lpstr>
      <vt:lpstr>Streamline</vt:lpstr>
      <vt:lpstr>PowerPoint Presentation</vt:lpstr>
      <vt:lpstr>Authenticated and Secured Data Exchange by Digital Ledger</vt:lpstr>
      <vt:lpstr>Contents</vt:lpstr>
      <vt:lpstr>Abstract</vt:lpstr>
      <vt:lpstr>Literature survey</vt:lpstr>
      <vt:lpstr>Existing System </vt:lpstr>
      <vt:lpstr>Existing Systems (Cont…) </vt:lpstr>
      <vt:lpstr>Drawbacks of Existing System</vt:lpstr>
      <vt:lpstr>Problem statement</vt:lpstr>
      <vt:lpstr>Proposed System </vt:lpstr>
      <vt:lpstr>Advantages</vt:lpstr>
      <vt:lpstr>Technology Used </vt:lpstr>
      <vt:lpstr>Implementation</vt:lpstr>
      <vt:lpstr>Model</vt:lpstr>
      <vt:lpstr>Block Chain</vt:lpstr>
      <vt:lpstr>Results</vt:lpstr>
      <vt:lpstr>Results (Cont…)</vt:lpstr>
      <vt:lpstr>User1               User3         User2     </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acer</cp:lastModifiedBy>
  <cp:revision>2</cp:revision>
  <dcterms:modified xsi:type="dcterms:W3CDTF">2022-04-20T15:54:50Z</dcterms:modified>
</cp:coreProperties>
</file>