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1"/>
  </p:notesMasterIdLst>
  <p:sldIdLst>
    <p:sldId id="256" r:id="rId2"/>
    <p:sldId id="261" r:id="rId3"/>
    <p:sldId id="295" r:id="rId4"/>
    <p:sldId id="308" r:id="rId5"/>
    <p:sldId id="303" r:id="rId6"/>
    <p:sldId id="306" r:id="rId7"/>
    <p:sldId id="307" r:id="rId8"/>
    <p:sldId id="304" r:id="rId9"/>
    <p:sldId id="305" r:id="rId10"/>
    <p:sldId id="296" r:id="rId11"/>
    <p:sldId id="298" r:id="rId12"/>
    <p:sldId id="299" r:id="rId13"/>
    <p:sldId id="311" r:id="rId14"/>
    <p:sldId id="312" r:id="rId15"/>
    <p:sldId id="300" r:id="rId16"/>
    <p:sldId id="313" r:id="rId17"/>
    <p:sldId id="301" r:id="rId18"/>
    <p:sldId id="302" r:id="rId19"/>
    <p:sldId id="262" r:id="rId20"/>
  </p:sldIdLst>
  <p:sldSz cx="9144000" cy="5143500" type="screen16x9"/>
  <p:notesSz cx="6858000" cy="9144000"/>
  <p:embeddedFontLst>
    <p:embeddedFont>
      <p:font typeface="Fira Sans Light" charset="0"/>
      <p:regular r:id="rId22"/>
      <p:bold r:id="rId23"/>
      <p:italic r:id="rId24"/>
      <p:boldItalic r:id="rId25"/>
    </p:embeddedFont>
    <p:embeddedFont>
      <p:font typeface="Calibri" pitchFamily="34" charset="0"/>
      <p:regular r:id="rId26"/>
      <p:bold r:id="rId27"/>
      <p:italic r:id="rId28"/>
      <p:boldItalic r:id="rId29"/>
    </p:embeddedFont>
    <p:embeddedFont>
      <p:font typeface="Fira Sans SemiBold"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800860D-6354-4378-A09D-8DFCC888E2C9}">
  <a:tblStyle styleId="{9800860D-6354-4378-A09D-8DFCC888E2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3F8801-1707-46FC-A2A7-8ED0A2465BA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1" d="100"/>
          <a:sy n="121" d="100"/>
        </p:scale>
        <p:origin x="-346" y="-5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986161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dk1"/>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2"/>
              </a:gs>
              <a:gs pos="72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3"/>
              </a:gs>
              <a:gs pos="100000">
                <a:schemeClr val="accent4"/>
              </a:gs>
            </a:gsLst>
            <a:lin ang="5400012" scaled="0"/>
          </a:gra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779100" y="1991825"/>
            <a:ext cx="5577600" cy="1159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2" name="Google Shape;32;p5"/>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3" name="Google Shape;33;p5"/>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4" name="Google Shape;34;p5"/>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5"/>
          <p:cNvSpPr txBox="1">
            <a:spLocks noGrp="1"/>
          </p:cNvSpPr>
          <p:nvPr>
            <p:ph type="body" idx="1"/>
          </p:nvPr>
        </p:nvSpPr>
        <p:spPr>
          <a:xfrm>
            <a:off x="779100" y="1492425"/>
            <a:ext cx="6962100" cy="2895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6" name="Google Shape;3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p:cSld name="BLANK_1">
    <p:bg>
      <p:bgPr>
        <a:gradFill>
          <a:gsLst>
            <a:gs pos="0">
              <a:schemeClr val="accent2"/>
            </a:gs>
            <a:gs pos="72000">
              <a:schemeClr val="accent3"/>
            </a:gs>
            <a:gs pos="100000">
              <a:schemeClr val="accent3"/>
            </a:gs>
          </a:gsLst>
          <a:lin ang="5400700" scaled="0"/>
        </a:gra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74" name="Google Shape;74;p11"/>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5" name="Google Shape;75;p11"/>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6" name="Google Shape;76;p11"/>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7" name="Google Shape;77;p11"/>
          <p:cNvSpPr/>
          <p:nvPr/>
        </p:nvSpPr>
        <p:spPr>
          <a:xfrm rot="10800000">
            <a:off x="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8" name="Google Shape;78;p11"/>
          <p:cNvSpPr/>
          <p:nvPr/>
        </p:nvSpPr>
        <p:spPr>
          <a:xfrm rot="10800000">
            <a:off x="7"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9" name="Google Shape;79;p11"/>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9621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79100" y="1492425"/>
            <a:ext cx="6962100" cy="2895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Fira Sans SemiBold"/>
                <a:ea typeface="Fira Sans SemiBold"/>
                <a:cs typeface="Fira Sans SemiBold"/>
                <a:sym typeface="Fira Sans SemiBold"/>
              </a:defRPr>
            </a:lvl1pPr>
            <a:lvl2pPr lvl="1" algn="r" rtl="0">
              <a:buNone/>
              <a:defRPr sz="1300">
                <a:solidFill>
                  <a:schemeClr val="lt1"/>
                </a:solidFill>
                <a:latin typeface="Fira Sans SemiBold"/>
                <a:ea typeface="Fira Sans SemiBold"/>
                <a:cs typeface="Fira Sans SemiBold"/>
                <a:sym typeface="Fira Sans SemiBold"/>
              </a:defRPr>
            </a:lvl2pPr>
            <a:lvl3pPr lvl="2" algn="r" rtl="0">
              <a:buNone/>
              <a:defRPr sz="1300">
                <a:solidFill>
                  <a:schemeClr val="lt1"/>
                </a:solidFill>
                <a:latin typeface="Fira Sans SemiBold"/>
                <a:ea typeface="Fira Sans SemiBold"/>
                <a:cs typeface="Fira Sans SemiBold"/>
                <a:sym typeface="Fira Sans SemiBold"/>
              </a:defRPr>
            </a:lvl3pPr>
            <a:lvl4pPr lvl="3" algn="r" rtl="0">
              <a:buNone/>
              <a:defRPr sz="1300">
                <a:solidFill>
                  <a:schemeClr val="lt1"/>
                </a:solidFill>
                <a:latin typeface="Fira Sans SemiBold"/>
                <a:ea typeface="Fira Sans SemiBold"/>
                <a:cs typeface="Fira Sans SemiBold"/>
                <a:sym typeface="Fira Sans SemiBold"/>
              </a:defRPr>
            </a:lvl4pPr>
            <a:lvl5pPr lvl="4" algn="r" rtl="0">
              <a:buNone/>
              <a:defRPr sz="1300">
                <a:solidFill>
                  <a:schemeClr val="lt1"/>
                </a:solidFill>
                <a:latin typeface="Fira Sans SemiBold"/>
                <a:ea typeface="Fira Sans SemiBold"/>
                <a:cs typeface="Fira Sans SemiBold"/>
                <a:sym typeface="Fira Sans SemiBold"/>
              </a:defRPr>
            </a:lvl5pPr>
            <a:lvl6pPr lvl="5" algn="r" rtl="0">
              <a:buNone/>
              <a:defRPr sz="1300">
                <a:solidFill>
                  <a:schemeClr val="lt1"/>
                </a:solidFill>
                <a:latin typeface="Fira Sans SemiBold"/>
                <a:ea typeface="Fira Sans SemiBold"/>
                <a:cs typeface="Fira Sans SemiBold"/>
                <a:sym typeface="Fira Sans SemiBold"/>
              </a:defRPr>
            </a:lvl6pPr>
            <a:lvl7pPr lvl="6" algn="r" rtl="0">
              <a:buNone/>
              <a:defRPr sz="1300">
                <a:solidFill>
                  <a:schemeClr val="lt1"/>
                </a:solidFill>
                <a:latin typeface="Fira Sans SemiBold"/>
                <a:ea typeface="Fira Sans SemiBold"/>
                <a:cs typeface="Fira Sans SemiBold"/>
                <a:sym typeface="Fira Sans SemiBold"/>
              </a:defRPr>
            </a:lvl7pPr>
            <a:lvl8pPr lvl="7" algn="r" rtl="0">
              <a:buNone/>
              <a:defRPr sz="1300">
                <a:solidFill>
                  <a:schemeClr val="lt1"/>
                </a:solidFill>
                <a:latin typeface="Fira Sans SemiBold"/>
                <a:ea typeface="Fira Sans SemiBold"/>
                <a:cs typeface="Fira Sans SemiBold"/>
                <a:sym typeface="Fira Sans SemiBold"/>
              </a:defRPr>
            </a:lvl8pPr>
            <a:lvl9pPr lvl="8" algn="r" rtl="0">
              <a:buNone/>
              <a:defRPr sz="1300">
                <a:solidFill>
                  <a:schemeClr val="lt1"/>
                </a:solidFill>
                <a:latin typeface="Fira Sans SemiBold"/>
                <a:ea typeface="Fira Sans SemiBold"/>
                <a:cs typeface="Fira Sans SemiBold"/>
                <a:sym typeface="Fira Sans SemiBo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ctrTitle"/>
          </p:nvPr>
        </p:nvSpPr>
        <p:spPr>
          <a:xfrm>
            <a:off x="779100" y="1991825"/>
            <a:ext cx="55776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OBJECT DETECTION 			(using yolo)</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Text Placeholder 2"/>
          <p:cNvSpPr>
            <a:spLocks noGrp="1"/>
          </p:cNvSpPr>
          <p:nvPr>
            <p:ph type="body" idx="1"/>
          </p:nvPr>
        </p:nvSpPr>
        <p:spPr/>
        <p:txBody>
          <a:bodyPr/>
          <a:lstStyle/>
          <a:p>
            <a:r>
              <a:rPr lang="en-US" dirty="0" smtClean="0"/>
              <a:t>Unexpected number of multiple moving objects.</a:t>
            </a:r>
          </a:p>
          <a:p>
            <a:r>
              <a:rPr lang="en-US" dirty="0" smtClean="0"/>
              <a:t>Size variation and poorly textured objects.</a:t>
            </a:r>
          </a:p>
          <a:p>
            <a:r>
              <a:rPr lang="en-US" dirty="0" smtClean="0"/>
              <a:t>Rapid change in illumination conditions.</a:t>
            </a:r>
          </a:p>
          <a:p>
            <a:r>
              <a:rPr lang="en-US" dirty="0" smtClean="0"/>
              <a:t>Shadows and multiple occlusions.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42950"/>
            <a:ext cx="6962100" cy="396300"/>
          </a:xfrm>
        </p:spPr>
        <p:txBody>
          <a:bodyPr/>
          <a:lstStyle/>
          <a:p>
            <a:r>
              <a:rPr lang="en-US" dirty="0" smtClean="0"/>
              <a:t>Proposed system:</a:t>
            </a:r>
            <a:endParaRPr lang="en-US" dirty="0"/>
          </a:p>
        </p:txBody>
      </p:sp>
      <p:sp>
        <p:nvSpPr>
          <p:cNvPr id="3" name="Text Placeholder 2"/>
          <p:cNvSpPr>
            <a:spLocks noGrp="1"/>
          </p:cNvSpPr>
          <p:nvPr>
            <p:ph type="body" idx="1"/>
          </p:nvPr>
        </p:nvSpPr>
        <p:spPr>
          <a:xfrm>
            <a:off x="762000" y="1276350"/>
            <a:ext cx="6962100" cy="3651075"/>
          </a:xfrm>
        </p:spPr>
        <p:txBody>
          <a:bodyPr/>
          <a:lstStyle/>
          <a:p>
            <a:r>
              <a:rPr lang="en-US" dirty="0" smtClean="0"/>
              <a:t>We are coming up with YOLOv3(You Only Look Once) algorithm.</a:t>
            </a:r>
          </a:p>
          <a:p>
            <a:r>
              <a:rPr lang="en-US" dirty="0" smtClean="0"/>
              <a:t>YOLOv</a:t>
            </a:r>
            <a:r>
              <a:rPr lang="en-US" dirty="0"/>
              <a:t>3</a:t>
            </a:r>
            <a:r>
              <a:rPr lang="en-US" dirty="0" smtClean="0"/>
              <a:t> </a:t>
            </a:r>
            <a:r>
              <a:rPr lang="en-US" dirty="0"/>
              <a:t>is a Deep Learning </a:t>
            </a:r>
            <a:r>
              <a:rPr lang="en-US" dirty="0" smtClean="0"/>
              <a:t>architecture.</a:t>
            </a:r>
            <a:r>
              <a:rPr lang="en-US" dirty="0"/>
              <a:t> </a:t>
            </a:r>
            <a:r>
              <a:rPr lang="en-US" dirty="0" smtClean="0"/>
              <a:t>It </a:t>
            </a:r>
            <a:r>
              <a:rPr lang="en-US" dirty="0"/>
              <a:t>is </a:t>
            </a:r>
            <a:r>
              <a:rPr lang="en-US" dirty="0" smtClean="0"/>
              <a:t>a </a:t>
            </a:r>
            <a:r>
              <a:rPr lang="en-US" dirty="0"/>
              <a:t>convolutional neural network (CNN) for object</a:t>
            </a:r>
            <a:br>
              <a:rPr lang="en-US" dirty="0"/>
            </a:br>
            <a:r>
              <a:rPr lang="en-US" dirty="0"/>
              <a:t>detection used in real-time</a:t>
            </a:r>
            <a:r>
              <a:rPr lang="en-US" dirty="0" smtClean="0"/>
              <a:t>.</a:t>
            </a:r>
          </a:p>
          <a:p>
            <a:r>
              <a:rPr lang="en-US" dirty="0"/>
              <a:t>It is popular because it has a very high accuracy while also being able to run in real-time or used for real-time applications. </a:t>
            </a:r>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endParaRPr lang="en-US" dirty="0"/>
          </a:p>
        </p:txBody>
      </p:sp>
      <p:sp>
        <p:nvSpPr>
          <p:cNvPr id="5" name="Text Placeholder 4"/>
          <p:cNvSpPr>
            <a:spLocks noGrp="1"/>
          </p:cNvSpPr>
          <p:nvPr>
            <p:ph type="body" idx="1"/>
          </p:nvPr>
        </p:nvSpPr>
        <p:spPr>
          <a:xfrm>
            <a:off x="779100" y="514350"/>
            <a:ext cx="6962100" cy="4191000"/>
          </a:xfrm>
        </p:spPr>
        <p:txBody>
          <a:bodyPr/>
          <a:lstStyle/>
          <a:p>
            <a:r>
              <a:rPr lang="en-US" dirty="0"/>
              <a:t>The YOLO algorithm “only looks once” at the input image that is it needs only one forward propagation pass through the network to make the predictions</a:t>
            </a:r>
            <a:r>
              <a:rPr lang="en-US" dirty="0" smtClean="0"/>
              <a:t>. It uses k-means clustering because it gives more weight to the bigger clusters.</a:t>
            </a:r>
            <a:endParaRPr lang="en-US" dirty="0"/>
          </a:p>
          <a:p>
            <a:pPr marL="76200" indent="0">
              <a:buNone/>
            </a:pPr>
            <a:r>
              <a:rPr lang="en-US" sz="3200" dirty="0" smtClean="0"/>
              <a:t>How does it works:</a:t>
            </a:r>
          </a:p>
          <a:p>
            <a:r>
              <a:rPr lang="en-US" dirty="0" smtClean="0"/>
              <a:t>The </a:t>
            </a:r>
            <a:r>
              <a:rPr lang="en-US" dirty="0"/>
              <a:t>algorithm applies a single neural network to the entire full image</a:t>
            </a:r>
            <a:r>
              <a:rPr lang="en-US" dirty="0" smtClean="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endParaRPr lang="en-US" dirty="0"/>
          </a:p>
        </p:txBody>
      </p:sp>
      <p:sp>
        <p:nvSpPr>
          <p:cNvPr id="3" name="Text Placeholder 2"/>
          <p:cNvSpPr>
            <a:spLocks noGrp="1"/>
          </p:cNvSpPr>
          <p:nvPr>
            <p:ph type="body" idx="1"/>
          </p:nvPr>
        </p:nvSpPr>
        <p:spPr>
          <a:xfrm>
            <a:off x="779100" y="57150"/>
            <a:ext cx="6962100" cy="4330575"/>
          </a:xfrm>
        </p:spPr>
        <p:txBody>
          <a:bodyPr/>
          <a:lstStyle/>
          <a:p>
            <a:r>
              <a:rPr lang="en-US" dirty="0" smtClean="0"/>
              <a:t>Then </a:t>
            </a:r>
            <a:r>
              <a:rPr lang="en-US" dirty="0"/>
              <a:t>this network divides that image into regions which provides the bounding boxes and also predicts probabilities for each region. These generated bounding boxes are weighted by the predicted probabilities.</a:t>
            </a:r>
          </a:p>
          <a:p>
            <a:r>
              <a:rPr lang="en-US" dirty="0"/>
              <a:t>The non-max suppression technique makes sure that the object detection algorithm only detects each object once and it discards any false detections, it then gives out the recognized objects along with the bounding </a:t>
            </a:r>
            <a:r>
              <a:rPr lang="en-US" dirty="0" smtClean="0"/>
              <a:t>boxes.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extLst>
      <p:ext uri="{BB962C8B-B14F-4D97-AF65-F5344CB8AC3E}">
        <p14:creationId xmlns:p14="http://schemas.microsoft.com/office/powerpoint/2010/main" val="4285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endParaRPr lang="en-US" dirty="0"/>
          </a:p>
        </p:txBody>
      </p:sp>
      <p:sp>
        <p:nvSpPr>
          <p:cNvPr id="3" name="Text Placeholder 2"/>
          <p:cNvSpPr>
            <a:spLocks noGrp="1"/>
          </p:cNvSpPr>
          <p:nvPr>
            <p:ph type="body" idx="1"/>
          </p:nvPr>
        </p:nvSpPr>
        <p:spPr>
          <a:xfrm>
            <a:off x="779100" y="590550"/>
            <a:ext cx="6962100" cy="3797175"/>
          </a:xfrm>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14350"/>
            <a:ext cx="7086600" cy="3886200"/>
          </a:xfrm>
          <a:prstGeom prst="rect">
            <a:avLst/>
          </a:prstGeom>
        </p:spPr>
      </p:pic>
    </p:spTree>
    <p:extLst>
      <p:ext uri="{BB962C8B-B14F-4D97-AF65-F5344CB8AC3E}">
        <p14:creationId xmlns:p14="http://schemas.microsoft.com/office/powerpoint/2010/main" val="2718998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36"/>
            <a:ext cx="7190700" cy="502950"/>
          </a:xfrm>
        </p:spPr>
        <p:txBody>
          <a:bodyPr/>
          <a:lstStyle/>
          <a:p>
            <a:r>
              <a:rPr lang="en-US" dirty="0" smtClean="0"/>
              <a:t>Architecture:</a:t>
            </a:r>
            <a:endParaRPr lang="en-US" dirty="0"/>
          </a:p>
        </p:txBody>
      </p:sp>
      <p:sp>
        <p:nvSpPr>
          <p:cNvPr id="3" name="Text Placeholder 2"/>
          <p:cNvSpPr>
            <a:spLocks noGrp="1"/>
          </p:cNvSpPr>
          <p:nvPr>
            <p:ph type="body" idx="1"/>
          </p:nvPr>
        </p:nvSpPr>
        <p:spPr/>
        <p:txBody>
          <a:bodyPr/>
          <a:lstStyle/>
          <a:p>
            <a:pPr marL="76200" indent="0" algn="ctr">
              <a:buNone/>
            </a:pPr>
            <a:r>
              <a:rPr lang="en-US" dirty="0" smtClean="0"/>
              <a:t>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70" y="570449"/>
            <a:ext cx="8610600" cy="452333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Text Placeholder 2"/>
          <p:cNvSpPr>
            <a:spLocks noGrp="1"/>
          </p:cNvSpPr>
          <p:nvPr>
            <p:ph type="body" idx="1"/>
          </p:nvPr>
        </p:nvSpPr>
        <p:spPr/>
        <p:txBody>
          <a:bodyPr/>
          <a:lstStyle/>
          <a:p>
            <a:r>
              <a:rPr lang="en-US" dirty="0"/>
              <a:t>YOLO is a convolution neural network. It consists of a total of 24 convolutional layers and followed by 2 fully connected layers. Each layer has its own importance and the layers are separated by their functionality.</a:t>
            </a:r>
          </a:p>
          <a:p>
            <a:pPr marL="762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extLst>
      <p:ext uri="{BB962C8B-B14F-4D97-AF65-F5344CB8AC3E}">
        <p14:creationId xmlns:p14="http://schemas.microsoft.com/office/powerpoint/2010/main" val="2561688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100" y="590550"/>
            <a:ext cx="6962100" cy="381000"/>
          </a:xfrm>
        </p:spPr>
        <p:txBody>
          <a:bodyPr/>
          <a:lstStyle/>
          <a:p>
            <a:r>
              <a:rPr lang="en-US" dirty="0" smtClean="0"/>
              <a:t/>
            </a:r>
            <a:br>
              <a:rPr lang="en-US" dirty="0" smtClean="0"/>
            </a:br>
            <a:endParaRPr lang="en-US" dirty="0"/>
          </a:p>
        </p:txBody>
      </p:sp>
      <p:sp>
        <p:nvSpPr>
          <p:cNvPr id="3" name="Text Placeholder 2"/>
          <p:cNvSpPr>
            <a:spLocks noGrp="1"/>
          </p:cNvSpPr>
          <p:nvPr>
            <p:ph type="body" idx="1"/>
          </p:nvPr>
        </p:nvSpPr>
        <p:spPr>
          <a:xfrm>
            <a:off x="779100" y="133350"/>
            <a:ext cx="6962100" cy="4254375"/>
          </a:xfrm>
        </p:spPr>
        <p:txBody>
          <a:bodyPr/>
          <a:lstStyle/>
          <a:p>
            <a:pPr marL="76200" indent="0">
              <a:buNone/>
            </a:pPr>
            <a:r>
              <a:rPr lang="en-US" sz="3200" dirty="0" smtClean="0">
                <a:solidFill>
                  <a:schemeClr val="accent1"/>
                </a:solidFill>
              </a:rPr>
              <a:t>Advantages:</a:t>
            </a:r>
          </a:p>
          <a:p>
            <a:r>
              <a:rPr lang="en-US" dirty="0" smtClean="0"/>
              <a:t>YOLOv3 has the advantages of detection speed and accuracy and meets the real –time requirements for traffic vehicles and ships detection.</a:t>
            </a:r>
          </a:p>
          <a:p>
            <a:pPr marL="76200" indent="0">
              <a:buNone/>
            </a:pPr>
            <a:r>
              <a:rPr lang="en-US" dirty="0" smtClean="0"/>
              <a:t> </a:t>
            </a:r>
            <a:r>
              <a:rPr lang="en-US" sz="3200" dirty="0" smtClean="0">
                <a:solidFill>
                  <a:schemeClr val="accent1"/>
                </a:solidFill>
              </a:rPr>
              <a:t>Limitations:</a:t>
            </a:r>
          </a:p>
          <a:p>
            <a:r>
              <a:rPr lang="en-US" dirty="0" smtClean="0"/>
              <a:t>YOLOv3 has large number of backbone network parameters and requires high hardware performance.</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r>
              <a:rPr lang="en-US" dirty="0" smtClean="0"/>
              <a:t>YOLOv3 is extremely fast with good speed and accuracy making it a very powerful object detection model. It can used efficiently in real-time processing. It </a:t>
            </a:r>
            <a:r>
              <a:rPr lang="en-US" dirty="0"/>
              <a:t>can process </a:t>
            </a:r>
            <a:r>
              <a:rPr lang="en-US" dirty="0" err="1" smtClean="0"/>
              <a:t>upto</a:t>
            </a:r>
            <a:r>
              <a:rPr lang="en-US" dirty="0" smtClean="0"/>
              <a:t> 45 </a:t>
            </a:r>
            <a:r>
              <a:rPr lang="en-US" dirty="0"/>
              <a:t>frames per </a:t>
            </a:r>
            <a:r>
              <a:rPr lang="en-US" dirty="0" smtClean="0"/>
              <a:t>second</a:t>
            </a:r>
            <a:r>
              <a:rPr lang="en-US" dirty="0"/>
              <a:t> </a:t>
            </a:r>
            <a:r>
              <a:rPr lang="en-US" dirty="0" smtClean="0"/>
              <a:t>that is why it is mainly used in traffic, autonomous cars etc.</a:t>
            </a:r>
          </a:p>
          <a:p>
            <a:pPr marL="76200" indent="0">
              <a:buNone/>
            </a:pPr>
            <a:endParaRPr lang="en-US" dirty="0"/>
          </a:p>
          <a:p>
            <a:endParaRPr lang="en-US"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4"/>
            </a:gs>
          </a:gsLst>
          <a:lin ang="5400700" scaled="0"/>
        </a:gradFill>
        <a:effectLst/>
      </p:bgPr>
    </p:bg>
    <p:spTree>
      <p:nvGrpSpPr>
        <p:cNvPr id="1" name="Shape 127"/>
        <p:cNvGrpSpPr/>
        <p:nvPr/>
      </p:nvGrpSpPr>
      <p:grpSpPr>
        <a:xfrm>
          <a:off x="0" y="0"/>
          <a:ext cx="0" cy="0"/>
          <a:chOff x="0" y="0"/>
          <a:chExt cx="0" cy="0"/>
        </a:xfrm>
      </p:grpSpPr>
      <p:sp>
        <p:nvSpPr>
          <p:cNvPr id="128" name="Google Shape;128;p18"/>
          <p:cNvSpPr txBox="1">
            <a:spLocks noGrp="1"/>
          </p:cNvSpPr>
          <p:nvPr>
            <p:ph type="ctrTitle" idx="4294967295"/>
          </p:nvPr>
        </p:nvSpPr>
        <p:spPr>
          <a:xfrm>
            <a:off x="1398375" y="2269150"/>
            <a:ext cx="6347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lt1"/>
                </a:solidFill>
              </a:rPr>
              <a:t>Big concept</a:t>
            </a:r>
            <a:endParaRPr sz="6000">
              <a:solidFill>
                <a:schemeClr val="lt1"/>
              </a:solidFill>
            </a:endParaRPr>
          </a:p>
        </p:txBody>
      </p:sp>
      <p:sp>
        <p:nvSpPr>
          <p:cNvPr id="129" name="Google Shape;129;p18"/>
          <p:cNvSpPr txBox="1">
            <a:spLocks noGrp="1"/>
          </p:cNvSpPr>
          <p:nvPr>
            <p:ph type="subTitle" idx="4294967295"/>
          </p:nvPr>
        </p:nvSpPr>
        <p:spPr>
          <a:xfrm>
            <a:off x="1398375" y="3411550"/>
            <a:ext cx="6347400" cy="784800"/>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 dirty="0" smtClean="0">
                <a:solidFill>
                  <a:schemeClr val="lt1"/>
                </a:solidFill>
              </a:rPr>
              <a:t>When you focus on good , the good gets the better........</a:t>
            </a:r>
            <a:endParaRPr>
              <a:solidFill>
                <a:schemeClr val="lt1"/>
              </a:solidFill>
            </a:endParaRPr>
          </a:p>
        </p:txBody>
      </p:sp>
      <p:sp>
        <p:nvSpPr>
          <p:cNvPr id="130" name="Google Shape;130;p18"/>
          <p:cNvSpPr/>
          <p:nvPr/>
        </p:nvSpPr>
        <p:spPr>
          <a:xfrm>
            <a:off x="4837146" y="2184280"/>
            <a:ext cx="294437" cy="28113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8"/>
          <p:cNvGrpSpPr/>
          <p:nvPr/>
        </p:nvGrpSpPr>
        <p:grpSpPr>
          <a:xfrm>
            <a:off x="4472037" y="605739"/>
            <a:ext cx="1261378" cy="1261701"/>
            <a:chOff x="6654650" y="3665275"/>
            <a:chExt cx="409100" cy="409125"/>
          </a:xfrm>
        </p:grpSpPr>
        <p:sp>
          <p:nvSpPr>
            <p:cNvPr id="132" name="Google Shape;132;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8"/>
          <p:cNvGrpSpPr/>
          <p:nvPr/>
        </p:nvGrpSpPr>
        <p:grpSpPr>
          <a:xfrm rot="1056940">
            <a:off x="3255870" y="1597598"/>
            <a:ext cx="833338" cy="833456"/>
            <a:chOff x="570875" y="4322250"/>
            <a:chExt cx="443300" cy="443325"/>
          </a:xfrm>
        </p:grpSpPr>
        <p:sp>
          <p:nvSpPr>
            <p:cNvPr id="135" name="Google Shape;13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8"/>
          <p:cNvSpPr/>
          <p:nvPr/>
        </p:nvSpPr>
        <p:spPr>
          <a:xfrm rot="2466725">
            <a:off x="3349622" y="850119"/>
            <a:ext cx="409039" cy="39056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rot="-1609523">
            <a:off x="3947860" y="1095872"/>
            <a:ext cx="294391" cy="28109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rot="2926012">
            <a:off x="5732794" y="1318561"/>
            <a:ext cx="220454" cy="21049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rot="-1609141">
            <a:off x="4567259" y="381492"/>
            <a:ext cx="198625" cy="18965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7"/>
          <p:cNvSpPr txBox="1">
            <a:spLocks noGrp="1"/>
          </p:cNvSpPr>
          <p:nvPr>
            <p:ph type="body" idx="1"/>
          </p:nvPr>
        </p:nvSpPr>
        <p:spPr>
          <a:xfrm>
            <a:off x="779100" y="1492425"/>
            <a:ext cx="6962100" cy="2895300"/>
          </a:xfrm>
          <a:prstGeom prst="rect">
            <a:avLst/>
          </a:prstGeom>
        </p:spPr>
        <p:txBody>
          <a:bodyPr spcFirstLastPara="1" wrap="square" lIns="0" tIns="0" rIns="0" bIns="0" anchor="t" anchorCtr="0">
            <a:noAutofit/>
          </a:bodyPr>
          <a:lstStyle/>
          <a:p>
            <a:pPr lvl="0"/>
            <a:r>
              <a:rPr lang="en-US" dirty="0" smtClean="0"/>
              <a:t>Object detection is an important and challenging field in computer vision.</a:t>
            </a:r>
          </a:p>
          <a:p>
            <a:pPr lvl="0"/>
            <a:r>
              <a:rPr lang="en-US" dirty="0" smtClean="0"/>
              <a:t>An image classification or image recognition model simply detect the probability of an object in an image. </a:t>
            </a:r>
          </a:p>
          <a:p>
            <a:pPr lvl="0"/>
            <a:r>
              <a:rPr lang="en-US" dirty="0"/>
              <a:t>I</a:t>
            </a:r>
            <a:r>
              <a:rPr lang="en-US" dirty="0" smtClean="0"/>
              <a:t>t has been widely used in autonomous driving, industrial detection , robot vision..etc</a:t>
            </a:r>
          </a:p>
          <a:p>
            <a:pPr lvl="0"/>
            <a:endParaRPr dirty="0"/>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5" name="Title 4"/>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0"/>
            <a:ext cx="7284000" cy="533400"/>
          </a:xfrm>
        </p:spPr>
        <p:txBody>
          <a:bodyPr/>
          <a:lstStyle/>
          <a:p>
            <a:r>
              <a:rPr lang="en-US" dirty="0" smtClean="0"/>
              <a:t>Object detection:</a:t>
            </a:r>
            <a:endParaRPr lang="en-US" dirty="0"/>
          </a:p>
        </p:txBody>
      </p:sp>
      <p:sp>
        <p:nvSpPr>
          <p:cNvPr id="3" name="Text Placeholder 2"/>
          <p:cNvSpPr>
            <a:spLocks noGrp="1"/>
          </p:cNvSpPr>
          <p:nvPr>
            <p:ph type="body" idx="1"/>
          </p:nvPr>
        </p:nvSpPr>
        <p:spPr>
          <a:xfrm>
            <a:off x="1295400" y="1428750"/>
            <a:ext cx="6962100" cy="2895300"/>
          </a:xfrm>
        </p:spPr>
        <p:txBody>
          <a:bodyPr/>
          <a:lstStyle/>
          <a:p>
            <a:pPr>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pic>
        <p:nvPicPr>
          <p:cNvPr id="5" name="Picture 4" descr="image detect.jpg"/>
          <p:cNvPicPr>
            <a:picLocks noChangeAspect="1"/>
          </p:cNvPicPr>
          <p:nvPr/>
        </p:nvPicPr>
        <p:blipFill>
          <a:blip r:embed="rId2"/>
          <a:stretch>
            <a:fillRect/>
          </a:stretch>
        </p:blipFill>
        <p:spPr>
          <a:xfrm>
            <a:off x="838200" y="1428750"/>
            <a:ext cx="6934200" cy="3048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object detection</a:t>
            </a:r>
            <a:endParaRPr lang="en-US" dirty="0"/>
          </a:p>
        </p:txBody>
      </p:sp>
      <p:sp>
        <p:nvSpPr>
          <p:cNvPr id="3" name="Text Placeholder 2"/>
          <p:cNvSpPr>
            <a:spLocks noGrp="1"/>
          </p:cNvSpPr>
          <p:nvPr>
            <p:ph type="body" idx="1"/>
          </p:nvPr>
        </p:nvSpPr>
        <p:spPr/>
        <p:txBody>
          <a:bodyPr/>
          <a:lstStyle/>
          <a:p>
            <a:pPr>
              <a:buNone/>
            </a:pPr>
            <a:r>
              <a:rPr lang="fr-FR" dirty="0" smtClean="0">
                <a:solidFill>
                  <a:srgbClr val="FF0000"/>
                </a:solidFill>
              </a:rPr>
              <a:t>Object </a:t>
            </a:r>
            <a:r>
              <a:rPr lang="fr-FR" dirty="0" err="1" smtClean="0">
                <a:solidFill>
                  <a:srgbClr val="FF0000"/>
                </a:solidFill>
              </a:rPr>
              <a:t>detection</a:t>
            </a:r>
            <a:r>
              <a:rPr lang="fr-FR" dirty="0" smtClean="0">
                <a:solidFill>
                  <a:srgbClr val="FF0000"/>
                </a:solidFill>
              </a:rPr>
              <a:t> </a:t>
            </a:r>
            <a:r>
              <a:rPr lang="fr-FR" dirty="0" err="1" smtClean="0">
                <a:solidFill>
                  <a:srgbClr val="FF0000"/>
                </a:solidFill>
              </a:rPr>
              <a:t>aids</a:t>
            </a:r>
            <a:r>
              <a:rPr lang="fr-FR" dirty="0" smtClean="0">
                <a:solidFill>
                  <a:srgbClr val="FF0000"/>
                </a:solidFill>
              </a:rPr>
              <a:t> in:</a:t>
            </a:r>
            <a:endParaRPr lang="en-US" b="1" dirty="0" smtClean="0">
              <a:solidFill>
                <a:srgbClr val="FF0000"/>
              </a:solidFill>
            </a:endParaRPr>
          </a:p>
          <a:p>
            <a:r>
              <a:rPr lang="en-US" b="1" dirty="0" smtClean="0"/>
              <a:t>Tracking objects</a:t>
            </a:r>
          </a:p>
          <a:p>
            <a:r>
              <a:rPr lang="en-US" b="1" dirty="0" smtClean="0"/>
              <a:t>People Counting</a:t>
            </a:r>
          </a:p>
          <a:p>
            <a:r>
              <a:rPr lang="en-US" b="1" dirty="0" smtClean="0"/>
              <a:t>Vehicle Detection</a:t>
            </a:r>
          </a:p>
          <a:p>
            <a:r>
              <a:rPr lang="en-US" b="1" dirty="0" smtClean="0"/>
              <a:t>Disease detection </a:t>
            </a:r>
          </a:p>
          <a:p>
            <a:r>
              <a:rPr lang="fr-FR" b="1" dirty="0"/>
              <a:t>P</a:t>
            </a:r>
            <a:r>
              <a:rPr lang="fr-FR" b="1" dirty="0" smtClean="0"/>
              <a:t>ose estimation, CCTV surveillance </a:t>
            </a:r>
            <a:r>
              <a:rPr lang="fr-FR" b="1" dirty="0" err="1" smtClean="0"/>
              <a:t>etc</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 and previous techniques:</a:t>
            </a:r>
            <a:endParaRPr lang="en-US" dirty="0"/>
          </a:p>
        </p:txBody>
      </p:sp>
      <p:sp>
        <p:nvSpPr>
          <p:cNvPr id="3" name="Text Placeholder 2"/>
          <p:cNvSpPr>
            <a:spLocks noGrp="1"/>
          </p:cNvSpPr>
          <p:nvPr>
            <p:ph type="body" idx="1"/>
          </p:nvPr>
        </p:nvSpPr>
        <p:spPr/>
        <p:txBody>
          <a:bodyPr/>
          <a:lstStyle/>
          <a:p>
            <a:pPr fontAlgn="base"/>
            <a:r>
              <a:rPr lang="en-US" dirty="0" smtClean="0"/>
              <a:t>RCNN (2014)</a:t>
            </a:r>
          </a:p>
          <a:p>
            <a:pPr fontAlgn="base"/>
            <a:r>
              <a:rPr lang="en-US" dirty="0" smtClean="0"/>
              <a:t>Fast RCNN and Faster RCNN (2015)</a:t>
            </a:r>
          </a:p>
          <a:p>
            <a:pPr fontAlgn="base"/>
            <a:r>
              <a:rPr lang="en-US" dirty="0" smtClean="0"/>
              <a:t>Mask R-CNN (2017)</a:t>
            </a:r>
          </a:p>
          <a:p>
            <a:pPr fontAlgn="base"/>
            <a:r>
              <a:rPr lang="en-US" dirty="0" smtClean="0"/>
              <a:t>Pyramid Networks/FPN (2017)</a:t>
            </a:r>
          </a:p>
          <a:p>
            <a:pPr fontAlgn="base"/>
            <a:r>
              <a:rPr lang="en-US" dirty="0" smtClean="0"/>
              <a:t>Retina Net (2017)</a:t>
            </a:r>
          </a:p>
          <a:p>
            <a:pPr fontAlgn="base"/>
            <a:endParaRPr lang="en-US" dirty="0" smtClean="0"/>
          </a:p>
          <a:p>
            <a:pPr fontAlgn="base"/>
            <a:endParaRPr lang="en-US" dirty="0" smtClean="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R-CNN:</a:t>
            </a:r>
            <a:endParaRPr lang="en-US" dirty="0"/>
          </a:p>
        </p:txBody>
      </p:sp>
      <p:sp>
        <p:nvSpPr>
          <p:cNvPr id="3" name="Text Placeholder 2"/>
          <p:cNvSpPr>
            <a:spLocks noGrp="1"/>
          </p:cNvSpPr>
          <p:nvPr>
            <p:ph type="body" idx="1"/>
          </p:nvPr>
        </p:nvSpPr>
        <p:spPr/>
        <p:txBody>
          <a:bodyPr/>
          <a:lstStyle/>
          <a:p>
            <a:r>
              <a:rPr lang="en-US" dirty="0" smtClean="0"/>
              <a:t>ROSS GIRSHICK proposed a method where we use selective search to extract just 2000 regions from the image and he called them region proposals.</a:t>
            </a:r>
          </a:p>
          <a:p>
            <a:r>
              <a:rPr lang="en-US" dirty="0" smtClean="0"/>
              <a:t>These 2000 region proposals are generated using the selective search algorithm which is written below.</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Selective  Search:</a:t>
            </a:r>
            <a:endParaRPr lang="en-US" dirty="0"/>
          </a:p>
        </p:txBody>
      </p:sp>
      <p:sp>
        <p:nvSpPr>
          <p:cNvPr id="3" name="Text Placeholder 2"/>
          <p:cNvSpPr>
            <a:spLocks noGrp="1"/>
          </p:cNvSpPr>
          <p:nvPr>
            <p:ph type="body" idx="1"/>
          </p:nvPr>
        </p:nvSpPr>
        <p:spPr/>
        <p:txBody>
          <a:bodyPr/>
          <a:lstStyle/>
          <a:p>
            <a:r>
              <a:rPr lang="en-US" dirty="0" smtClean="0"/>
              <a:t>Generate initial sub-segmentation, we generate many candidate regions.</a:t>
            </a:r>
          </a:p>
          <a:p>
            <a:r>
              <a:rPr lang="en-US" dirty="0" smtClean="0"/>
              <a:t>Use greedy algorithm to recursively combine similar regions into larger ones </a:t>
            </a:r>
          </a:p>
          <a:p>
            <a:r>
              <a:rPr lang="en-US" dirty="0" smtClean="0"/>
              <a:t>Use the generated regions to produce the final candidate region proposals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R-CNN </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5" name="Picture 4" descr="CNN.png"/>
          <p:cNvPicPr>
            <a:picLocks noChangeAspect="1"/>
          </p:cNvPicPr>
          <p:nvPr/>
        </p:nvPicPr>
        <p:blipFill>
          <a:blip r:embed="rId2"/>
          <a:stretch>
            <a:fillRect/>
          </a:stretch>
        </p:blipFill>
        <p:spPr>
          <a:xfrm>
            <a:off x="609600" y="1428750"/>
            <a:ext cx="7162800" cy="2971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R-CNN:</a:t>
            </a:r>
            <a:endParaRPr lang="en-US" dirty="0"/>
          </a:p>
        </p:txBody>
      </p:sp>
      <p:sp>
        <p:nvSpPr>
          <p:cNvPr id="3" name="Text Placeholder 2"/>
          <p:cNvSpPr>
            <a:spLocks noGrp="1"/>
          </p:cNvSpPr>
          <p:nvPr>
            <p:ph type="body" idx="1"/>
          </p:nvPr>
        </p:nvSpPr>
        <p:spPr/>
        <p:txBody>
          <a:bodyPr/>
          <a:lstStyle/>
          <a:p>
            <a:r>
              <a:rPr lang="en-US" dirty="0" smtClean="0"/>
              <a:t>It still takes a huge amount of time to train the network as you would have to classify 2000 region proposals per image.</a:t>
            </a:r>
          </a:p>
          <a:p>
            <a:r>
              <a:rPr lang="en-US" dirty="0" smtClean="0"/>
              <a:t>It cannot be implemented real time as it takes around 47 seconds for each test image.</a:t>
            </a:r>
          </a:p>
          <a:p>
            <a:r>
              <a:rPr lang="en-US" dirty="0" smtClean="0"/>
              <a:t>The selective search algorithm is a fixed algorithm.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586</Words>
  <Application>Microsoft Office PowerPoint</Application>
  <PresentationFormat>On-screen Show (16:9)</PresentationFormat>
  <Paragraphs>80</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Fira Sans Light</vt:lpstr>
      <vt:lpstr>Calibri</vt:lpstr>
      <vt:lpstr>Fira Sans SemiBold</vt:lpstr>
      <vt:lpstr>Alonso template</vt:lpstr>
      <vt:lpstr>OBJECT DETECTION    (using yolo)</vt:lpstr>
      <vt:lpstr>Introduction:</vt:lpstr>
      <vt:lpstr>Object detection:</vt:lpstr>
      <vt:lpstr>Applications of object detection</vt:lpstr>
      <vt:lpstr>Existing System and previous techniques:</vt:lpstr>
      <vt:lpstr>R-CNN:</vt:lpstr>
      <vt:lpstr>Selective  Search:</vt:lpstr>
      <vt:lpstr>R-CNN </vt:lpstr>
      <vt:lpstr>Limitations of R-CNN:</vt:lpstr>
      <vt:lpstr>Limitations:</vt:lpstr>
      <vt:lpstr>Proposed system:</vt:lpstr>
      <vt:lpstr>  </vt:lpstr>
      <vt:lpstr>  </vt:lpstr>
      <vt:lpstr>  </vt:lpstr>
      <vt:lpstr>Architecture:</vt:lpstr>
      <vt:lpstr>Explanation:</vt:lpstr>
      <vt:lpstr> </vt:lpstr>
      <vt:lpstr>Conclusion:</vt:lpstr>
      <vt:lpstr>Big concept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(using yolo)</dc:title>
  <cp:lastModifiedBy>acer</cp:lastModifiedBy>
  <cp:revision>34</cp:revision>
  <dcterms:modified xsi:type="dcterms:W3CDTF">2021-11-09T10:18:46Z</dcterms:modified>
</cp:coreProperties>
</file>