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3" r:id="rId6"/>
    <p:sldId id="261" r:id="rId7"/>
    <p:sldId id="268" r:id="rId8"/>
    <p:sldId id="267" r:id="rId9"/>
    <p:sldId id="262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67" dt="2021-05-11T13:19:48.061"/>
    <p1510:client id="{480FADA0-237C-6E2C-6C11-E3FC886A56F6}" v="413" dt="2021-05-11T07:10:40.330"/>
    <p1510:client id="{64E74CD8-4A7C-423E-A44C-E4BFD3CD7811}" v="877" dt="2021-05-11T07:05:53.767"/>
    <p1510:client id="{7E166717-DD20-B487-E4A1-D3FF3768E1B8}" v="1873" dt="2021-05-11T02:29:38.013"/>
    <p1510:client id="{909D1DE5-5B62-4201-93F8-F6C76E822E26}" v="416" dt="2021-05-11T07:12:27.853"/>
    <p1510:client id="{DB96A361-C07D-FCE6-D55E-9FB718631902}" v="58" dt="2021-05-11T13:24:1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F50D-650A-4773-BE18-E8A8BE6513FC}" type="datetimeFigureOut">
              <a:rPr lang="en-US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BD0C5-0379-42B8-B09D-C747954F51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Raw predictions- scaled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BD0C5-0379-42B8-B09D-C747954F51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5/11/2021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464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489-020-02029-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lib-naive-baye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ea typeface="Source Sans Pro SemiBold"/>
              </a:rPr>
              <a:t>Gender and Racial Bias on Twitter Using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Anya Patel, Divya </a:t>
            </a:r>
            <a:r>
              <a:rPr lang="en-US" sz="2200" err="1"/>
              <a:t>damahe</a:t>
            </a:r>
            <a:r>
              <a:rPr lang="en-US" sz="2200"/>
              <a:t>, Andrew Cummings, &amp; Bruno Luiz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11E5A826-1D01-42E3-835A-D0E8C7B1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4" r="22290" b="-8"/>
          <a:stretch/>
        </p:blipFill>
        <p:spPr>
          <a:xfrm>
            <a:off x="6817629" y="1300871"/>
            <a:ext cx="3899155" cy="4245778"/>
          </a:xfrm>
          <a:prstGeom prst="rect">
            <a:avLst/>
          </a:prstGeom>
          <a:ln w="28575">
            <a:noFill/>
          </a:ln>
        </p:spPr>
      </p:pic>
      <p:sp>
        <p:nvSpPr>
          <p:cNvPr id="5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6CC3D-7984-4EA1-96F7-1DABE566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790045" cy="13781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cap="all" spc="1500">
                <a:ea typeface="Source Sans Pro SemiBold"/>
              </a:rPr>
              <a:t>Outcome &amp; 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D666C84-8C30-4647-81E4-5623E3EB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4759" y="764468"/>
            <a:ext cx="3655369" cy="5309059"/>
          </a:xfrm>
          <a:prstGeom prst="rect">
            <a:avLst/>
          </a:prstGeom>
          <a:ln w="28575">
            <a:noFill/>
          </a:ln>
        </p:spPr>
      </p:pic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CBF4F-D670-4E5E-9A7B-A755613086C7}"/>
              </a:ext>
            </a:extLst>
          </p:cNvPr>
          <p:cNvSpPr txBox="1"/>
          <p:nvPr/>
        </p:nvSpPr>
        <p:spPr>
          <a:xfrm>
            <a:off x="838200" y="2228850"/>
            <a:ext cx="4048125" cy="2865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Results from Logistic regression</a:t>
            </a:r>
            <a:endParaRPr lang="en-US" sz="120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4DF4E48-E43C-4F2E-8A43-284EB96B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0" y="5087746"/>
            <a:ext cx="2743200" cy="1492229"/>
          </a:xfrm>
          <a:prstGeom prst="rect">
            <a:avLst/>
          </a:prstGeom>
        </p:spPr>
      </p:pic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C4477D-3491-433E-AA2E-0D4300C8E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82" y="2928938"/>
            <a:ext cx="1636756" cy="1247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DFF157-E6EA-44D8-B060-EB75B8137FB6}"/>
              </a:ext>
            </a:extLst>
          </p:cNvPr>
          <p:cNvSpPr txBox="1"/>
          <p:nvPr/>
        </p:nvSpPr>
        <p:spPr>
          <a:xfrm>
            <a:off x="1542535" y="2932669"/>
            <a:ext cx="961767" cy="46166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Avg Scaled polarity</a:t>
            </a:r>
            <a:endParaRPr lang="en-US" sz="1200" dirty="0">
              <a:ea typeface="Source Sans Pro"/>
            </a:endParaRPr>
          </a:p>
        </p:txBody>
      </p:sp>
      <p:pic>
        <p:nvPicPr>
          <p:cNvPr id="8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55B337F-D437-4A79-8D2F-CD1E9FD73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629" y="2935974"/>
            <a:ext cx="2743200" cy="2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07AD-F8EA-41FB-B4B0-EFF6A334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Thank you!!!!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B507-4D5E-473C-B9AE-43B1BAEB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Dataset References:</a:t>
            </a:r>
          </a:p>
          <a:p>
            <a:r>
              <a:rPr lang="en-US">
                <a:ea typeface="Source Sans Pro"/>
              </a:rPr>
              <a:t>-Twitter Dataset: </a:t>
            </a:r>
            <a:r>
              <a:rPr lang="en-US">
                <a:ea typeface="+mn-lt"/>
                <a:cs typeface="+mn-lt"/>
              </a:rPr>
              <a:t>Lamsal, R. (2020). Design and analysis of a large-scale COVID-19 tweets dataset. </a:t>
            </a:r>
            <a:r>
              <a:rPr lang="en-US" i="1">
                <a:ea typeface="+mn-lt"/>
                <a:cs typeface="+mn-lt"/>
              </a:rPr>
              <a:t>Applied Intelligence</a:t>
            </a:r>
            <a:r>
              <a:rPr lang="en-US">
                <a:ea typeface="+mn-lt"/>
                <a:cs typeface="+mn-lt"/>
              </a:rPr>
              <a:t>, 1-15. DOI: </a:t>
            </a:r>
            <a:r>
              <a:rPr lang="en-US">
                <a:ea typeface="+mn-lt"/>
                <a:cs typeface="+mn-lt"/>
                <a:hlinkClick r:id="rId2"/>
              </a:rPr>
              <a:t>https://doi.org/10.1007/s10489-020-02029-z</a:t>
            </a:r>
          </a:p>
          <a:p>
            <a:r>
              <a:rPr lang="en-US">
                <a:ea typeface="Source Sans Pro"/>
              </a:rPr>
              <a:t>-EEC Corpus: </a:t>
            </a:r>
            <a:r>
              <a:rPr lang="en-US">
                <a:ea typeface="+mn-lt"/>
                <a:cs typeface="+mn-lt"/>
              </a:rPr>
              <a:t>Examining Gender and Race Bias in Two Hundred Sentiment Analysis Systems. Svetlana Kiritchenko and Saif M. Mohammad. In </a:t>
            </a:r>
            <a:r>
              <a:rPr lang="en-US" i="1">
                <a:ea typeface="+mn-lt"/>
                <a:cs typeface="+mn-lt"/>
              </a:rPr>
              <a:t>Proceedings of *Sem</a:t>
            </a:r>
            <a:r>
              <a:rPr lang="en-US">
                <a:ea typeface="+mn-lt"/>
                <a:cs typeface="+mn-lt"/>
              </a:rPr>
              <a:t>, New Orleans, LA, USA, June 2018.</a:t>
            </a:r>
          </a:p>
        </p:txBody>
      </p:sp>
    </p:spTree>
    <p:extLst>
      <p:ext uri="{BB962C8B-B14F-4D97-AF65-F5344CB8AC3E}">
        <p14:creationId xmlns:p14="http://schemas.microsoft.com/office/powerpoint/2010/main" val="15190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C73F-0E15-406F-A845-412DA9AD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9A7F-A5DF-4953-9A55-A1EBE01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Source Sans Pro"/>
            </a:endParaRPr>
          </a:p>
          <a:p>
            <a:r>
              <a:rPr lang="en-US">
                <a:ea typeface="Source Sans Pro"/>
              </a:rPr>
              <a:t>We aimed to identify gender and racial bias in various Sentiment Analysis models</a:t>
            </a:r>
            <a:endParaRPr lang="en-US"/>
          </a:p>
          <a:p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  <a:p>
            <a:r>
              <a:rPr lang="en-US">
                <a:ea typeface="Source Sans Pro"/>
              </a:rPr>
              <a:t>How is sentiment intensity affected by race and the gender of the name/ pronoun used in a sentence?</a:t>
            </a:r>
          </a:p>
          <a:p>
            <a:pPr lvl="1"/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73F17A-356A-4C22-B65C-05A278E2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541" y="116132"/>
            <a:ext cx="1606249" cy="19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876-8D1A-4DCB-AA14-30168BB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Datasets chosen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EBE0A56-56EF-4CDF-9FF6-05FEFEFB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845" y="805312"/>
            <a:ext cx="3328919" cy="3034748"/>
          </a:xfr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F824B9-7CD6-4419-9047-2736E338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2" y="4677678"/>
            <a:ext cx="6586328" cy="1621865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370C422-3290-4BB7-A679-EE874A49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52" y="3951984"/>
            <a:ext cx="3328504" cy="234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CB043-1E5B-4E54-A3EB-84365F9F06FD}"/>
              </a:ext>
            </a:extLst>
          </p:cNvPr>
          <p:cNvSpPr txBox="1"/>
          <p:nvPr/>
        </p:nvSpPr>
        <p:spPr>
          <a:xfrm>
            <a:off x="583096" y="1808921"/>
            <a:ext cx="3483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a typeface="Source Sans Pro"/>
              </a:rPr>
              <a:t>~155,000 Tweet ID's with polarity scores- IEEE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a typeface="Source Sans Pro"/>
              </a:rPr>
              <a:t>Equity Evaluation Corpus of 8640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a typeface="Source Sans Pro"/>
              </a:rPr>
              <a:t>Tweet Hydration and joining</a:t>
            </a:r>
          </a:p>
        </p:txBody>
      </p:sp>
    </p:spTree>
    <p:extLst>
      <p:ext uri="{BB962C8B-B14F-4D97-AF65-F5344CB8AC3E}">
        <p14:creationId xmlns:p14="http://schemas.microsoft.com/office/powerpoint/2010/main" val="349485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50BA-3377-442B-AFAE-A4CB4EE8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418D-182E-46B6-8281-63AC2A53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Source Sans Pro"/>
              </a:rPr>
              <a:t>Used </a:t>
            </a:r>
            <a:r>
              <a:rPr lang="en-US" err="1">
                <a:ea typeface="Source Sans Pro"/>
              </a:rPr>
              <a:t>MinMaxScaler</a:t>
            </a:r>
            <a:r>
              <a:rPr lang="en-US">
                <a:ea typeface="Source Sans Pro"/>
              </a:rPr>
              <a:t> to ensure that range of features was evenly scaled across datasets after vectorization [of features]</a:t>
            </a:r>
          </a:p>
          <a:p>
            <a:pPr lvl="1"/>
            <a:r>
              <a:rPr lang="en-US">
                <a:ea typeface="+mn-lt"/>
                <a:cs typeface="+mn-lt"/>
              </a:rPr>
              <a:t>the scale and distribution of the data drawn from the domain may be different for each variable</a:t>
            </a:r>
          </a:p>
          <a:p>
            <a:pPr lvl="1"/>
            <a:r>
              <a:rPr lang="en-US" err="1">
                <a:ea typeface="+mn-lt"/>
                <a:cs typeface="+mn-lt"/>
              </a:rPr>
              <a:t>MinMaxScaler</a:t>
            </a:r>
            <a:r>
              <a:rPr lang="en-US">
                <a:ea typeface="+mn-lt"/>
                <a:cs typeface="+mn-lt"/>
              </a:rPr>
              <a:t> automatically scales in range [0,1]</a:t>
            </a:r>
          </a:p>
          <a:p>
            <a:pPr lvl="1"/>
            <a:r>
              <a:rPr lang="en-US">
                <a:ea typeface="+mn-lt"/>
                <a:cs typeface="+mn-lt"/>
              </a:rPr>
              <a:t>Here we needed integer values to input into our models, and this helped for the next step...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 </a:t>
            </a:r>
            <a:r>
              <a:rPr lang="en-US" err="1">
                <a:ea typeface="+mn-lt"/>
                <a:cs typeface="+mn-lt"/>
              </a:rPr>
              <a:t>Binarizer</a:t>
            </a:r>
            <a:r>
              <a:rPr lang="en-US">
                <a:ea typeface="+mn-lt"/>
                <a:cs typeface="+mn-lt"/>
              </a:rPr>
              <a:t> in order to create binarized labels</a:t>
            </a:r>
          </a:p>
          <a:p>
            <a:pPr lvl="1"/>
            <a:r>
              <a:rPr lang="en-US">
                <a:ea typeface="+mn-lt"/>
                <a:cs typeface="+mn-lt"/>
              </a:rPr>
              <a:t>Essentially, we were binarizing the polarities (our 'labels' in this case)</a:t>
            </a:r>
          </a:p>
          <a:p>
            <a:pPr lvl="1"/>
            <a:r>
              <a:rPr lang="en-US">
                <a:ea typeface="+mn-lt"/>
                <a:cs typeface="+mn-lt"/>
              </a:rPr>
              <a:t>There were two methods we used for doing this: we could either binarize on either side of 0.05 (as we know that with a polarity &gt; 0.05, the sentiment is classified as positive) or we could use a </a:t>
            </a:r>
            <a:r>
              <a:rPr lang="en-US" err="1">
                <a:ea typeface="+mn-lt"/>
                <a:cs typeface="+mn-lt"/>
              </a:rPr>
              <a:t>threhold</a:t>
            </a:r>
            <a:r>
              <a:rPr lang="en-US">
                <a:ea typeface="+mn-lt"/>
                <a:cs typeface="+mn-lt"/>
              </a:rPr>
              <a:t> of 0</a:t>
            </a:r>
            <a:endParaRPr lang="en-US">
              <a:ea typeface="Source Sans Pro"/>
            </a:endParaRPr>
          </a:p>
          <a:p>
            <a:pPr lvl="1"/>
            <a:endParaRPr lang="en-US">
              <a:ea typeface="Source Sans Pro"/>
            </a:endParaRPr>
          </a:p>
          <a:p>
            <a:pPr marL="457200" lvl="1" indent="0">
              <a:buNone/>
            </a:pP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629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9608-F5BA-4D15-BFFD-9E6C6546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Random Forest 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D8DFD5-75B7-4997-BA02-4DD13D4E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54" y="5054981"/>
            <a:ext cx="10914046" cy="14346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AE895-562B-4036-B040-1C59323F9060}"/>
              </a:ext>
            </a:extLst>
          </p:cNvPr>
          <p:cNvSpPr txBox="1"/>
          <p:nvPr/>
        </p:nvSpPr>
        <p:spPr>
          <a:xfrm>
            <a:off x="686937" y="1801503"/>
            <a:ext cx="61665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Source Sans Pro"/>
              </a:rPr>
              <a:t>Despite a somewhat balanced test set, the model's reclassed a total of 10 negative cases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Source Sans Pro"/>
              </a:rPr>
              <a:t>Large sparse matrix of features</a:t>
            </a: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4F1EBC2-27CA-4595-BC15-3572326B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263" y="1567289"/>
            <a:ext cx="2438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42AAF58-38A2-47A2-938B-032C36B4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29" y="2012629"/>
            <a:ext cx="3526970" cy="301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1A8EC-504E-49BE-B203-A5467A4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F6E8-375C-4EC0-A2D2-A58E0BFE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66"/>
            <a:ext cx="7522028" cy="4643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will implement Naive Bayes classifier using pySpark ML packages. It is a classification technique based on Bayes’ theorm.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https://spark.apache.org/docs/latest/mllib-naive-bayes.html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It's called Naive since it assumes independence between predictors</a:t>
            </a:r>
            <a:endParaRPr lang="en-US"/>
          </a:p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415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A8EC-504E-49BE-B203-A5467A4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Naïve Bayes – advantages/challenges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F6E8-375C-4EC0-A2D2-A58E0BFE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66"/>
            <a:ext cx="10961913" cy="4643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 can handle an extremely large number of features</a:t>
            </a:r>
          </a:p>
          <a:p>
            <a:r>
              <a:rPr lang="en-US">
                <a:ea typeface="+mn-lt"/>
                <a:cs typeface="+mn-lt"/>
              </a:rPr>
              <a:t>The other advantage is that relatively simple to implement and tune the model. </a:t>
            </a:r>
          </a:p>
          <a:p>
            <a:r>
              <a:rPr lang="en-US">
                <a:ea typeface="+mn-lt"/>
                <a:cs typeface="+mn-lt"/>
              </a:rPr>
              <a:t>Faster training time, since it assumes conditional independence, it helps to reduce complexity by 2n</a:t>
            </a:r>
          </a:p>
          <a:p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  <a:p>
            <a:r>
              <a:rPr lang="en-US">
                <a:ea typeface="Source Sans Pro"/>
              </a:rPr>
              <a:t>Assumes  features are independent </a:t>
            </a:r>
          </a:p>
        </p:txBody>
      </p:sp>
    </p:spTree>
    <p:extLst>
      <p:ext uri="{BB962C8B-B14F-4D97-AF65-F5344CB8AC3E}">
        <p14:creationId xmlns:p14="http://schemas.microsoft.com/office/powerpoint/2010/main" val="28954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C266-743F-487A-AED1-B7C7B39D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Naïve Bayes</a:t>
            </a:r>
          </a:p>
          <a:p>
            <a:endParaRPr lang="en-US">
              <a:ea typeface="Source Sans Pro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06C03B-5589-4BA7-BA5C-5D2A88C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89" y="1614038"/>
            <a:ext cx="10515600" cy="1185091"/>
          </a:xfrm>
        </p:spPr>
      </p:pic>
      <p:pic>
        <p:nvPicPr>
          <p:cNvPr id="3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0504F3-7638-425D-BC99-D31DFB14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2" y="3343370"/>
            <a:ext cx="10543672" cy="1070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4864D-3E5B-4FC6-A5E5-87C96459FC70}"/>
              </a:ext>
            </a:extLst>
          </p:cNvPr>
          <p:cNvSpPr txBox="1"/>
          <p:nvPr/>
        </p:nvSpPr>
        <p:spPr>
          <a:xfrm>
            <a:off x="753979" y="1034717"/>
            <a:ext cx="10734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Since this is binary classification problem, we will be using BinaryClassificationEvaluator from the ML package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5863F-71A1-4B0D-BEBA-81560F9A1CF4}"/>
              </a:ext>
            </a:extLst>
          </p:cNvPr>
          <p:cNvSpPr txBox="1"/>
          <p:nvPr/>
        </p:nvSpPr>
        <p:spPr>
          <a:xfrm>
            <a:off x="603584" y="2969796"/>
            <a:ext cx="10734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Experimenting with Various Smoothing Parameters – Cross validation</a:t>
            </a:r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78789F-14A3-40E1-9A86-54F3530C4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79" y="4524723"/>
            <a:ext cx="10503568" cy="20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71B-F5B3-4D55-B070-1D28CFBF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Source Sans Pro"/>
              </a:rPr>
              <a:t>Logistic Regression</a:t>
            </a:r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0BDEFDE-2B66-491F-AD75-513B04611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032" y="4020827"/>
            <a:ext cx="5657849" cy="21254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03817-9D35-4189-9E4C-3E190FD413BE}"/>
              </a:ext>
            </a:extLst>
          </p:cNvPr>
          <p:cNvSpPr txBox="1"/>
          <p:nvPr/>
        </p:nvSpPr>
        <p:spPr>
          <a:xfrm>
            <a:off x="847725" y="1695450"/>
            <a:ext cx="45910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While splitting the data we considered 0 in negative sentiment, </a:t>
            </a:r>
            <a:r>
              <a:rPr lang="en-US">
                <a:ea typeface="Source Sans Pro"/>
              </a:rPr>
              <a:t>Since the data was skewed </a:t>
            </a:r>
          </a:p>
          <a:p>
            <a:r>
              <a:rPr lang="en-US">
                <a:ea typeface="Source Sans Pro"/>
              </a:rPr>
              <a:t>We tired different values to penalize the model to get the best accuracy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B7CC52-B01F-462B-B50F-73D205001DA9}"/>
              </a:ext>
            </a:extLst>
          </p:cNvPr>
          <p:cNvCxnSpPr/>
          <p:nvPr/>
        </p:nvCxnSpPr>
        <p:spPr>
          <a:xfrm>
            <a:off x="7419975" y="1933575"/>
            <a:ext cx="2924175" cy="95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450588-1C47-4162-8794-846FEDE851AC}"/>
              </a:ext>
            </a:extLst>
          </p:cNvPr>
          <p:cNvSpPr txBox="1"/>
          <p:nvPr/>
        </p:nvSpPr>
        <p:spPr>
          <a:xfrm>
            <a:off x="7258050" y="1943100"/>
            <a:ext cx="581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Source Sans Pro"/>
              </a:rPr>
              <a:t>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06FDF-551E-4E09-AAB1-C8CFE2021FD8}"/>
              </a:ext>
            </a:extLst>
          </p:cNvPr>
          <p:cNvSpPr txBox="1"/>
          <p:nvPr/>
        </p:nvSpPr>
        <p:spPr>
          <a:xfrm>
            <a:off x="8763000" y="1981200"/>
            <a:ext cx="581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Source Sans Pro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71CB7-63FC-499C-8EC5-554CB22AA714}"/>
              </a:ext>
            </a:extLst>
          </p:cNvPr>
          <p:cNvSpPr txBox="1"/>
          <p:nvPr/>
        </p:nvSpPr>
        <p:spPr>
          <a:xfrm>
            <a:off x="10020300" y="1943100"/>
            <a:ext cx="581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Source Sans Pro"/>
              </a:rPr>
              <a:t>+1 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9C61D7-9D4E-49DF-B73E-6174CA807801}"/>
              </a:ext>
            </a:extLst>
          </p:cNvPr>
          <p:cNvCxnSpPr>
            <a:cxnSpLocks/>
          </p:cNvCxnSpPr>
          <p:nvPr/>
        </p:nvCxnSpPr>
        <p:spPr>
          <a:xfrm flipH="1">
            <a:off x="9010650" y="1266825"/>
            <a:ext cx="9525" cy="134302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6349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11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FunkyShapesDarkVTI</vt:lpstr>
      <vt:lpstr>Gender and Racial Bias on Twitter Using Sentiment Analysis</vt:lpstr>
      <vt:lpstr>Problem Outline</vt:lpstr>
      <vt:lpstr>Datasets chosen</vt:lpstr>
      <vt:lpstr>Feature Engineering </vt:lpstr>
      <vt:lpstr>Random Forest </vt:lpstr>
      <vt:lpstr>Naïve Bayes</vt:lpstr>
      <vt:lpstr>Naïve Bayes – advantages/challenges </vt:lpstr>
      <vt:lpstr>Naïve Bayes </vt:lpstr>
      <vt:lpstr>Logistic Regression</vt:lpstr>
      <vt:lpstr>Outcome &amp; Results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2021-05-11T01:40:36Z</dcterms:created>
  <dcterms:modified xsi:type="dcterms:W3CDTF">2021-05-11T13:24:52Z</dcterms:modified>
</cp:coreProperties>
</file>