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Times New Roman Bold" panose="02020803070505020304" pitchFamily="18" charset="0"/>
      <p:regular r:id="rId13"/>
      <p:bold r:id="rId14"/>
    </p:embeddedFont>
    <p:embeddedFont>
      <p:font typeface="Trebuchet MS Bold" panose="020B0703020202020204" pitchFamily="34" charset="0"/>
      <p:regular r:id="rId15"/>
      <p:bold r:id="rId16"/>
    </p:embeddedFont>
    <p:embeddedFont>
      <p:font typeface="Times New Roman" panose="02020603050405020304" pitchFamily="18" charset="0"/>
      <p:regular r:id="rId17"/>
    </p:embeddedFont>
    <p:embeddedFont>
      <p:font typeface="Trebuchet MS" panose="020B0603020202020204" pitchFamily="34" charset="0"/>
      <p:regular r:id="rId18"/>
      <p:bold r:id="rId19"/>
      <p:italic r:id="rId20"/>
      <p:boldItalic r:id="rId21"/>
    </p:embeddedFont>
    <p:embeddedFont>
      <p:font typeface="Canva Sans" panose="020B0604020202020204" charset="0"/>
      <p:regular r:id="rId22"/>
    </p:embeddedFont>
    <p:embeddedFont>
      <p:font typeface="Times New Roman Semi-Bold" panose="020B0604020202020204" charset="0"/>
      <p:regular r:id="rId23"/>
    </p:embeddedFont>
    <p:embeddedFont>
      <p:font typeface="Calibri" panose="020F0502020204030204" pitchFamily="3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696" y="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3.svg"/><Relationship Id="rId10" Type="http://schemas.openxmlformats.org/officeDocument/2006/relationships/image" Target="../media/image28.svg"/><Relationship Id="rId4" Type="http://schemas.openxmlformats.org/officeDocument/2006/relationships/image" Target="../media/image7.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9.png"/><Relationship Id="rId3" Type="http://schemas.openxmlformats.org/officeDocument/2006/relationships/image" Target="../media/image2.svg"/><Relationship Id="rId7" Type="http://schemas.openxmlformats.org/officeDocument/2006/relationships/image" Target="../media/image15.svg"/><Relationship Id="rId12"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hyperlink" Target="https://abc" TargetMode="External"/><Relationship Id="rId5" Type="http://schemas.openxmlformats.org/officeDocument/2006/relationships/image" Target="../media/image13.svg"/><Relationship Id="rId10" Type="http://schemas.openxmlformats.org/officeDocument/2006/relationships/image" Target="../media/image28.svg"/><Relationship Id="rId4" Type="http://schemas.openxmlformats.org/officeDocument/2006/relationships/image" Target="../media/image7.pn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3.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9.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6.jpe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3.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6.jpeg"/></Relationships>
</file>

<file path=ppt/slides/_rels/slide8.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3.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3.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019170" y="1562095"/>
            <a:ext cx="2805108" cy="2190745"/>
          </a:xfrm>
          <a:custGeom>
            <a:avLst/>
            <a:gdLst/>
            <a:ahLst/>
            <a:cxnLst/>
            <a:rect l="l" t="t" r="r" b="b"/>
            <a:pathLst>
              <a:path w="2805108" h="2190745">
                <a:moveTo>
                  <a:pt x="0" y="0"/>
                </a:moveTo>
                <a:lnTo>
                  <a:pt x="2805108" y="0"/>
                </a:lnTo>
                <a:lnTo>
                  <a:pt x="2805108" y="2190745"/>
                </a:lnTo>
                <a:lnTo>
                  <a:pt x="0" y="219074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5629275" y="1785938"/>
            <a:ext cx="2500312" cy="2157412"/>
          </a:xfrm>
          <a:custGeom>
            <a:avLst/>
            <a:gdLst/>
            <a:ahLst/>
            <a:cxnLst/>
            <a:rect l="l" t="t" r="r" b="b"/>
            <a:pathLst>
              <a:path w="2500312" h="2157412">
                <a:moveTo>
                  <a:pt x="0" y="0"/>
                </a:moveTo>
                <a:lnTo>
                  <a:pt x="2500313" y="0"/>
                </a:lnTo>
                <a:lnTo>
                  <a:pt x="2500313" y="2157412"/>
                </a:lnTo>
                <a:lnTo>
                  <a:pt x="0" y="215741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5700712" y="7843838"/>
            <a:ext cx="1085850" cy="928688"/>
          </a:xfrm>
          <a:custGeom>
            <a:avLst/>
            <a:gdLst/>
            <a:ahLst/>
            <a:cxnLst/>
            <a:rect l="l" t="t" r="r" b="b"/>
            <a:pathLst>
              <a:path w="1085850" h="928688">
                <a:moveTo>
                  <a:pt x="0" y="0"/>
                </a:moveTo>
                <a:lnTo>
                  <a:pt x="1085850" y="0"/>
                </a:lnTo>
                <a:lnTo>
                  <a:pt x="1085850" y="928687"/>
                </a:lnTo>
                <a:lnTo>
                  <a:pt x="0" y="928687"/>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6" name="Freeform 6"/>
          <p:cNvSpPr/>
          <p:nvPr/>
        </p:nvSpPr>
        <p:spPr>
          <a:xfrm>
            <a:off x="10952855" y="0"/>
            <a:ext cx="7335145" cy="10477510"/>
          </a:xfrm>
          <a:custGeom>
            <a:avLst/>
            <a:gdLst/>
            <a:ahLst/>
            <a:cxnLst/>
            <a:rect l="l" t="t" r="r" b="b"/>
            <a:pathLst>
              <a:path w="7335145" h="10477510">
                <a:moveTo>
                  <a:pt x="0" y="0"/>
                </a:moveTo>
                <a:lnTo>
                  <a:pt x="7335145" y="0"/>
                </a:lnTo>
                <a:lnTo>
                  <a:pt x="7335145" y="10477510"/>
                </a:lnTo>
                <a:lnTo>
                  <a:pt x="0" y="10477510"/>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7" name="Freeform 7"/>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12"/>
            <a:stretch>
              <a:fillRect/>
            </a:stretch>
          </a:blipFill>
        </p:spPr>
      </p:sp>
      <p:sp>
        <p:nvSpPr>
          <p:cNvPr id="8" name="TextBox 8"/>
          <p:cNvSpPr txBox="1"/>
          <p:nvPr/>
        </p:nvSpPr>
        <p:spPr>
          <a:xfrm>
            <a:off x="1128713" y="9674633"/>
            <a:ext cx="2659732" cy="302714"/>
          </a:xfrm>
          <a:prstGeom prst="rect">
            <a:avLst/>
          </a:prstGeom>
        </p:spPr>
        <p:txBody>
          <a:bodyPr lIns="0" tIns="0" rIns="0" bIns="0" rtlCol="0" anchor="t">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id="9" name="TextBox 9"/>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1</a:t>
            </a:r>
          </a:p>
        </p:txBody>
      </p:sp>
      <p:sp>
        <p:nvSpPr>
          <p:cNvPr id="10" name="TextBox 10"/>
          <p:cNvSpPr txBox="1"/>
          <p:nvPr/>
        </p:nvSpPr>
        <p:spPr>
          <a:xfrm>
            <a:off x="9614159" y="3061835"/>
            <a:ext cx="3861097" cy="1295526"/>
          </a:xfrm>
          <a:prstGeom prst="rect">
            <a:avLst/>
          </a:prstGeom>
        </p:spPr>
        <p:txBody>
          <a:bodyPr lIns="0" tIns="0" rIns="0" bIns="0" rtlCol="0" anchor="t">
            <a:spAutoFit/>
          </a:bodyPr>
          <a:lstStyle/>
          <a:p>
            <a:pPr>
              <a:lnSpc>
                <a:spcPts val="5243"/>
              </a:lnSpc>
            </a:pPr>
            <a:r>
              <a:rPr lang="en-US" sz="3745">
                <a:solidFill>
                  <a:srgbClr val="000000"/>
                </a:solidFill>
                <a:latin typeface="Trebuchet MS"/>
              </a:rPr>
              <a:t>DIVYA DARSHINI R</a:t>
            </a:r>
          </a:p>
          <a:p>
            <a:pPr algn="l">
              <a:lnSpc>
                <a:spcPts val="5243"/>
              </a:lnSpc>
            </a:pPr>
            <a:r>
              <a:rPr lang="en-US" sz="3745">
                <a:solidFill>
                  <a:srgbClr val="000000"/>
                </a:solidFill>
                <a:latin typeface="Trebuchet MS"/>
              </a:rPr>
              <a:t>(311521104013)</a:t>
            </a:r>
          </a:p>
        </p:txBody>
      </p:sp>
      <p:sp>
        <p:nvSpPr>
          <p:cNvPr id="11" name="TextBox 11"/>
          <p:cNvSpPr txBox="1"/>
          <p:nvPr/>
        </p:nvSpPr>
        <p:spPr>
          <a:xfrm>
            <a:off x="8129588" y="4773073"/>
            <a:ext cx="7499982" cy="1241965"/>
          </a:xfrm>
          <a:prstGeom prst="rect">
            <a:avLst/>
          </a:prstGeom>
        </p:spPr>
        <p:txBody>
          <a:bodyPr lIns="0" tIns="0" rIns="0" bIns="0" rtlCol="0" anchor="t">
            <a:spAutoFit/>
          </a:bodyPr>
          <a:lstStyle/>
          <a:p>
            <a:pPr>
              <a:lnSpc>
                <a:spcPts val="5045"/>
              </a:lnSpc>
            </a:pPr>
            <a:r>
              <a:rPr lang="en-US" sz="3603">
                <a:solidFill>
                  <a:srgbClr val="2E946B"/>
                </a:solidFill>
                <a:latin typeface="Trebuchet MS Bold"/>
              </a:rPr>
              <a:t>               Final Project</a:t>
            </a:r>
          </a:p>
          <a:p>
            <a:pPr algn="l">
              <a:lnSpc>
                <a:spcPts val="5045"/>
              </a:lnSpc>
            </a:pPr>
            <a:r>
              <a:rPr lang="en-US" sz="3603">
                <a:solidFill>
                  <a:srgbClr val="2E946B"/>
                </a:solidFill>
                <a:latin typeface="Trebuchet MS Bold"/>
              </a:rPr>
              <a:t>                  GENERATIVE 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0887075" y="-476260"/>
            <a:ext cx="7335145" cy="10477510"/>
          </a:xfrm>
          <a:custGeom>
            <a:avLst/>
            <a:gdLst/>
            <a:ahLst/>
            <a:cxnLst/>
            <a:rect l="l" t="t" r="r" b="b"/>
            <a:pathLst>
              <a:path w="7335145" h="10477510">
                <a:moveTo>
                  <a:pt x="0" y="0"/>
                </a:moveTo>
                <a:lnTo>
                  <a:pt x="7335145" y="0"/>
                </a:lnTo>
                <a:lnTo>
                  <a:pt x="7335145" y="10477510"/>
                </a:lnTo>
                <a:lnTo>
                  <a:pt x="0" y="1047751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8"/>
            <a:stretch>
              <a:fillRect/>
            </a:stretch>
          </a:blipFill>
        </p:spPr>
      </p:sp>
      <p:sp>
        <p:nvSpPr>
          <p:cNvPr id="6" name="Freeform 6"/>
          <p:cNvSpPr/>
          <p:nvPr/>
        </p:nvSpPr>
        <p:spPr>
          <a:xfrm>
            <a:off x="1043059" y="9603429"/>
            <a:ext cx="1814441" cy="28575"/>
          </a:xfrm>
          <a:custGeom>
            <a:avLst/>
            <a:gdLst/>
            <a:ahLst/>
            <a:cxnLst/>
            <a:rect l="l" t="t" r="r" b="b"/>
            <a:pathLst>
              <a:path w="1814441" h="28575">
                <a:moveTo>
                  <a:pt x="0" y="0"/>
                </a:moveTo>
                <a:lnTo>
                  <a:pt x="1814441" y="0"/>
                </a:lnTo>
                <a:lnTo>
                  <a:pt x="1814441" y="28575"/>
                </a:lnTo>
                <a:lnTo>
                  <a:pt x="0" y="28575"/>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7" name="TextBox 7"/>
          <p:cNvSpPr txBox="1"/>
          <p:nvPr/>
        </p:nvSpPr>
        <p:spPr>
          <a:xfrm>
            <a:off x="1128713" y="9674633"/>
            <a:ext cx="2659732" cy="302714"/>
          </a:xfrm>
          <a:prstGeom prst="rect">
            <a:avLst/>
          </a:prstGeom>
        </p:spPr>
        <p:txBody>
          <a:bodyPr lIns="0" tIns="0" rIns="0" bIns="0" rtlCol="0" anchor="t">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id="8" name="TextBox 8"/>
          <p:cNvSpPr txBox="1"/>
          <p:nvPr/>
        </p:nvSpPr>
        <p:spPr>
          <a:xfrm>
            <a:off x="16972978" y="9674633"/>
            <a:ext cx="226600" cy="302714"/>
          </a:xfrm>
          <a:prstGeom prst="rect">
            <a:avLst/>
          </a:prstGeom>
        </p:spPr>
        <p:txBody>
          <a:bodyPr lIns="0" tIns="0" rIns="0" bIns="0" rtlCol="0" anchor="t">
            <a:spAutoFit/>
          </a:bodyPr>
          <a:lstStyle/>
          <a:p>
            <a:pPr algn="l">
              <a:lnSpc>
                <a:spcPts val="2362"/>
              </a:lnSpc>
            </a:pPr>
            <a:r>
              <a:rPr lang="en-US" sz="1687" spc="15">
                <a:solidFill>
                  <a:srgbClr val="2E946B"/>
                </a:solidFill>
                <a:latin typeface="Trebuchet MS"/>
              </a:rPr>
              <a:t>10</a:t>
            </a:r>
          </a:p>
        </p:txBody>
      </p:sp>
      <p:sp>
        <p:nvSpPr>
          <p:cNvPr id="9" name="TextBox 9"/>
          <p:cNvSpPr txBox="1"/>
          <p:nvPr/>
        </p:nvSpPr>
        <p:spPr>
          <a:xfrm>
            <a:off x="1152044" y="481160"/>
            <a:ext cx="7306156" cy="1183594"/>
          </a:xfrm>
          <a:prstGeom prst="rect">
            <a:avLst/>
          </a:prstGeom>
        </p:spPr>
        <p:txBody>
          <a:bodyPr wrap="square" lIns="0" tIns="0" rIns="0" bIns="0" rtlCol="0" anchor="t">
            <a:spAutoFit/>
          </a:bodyPr>
          <a:lstStyle/>
          <a:p>
            <a:pPr algn="l">
              <a:lnSpc>
                <a:spcPts val="10090"/>
              </a:lnSpc>
            </a:pPr>
            <a:r>
              <a:rPr lang="en-US" sz="6600" dirty="0">
                <a:solidFill>
                  <a:srgbClr val="000000"/>
                </a:solidFill>
                <a:latin typeface="Trebuchet MS Bold"/>
              </a:rPr>
              <a:t>RESULTS</a:t>
            </a:r>
            <a:r>
              <a:rPr lang="en-US" sz="7207" dirty="0">
                <a:solidFill>
                  <a:srgbClr val="000000"/>
                </a:solidFill>
                <a:latin typeface="Trebuchet MS Bold"/>
              </a:rPr>
              <a:t> </a:t>
            </a:r>
          </a:p>
        </p:txBody>
      </p:sp>
      <p:sp>
        <p:nvSpPr>
          <p:cNvPr id="11" name="TextBox 11"/>
          <p:cNvSpPr txBox="1"/>
          <p:nvPr/>
        </p:nvSpPr>
        <p:spPr>
          <a:xfrm>
            <a:off x="508520" y="2467083"/>
            <a:ext cx="14523244" cy="6771084"/>
          </a:xfrm>
          <a:prstGeom prst="rect">
            <a:avLst/>
          </a:prstGeom>
        </p:spPr>
        <p:txBody>
          <a:bodyPr wrap="square" lIns="0" tIns="0" rIns="0" bIns="0" rtlCol="0" anchor="t">
            <a:spAutoFit/>
          </a:bodyPr>
          <a:lstStyle/>
          <a:p>
            <a:pPr algn="just">
              <a:lnSpc>
                <a:spcPts val="4759"/>
              </a:lnSpc>
            </a:pPr>
            <a:r>
              <a:rPr lang="en-US" sz="3399" dirty="0">
                <a:solidFill>
                  <a:srgbClr val="000000"/>
                </a:solidFill>
                <a:latin typeface="Canva Sans"/>
              </a:rPr>
              <a:t>language identification serves as a </a:t>
            </a:r>
            <a:r>
              <a:rPr lang="en-US" sz="3399" dirty="0" smtClean="0">
                <a:solidFill>
                  <a:srgbClr val="000000"/>
                </a:solidFill>
                <a:latin typeface="Canva Sans"/>
              </a:rPr>
              <a:t>cornerstone </a:t>
            </a:r>
            <a:r>
              <a:rPr lang="en-US" sz="3399" dirty="0">
                <a:solidFill>
                  <a:srgbClr val="000000"/>
                </a:solidFill>
                <a:latin typeface="Canva Sans"/>
              </a:rPr>
              <a:t>for deciphering textual content across linguistic boundaries. </a:t>
            </a:r>
            <a:endParaRPr lang="en-US" sz="3399" dirty="0" smtClean="0">
              <a:solidFill>
                <a:srgbClr val="000000"/>
              </a:solidFill>
              <a:latin typeface="Canva Sans"/>
            </a:endParaRPr>
          </a:p>
          <a:p>
            <a:pPr algn="just">
              <a:lnSpc>
                <a:spcPts val="4759"/>
              </a:lnSpc>
            </a:pPr>
            <a:r>
              <a:rPr lang="en-US" sz="3399" dirty="0">
                <a:solidFill>
                  <a:srgbClr val="000000"/>
                </a:solidFill>
                <a:latin typeface="Canva Sans"/>
              </a:rPr>
              <a:t>Through meticulous modeling and rigorous evaluation, it proficiently discerns the language of text inputs, fostering seamless communication and comprehension amidst diverse linguistic landscapes. This pivotal process enhances efficiency and precision in handling multilingual data, empowering applications across a myriad of domains.</a:t>
            </a:r>
          </a:p>
          <a:p>
            <a:pPr>
              <a:lnSpc>
                <a:spcPts val="4759"/>
              </a:lnSpc>
            </a:pPr>
            <a:endParaRPr lang="en-US" sz="3399" dirty="0">
              <a:solidFill>
                <a:srgbClr val="000000"/>
              </a:solidFill>
              <a:latin typeface="Canva Sans"/>
            </a:endParaRPr>
          </a:p>
          <a:p>
            <a:pPr>
              <a:lnSpc>
                <a:spcPts val="4759"/>
              </a:lnSpc>
            </a:pPr>
            <a:endParaRPr lang="en-US" sz="3399" dirty="0" smtClean="0">
              <a:solidFill>
                <a:srgbClr val="000000"/>
              </a:solidFill>
              <a:latin typeface="Canva Sans"/>
            </a:endParaRPr>
          </a:p>
          <a:p>
            <a:pPr>
              <a:lnSpc>
                <a:spcPts val="4759"/>
              </a:lnSpc>
            </a:pPr>
            <a:endParaRPr lang="en-US" sz="3399" dirty="0">
              <a:solidFill>
                <a:srgbClr val="000000"/>
              </a:solidFill>
              <a:latin typeface="Canv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0887075" y="-476260"/>
            <a:ext cx="7335145" cy="10477510"/>
          </a:xfrm>
          <a:custGeom>
            <a:avLst/>
            <a:gdLst/>
            <a:ahLst/>
            <a:cxnLst/>
            <a:rect l="l" t="t" r="r" b="b"/>
            <a:pathLst>
              <a:path w="7335145" h="10477510">
                <a:moveTo>
                  <a:pt x="0" y="0"/>
                </a:moveTo>
                <a:lnTo>
                  <a:pt x="7335145" y="0"/>
                </a:lnTo>
                <a:lnTo>
                  <a:pt x="7335145" y="10477510"/>
                </a:lnTo>
                <a:lnTo>
                  <a:pt x="0" y="1047751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8"/>
            <a:stretch>
              <a:fillRect/>
            </a:stretch>
          </a:blipFill>
        </p:spPr>
      </p:sp>
      <p:sp>
        <p:nvSpPr>
          <p:cNvPr id="6" name="Freeform 6"/>
          <p:cNvSpPr/>
          <p:nvPr/>
        </p:nvSpPr>
        <p:spPr>
          <a:xfrm>
            <a:off x="1043059" y="9603429"/>
            <a:ext cx="1814441" cy="28575"/>
          </a:xfrm>
          <a:custGeom>
            <a:avLst/>
            <a:gdLst/>
            <a:ahLst/>
            <a:cxnLst/>
            <a:rect l="l" t="t" r="r" b="b"/>
            <a:pathLst>
              <a:path w="1814441" h="28575">
                <a:moveTo>
                  <a:pt x="0" y="0"/>
                </a:moveTo>
                <a:lnTo>
                  <a:pt x="1814441" y="0"/>
                </a:lnTo>
                <a:lnTo>
                  <a:pt x="1814441" y="28575"/>
                </a:lnTo>
                <a:lnTo>
                  <a:pt x="0" y="28575"/>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7" name="TextBox 7"/>
          <p:cNvSpPr txBox="1"/>
          <p:nvPr/>
        </p:nvSpPr>
        <p:spPr>
          <a:xfrm>
            <a:off x="1128713" y="9674633"/>
            <a:ext cx="2659732" cy="302714"/>
          </a:xfrm>
          <a:prstGeom prst="rect">
            <a:avLst/>
          </a:prstGeom>
        </p:spPr>
        <p:txBody>
          <a:bodyPr lIns="0" tIns="0" rIns="0" bIns="0" rtlCol="0" anchor="t">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id="8" name="TextBox 8"/>
          <p:cNvSpPr txBox="1"/>
          <p:nvPr/>
        </p:nvSpPr>
        <p:spPr>
          <a:xfrm>
            <a:off x="16972978" y="9674633"/>
            <a:ext cx="226600" cy="302714"/>
          </a:xfrm>
          <a:prstGeom prst="rect">
            <a:avLst/>
          </a:prstGeom>
        </p:spPr>
        <p:txBody>
          <a:bodyPr lIns="0" tIns="0" rIns="0" bIns="0" rtlCol="0" anchor="t">
            <a:spAutoFit/>
          </a:bodyPr>
          <a:lstStyle/>
          <a:p>
            <a:pPr algn="l">
              <a:lnSpc>
                <a:spcPts val="2362"/>
              </a:lnSpc>
            </a:pPr>
            <a:r>
              <a:rPr lang="en-US" sz="1687" spc="15">
                <a:solidFill>
                  <a:srgbClr val="2E946B"/>
                </a:solidFill>
                <a:latin typeface="Trebuchet MS"/>
              </a:rPr>
              <a:t>10</a:t>
            </a:r>
          </a:p>
        </p:txBody>
      </p:sp>
      <p:sp>
        <p:nvSpPr>
          <p:cNvPr id="9" name="TextBox 9"/>
          <p:cNvSpPr txBox="1"/>
          <p:nvPr/>
        </p:nvSpPr>
        <p:spPr>
          <a:xfrm>
            <a:off x="1152044" y="481160"/>
            <a:ext cx="7306156" cy="2384371"/>
          </a:xfrm>
          <a:prstGeom prst="rect">
            <a:avLst/>
          </a:prstGeom>
        </p:spPr>
        <p:txBody>
          <a:bodyPr wrap="square" lIns="0" tIns="0" rIns="0" bIns="0" rtlCol="0" anchor="t">
            <a:spAutoFit/>
          </a:bodyPr>
          <a:lstStyle/>
          <a:p>
            <a:pPr algn="l">
              <a:lnSpc>
                <a:spcPts val="10090"/>
              </a:lnSpc>
            </a:pPr>
            <a:endParaRPr lang="en-US" sz="4000" dirty="0" smtClean="0">
              <a:solidFill>
                <a:srgbClr val="000000"/>
              </a:solidFill>
              <a:latin typeface="Trebuchet MS Bold"/>
            </a:endParaRPr>
          </a:p>
          <a:p>
            <a:pPr algn="l">
              <a:lnSpc>
                <a:spcPts val="10090"/>
              </a:lnSpc>
            </a:pPr>
            <a:r>
              <a:rPr lang="en-US" sz="3600" dirty="0" smtClean="0">
                <a:solidFill>
                  <a:srgbClr val="000000"/>
                </a:solidFill>
                <a:latin typeface="Trebuchet MS Bold"/>
              </a:rPr>
              <a:t>OUTPUT:</a:t>
            </a:r>
            <a:endParaRPr lang="en-US" sz="3600" dirty="0">
              <a:solidFill>
                <a:srgbClr val="000000"/>
              </a:solidFill>
              <a:latin typeface="Trebuchet MS Bold"/>
            </a:endParaRPr>
          </a:p>
        </p:txBody>
      </p:sp>
      <p:sp>
        <p:nvSpPr>
          <p:cNvPr id="10" name="TextBox 10"/>
          <p:cNvSpPr txBox="1"/>
          <p:nvPr/>
        </p:nvSpPr>
        <p:spPr>
          <a:xfrm>
            <a:off x="1152044" y="8084344"/>
            <a:ext cx="11419987" cy="1575244"/>
          </a:xfrm>
          <a:prstGeom prst="rect">
            <a:avLst/>
          </a:prstGeom>
        </p:spPr>
        <p:txBody>
          <a:bodyPr lIns="0" tIns="0" rIns="0" bIns="0" rtlCol="0" anchor="t">
            <a:spAutoFit/>
          </a:bodyPr>
          <a:lstStyle/>
          <a:p>
            <a:pPr algn="l">
              <a:lnSpc>
                <a:spcPts val="4263"/>
              </a:lnSpc>
            </a:pPr>
            <a:r>
              <a:rPr lang="en-US" sz="3045" spc="3" dirty="0">
                <a:solidFill>
                  <a:srgbClr val="0070C0"/>
                </a:solidFill>
                <a:latin typeface="Trebuchet MS"/>
                <a:hlinkClick r:id="rId11" tooltip="https://abc"/>
              </a:rPr>
              <a:t>Demo Link</a:t>
            </a:r>
          </a:p>
          <a:p>
            <a:pPr algn="l">
              <a:lnSpc>
                <a:spcPts val="4263"/>
              </a:lnSpc>
            </a:pPr>
            <a:r>
              <a:rPr lang="en-US" sz="3045" spc="3" dirty="0">
                <a:solidFill>
                  <a:srgbClr val="0070C0"/>
                </a:solidFill>
                <a:latin typeface="Trebuchet MS"/>
              </a:rPr>
              <a:t>https://github.com/divyadarshini003/TNSDC-Generative-AI.git</a:t>
            </a:r>
          </a:p>
          <a:p>
            <a:pPr algn="l">
              <a:lnSpc>
                <a:spcPts val="4262"/>
              </a:lnSpc>
            </a:pPr>
            <a:endParaRPr lang="en-US" sz="3045" spc="3" dirty="0">
              <a:solidFill>
                <a:srgbClr val="0070C0"/>
              </a:solidFill>
              <a:latin typeface="Trebuchet MS"/>
            </a:endParaRPr>
          </a:p>
        </p:txBody>
      </p:sp>
      <p:pic>
        <p:nvPicPr>
          <p:cNvPr id="13" name="Picture 12"/>
          <p:cNvPicPr>
            <a:picLocks noChangeAspect="1"/>
          </p:cNvPicPr>
          <p:nvPr/>
        </p:nvPicPr>
        <p:blipFill>
          <a:blip r:embed="rId12"/>
          <a:stretch>
            <a:fillRect/>
          </a:stretch>
        </p:blipFill>
        <p:spPr>
          <a:xfrm>
            <a:off x="452596" y="5035123"/>
            <a:ext cx="11749564" cy="1449876"/>
          </a:xfrm>
          <a:prstGeom prst="rect">
            <a:avLst/>
          </a:prstGeom>
        </p:spPr>
      </p:pic>
      <p:pic>
        <p:nvPicPr>
          <p:cNvPr id="14" name="Picture 13"/>
          <p:cNvPicPr>
            <a:picLocks noChangeAspect="1"/>
          </p:cNvPicPr>
          <p:nvPr/>
        </p:nvPicPr>
        <p:blipFill>
          <a:blip r:embed="rId13"/>
          <a:stretch>
            <a:fillRect/>
          </a:stretch>
        </p:blipFill>
        <p:spPr>
          <a:xfrm>
            <a:off x="892005" y="3263207"/>
            <a:ext cx="11940064" cy="1666743"/>
          </a:xfrm>
          <a:prstGeom prst="rect">
            <a:avLst/>
          </a:prstGeom>
        </p:spPr>
      </p:pic>
    </p:spTree>
    <p:extLst>
      <p:ext uri="{BB962C8B-B14F-4D97-AF65-F5344CB8AC3E}">
        <p14:creationId xmlns:p14="http://schemas.microsoft.com/office/powerpoint/2010/main" val="2258930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1048109" y="-95255"/>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8"/>
            <a:stretch>
              <a:fillRect/>
            </a:stretch>
          </a:blipFill>
        </p:spPr>
      </p:sp>
      <p:grpSp>
        <p:nvGrpSpPr>
          <p:cNvPr id="6" name="Group 6"/>
          <p:cNvGrpSpPr>
            <a:grpSpLocks noChangeAspect="1"/>
          </p:cNvGrpSpPr>
          <p:nvPr/>
        </p:nvGrpSpPr>
        <p:grpSpPr>
          <a:xfrm>
            <a:off x="700088" y="9615488"/>
            <a:ext cx="5557838" cy="442912"/>
            <a:chOff x="0" y="0"/>
            <a:chExt cx="3705225" cy="295275"/>
          </a:xfrm>
        </p:grpSpPr>
        <p:sp>
          <p:nvSpPr>
            <p:cNvPr id="7" name="Freeform 7"/>
            <p:cNvSpPr/>
            <p:nvPr/>
          </p:nvSpPr>
          <p:spPr>
            <a:xfrm>
              <a:off x="0" y="0"/>
              <a:ext cx="3705225" cy="295275"/>
            </a:xfrm>
            <a:custGeom>
              <a:avLst/>
              <a:gdLst/>
              <a:ahLst/>
              <a:cxnLst/>
              <a:rect l="l" t="t" r="r" b="b"/>
              <a:pathLst>
                <a:path w="3705225" h="295275">
                  <a:moveTo>
                    <a:pt x="0" y="295275"/>
                  </a:moveTo>
                  <a:lnTo>
                    <a:pt x="3705225" y="295275"/>
                  </a:lnTo>
                  <a:lnTo>
                    <a:pt x="3705225" y="0"/>
                  </a:lnTo>
                  <a:lnTo>
                    <a:pt x="0" y="0"/>
                  </a:lnTo>
                  <a:lnTo>
                    <a:pt x="0" y="295275"/>
                  </a:lnTo>
                  <a:close/>
                </a:path>
              </a:pathLst>
            </a:custGeom>
            <a:solidFill>
              <a:srgbClr val="F2F2F2"/>
            </a:solidFill>
          </p:spPr>
        </p:sp>
      </p:grpSp>
      <p:sp>
        <p:nvSpPr>
          <p:cNvPr id="8" name="TextBox 8"/>
          <p:cNvSpPr txBox="1"/>
          <p:nvPr/>
        </p:nvSpPr>
        <p:spPr>
          <a:xfrm>
            <a:off x="1128713" y="9674633"/>
            <a:ext cx="2659732" cy="302714"/>
          </a:xfrm>
          <a:prstGeom prst="rect">
            <a:avLst/>
          </a:prstGeom>
        </p:spPr>
        <p:txBody>
          <a:bodyPr lIns="0" tIns="0" rIns="0" bIns="0" rtlCol="0" anchor="t">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id="9" name="TextBox 9"/>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2</a:t>
            </a:r>
          </a:p>
        </p:txBody>
      </p:sp>
      <p:sp>
        <p:nvSpPr>
          <p:cNvPr id="10" name="TextBox 10"/>
          <p:cNvSpPr txBox="1"/>
          <p:nvPr/>
        </p:nvSpPr>
        <p:spPr>
          <a:xfrm>
            <a:off x="1128712" y="1163564"/>
            <a:ext cx="8915400" cy="2308324"/>
          </a:xfrm>
          <a:prstGeom prst="rect">
            <a:avLst/>
          </a:prstGeom>
        </p:spPr>
        <p:txBody>
          <a:bodyPr wrap="square" lIns="0" tIns="0" rIns="0" bIns="0" rtlCol="0" anchor="t">
            <a:spAutoFit/>
          </a:bodyPr>
          <a:lstStyle/>
          <a:p>
            <a:pPr algn="l">
              <a:lnSpc>
                <a:spcPts val="8993"/>
              </a:lnSpc>
            </a:pPr>
            <a:r>
              <a:rPr lang="en-US" sz="6423" dirty="0" smtClean="0">
                <a:solidFill>
                  <a:srgbClr val="000000"/>
                </a:solidFill>
                <a:latin typeface="Trebuchet MS Bold"/>
              </a:rPr>
              <a:t>      </a:t>
            </a:r>
          </a:p>
          <a:p>
            <a:pPr algn="l">
              <a:lnSpc>
                <a:spcPts val="8993"/>
              </a:lnSpc>
            </a:pPr>
            <a:r>
              <a:rPr lang="en-US" sz="6423" dirty="0">
                <a:solidFill>
                  <a:srgbClr val="000000"/>
                </a:solidFill>
                <a:latin typeface="Trebuchet MS Bold"/>
              </a:rPr>
              <a:t> </a:t>
            </a:r>
            <a:r>
              <a:rPr lang="en-US" sz="6423" dirty="0" smtClean="0">
                <a:solidFill>
                  <a:srgbClr val="000000"/>
                </a:solidFill>
                <a:latin typeface="Trebuchet MS Bold"/>
              </a:rPr>
              <a:t>   </a:t>
            </a:r>
            <a:r>
              <a:rPr lang="en-US" sz="6423" dirty="0" smtClean="0">
                <a:solidFill>
                  <a:srgbClr val="000000"/>
                </a:solidFill>
                <a:latin typeface="Trebuchet MS Bold"/>
              </a:rPr>
              <a:t>PROJECT </a:t>
            </a:r>
            <a:r>
              <a:rPr lang="en-US" sz="6423" dirty="0">
                <a:solidFill>
                  <a:srgbClr val="000000"/>
                </a:solidFill>
                <a:latin typeface="Trebuchet MS Bold"/>
              </a:rPr>
              <a:t>TITLE</a:t>
            </a:r>
          </a:p>
        </p:txBody>
      </p:sp>
      <p:sp>
        <p:nvSpPr>
          <p:cNvPr id="11" name="TextBox 11"/>
          <p:cNvSpPr txBox="1"/>
          <p:nvPr/>
        </p:nvSpPr>
        <p:spPr>
          <a:xfrm>
            <a:off x="0" y="3302984"/>
            <a:ext cx="13792200" cy="2923877"/>
          </a:xfrm>
          <a:prstGeom prst="rect">
            <a:avLst/>
          </a:prstGeom>
        </p:spPr>
        <p:txBody>
          <a:bodyPr wrap="square" lIns="0" tIns="0" rIns="0" bIns="0" rtlCol="0" anchor="t">
            <a:spAutoFit/>
          </a:bodyPr>
          <a:lstStyle/>
          <a:p>
            <a:pPr algn="ctr">
              <a:lnSpc>
                <a:spcPts val="5740"/>
              </a:lnSpc>
            </a:pPr>
            <a:r>
              <a:rPr lang="en-US" sz="4100" dirty="0" smtClean="0">
                <a:solidFill>
                  <a:srgbClr val="000000"/>
                </a:solidFill>
                <a:latin typeface="Times New Roman Bold"/>
              </a:rPr>
              <a:t>        </a:t>
            </a:r>
          </a:p>
          <a:p>
            <a:pPr algn="ctr">
              <a:lnSpc>
                <a:spcPts val="5740"/>
              </a:lnSpc>
            </a:pPr>
            <a:endParaRPr lang="en-US" sz="4100" dirty="0">
              <a:solidFill>
                <a:srgbClr val="000000"/>
              </a:solidFill>
              <a:latin typeface="Times New Roman Bold"/>
            </a:endParaRPr>
          </a:p>
          <a:p>
            <a:pPr algn="ctr">
              <a:lnSpc>
                <a:spcPts val="5740"/>
              </a:lnSpc>
            </a:pPr>
            <a:r>
              <a:rPr lang="en-US" sz="4100" dirty="0" smtClean="0">
                <a:solidFill>
                  <a:srgbClr val="000000"/>
                </a:solidFill>
                <a:latin typeface="Times New Roman Bold"/>
              </a:rPr>
              <a:t>     IDENTIFICATION </a:t>
            </a:r>
            <a:r>
              <a:rPr lang="en-US" sz="4100" dirty="0">
                <a:solidFill>
                  <a:srgbClr val="000000"/>
                </a:solidFill>
                <a:latin typeface="Times New Roman Bold"/>
              </a:rPr>
              <a:t>OF LANGUAGE USING GENERATIVE AI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95255" y="5919783"/>
            <a:ext cx="6448420" cy="4462458"/>
          </a:xfrm>
          <a:custGeom>
            <a:avLst/>
            <a:gdLst/>
            <a:ahLst/>
            <a:cxnLst/>
            <a:rect l="l" t="t" r="r" b="b"/>
            <a:pathLst>
              <a:path w="6448420" h="4462458">
                <a:moveTo>
                  <a:pt x="0" y="0"/>
                </a:moveTo>
                <a:lnTo>
                  <a:pt x="6448420" y="0"/>
                </a:lnTo>
                <a:lnTo>
                  <a:pt x="6448420" y="4462457"/>
                </a:lnTo>
                <a:lnTo>
                  <a:pt x="0" y="446245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1044238" y="671512"/>
            <a:ext cx="542925" cy="542925"/>
          </a:xfrm>
          <a:custGeom>
            <a:avLst/>
            <a:gdLst/>
            <a:ahLst/>
            <a:cxnLst/>
            <a:rect l="l" t="t" r="r" b="b"/>
            <a:pathLst>
              <a:path w="542925" h="542925">
                <a:moveTo>
                  <a:pt x="0" y="0"/>
                </a:moveTo>
                <a:lnTo>
                  <a:pt x="542924" y="0"/>
                </a:lnTo>
                <a:lnTo>
                  <a:pt x="542924" y="542926"/>
                </a:lnTo>
                <a:lnTo>
                  <a:pt x="0" y="54292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1048109" y="-95255"/>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flipH="1">
            <a:off x="71438" y="5729288"/>
            <a:ext cx="2600325" cy="4514850"/>
          </a:xfrm>
          <a:custGeom>
            <a:avLst/>
            <a:gdLst/>
            <a:ahLst/>
            <a:cxnLst/>
            <a:rect l="l" t="t" r="r" b="b"/>
            <a:pathLst>
              <a:path w="2600325" h="4514850">
                <a:moveTo>
                  <a:pt x="2600324" y="0"/>
                </a:moveTo>
                <a:lnTo>
                  <a:pt x="0" y="0"/>
                </a:lnTo>
                <a:lnTo>
                  <a:pt x="0" y="4514850"/>
                </a:lnTo>
                <a:lnTo>
                  <a:pt x="2600324" y="4514850"/>
                </a:lnTo>
                <a:lnTo>
                  <a:pt x="2600324" y="0"/>
                </a:lnTo>
                <a:close/>
              </a:path>
            </a:pathLst>
          </a:custGeom>
          <a:blipFill>
            <a:blip r:embed="rId8"/>
            <a:stretch>
              <a:fillRect/>
            </a:stretch>
          </a:blipFill>
        </p:spPr>
      </p:sp>
      <p:sp>
        <p:nvSpPr>
          <p:cNvPr id="6" name="TextBox 6"/>
          <p:cNvSpPr txBox="1"/>
          <p:nvPr/>
        </p:nvSpPr>
        <p:spPr>
          <a:xfrm>
            <a:off x="1128713" y="9674633"/>
            <a:ext cx="2659732" cy="302714"/>
          </a:xfrm>
          <a:prstGeom prst="rect">
            <a:avLst/>
          </a:prstGeom>
        </p:spPr>
        <p:txBody>
          <a:bodyPr lIns="0" tIns="0" rIns="0" bIns="0" rtlCol="0" anchor="t">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id="7" name="TextBox 7"/>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3</a:t>
            </a:r>
          </a:p>
        </p:txBody>
      </p:sp>
      <p:sp>
        <p:nvSpPr>
          <p:cNvPr id="8" name="TextBox 8"/>
          <p:cNvSpPr txBox="1"/>
          <p:nvPr/>
        </p:nvSpPr>
        <p:spPr>
          <a:xfrm>
            <a:off x="1128712" y="571071"/>
            <a:ext cx="6034088" cy="1183594"/>
          </a:xfrm>
          <a:prstGeom prst="rect">
            <a:avLst/>
          </a:prstGeom>
        </p:spPr>
        <p:txBody>
          <a:bodyPr wrap="square" lIns="0" tIns="0" rIns="0" bIns="0" rtlCol="0" anchor="t">
            <a:spAutoFit/>
          </a:bodyPr>
          <a:lstStyle/>
          <a:p>
            <a:pPr algn="l">
              <a:lnSpc>
                <a:spcPts val="10090"/>
              </a:lnSpc>
            </a:pPr>
            <a:r>
              <a:rPr lang="en-US" sz="7207" spc="7" dirty="0" smtClean="0">
                <a:solidFill>
                  <a:srgbClr val="000000"/>
                </a:solidFill>
                <a:latin typeface="Trebuchet MS Bold"/>
              </a:rPr>
              <a:t>    AGENDA</a:t>
            </a:r>
            <a:endParaRPr lang="en-US" sz="7207" spc="7" dirty="0">
              <a:solidFill>
                <a:srgbClr val="000000"/>
              </a:solidFill>
              <a:latin typeface="Trebuchet MS Bold"/>
            </a:endParaRPr>
          </a:p>
        </p:txBody>
      </p:sp>
      <p:sp>
        <p:nvSpPr>
          <p:cNvPr id="9" name="TextBox 9"/>
          <p:cNvSpPr txBox="1"/>
          <p:nvPr/>
        </p:nvSpPr>
        <p:spPr>
          <a:xfrm>
            <a:off x="1567810" y="2307244"/>
            <a:ext cx="4441269" cy="1154162"/>
          </a:xfrm>
          <a:prstGeom prst="rect">
            <a:avLst/>
          </a:prstGeom>
        </p:spPr>
        <p:txBody>
          <a:bodyPr lIns="0" tIns="0" rIns="0" bIns="0" rtlCol="0" anchor="t">
            <a:spAutoFit/>
          </a:bodyPr>
          <a:lstStyle/>
          <a:p>
            <a:pPr algn="ctr">
              <a:lnSpc>
                <a:spcPts val="4541"/>
              </a:lnSpc>
            </a:pPr>
            <a:endParaRPr lang="en-US" sz="3244" dirty="0">
              <a:solidFill>
                <a:srgbClr val="000000"/>
              </a:solidFill>
              <a:latin typeface="Times New Roman"/>
            </a:endParaRPr>
          </a:p>
          <a:p>
            <a:pPr algn="ctr">
              <a:lnSpc>
                <a:spcPts val="4541"/>
              </a:lnSpc>
            </a:pPr>
            <a:r>
              <a:rPr lang="en-US" sz="3244" dirty="0">
                <a:solidFill>
                  <a:srgbClr val="000000"/>
                </a:solidFill>
                <a:latin typeface="Times New Roman"/>
              </a:rPr>
              <a:t> </a:t>
            </a:r>
          </a:p>
        </p:txBody>
      </p:sp>
      <p:sp>
        <p:nvSpPr>
          <p:cNvPr id="10" name="TextBox 9"/>
          <p:cNvSpPr txBox="1"/>
          <p:nvPr/>
        </p:nvSpPr>
        <p:spPr>
          <a:xfrm>
            <a:off x="3276600" y="2552700"/>
            <a:ext cx="6629400" cy="4524315"/>
          </a:xfrm>
          <a:prstGeom prst="rect">
            <a:avLst/>
          </a:prstGeom>
          <a:noFill/>
        </p:spPr>
        <p:txBody>
          <a:bodyPr wrap="square" rtlCol="0">
            <a:spAutoFit/>
          </a:bodyPr>
          <a:lstStyle/>
          <a:p>
            <a:pPr marL="571500" indent="-571500">
              <a:buFont typeface="Wingdings" panose="05000000000000000000" pitchFamily="2" charset="2"/>
              <a:buChar char="q"/>
            </a:pPr>
            <a:r>
              <a:rPr lang="en-IN" sz="3600" dirty="0" smtClean="0"/>
              <a:t>PROBLEM STATEMENT</a:t>
            </a:r>
          </a:p>
          <a:p>
            <a:pPr marL="571500" indent="-571500">
              <a:buFont typeface="Wingdings" panose="05000000000000000000" pitchFamily="2" charset="2"/>
              <a:buChar char="q"/>
            </a:pPr>
            <a:r>
              <a:rPr lang="en-IN" sz="3600" dirty="0" smtClean="0"/>
              <a:t>PROJECT REVIEW</a:t>
            </a:r>
          </a:p>
          <a:p>
            <a:pPr marL="571500" indent="-571500">
              <a:buFont typeface="Wingdings" panose="05000000000000000000" pitchFamily="2" charset="2"/>
              <a:buChar char="q"/>
            </a:pPr>
            <a:r>
              <a:rPr lang="en-IN" sz="3600" dirty="0" smtClean="0"/>
              <a:t>WHO ARE THE END USERS?</a:t>
            </a:r>
          </a:p>
          <a:p>
            <a:pPr marL="571500" indent="-571500">
              <a:buFont typeface="Wingdings" panose="05000000000000000000" pitchFamily="2" charset="2"/>
              <a:buChar char="q"/>
            </a:pPr>
            <a:r>
              <a:rPr lang="en-IN" sz="3600" dirty="0" smtClean="0"/>
              <a:t>YOUR SOLUTION AND ITS VALUE PREPOSITION</a:t>
            </a:r>
          </a:p>
          <a:p>
            <a:pPr marL="571500" indent="-571500">
              <a:buFont typeface="Wingdings" panose="05000000000000000000" pitchFamily="2" charset="2"/>
              <a:buChar char="q"/>
            </a:pPr>
            <a:r>
              <a:rPr lang="en-IN" sz="3600" dirty="0" smtClean="0"/>
              <a:t>THE WOW IN YOUR SOLUTION</a:t>
            </a:r>
          </a:p>
          <a:p>
            <a:pPr marL="571500" indent="-571500">
              <a:buFont typeface="Wingdings" panose="05000000000000000000" pitchFamily="2" charset="2"/>
              <a:buChar char="q"/>
            </a:pPr>
            <a:r>
              <a:rPr lang="en-IN" sz="3600" dirty="0" smtClean="0"/>
              <a:t>MODELING</a:t>
            </a:r>
          </a:p>
          <a:p>
            <a:pPr marL="571500" indent="-571500">
              <a:buFont typeface="Wingdings" panose="05000000000000000000" pitchFamily="2" charset="2"/>
              <a:buChar char="q"/>
            </a:pPr>
            <a:r>
              <a:rPr lang="en-IN" sz="3600" dirty="0" smtClean="0"/>
              <a:t>RESULT</a:t>
            </a:r>
            <a:endParaRPr lang="en-IN"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0515600" y="2171701"/>
            <a:ext cx="532508" cy="533399"/>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1048109" y="-95255"/>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13340785" y="4371975"/>
            <a:ext cx="4143375" cy="4886325"/>
          </a:xfrm>
          <a:custGeom>
            <a:avLst/>
            <a:gdLst/>
            <a:ahLst/>
            <a:cxnLst/>
            <a:rect l="l" t="t" r="r" b="b"/>
            <a:pathLst>
              <a:path w="4143375" h="4886325">
                <a:moveTo>
                  <a:pt x="0" y="0"/>
                </a:moveTo>
                <a:lnTo>
                  <a:pt x="4143375" y="0"/>
                </a:lnTo>
                <a:lnTo>
                  <a:pt x="4143375" y="4886325"/>
                </a:lnTo>
                <a:lnTo>
                  <a:pt x="0" y="4886325"/>
                </a:lnTo>
                <a:lnTo>
                  <a:pt x="0" y="0"/>
                </a:lnTo>
                <a:close/>
              </a:path>
            </a:pathLst>
          </a:custGeom>
          <a:blipFill>
            <a:blip r:embed="rId8"/>
            <a:stretch>
              <a:fillRect/>
            </a:stretch>
          </a:blipFill>
        </p:spPr>
      </p:sp>
      <p:sp>
        <p:nvSpPr>
          <p:cNvPr id="6" name="Freeform 6"/>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9"/>
            <a:stretch>
              <a:fillRect/>
            </a:stretch>
          </a:blipFill>
        </p:spPr>
      </p:sp>
      <p:sp>
        <p:nvSpPr>
          <p:cNvPr id="7" name="TextBox 7"/>
          <p:cNvSpPr txBox="1"/>
          <p:nvPr/>
        </p:nvSpPr>
        <p:spPr>
          <a:xfrm>
            <a:off x="1128713" y="9674633"/>
            <a:ext cx="2659732" cy="302714"/>
          </a:xfrm>
          <a:prstGeom prst="rect">
            <a:avLst/>
          </a:prstGeom>
        </p:spPr>
        <p:txBody>
          <a:bodyPr lIns="0" tIns="0" rIns="0" bIns="0" rtlCol="0" anchor="t">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id="8" name="TextBox 8"/>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4</a:t>
            </a:r>
          </a:p>
        </p:txBody>
      </p:sp>
      <p:sp>
        <p:nvSpPr>
          <p:cNvPr id="9" name="TextBox 9"/>
          <p:cNvSpPr txBox="1"/>
          <p:nvPr/>
        </p:nvSpPr>
        <p:spPr>
          <a:xfrm>
            <a:off x="1270159" y="781688"/>
            <a:ext cx="8417566" cy="1094303"/>
          </a:xfrm>
          <a:prstGeom prst="rect">
            <a:avLst/>
          </a:prstGeom>
        </p:spPr>
        <p:txBody>
          <a:bodyPr lIns="0" tIns="0" rIns="0" bIns="0" rtlCol="0" anchor="t">
            <a:spAutoFit/>
          </a:bodyPr>
          <a:lstStyle/>
          <a:p>
            <a:pPr algn="l">
              <a:lnSpc>
                <a:spcPts val="8987"/>
              </a:lnSpc>
            </a:pPr>
            <a:r>
              <a:rPr lang="en-US" sz="6419">
                <a:solidFill>
                  <a:srgbClr val="000000"/>
                </a:solidFill>
                <a:latin typeface="Trebuchet MS Bold"/>
              </a:rPr>
              <a:t>PROBLEM STATEMENT</a:t>
            </a:r>
          </a:p>
        </p:txBody>
      </p:sp>
      <p:sp>
        <p:nvSpPr>
          <p:cNvPr id="10" name="TextBox 10"/>
          <p:cNvSpPr txBox="1"/>
          <p:nvPr/>
        </p:nvSpPr>
        <p:spPr>
          <a:xfrm>
            <a:off x="335756" y="2895600"/>
            <a:ext cx="14511694" cy="5363554"/>
          </a:xfrm>
          <a:prstGeom prst="rect">
            <a:avLst/>
          </a:prstGeom>
        </p:spPr>
        <p:txBody>
          <a:bodyPr lIns="0" tIns="0" rIns="0" bIns="0" rtlCol="0" anchor="t">
            <a:spAutoFit/>
          </a:bodyPr>
          <a:lstStyle/>
          <a:p>
            <a:pPr>
              <a:lnSpc>
                <a:spcPts val="4671"/>
              </a:lnSpc>
            </a:pPr>
            <a:r>
              <a:rPr lang="en-US" sz="3336">
                <a:solidFill>
                  <a:srgbClr val="000000"/>
                </a:solidFill>
                <a:latin typeface="Times New Roman"/>
              </a:rPr>
              <a:t> Develop an LSTM-based Language Identification System that, when given</a:t>
            </a:r>
          </a:p>
          <a:p>
            <a:pPr>
              <a:lnSpc>
                <a:spcPts val="4671"/>
              </a:lnSpc>
            </a:pPr>
            <a:r>
              <a:rPr lang="en-US" sz="3336">
                <a:solidFill>
                  <a:srgbClr val="000000"/>
                </a:solidFill>
                <a:latin typeface="Times New Roman"/>
              </a:rPr>
              <a:t>a text input, can accurately identify the language of the text. The goal is to create</a:t>
            </a:r>
          </a:p>
          <a:p>
            <a:pPr>
              <a:lnSpc>
                <a:spcPts val="4671"/>
              </a:lnSpc>
            </a:pPr>
            <a:r>
              <a:rPr lang="en-US" sz="3336">
                <a:solidFill>
                  <a:srgbClr val="000000"/>
                </a:solidFill>
                <a:latin typeface="Times New Roman"/>
              </a:rPr>
              <a:t>a system that can classify input text into various languages by learning the</a:t>
            </a:r>
          </a:p>
          <a:p>
            <a:pPr>
              <a:lnSpc>
                <a:spcPts val="4671"/>
              </a:lnSpc>
            </a:pPr>
            <a:r>
              <a:rPr lang="en-US" sz="3336">
                <a:solidFill>
                  <a:srgbClr val="000000"/>
                </a:solidFill>
                <a:latin typeface="Times New Roman"/>
              </a:rPr>
              <a:t>linguistic patterns and features from a dataset of multilingual texts.</a:t>
            </a:r>
          </a:p>
          <a:p>
            <a:pPr>
              <a:lnSpc>
                <a:spcPts val="4671"/>
              </a:lnSpc>
            </a:pPr>
            <a:r>
              <a:rPr lang="en-US" sz="3336">
                <a:solidFill>
                  <a:srgbClr val="000000"/>
                </a:solidFill>
                <a:latin typeface="Times New Roman"/>
              </a:rPr>
              <a:t>Users should be able to input text of varying lengths and styles, and the system</a:t>
            </a:r>
          </a:p>
          <a:p>
            <a:pPr>
              <a:lnSpc>
                <a:spcPts val="4671"/>
              </a:lnSpc>
            </a:pPr>
            <a:r>
              <a:rPr lang="en-US" sz="3336">
                <a:solidFill>
                  <a:srgbClr val="000000"/>
                </a:solidFill>
                <a:latin typeface="Times New Roman"/>
              </a:rPr>
              <a:t>should accurately predict the language of the input text. </a:t>
            </a:r>
          </a:p>
          <a:p>
            <a:pPr>
              <a:lnSpc>
                <a:spcPts val="4671"/>
              </a:lnSpc>
            </a:pPr>
            <a:r>
              <a:rPr lang="en-US" sz="3336">
                <a:solidFill>
                  <a:srgbClr val="000000"/>
                </a:solidFill>
                <a:latin typeface="Times New Roman"/>
              </a:rPr>
              <a:t>The system  success will be evaluated based on its ability to correctly </a:t>
            </a:r>
          </a:p>
          <a:p>
            <a:pPr>
              <a:lnSpc>
                <a:spcPts val="4671"/>
              </a:lnSpc>
            </a:pPr>
            <a:r>
              <a:rPr lang="en-US" sz="3336">
                <a:solidFill>
                  <a:srgbClr val="000000"/>
                </a:solidFill>
                <a:latin typeface="Times New Roman"/>
              </a:rPr>
              <a:t>identify the language of the input text, considering factors such as</a:t>
            </a:r>
          </a:p>
          <a:p>
            <a:pPr>
              <a:lnSpc>
                <a:spcPts val="4671"/>
              </a:lnSpc>
            </a:pPr>
            <a:r>
              <a:rPr lang="en-US" sz="3336">
                <a:solidFill>
                  <a:srgbClr val="000000"/>
                </a:solidFill>
                <a:latin typeface="Times New Roman"/>
              </a:rPr>
              <a:t> accuracy, precision, and recall.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0591800" y="2019301"/>
            <a:ext cx="609600" cy="533399"/>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1048109" y="-95255"/>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12987338" y="3971925"/>
            <a:ext cx="5300662" cy="5715000"/>
          </a:xfrm>
          <a:custGeom>
            <a:avLst/>
            <a:gdLst/>
            <a:ahLst/>
            <a:cxnLst/>
            <a:rect l="l" t="t" r="r" b="b"/>
            <a:pathLst>
              <a:path w="5300662" h="5715000">
                <a:moveTo>
                  <a:pt x="0" y="0"/>
                </a:moveTo>
                <a:lnTo>
                  <a:pt x="5300662" y="0"/>
                </a:lnTo>
                <a:lnTo>
                  <a:pt x="5300662" y="5715000"/>
                </a:lnTo>
                <a:lnTo>
                  <a:pt x="0" y="5715000"/>
                </a:lnTo>
                <a:lnTo>
                  <a:pt x="0" y="0"/>
                </a:lnTo>
                <a:close/>
              </a:path>
            </a:pathLst>
          </a:custGeom>
          <a:blipFill>
            <a:blip r:embed="rId8"/>
            <a:stretch>
              <a:fillRect r="-7816"/>
            </a:stretch>
          </a:blipFill>
        </p:spPr>
      </p:sp>
      <p:sp>
        <p:nvSpPr>
          <p:cNvPr id="6" name="Freeform 6"/>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9"/>
            <a:stretch>
              <a:fillRect/>
            </a:stretch>
          </a:blipFill>
        </p:spPr>
      </p:sp>
      <p:sp>
        <p:nvSpPr>
          <p:cNvPr id="7" name="TextBox 7"/>
          <p:cNvSpPr txBox="1"/>
          <p:nvPr/>
        </p:nvSpPr>
        <p:spPr>
          <a:xfrm>
            <a:off x="1128713" y="9674633"/>
            <a:ext cx="2659732" cy="302714"/>
          </a:xfrm>
          <a:prstGeom prst="rect">
            <a:avLst/>
          </a:prstGeom>
        </p:spPr>
        <p:txBody>
          <a:bodyPr lIns="0" tIns="0" rIns="0" bIns="0" rtlCol="0" anchor="t">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id="8" name="TextBox 8"/>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5</a:t>
            </a:r>
          </a:p>
        </p:txBody>
      </p:sp>
      <p:sp>
        <p:nvSpPr>
          <p:cNvPr id="9" name="TextBox 9"/>
          <p:cNvSpPr txBox="1"/>
          <p:nvPr/>
        </p:nvSpPr>
        <p:spPr>
          <a:xfrm>
            <a:off x="1128712" y="1163564"/>
            <a:ext cx="7857125" cy="1094875"/>
          </a:xfrm>
          <a:prstGeom prst="rect">
            <a:avLst/>
          </a:prstGeom>
        </p:spPr>
        <p:txBody>
          <a:bodyPr lIns="0" tIns="0" rIns="0" bIns="0" rtlCol="0" anchor="t">
            <a:spAutoFit/>
          </a:bodyPr>
          <a:lstStyle/>
          <a:p>
            <a:pPr algn="l">
              <a:lnSpc>
                <a:spcPts val="8993"/>
              </a:lnSpc>
            </a:pPr>
            <a:r>
              <a:rPr lang="en-US" sz="6423">
                <a:solidFill>
                  <a:srgbClr val="000000"/>
                </a:solidFill>
                <a:latin typeface="Trebuchet MS Bold"/>
              </a:rPr>
              <a:t>PROJECT OVERVIEW</a:t>
            </a:r>
          </a:p>
        </p:txBody>
      </p:sp>
      <p:sp>
        <p:nvSpPr>
          <p:cNvPr id="10" name="TextBox 10"/>
          <p:cNvSpPr txBox="1"/>
          <p:nvPr/>
        </p:nvSpPr>
        <p:spPr>
          <a:xfrm>
            <a:off x="335756" y="3190875"/>
            <a:ext cx="14256425" cy="4688584"/>
          </a:xfrm>
          <a:prstGeom prst="rect">
            <a:avLst/>
          </a:prstGeom>
        </p:spPr>
        <p:txBody>
          <a:bodyPr lIns="0" tIns="0" rIns="0" bIns="0" rtlCol="0" anchor="t">
            <a:spAutoFit/>
          </a:bodyPr>
          <a:lstStyle/>
          <a:p>
            <a:pPr>
              <a:lnSpc>
                <a:spcPts val="4599"/>
              </a:lnSpc>
            </a:pPr>
            <a:r>
              <a:rPr lang="en-US" sz="3285">
                <a:solidFill>
                  <a:srgbClr val="000000"/>
                </a:solidFill>
                <a:latin typeface="Times New Roman"/>
              </a:rPr>
              <a:t>The Language Identification System project aims to develop an innovative</a:t>
            </a:r>
          </a:p>
          <a:p>
            <a:pPr>
              <a:lnSpc>
                <a:spcPts val="4599"/>
              </a:lnSpc>
            </a:pPr>
            <a:r>
              <a:rPr lang="en-US" sz="3285">
                <a:solidFill>
                  <a:srgbClr val="000000"/>
                </a:solidFill>
                <a:latin typeface="Times New Roman"/>
              </a:rPr>
              <a:t>system capable of automatically identifying the language of input text based on</a:t>
            </a:r>
          </a:p>
          <a:p>
            <a:pPr>
              <a:lnSpc>
                <a:spcPts val="4599"/>
              </a:lnSpc>
            </a:pPr>
            <a:r>
              <a:rPr lang="en-US" sz="3285">
                <a:solidFill>
                  <a:srgbClr val="000000"/>
                </a:solidFill>
                <a:latin typeface="Times New Roman"/>
              </a:rPr>
              <a:t>user-provided samples. </a:t>
            </a:r>
          </a:p>
          <a:p>
            <a:pPr>
              <a:lnSpc>
                <a:spcPts val="4599"/>
              </a:lnSpc>
            </a:pPr>
            <a:r>
              <a:rPr lang="en-US" sz="3285">
                <a:solidFill>
                  <a:srgbClr val="000000"/>
                </a:solidFill>
                <a:latin typeface="Times New Roman"/>
              </a:rPr>
              <a:t>Leveraging advanced machine learning techniques, particularly deep learning </a:t>
            </a:r>
          </a:p>
          <a:p>
            <a:pPr>
              <a:lnSpc>
                <a:spcPts val="4599"/>
              </a:lnSpc>
            </a:pPr>
            <a:r>
              <a:rPr lang="en-US" sz="3285">
                <a:solidFill>
                  <a:srgbClr val="000000"/>
                </a:solidFill>
                <a:latin typeface="Times New Roman"/>
              </a:rPr>
              <a:t>algorithmssuch as Long Short-Term Memory (LSTM)</a:t>
            </a:r>
          </a:p>
          <a:p>
            <a:pPr>
              <a:lnSpc>
                <a:spcPts val="4599"/>
              </a:lnSpc>
            </a:pPr>
            <a:r>
              <a:rPr lang="en-US" sz="3285">
                <a:solidFill>
                  <a:srgbClr val="000000"/>
                </a:solidFill>
                <a:latin typeface="Times New Roman"/>
              </a:rPr>
              <a:t>networks, this project addresses the need for a versatile tool that assists linguists,</a:t>
            </a:r>
          </a:p>
          <a:p>
            <a:pPr>
              <a:lnSpc>
                <a:spcPts val="4599"/>
              </a:lnSpc>
            </a:pPr>
            <a:r>
              <a:rPr lang="en-US" sz="3285">
                <a:solidFill>
                  <a:srgbClr val="000000"/>
                </a:solidFill>
                <a:latin typeface="Times New Roman"/>
              </a:rPr>
              <a:t>researchers, and language enthusiasts in analyzing and categorizing</a:t>
            </a:r>
          </a:p>
          <a:p>
            <a:pPr>
              <a:lnSpc>
                <a:spcPts val="4599"/>
              </a:lnSpc>
            </a:pPr>
            <a:r>
              <a:rPr lang="en-US" sz="3285">
                <a:solidFill>
                  <a:srgbClr val="000000"/>
                </a:solidFill>
                <a:latin typeface="Times New Roman"/>
              </a:rPr>
              <a:t> textual datainmultiple languages.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a:grpSpLocks noChangeAspect="1"/>
          </p:cNvGrpSpPr>
          <p:nvPr/>
        </p:nvGrpSpPr>
        <p:grpSpPr>
          <a:xfrm>
            <a:off x="1085850" y="9258300"/>
            <a:ext cx="3271838" cy="728662"/>
            <a:chOff x="0" y="0"/>
            <a:chExt cx="2181225" cy="485775"/>
          </a:xfrm>
        </p:grpSpPr>
        <p:sp>
          <p:nvSpPr>
            <p:cNvPr id="4" name="Freeform 4"/>
            <p:cNvSpPr/>
            <p:nvPr/>
          </p:nvSpPr>
          <p:spPr>
            <a:xfrm>
              <a:off x="0" y="0"/>
              <a:ext cx="2181225" cy="485775"/>
            </a:xfrm>
            <a:custGeom>
              <a:avLst/>
              <a:gdLst/>
              <a:ahLst/>
              <a:cxnLst/>
              <a:rect l="l" t="t" r="r" b="b"/>
              <a:pathLst>
                <a:path w="2181225" h="485775">
                  <a:moveTo>
                    <a:pt x="0" y="485775"/>
                  </a:moveTo>
                  <a:lnTo>
                    <a:pt x="2181225" y="485775"/>
                  </a:lnTo>
                  <a:lnTo>
                    <a:pt x="2181225" y="0"/>
                  </a:lnTo>
                  <a:lnTo>
                    <a:pt x="0" y="0"/>
                  </a:lnTo>
                  <a:lnTo>
                    <a:pt x="0" y="485775"/>
                  </a:lnTo>
                  <a:close/>
                </a:path>
              </a:pathLst>
            </a:custGeom>
            <a:solidFill>
              <a:srgbClr val="FFFFFF"/>
            </a:solidFill>
          </p:spPr>
        </p:sp>
      </p:grpSp>
      <p:sp>
        <p:nvSpPr>
          <p:cNvPr id="5" name="Freeform 5"/>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Freeform 6"/>
          <p:cNvSpPr/>
          <p:nvPr/>
        </p:nvSpPr>
        <p:spPr>
          <a:xfrm>
            <a:off x="11048109" y="-95255"/>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7" name="TextBox 7"/>
          <p:cNvSpPr txBox="1"/>
          <p:nvPr/>
        </p:nvSpPr>
        <p:spPr>
          <a:xfrm>
            <a:off x="1128713" y="9674633"/>
            <a:ext cx="2659732" cy="302714"/>
          </a:xfrm>
          <a:prstGeom prst="rect">
            <a:avLst/>
          </a:prstGeom>
        </p:spPr>
        <p:txBody>
          <a:bodyPr lIns="0" tIns="0" rIns="0" bIns="0" rtlCol="0" anchor="t">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id="8" name="TextBox 8"/>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6</a:t>
            </a:r>
          </a:p>
        </p:txBody>
      </p:sp>
      <p:sp>
        <p:nvSpPr>
          <p:cNvPr id="9" name="TextBox 9"/>
          <p:cNvSpPr txBox="1"/>
          <p:nvPr/>
        </p:nvSpPr>
        <p:spPr>
          <a:xfrm>
            <a:off x="1068234" y="1269983"/>
            <a:ext cx="8975878" cy="872034"/>
          </a:xfrm>
          <a:prstGeom prst="rect">
            <a:avLst/>
          </a:prstGeom>
        </p:spPr>
        <p:txBody>
          <a:bodyPr wrap="square" lIns="0" tIns="0" rIns="0" bIns="0" rtlCol="0" anchor="t">
            <a:spAutoFit/>
          </a:bodyPr>
          <a:lstStyle/>
          <a:p>
            <a:pPr algn="l">
              <a:lnSpc>
                <a:spcPts val="6782"/>
              </a:lnSpc>
            </a:pPr>
            <a:r>
              <a:rPr lang="en-US" sz="4844" dirty="0">
                <a:solidFill>
                  <a:srgbClr val="000000"/>
                </a:solidFill>
                <a:latin typeface="Trebuchet MS Bold"/>
              </a:rPr>
              <a:t>WHO ARE THE END USERS?</a:t>
            </a:r>
          </a:p>
        </p:txBody>
      </p:sp>
      <p:sp>
        <p:nvSpPr>
          <p:cNvPr id="10" name="TextBox 10"/>
          <p:cNvSpPr txBox="1"/>
          <p:nvPr/>
        </p:nvSpPr>
        <p:spPr>
          <a:xfrm>
            <a:off x="335756" y="3094870"/>
            <a:ext cx="14724472" cy="6155531"/>
          </a:xfrm>
          <a:prstGeom prst="rect">
            <a:avLst/>
          </a:prstGeom>
        </p:spPr>
        <p:txBody>
          <a:bodyPr lIns="0" tIns="0" rIns="0" bIns="0" rtlCol="0" anchor="t">
            <a:spAutoFit/>
          </a:bodyPr>
          <a:lstStyle/>
          <a:p>
            <a:pPr algn="ctr">
              <a:lnSpc>
                <a:spcPts val="4810"/>
              </a:lnSpc>
            </a:pPr>
            <a:r>
              <a:rPr lang="en-US" sz="3435" dirty="0">
                <a:solidFill>
                  <a:srgbClr val="000000"/>
                </a:solidFill>
                <a:latin typeface="Times New Roman"/>
              </a:rPr>
              <a:t>The end users of language identification systems can vary depending on the </a:t>
            </a:r>
            <a:endParaRPr lang="en-US" sz="3435" dirty="0" smtClean="0">
              <a:solidFill>
                <a:srgbClr val="000000"/>
              </a:solidFill>
              <a:latin typeface="Times New Roman"/>
            </a:endParaRPr>
          </a:p>
          <a:p>
            <a:pPr algn="ctr">
              <a:lnSpc>
                <a:spcPts val="4810"/>
              </a:lnSpc>
            </a:pPr>
            <a:r>
              <a:rPr lang="en-US" sz="3435" dirty="0" smtClean="0">
                <a:solidFill>
                  <a:srgbClr val="000000"/>
                </a:solidFill>
                <a:latin typeface="Times New Roman"/>
              </a:rPr>
              <a:t>Specifi</a:t>
            </a:r>
            <a:r>
              <a:rPr lang="en-US" sz="3435" dirty="0" smtClean="0">
                <a:solidFill>
                  <a:srgbClr val="000000"/>
                </a:solidFill>
                <a:latin typeface="Times New Roman"/>
              </a:rPr>
              <a:t>c </a:t>
            </a:r>
            <a:r>
              <a:rPr lang="en-US" sz="3435" dirty="0" smtClean="0">
                <a:solidFill>
                  <a:srgbClr val="000000"/>
                </a:solidFill>
                <a:latin typeface="Times New Roman"/>
              </a:rPr>
              <a:t>application </a:t>
            </a:r>
            <a:r>
              <a:rPr lang="en-US" sz="3435" dirty="0">
                <a:solidFill>
                  <a:srgbClr val="000000"/>
                </a:solidFill>
                <a:latin typeface="Times New Roman"/>
              </a:rPr>
              <a:t>and context. Here are some potential end users</a:t>
            </a:r>
            <a:r>
              <a:rPr lang="en-US" sz="3435" dirty="0" smtClean="0">
                <a:solidFill>
                  <a:srgbClr val="000000"/>
                </a:solidFill>
                <a:latin typeface="Times New Roman"/>
              </a:rPr>
              <a:t>:</a:t>
            </a:r>
          </a:p>
          <a:p>
            <a:pPr algn="ctr">
              <a:lnSpc>
                <a:spcPts val="4810"/>
              </a:lnSpc>
            </a:pPr>
            <a:endParaRPr lang="en-US" sz="3435" dirty="0">
              <a:solidFill>
                <a:srgbClr val="000000"/>
              </a:solidFill>
              <a:latin typeface="Times New Roman"/>
            </a:endParaRPr>
          </a:p>
          <a:p>
            <a:pPr marL="828098" lvl="1" indent="-457200">
              <a:lnSpc>
                <a:spcPts val="4810"/>
              </a:lnSpc>
              <a:buFont typeface="Wingdings" panose="05000000000000000000" pitchFamily="2" charset="2"/>
              <a:buChar char="q"/>
            </a:pPr>
            <a:r>
              <a:rPr lang="en-US" sz="3435" dirty="0">
                <a:solidFill>
                  <a:srgbClr val="000000"/>
                </a:solidFill>
                <a:latin typeface="Times New Roman"/>
              </a:rPr>
              <a:t>Software Developer</a:t>
            </a:r>
          </a:p>
          <a:p>
            <a:pPr marL="828098" lvl="1" indent="-457200">
              <a:lnSpc>
                <a:spcPts val="4810"/>
              </a:lnSpc>
              <a:buFont typeface="Wingdings" panose="05000000000000000000" pitchFamily="2" charset="2"/>
              <a:buChar char="q"/>
            </a:pPr>
            <a:r>
              <a:rPr lang="en-US" sz="3435" dirty="0">
                <a:solidFill>
                  <a:srgbClr val="000000"/>
                </a:solidFill>
                <a:latin typeface="Times New Roman"/>
              </a:rPr>
              <a:t>Content Moderators</a:t>
            </a:r>
          </a:p>
          <a:p>
            <a:pPr marL="828098" lvl="1" indent="-457200">
              <a:lnSpc>
                <a:spcPts val="4810"/>
              </a:lnSpc>
              <a:buFont typeface="Wingdings" panose="05000000000000000000" pitchFamily="2" charset="2"/>
              <a:buChar char="q"/>
            </a:pPr>
            <a:r>
              <a:rPr lang="en-US" sz="3435" dirty="0">
                <a:solidFill>
                  <a:srgbClr val="000000"/>
                </a:solidFill>
                <a:latin typeface="Times New Roman"/>
              </a:rPr>
              <a:t>Language Service Providers</a:t>
            </a:r>
          </a:p>
          <a:p>
            <a:pPr marL="828098" lvl="1" indent="-457200">
              <a:lnSpc>
                <a:spcPts val="4810"/>
              </a:lnSpc>
              <a:buFont typeface="Wingdings" panose="05000000000000000000" pitchFamily="2" charset="2"/>
              <a:buChar char="q"/>
            </a:pPr>
            <a:r>
              <a:rPr lang="en-US" sz="3435" dirty="0">
                <a:solidFill>
                  <a:srgbClr val="000000"/>
                </a:solidFill>
                <a:latin typeface="Times New Roman"/>
              </a:rPr>
              <a:t>Researchers</a:t>
            </a:r>
          </a:p>
          <a:p>
            <a:pPr marL="828098" lvl="1" indent="-457200">
              <a:lnSpc>
                <a:spcPts val="4810"/>
              </a:lnSpc>
              <a:buFont typeface="Wingdings" panose="05000000000000000000" pitchFamily="2" charset="2"/>
              <a:buChar char="q"/>
            </a:pPr>
            <a:r>
              <a:rPr lang="en-US" sz="3435" dirty="0">
                <a:solidFill>
                  <a:srgbClr val="000000"/>
                </a:solidFill>
                <a:latin typeface="Times New Roman"/>
              </a:rPr>
              <a:t>Global Enterprises</a:t>
            </a:r>
          </a:p>
          <a:p>
            <a:pPr marL="828098" lvl="1" indent="-457200">
              <a:lnSpc>
                <a:spcPts val="4810"/>
              </a:lnSpc>
              <a:buFont typeface="Wingdings" panose="05000000000000000000" pitchFamily="2" charset="2"/>
              <a:buChar char="q"/>
            </a:pPr>
            <a:r>
              <a:rPr lang="en-US" sz="3435" dirty="0">
                <a:solidFill>
                  <a:srgbClr val="000000"/>
                </a:solidFill>
                <a:latin typeface="Times New Roman"/>
              </a:rPr>
              <a:t>Government Agencies</a:t>
            </a:r>
          </a:p>
          <a:p>
            <a:pPr marL="828098" lvl="1" indent="-457200">
              <a:lnSpc>
                <a:spcPts val="4810"/>
              </a:lnSpc>
              <a:buFont typeface="Wingdings" panose="05000000000000000000" pitchFamily="2" charset="2"/>
              <a:buChar char="q"/>
            </a:pPr>
            <a:r>
              <a:rPr lang="en-US" sz="3435" dirty="0">
                <a:solidFill>
                  <a:srgbClr val="000000"/>
                </a:solidFill>
                <a:latin typeface="Times New Roman"/>
              </a:rPr>
              <a:t>Educational Institutions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037556" y="2300288"/>
            <a:ext cx="471488" cy="485775"/>
          </a:xfrm>
          <a:custGeom>
            <a:avLst/>
            <a:gdLst/>
            <a:ahLst/>
            <a:cxnLst/>
            <a:rect l="l" t="t" r="r" b="b"/>
            <a:pathLst>
              <a:path w="471488" h="485775">
                <a:moveTo>
                  <a:pt x="0" y="0"/>
                </a:moveTo>
                <a:lnTo>
                  <a:pt x="471488" y="0"/>
                </a:lnTo>
                <a:lnTo>
                  <a:pt x="471488" y="485774"/>
                </a:lnTo>
                <a:lnTo>
                  <a:pt x="0" y="485774"/>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1048109" y="-95255"/>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13958656" y="2707481"/>
            <a:ext cx="4043362" cy="4872038"/>
          </a:xfrm>
          <a:custGeom>
            <a:avLst/>
            <a:gdLst/>
            <a:ahLst/>
            <a:cxnLst/>
            <a:rect l="l" t="t" r="r" b="b"/>
            <a:pathLst>
              <a:path w="4043362" h="4872038">
                <a:moveTo>
                  <a:pt x="0" y="0"/>
                </a:moveTo>
                <a:lnTo>
                  <a:pt x="4043362" y="0"/>
                </a:lnTo>
                <a:lnTo>
                  <a:pt x="4043362" y="4872038"/>
                </a:lnTo>
                <a:lnTo>
                  <a:pt x="0" y="4872038"/>
                </a:lnTo>
                <a:lnTo>
                  <a:pt x="0" y="0"/>
                </a:lnTo>
                <a:close/>
              </a:path>
            </a:pathLst>
          </a:custGeom>
          <a:blipFill>
            <a:blip r:embed="rId8"/>
            <a:stretch>
              <a:fillRect/>
            </a:stretch>
          </a:blipFill>
        </p:spPr>
      </p:sp>
      <p:sp>
        <p:nvSpPr>
          <p:cNvPr id="6" name="Freeform 6"/>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9"/>
            <a:stretch>
              <a:fillRect/>
            </a:stretch>
          </a:blipFill>
        </p:spPr>
      </p:sp>
      <p:sp>
        <p:nvSpPr>
          <p:cNvPr id="7" name="TextBox 7"/>
          <p:cNvSpPr txBox="1"/>
          <p:nvPr/>
        </p:nvSpPr>
        <p:spPr>
          <a:xfrm>
            <a:off x="1128713" y="9674633"/>
            <a:ext cx="2659732" cy="302714"/>
          </a:xfrm>
          <a:prstGeom prst="rect">
            <a:avLst/>
          </a:prstGeom>
        </p:spPr>
        <p:txBody>
          <a:bodyPr lIns="0" tIns="0" rIns="0" bIns="0" rtlCol="0" anchor="t">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id="8" name="TextBox 8"/>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7</a:t>
            </a:r>
          </a:p>
        </p:txBody>
      </p:sp>
      <p:sp>
        <p:nvSpPr>
          <p:cNvPr id="9" name="TextBox 9"/>
          <p:cNvSpPr txBox="1"/>
          <p:nvPr/>
        </p:nvSpPr>
        <p:spPr>
          <a:xfrm>
            <a:off x="671512" y="1221219"/>
            <a:ext cx="15482887" cy="974626"/>
          </a:xfrm>
          <a:prstGeom prst="rect">
            <a:avLst/>
          </a:prstGeom>
        </p:spPr>
        <p:txBody>
          <a:bodyPr wrap="square" lIns="0" tIns="0" rIns="0" bIns="0" rtlCol="0" anchor="t">
            <a:spAutoFit/>
          </a:bodyPr>
          <a:lstStyle/>
          <a:p>
            <a:pPr algn="l">
              <a:lnSpc>
                <a:spcPts val="7570"/>
              </a:lnSpc>
            </a:pPr>
            <a:r>
              <a:rPr lang="en-US" sz="5407" dirty="0">
                <a:solidFill>
                  <a:srgbClr val="000000"/>
                </a:solidFill>
                <a:latin typeface="Trebuchet MS Bold"/>
              </a:rPr>
              <a:t>YOUR SOLUTION AND ITS VALUE PROPOSITION</a:t>
            </a:r>
          </a:p>
        </p:txBody>
      </p:sp>
      <p:sp>
        <p:nvSpPr>
          <p:cNvPr id="10" name="TextBox 10"/>
          <p:cNvSpPr txBox="1"/>
          <p:nvPr/>
        </p:nvSpPr>
        <p:spPr>
          <a:xfrm>
            <a:off x="671512" y="2095800"/>
            <a:ext cx="13834393" cy="7207101"/>
          </a:xfrm>
          <a:prstGeom prst="rect">
            <a:avLst/>
          </a:prstGeom>
        </p:spPr>
        <p:txBody>
          <a:bodyPr lIns="0" tIns="0" rIns="0" bIns="0" rtlCol="0" anchor="t">
            <a:spAutoFit/>
          </a:bodyPr>
          <a:lstStyle/>
          <a:p>
            <a:pPr algn="ctr">
              <a:lnSpc>
                <a:spcPts val="2829"/>
              </a:lnSpc>
            </a:pPr>
            <a:endParaRPr dirty="0"/>
          </a:p>
          <a:p>
            <a:pPr marL="802638" lvl="1" indent="-457200">
              <a:lnSpc>
                <a:spcPts val="4479"/>
              </a:lnSpc>
              <a:buFont typeface="Wingdings" panose="05000000000000000000" pitchFamily="2" charset="2"/>
              <a:buChar char="q"/>
            </a:pPr>
            <a:r>
              <a:rPr lang="en-US" sz="2800" dirty="0">
                <a:solidFill>
                  <a:srgbClr val="000000"/>
                </a:solidFill>
                <a:latin typeface="Times New Roman Semi-Bold"/>
              </a:rPr>
              <a:t>Accuracy and Reliability:</a:t>
            </a:r>
            <a:r>
              <a:rPr lang="en-US" sz="2800" dirty="0">
                <a:solidFill>
                  <a:srgbClr val="000000"/>
                </a:solidFill>
                <a:latin typeface="Times New Roman"/>
              </a:rPr>
              <a:t> Our solution utilizes state-of-the-art machine learning techniques, including deep learning models such as transformers, to achieve high accuracy and reliability in language identification. </a:t>
            </a:r>
          </a:p>
          <a:p>
            <a:pPr marL="802638" lvl="1" indent="-457200">
              <a:lnSpc>
                <a:spcPts val="4479"/>
              </a:lnSpc>
              <a:buFont typeface="Wingdings" panose="05000000000000000000" pitchFamily="2" charset="2"/>
              <a:buChar char="q"/>
            </a:pPr>
            <a:r>
              <a:rPr lang="en-US" sz="2800" dirty="0">
                <a:solidFill>
                  <a:srgbClr val="000000"/>
                </a:solidFill>
                <a:latin typeface="Times New Roman Semi-Bold"/>
              </a:rPr>
              <a:t>Scalability and Adaptability:</a:t>
            </a:r>
            <a:r>
              <a:rPr lang="en-US" sz="2800" dirty="0">
                <a:solidFill>
                  <a:srgbClr val="000000"/>
                </a:solidFill>
                <a:latin typeface="Times New Roman"/>
              </a:rPr>
              <a:t> Our solution is designed to scale and adapt to diverse linguistic contexts and evolving language landscapes. </a:t>
            </a:r>
          </a:p>
          <a:p>
            <a:pPr marL="802638" lvl="1" indent="-457200">
              <a:lnSpc>
                <a:spcPts val="4479"/>
              </a:lnSpc>
              <a:buFont typeface="Wingdings" panose="05000000000000000000" pitchFamily="2" charset="2"/>
              <a:buChar char="q"/>
            </a:pPr>
            <a:r>
              <a:rPr lang="en-US" sz="2800" dirty="0">
                <a:solidFill>
                  <a:srgbClr val="000000"/>
                </a:solidFill>
                <a:latin typeface="Times New Roman Semi-Bold"/>
              </a:rPr>
              <a:t>Efficiency and Speed:</a:t>
            </a:r>
            <a:r>
              <a:rPr lang="en-US" sz="2800" dirty="0">
                <a:solidFill>
                  <a:srgbClr val="000000"/>
                </a:solidFill>
                <a:latin typeface="Times New Roman"/>
              </a:rPr>
              <a:t> Our solution offers fast and efficient language identification capabilities, enabling real-time or batch processing of large volumes of text data. </a:t>
            </a:r>
          </a:p>
          <a:p>
            <a:pPr marL="802638" lvl="1" indent="-457200">
              <a:lnSpc>
                <a:spcPts val="4479"/>
              </a:lnSpc>
              <a:buFont typeface="Wingdings" panose="05000000000000000000" pitchFamily="2" charset="2"/>
              <a:buChar char="q"/>
            </a:pPr>
            <a:r>
              <a:rPr lang="en-US" sz="2800" dirty="0">
                <a:solidFill>
                  <a:srgbClr val="000000"/>
                </a:solidFill>
                <a:latin typeface="Times New Roman Semi-Bold"/>
              </a:rPr>
              <a:t>Customization and Integration:</a:t>
            </a:r>
            <a:r>
              <a:rPr lang="en-US" sz="2800" dirty="0">
                <a:solidFill>
                  <a:srgbClr val="000000"/>
                </a:solidFill>
                <a:latin typeface="Times New Roman"/>
              </a:rPr>
              <a:t> Our solution can be customized and integrated into existing workflows, applications, and platforms to meet specific business requirements. </a:t>
            </a:r>
          </a:p>
          <a:p>
            <a:pPr marL="802638" lvl="1" indent="-457200">
              <a:lnSpc>
                <a:spcPts val="4479"/>
              </a:lnSpc>
              <a:buFont typeface="Wingdings" panose="05000000000000000000" pitchFamily="2" charset="2"/>
              <a:buChar char="q"/>
            </a:pPr>
            <a:r>
              <a:rPr lang="en-US" sz="2800" dirty="0">
                <a:solidFill>
                  <a:srgbClr val="000000"/>
                </a:solidFill>
                <a:latin typeface="Times New Roman Semi-Bold"/>
              </a:rPr>
              <a:t>Privacy and Compliance:</a:t>
            </a:r>
            <a:r>
              <a:rPr lang="en-US" sz="2800" dirty="0">
                <a:solidFill>
                  <a:srgbClr val="000000"/>
                </a:solidFill>
                <a:latin typeface="Times New Roman"/>
              </a:rPr>
              <a:t> We prioritize data privacy and compliance with regulatory requirements such as GDPR</a:t>
            </a:r>
            <a:r>
              <a:rPr lang="en-US" sz="3199" dirty="0">
                <a:solidFill>
                  <a:srgbClr val="000000"/>
                </a:solidFill>
                <a:latin typeface="Times New Roman"/>
              </a:rPr>
              <a:t>.</a:t>
            </a:r>
          </a:p>
          <a:p>
            <a:pPr algn="ctr">
              <a:lnSpc>
                <a:spcPts val="4199"/>
              </a:lnSpc>
            </a:pPr>
            <a:endParaRPr lang="en-US" sz="3199" dirty="0">
              <a:solidFill>
                <a:srgbClr val="000000"/>
              </a:solidFill>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1048109" y="-95255"/>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100012" y="5072062"/>
            <a:ext cx="3700462" cy="5129212"/>
          </a:xfrm>
          <a:custGeom>
            <a:avLst/>
            <a:gdLst/>
            <a:ahLst/>
            <a:cxnLst/>
            <a:rect l="l" t="t" r="r" b="b"/>
            <a:pathLst>
              <a:path w="3700462" h="5129212">
                <a:moveTo>
                  <a:pt x="0" y="0"/>
                </a:moveTo>
                <a:lnTo>
                  <a:pt x="3700463" y="0"/>
                </a:lnTo>
                <a:lnTo>
                  <a:pt x="3700463" y="5129213"/>
                </a:lnTo>
                <a:lnTo>
                  <a:pt x="0" y="5129213"/>
                </a:lnTo>
                <a:lnTo>
                  <a:pt x="0" y="0"/>
                </a:lnTo>
                <a:close/>
              </a:path>
            </a:pathLst>
          </a:custGeom>
          <a:blipFill>
            <a:blip r:embed="rId8"/>
            <a:stretch>
              <a:fillRect/>
            </a:stretch>
          </a:blipFill>
        </p:spPr>
      </p:sp>
      <p:sp>
        <p:nvSpPr>
          <p:cNvPr id="6" name="TextBox 6"/>
          <p:cNvSpPr txBox="1"/>
          <p:nvPr/>
        </p:nvSpPr>
        <p:spPr>
          <a:xfrm>
            <a:off x="1128713" y="9674633"/>
            <a:ext cx="2659732" cy="302714"/>
          </a:xfrm>
          <a:prstGeom prst="rect">
            <a:avLst/>
          </a:prstGeom>
        </p:spPr>
        <p:txBody>
          <a:bodyPr lIns="0" tIns="0" rIns="0" bIns="0" rtlCol="0" anchor="t">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id="7" name="TextBox 7"/>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8</a:t>
            </a:r>
          </a:p>
        </p:txBody>
      </p:sp>
      <p:sp>
        <p:nvSpPr>
          <p:cNvPr id="8" name="TextBox 8"/>
          <p:cNvSpPr txBox="1"/>
          <p:nvPr/>
        </p:nvSpPr>
        <p:spPr>
          <a:xfrm>
            <a:off x="1128712" y="901517"/>
            <a:ext cx="11276967" cy="1094303"/>
          </a:xfrm>
          <a:prstGeom prst="rect">
            <a:avLst/>
          </a:prstGeom>
        </p:spPr>
        <p:txBody>
          <a:bodyPr lIns="0" tIns="0" rIns="0" bIns="0" rtlCol="0" anchor="t">
            <a:spAutoFit/>
          </a:bodyPr>
          <a:lstStyle/>
          <a:p>
            <a:pPr algn="l">
              <a:lnSpc>
                <a:spcPts val="8987"/>
              </a:lnSpc>
            </a:pPr>
            <a:r>
              <a:rPr lang="en-US" sz="6419" spc="12">
                <a:solidFill>
                  <a:srgbClr val="000000"/>
                </a:solidFill>
                <a:latin typeface="Trebuchet MS Bold"/>
              </a:rPr>
              <a:t>THE WOW IN YOUR SOLUTION</a:t>
            </a:r>
          </a:p>
        </p:txBody>
      </p:sp>
      <p:sp>
        <p:nvSpPr>
          <p:cNvPr id="9" name="TextBox 9"/>
          <p:cNvSpPr txBox="1"/>
          <p:nvPr/>
        </p:nvSpPr>
        <p:spPr>
          <a:xfrm>
            <a:off x="3405563" y="1992961"/>
            <a:ext cx="11887411" cy="9040937"/>
          </a:xfrm>
          <a:prstGeom prst="rect">
            <a:avLst/>
          </a:prstGeom>
        </p:spPr>
        <p:txBody>
          <a:bodyPr lIns="0" tIns="0" rIns="0" bIns="0" rtlCol="0" anchor="t">
            <a:spAutoFit/>
          </a:bodyPr>
          <a:lstStyle/>
          <a:p>
            <a:pPr>
              <a:lnSpc>
                <a:spcPts val="5307"/>
              </a:lnSpc>
            </a:pPr>
            <a:endParaRPr dirty="0"/>
          </a:p>
          <a:p>
            <a:pPr marL="812439" lvl="1" indent="-457200">
              <a:lnSpc>
                <a:spcPts val="4607"/>
              </a:lnSpc>
              <a:buFont typeface="Wingdings" panose="05000000000000000000" pitchFamily="2" charset="2"/>
              <a:buChar char="q"/>
            </a:pPr>
            <a:r>
              <a:rPr lang="en-US" sz="3200" dirty="0">
                <a:solidFill>
                  <a:srgbClr val="000000"/>
                </a:solidFill>
                <a:latin typeface="Times New Roman Bold"/>
              </a:rPr>
              <a:t>Unmatched Accuracy:</a:t>
            </a:r>
            <a:r>
              <a:rPr lang="en-US" sz="3200" dirty="0">
                <a:solidFill>
                  <a:srgbClr val="000000"/>
                </a:solidFill>
                <a:latin typeface="Times New Roman"/>
              </a:rPr>
              <a:t> Our solution achieves near-human-level accuracy in identifying languages from diverse text sources, ensuring precise results even in complex scenarios.</a:t>
            </a:r>
          </a:p>
          <a:p>
            <a:pPr marL="790849" lvl="1" indent="-457200">
              <a:lnSpc>
                <a:spcPts val="4327"/>
              </a:lnSpc>
              <a:buFont typeface="Wingdings" panose="05000000000000000000" pitchFamily="2" charset="2"/>
              <a:buChar char="q"/>
            </a:pPr>
            <a:r>
              <a:rPr lang="en-US" sz="3200" dirty="0">
                <a:solidFill>
                  <a:srgbClr val="000000"/>
                </a:solidFill>
                <a:latin typeface="Times New Roman Bold"/>
              </a:rPr>
              <a:t>Continuous Learning</a:t>
            </a:r>
            <a:r>
              <a:rPr lang="en-US" sz="3200" dirty="0">
                <a:solidFill>
                  <a:srgbClr val="000000"/>
                </a:solidFill>
                <a:latin typeface="Times New Roman"/>
              </a:rPr>
              <a:t>: Our solution continuously learns and adapts to new languages, dialects, and linguistic variations, staying ahead of emerging trends and evolving linguistic landscapes.</a:t>
            </a:r>
          </a:p>
          <a:p>
            <a:pPr marL="790849" lvl="1" indent="-457200">
              <a:lnSpc>
                <a:spcPts val="4327"/>
              </a:lnSpc>
              <a:buFont typeface="Wingdings" panose="05000000000000000000" pitchFamily="2" charset="2"/>
              <a:buChar char="q"/>
            </a:pPr>
            <a:r>
              <a:rPr lang="en-US" sz="3200" dirty="0">
                <a:solidFill>
                  <a:srgbClr val="000000"/>
                </a:solidFill>
                <a:latin typeface="Times New Roman Bold"/>
              </a:rPr>
              <a:t>User-Friendly Integration</a:t>
            </a:r>
            <a:r>
              <a:rPr lang="en-US" sz="3200" dirty="0">
                <a:solidFill>
                  <a:srgbClr val="000000"/>
                </a:solidFill>
                <a:latin typeface="Times New Roman"/>
              </a:rPr>
              <a:t>: Intuitive APIs, SDKs, and documentation make integration effortless, catering to developers of all skill levels and seamlessly fitting into existing workflows.</a:t>
            </a:r>
          </a:p>
          <a:p>
            <a:pPr marL="790849" lvl="1" indent="-457200">
              <a:lnSpc>
                <a:spcPts val="4327"/>
              </a:lnSpc>
              <a:buFont typeface="Wingdings" panose="05000000000000000000" pitchFamily="2" charset="2"/>
              <a:buChar char="q"/>
            </a:pPr>
            <a:r>
              <a:rPr lang="en-US" sz="3200" dirty="0">
                <a:solidFill>
                  <a:srgbClr val="000000"/>
                </a:solidFill>
                <a:latin typeface="Times New Roman Bold"/>
              </a:rPr>
              <a:t>Scalability</a:t>
            </a:r>
            <a:r>
              <a:rPr lang="en-US" sz="3200" dirty="0">
                <a:solidFill>
                  <a:srgbClr val="000000"/>
                </a:solidFill>
                <a:latin typeface="Times New Roman"/>
              </a:rPr>
              <a:t>: Whether analyzing small text snippets or processing massive datasets, our solution scales effortlessly to meet the demands of any use case, ensuring consistent performance and reliability.</a:t>
            </a:r>
          </a:p>
          <a:p>
            <a:pPr>
              <a:lnSpc>
                <a:spcPts val="4187"/>
              </a:lnSpc>
            </a:pPr>
            <a:endParaRPr lang="en-US" sz="3090" dirty="0">
              <a:solidFill>
                <a:srgbClr val="000000"/>
              </a:solidFill>
              <a:latin typeface="Times New Roman"/>
            </a:endParaRPr>
          </a:p>
          <a:p>
            <a:pPr>
              <a:lnSpc>
                <a:spcPts val="4187"/>
              </a:lnSpc>
            </a:pPr>
            <a:endParaRPr lang="en-US" sz="3090" dirty="0">
              <a:solidFill>
                <a:srgbClr val="000000"/>
              </a:solidFill>
              <a:latin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1048109" y="-95255"/>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8"/>
            <a:stretch>
              <a:fillRect/>
            </a:stretch>
          </a:blipFill>
        </p:spPr>
      </p:sp>
      <p:sp>
        <p:nvSpPr>
          <p:cNvPr id="6" name="TextBox 6"/>
          <p:cNvSpPr txBox="1"/>
          <p:nvPr/>
        </p:nvSpPr>
        <p:spPr>
          <a:xfrm>
            <a:off x="1128713" y="9674633"/>
            <a:ext cx="2659732" cy="302714"/>
          </a:xfrm>
          <a:prstGeom prst="rect">
            <a:avLst/>
          </a:prstGeom>
        </p:spPr>
        <p:txBody>
          <a:bodyPr lIns="0" tIns="0" rIns="0" bIns="0" rtlCol="0" anchor="t">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id="7" name="TextBox 7"/>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9</a:t>
            </a:r>
          </a:p>
        </p:txBody>
      </p:sp>
      <p:sp>
        <p:nvSpPr>
          <p:cNvPr id="8" name="TextBox 8"/>
          <p:cNvSpPr txBox="1"/>
          <p:nvPr/>
        </p:nvSpPr>
        <p:spPr>
          <a:xfrm>
            <a:off x="1128712" y="339728"/>
            <a:ext cx="10606088" cy="1295226"/>
          </a:xfrm>
          <a:prstGeom prst="rect">
            <a:avLst/>
          </a:prstGeom>
        </p:spPr>
        <p:txBody>
          <a:bodyPr wrap="square" lIns="0" tIns="0" rIns="0" bIns="0" rtlCol="0" anchor="t">
            <a:spAutoFit/>
          </a:bodyPr>
          <a:lstStyle/>
          <a:p>
            <a:pPr algn="l">
              <a:lnSpc>
                <a:spcPts val="10095"/>
              </a:lnSpc>
            </a:pPr>
            <a:r>
              <a:rPr lang="en-US" sz="7211" dirty="0">
                <a:solidFill>
                  <a:srgbClr val="000000"/>
                </a:solidFill>
                <a:latin typeface="Trebuchet MS Bold"/>
              </a:rPr>
              <a:t>MODELLING</a:t>
            </a:r>
          </a:p>
        </p:txBody>
      </p:sp>
      <p:sp>
        <p:nvSpPr>
          <p:cNvPr id="9" name="TextBox 9"/>
          <p:cNvSpPr txBox="1"/>
          <p:nvPr/>
        </p:nvSpPr>
        <p:spPr>
          <a:xfrm>
            <a:off x="671512" y="1634954"/>
            <a:ext cx="18263002" cy="11545749"/>
          </a:xfrm>
          <a:prstGeom prst="rect">
            <a:avLst/>
          </a:prstGeom>
        </p:spPr>
        <p:txBody>
          <a:bodyPr wrap="square" lIns="0" tIns="0" rIns="0" bIns="0" rtlCol="0" anchor="t">
            <a:spAutoFit/>
          </a:bodyPr>
          <a:lstStyle/>
          <a:p>
            <a:pPr>
              <a:lnSpc>
                <a:spcPts val="4732"/>
              </a:lnSpc>
            </a:pPr>
            <a:endParaRPr dirty="0"/>
          </a:p>
          <a:p>
            <a:pPr>
              <a:lnSpc>
                <a:spcPts val="4872"/>
              </a:lnSpc>
            </a:pPr>
            <a:r>
              <a:rPr lang="en-US" sz="3200" b="1" dirty="0">
                <a:solidFill>
                  <a:srgbClr val="000000"/>
                </a:solidFill>
                <a:latin typeface="Times New Roman Semi-Bold"/>
              </a:rPr>
              <a:t>Language identification involves building models that can automatically classify</a:t>
            </a:r>
          </a:p>
          <a:p>
            <a:pPr>
              <a:lnSpc>
                <a:spcPts val="4872"/>
              </a:lnSpc>
            </a:pPr>
            <a:r>
              <a:rPr lang="en-US" sz="3200" b="1" dirty="0" smtClean="0">
                <a:solidFill>
                  <a:srgbClr val="000000"/>
                </a:solidFill>
                <a:latin typeface="Times New Roman Semi-Bold"/>
              </a:rPr>
              <a:t>text </a:t>
            </a:r>
            <a:r>
              <a:rPr lang="en-US" sz="3200" b="1" dirty="0">
                <a:solidFill>
                  <a:srgbClr val="000000"/>
                </a:solidFill>
                <a:latin typeface="Times New Roman Semi-Bold"/>
              </a:rPr>
              <a:t>data into different language categories. Here's a high-level overview of </a:t>
            </a:r>
            <a:endParaRPr lang="en-US" sz="3200" b="1" dirty="0" smtClean="0">
              <a:solidFill>
                <a:srgbClr val="000000"/>
              </a:solidFill>
              <a:latin typeface="Times New Roman Semi-Bold"/>
            </a:endParaRPr>
          </a:p>
          <a:p>
            <a:pPr>
              <a:lnSpc>
                <a:spcPts val="4872"/>
              </a:lnSpc>
            </a:pPr>
            <a:r>
              <a:rPr lang="en-US" sz="3200" b="1" dirty="0" smtClean="0">
                <a:solidFill>
                  <a:srgbClr val="000000"/>
                </a:solidFill>
                <a:latin typeface="Times New Roman Semi-Bold"/>
              </a:rPr>
              <a:t>the </a:t>
            </a:r>
            <a:r>
              <a:rPr lang="en-US" sz="3200" b="1" dirty="0">
                <a:solidFill>
                  <a:srgbClr val="000000"/>
                </a:solidFill>
                <a:latin typeface="Times New Roman Semi-Bold"/>
              </a:rPr>
              <a:t>modeling process for language identification:</a:t>
            </a:r>
          </a:p>
          <a:p>
            <a:pPr marL="822122" lvl="1" indent="-457200">
              <a:lnSpc>
                <a:spcPts val="4732"/>
              </a:lnSpc>
              <a:buFont typeface="Wingdings" panose="05000000000000000000" pitchFamily="2" charset="2"/>
              <a:buChar char="q"/>
            </a:pPr>
            <a:r>
              <a:rPr lang="en-US" sz="3380" b="1" dirty="0">
                <a:solidFill>
                  <a:srgbClr val="000000"/>
                </a:solidFill>
                <a:latin typeface="Times New Roman Semi-Bold"/>
              </a:rPr>
              <a:t> </a:t>
            </a:r>
            <a:r>
              <a:rPr lang="en-US" sz="3380" dirty="0">
                <a:solidFill>
                  <a:srgbClr val="000000"/>
                </a:solidFill>
                <a:latin typeface="Times New Roman Semi-Bold"/>
              </a:rPr>
              <a:t>Data Collection and Preprocessing</a:t>
            </a:r>
          </a:p>
          <a:p>
            <a:pPr marL="822122" lvl="1" indent="-457200">
              <a:lnSpc>
                <a:spcPts val="4732"/>
              </a:lnSpc>
              <a:buFont typeface="Wingdings" panose="05000000000000000000" pitchFamily="2" charset="2"/>
              <a:buChar char="q"/>
            </a:pPr>
            <a:r>
              <a:rPr lang="en-US" sz="3380" dirty="0">
                <a:solidFill>
                  <a:srgbClr val="000000"/>
                </a:solidFill>
                <a:latin typeface="Times New Roman Semi-Bold"/>
              </a:rPr>
              <a:t>Feature Extraction</a:t>
            </a:r>
          </a:p>
          <a:p>
            <a:pPr marL="822122" lvl="1" indent="-457200">
              <a:lnSpc>
                <a:spcPts val="4732"/>
              </a:lnSpc>
              <a:buFont typeface="Wingdings" panose="05000000000000000000" pitchFamily="2" charset="2"/>
              <a:buChar char="q"/>
            </a:pPr>
            <a:r>
              <a:rPr lang="en-US" sz="3380" dirty="0">
                <a:solidFill>
                  <a:srgbClr val="000000"/>
                </a:solidFill>
                <a:latin typeface="Times New Roman Semi-Bold"/>
              </a:rPr>
              <a:t>Model Selection</a:t>
            </a:r>
          </a:p>
          <a:p>
            <a:pPr marL="822122" lvl="1" indent="-457200">
              <a:lnSpc>
                <a:spcPts val="4732"/>
              </a:lnSpc>
              <a:buFont typeface="Wingdings" panose="05000000000000000000" pitchFamily="2" charset="2"/>
              <a:buChar char="q"/>
            </a:pPr>
            <a:r>
              <a:rPr lang="en-US" sz="3380" dirty="0">
                <a:solidFill>
                  <a:srgbClr val="000000"/>
                </a:solidFill>
                <a:latin typeface="Times New Roman Semi-Bold"/>
              </a:rPr>
              <a:t>Training</a:t>
            </a:r>
          </a:p>
          <a:p>
            <a:pPr marL="822122" lvl="1" indent="-457200">
              <a:lnSpc>
                <a:spcPts val="4732"/>
              </a:lnSpc>
              <a:buFont typeface="Wingdings" panose="05000000000000000000" pitchFamily="2" charset="2"/>
              <a:buChar char="q"/>
            </a:pPr>
            <a:r>
              <a:rPr lang="en-US" sz="3380" dirty="0">
                <a:solidFill>
                  <a:srgbClr val="000000"/>
                </a:solidFill>
                <a:latin typeface="Times New Roman Semi-Bold"/>
              </a:rPr>
              <a:t>Evaluation</a:t>
            </a:r>
          </a:p>
          <a:p>
            <a:pPr marL="822122" lvl="1" indent="-457200">
              <a:lnSpc>
                <a:spcPts val="4732"/>
              </a:lnSpc>
              <a:buFont typeface="Wingdings" panose="05000000000000000000" pitchFamily="2" charset="2"/>
              <a:buChar char="q"/>
            </a:pPr>
            <a:r>
              <a:rPr lang="en-US" sz="3380" dirty="0">
                <a:solidFill>
                  <a:srgbClr val="000000"/>
                </a:solidFill>
                <a:latin typeface="Times New Roman Semi-Bold"/>
              </a:rPr>
              <a:t>Testing and Deployment</a:t>
            </a:r>
          </a:p>
          <a:p>
            <a:pPr marL="822122" lvl="1" indent="-457200">
              <a:lnSpc>
                <a:spcPts val="4732"/>
              </a:lnSpc>
              <a:buFont typeface="Wingdings" panose="05000000000000000000" pitchFamily="2" charset="2"/>
              <a:buChar char="q"/>
            </a:pPr>
            <a:r>
              <a:rPr lang="en-US" sz="3380" dirty="0">
                <a:solidFill>
                  <a:srgbClr val="000000"/>
                </a:solidFill>
                <a:latin typeface="Times New Roman Semi-Bold"/>
              </a:rPr>
              <a:t>Monitoring and Maintenance</a:t>
            </a:r>
          </a:p>
          <a:p>
            <a:pPr marL="822122" lvl="1" indent="-457200">
              <a:lnSpc>
                <a:spcPts val="4732"/>
              </a:lnSpc>
              <a:buFont typeface="Wingdings" panose="05000000000000000000" pitchFamily="2" charset="2"/>
              <a:buChar char="q"/>
            </a:pPr>
            <a:r>
              <a:rPr lang="en-US" sz="3380" dirty="0">
                <a:solidFill>
                  <a:srgbClr val="000000"/>
                </a:solidFill>
                <a:latin typeface="Times New Roman Semi-Bold"/>
              </a:rPr>
              <a:t>Advanced Techniques</a:t>
            </a:r>
          </a:p>
          <a:p>
            <a:pPr algn="ctr">
              <a:lnSpc>
                <a:spcPts val="2212"/>
              </a:lnSpc>
            </a:pPr>
            <a:endParaRPr lang="en-US" sz="3380" dirty="0">
              <a:solidFill>
                <a:srgbClr val="000000"/>
              </a:solidFill>
              <a:latin typeface="Times New Roman Semi-Bold"/>
            </a:endParaRPr>
          </a:p>
          <a:p>
            <a:pPr algn="ctr">
              <a:lnSpc>
                <a:spcPts val="2212"/>
              </a:lnSpc>
            </a:pPr>
            <a:endParaRPr lang="en-US" sz="3380" dirty="0">
              <a:solidFill>
                <a:srgbClr val="000000"/>
              </a:solidFill>
              <a:latin typeface="Times New Roman Semi-Bold"/>
            </a:endParaRPr>
          </a:p>
          <a:p>
            <a:pPr algn="ctr">
              <a:lnSpc>
                <a:spcPts val="2212"/>
              </a:lnSpc>
            </a:pPr>
            <a:endParaRPr lang="en-US" sz="3380" dirty="0">
              <a:solidFill>
                <a:srgbClr val="000000"/>
              </a:solidFill>
              <a:latin typeface="Times New Roman Semi-Bold"/>
            </a:endParaRPr>
          </a:p>
          <a:p>
            <a:pPr algn="ctr">
              <a:lnSpc>
                <a:spcPts val="2212"/>
              </a:lnSpc>
            </a:pPr>
            <a:endParaRPr lang="en-US" sz="3380" dirty="0">
              <a:solidFill>
                <a:srgbClr val="000000"/>
              </a:solidFill>
              <a:latin typeface="Times New Roman Semi-Bold"/>
            </a:endParaRPr>
          </a:p>
          <a:p>
            <a:pPr algn="ctr">
              <a:lnSpc>
                <a:spcPts val="2212"/>
              </a:lnSpc>
            </a:pPr>
            <a:endParaRPr lang="en-US" sz="3380" dirty="0">
              <a:solidFill>
                <a:srgbClr val="000000"/>
              </a:solidFill>
              <a:latin typeface="Times New Roman Semi-Bold"/>
            </a:endParaRPr>
          </a:p>
          <a:p>
            <a:pPr algn="ctr">
              <a:lnSpc>
                <a:spcPts val="2212"/>
              </a:lnSpc>
            </a:pPr>
            <a:endParaRPr lang="en-US" sz="3380" dirty="0">
              <a:solidFill>
                <a:srgbClr val="000000"/>
              </a:solidFill>
              <a:latin typeface="Times New Roman Semi-Bold"/>
            </a:endParaRPr>
          </a:p>
          <a:p>
            <a:pPr algn="ctr">
              <a:lnSpc>
                <a:spcPts val="2212"/>
              </a:lnSpc>
            </a:pPr>
            <a:endParaRPr lang="en-US" sz="3380" dirty="0">
              <a:solidFill>
                <a:srgbClr val="000000"/>
              </a:solidFill>
              <a:latin typeface="Times New Roman Semi-Bold"/>
            </a:endParaRPr>
          </a:p>
          <a:p>
            <a:pPr algn="ctr">
              <a:lnSpc>
                <a:spcPts val="2212"/>
              </a:lnSpc>
            </a:pPr>
            <a:endParaRPr lang="en-US" sz="3380" dirty="0">
              <a:solidFill>
                <a:srgbClr val="000000"/>
              </a:solidFill>
              <a:latin typeface="Times New Roman Semi-Bold"/>
            </a:endParaRPr>
          </a:p>
          <a:p>
            <a:pPr algn="ctr">
              <a:lnSpc>
                <a:spcPts val="2212"/>
              </a:lnSpc>
            </a:pPr>
            <a:endParaRPr lang="en-US" sz="3380" dirty="0">
              <a:solidFill>
                <a:srgbClr val="000000"/>
              </a:solidFill>
              <a:latin typeface="Times New Roman Semi-Bold"/>
            </a:endParaRPr>
          </a:p>
          <a:p>
            <a:pPr algn="ctr">
              <a:lnSpc>
                <a:spcPts val="2212"/>
              </a:lnSpc>
            </a:pPr>
            <a:endParaRPr lang="en-US" sz="3380" dirty="0">
              <a:solidFill>
                <a:srgbClr val="000000"/>
              </a:solidFill>
              <a:latin typeface="Times New Roman Semi-Bold"/>
            </a:endParaRPr>
          </a:p>
          <a:p>
            <a:pPr algn="ctr">
              <a:lnSpc>
                <a:spcPts val="2212"/>
              </a:lnSpc>
            </a:pPr>
            <a:endParaRPr lang="en-US" sz="3380" dirty="0">
              <a:solidFill>
                <a:srgbClr val="000000"/>
              </a:solidFill>
              <a:latin typeface="Times New Roman Semi-Bold"/>
            </a:endParaRPr>
          </a:p>
          <a:p>
            <a:pPr algn="ctr">
              <a:lnSpc>
                <a:spcPts val="2212"/>
              </a:lnSpc>
            </a:pPr>
            <a:endParaRPr lang="en-US" sz="3380" dirty="0">
              <a:solidFill>
                <a:srgbClr val="000000"/>
              </a:solidFill>
              <a:latin typeface="Times New Roman Semi-Bold"/>
            </a:endParaRPr>
          </a:p>
          <a:p>
            <a:pPr algn="ctr">
              <a:lnSpc>
                <a:spcPts val="2212"/>
              </a:lnSpc>
            </a:pPr>
            <a:endParaRPr lang="en-US" sz="3380" dirty="0">
              <a:solidFill>
                <a:srgbClr val="000000"/>
              </a:solidFill>
              <a:latin typeface="Times New Roman Semi-Bold"/>
            </a:endParaRPr>
          </a:p>
          <a:p>
            <a:pPr algn="ctr">
              <a:lnSpc>
                <a:spcPts val="2212"/>
              </a:lnSpc>
            </a:pPr>
            <a:endParaRPr lang="en-US" sz="3380" dirty="0">
              <a:solidFill>
                <a:srgbClr val="000000"/>
              </a:solidFill>
              <a:latin typeface="Times New Roman Semi-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671</Words>
  <Application>Microsoft Office PowerPoint</Application>
  <PresentationFormat>Custom</PresentationFormat>
  <Paragraphs>117</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Times New Roman Bold</vt:lpstr>
      <vt:lpstr>Trebuchet MS Bold</vt:lpstr>
      <vt:lpstr>Arial</vt:lpstr>
      <vt:lpstr>Times New Roman</vt:lpstr>
      <vt:lpstr>Trebuchet MS</vt:lpstr>
      <vt:lpstr>Canva Sans</vt:lpstr>
      <vt:lpstr>Times New Roman Semi-Bold</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nm_ppt</dc:title>
  <dc:creator>Administrator</dc:creator>
  <cp:lastModifiedBy>HP Inc.</cp:lastModifiedBy>
  <cp:revision>5</cp:revision>
  <dcterms:created xsi:type="dcterms:W3CDTF">2006-08-16T00:00:00Z</dcterms:created>
  <dcterms:modified xsi:type="dcterms:W3CDTF">2024-04-02T05:17:58Z</dcterms:modified>
  <dc:identifier>DAGBMqYX4eQ</dc:identifier>
</cp:coreProperties>
</file>