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9"/>
    <p:sldId id="257" r:id="rId30"/>
    <p:sldId id="258" r:id="rId31"/>
    <p:sldId id="259" r:id="rId32"/>
    <p:sldId id="260" r:id="rId33"/>
    <p:sldId id="261" r:id="rId34"/>
    <p:sldId id="262" r:id="rId35"/>
    <p:sldId id="263" r:id="rId36"/>
    <p:sldId id="264" r:id="rId37"/>
    <p:sldId id="265" r:id="rId38"/>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Times New Roman" charset="1" panose="02030502070405020303"/>
      <p:regular r:id="rId10"/>
    </p:embeddedFont>
    <p:embeddedFont>
      <p:font typeface="Times New Roman Bold" charset="1" panose="02030802070405020303"/>
      <p:regular r:id="rId11"/>
    </p:embeddedFont>
    <p:embeddedFont>
      <p:font typeface="Times New Roman Italics" charset="1" panose="02030502070405090303"/>
      <p:regular r:id="rId12"/>
    </p:embeddedFont>
    <p:embeddedFont>
      <p:font typeface="Times New Roman Bold Italics" charset="1" panose="02030802070405090303"/>
      <p:regular r:id="rId13"/>
    </p:embeddedFont>
    <p:embeddedFont>
      <p:font typeface="Times New Roman Medium" charset="1" panose="02030502070405020303"/>
      <p:regular r:id="rId14"/>
    </p:embeddedFont>
    <p:embeddedFont>
      <p:font typeface="Times New Roman Medium Italics" charset="1" panose="02030502070405090303"/>
      <p:regular r:id="rId15"/>
    </p:embeddedFont>
    <p:embeddedFont>
      <p:font typeface="Times New Roman Semi-Bold" charset="1" panose="02030702070405020303"/>
      <p:regular r:id="rId16"/>
    </p:embeddedFont>
    <p:embeddedFont>
      <p:font typeface="Times New Roman Semi-Bold Italics" charset="1" panose="02030702070405090303"/>
      <p:regular r:id="rId17"/>
    </p:embeddedFont>
    <p:embeddedFont>
      <p:font typeface="Times New Roman Ultra-Bold" charset="1" panose="02030902070405020303"/>
      <p:regular r:id="rId18"/>
    </p:embeddedFont>
    <p:embeddedFont>
      <p:font typeface="Trebuchet MS" charset="1" panose="020B0603020202020204"/>
      <p:regular r:id="rId19"/>
    </p:embeddedFont>
    <p:embeddedFont>
      <p:font typeface="Trebuchet MS Bold" charset="1" panose="020B0703020202020204"/>
      <p:regular r:id="rId20"/>
    </p:embeddedFont>
    <p:embeddedFont>
      <p:font typeface="Trebuchet MS Italics" charset="1" panose="020B0603020202090204"/>
      <p:regular r:id="rId21"/>
    </p:embeddedFont>
    <p:embeddedFont>
      <p:font typeface="Trebuchet MS Bold Italics" charset="1" panose="020B0703020202090204"/>
      <p:regular r:id="rId22"/>
    </p:embeddedFont>
    <p:embeddedFont>
      <p:font typeface="Canva Sans" charset="1" panose="020B0503030501040103"/>
      <p:regular r:id="rId23"/>
    </p:embeddedFont>
    <p:embeddedFont>
      <p:font typeface="Canva Sans Bold" charset="1" panose="020B0803030501040103"/>
      <p:regular r:id="rId24"/>
    </p:embeddedFont>
    <p:embeddedFont>
      <p:font typeface="Canva Sans Italics" charset="1" panose="020B0503030501040103"/>
      <p:regular r:id="rId25"/>
    </p:embeddedFont>
    <p:embeddedFont>
      <p:font typeface="Canva Sans Bold Italics" charset="1" panose="020B0803030501040103"/>
      <p:regular r:id="rId26"/>
    </p:embeddedFont>
    <p:embeddedFont>
      <p:font typeface="Canva Sans Medium" charset="1" panose="020B0603030501040103"/>
      <p:regular r:id="rId27"/>
    </p:embeddedFont>
    <p:embeddedFont>
      <p:font typeface="Canva Sans Medium Italics" charset="1" panose="020B0603030501040103"/>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slides/slide1.xml" Type="http://schemas.openxmlformats.org/officeDocument/2006/relationships/slide"/><Relationship Id="rId3" Target="viewProps.xml" Type="http://schemas.openxmlformats.org/officeDocument/2006/relationships/viewProps"/><Relationship Id="rId30" Target="slides/slide2.xml" Type="http://schemas.openxmlformats.org/officeDocument/2006/relationships/slide"/><Relationship Id="rId31" Target="slides/slide3.xml" Type="http://schemas.openxmlformats.org/officeDocument/2006/relationships/slide"/><Relationship Id="rId32" Target="slides/slide4.xml" Type="http://schemas.openxmlformats.org/officeDocument/2006/relationships/slide"/><Relationship Id="rId33" Target="slides/slide5.xml" Type="http://schemas.openxmlformats.org/officeDocument/2006/relationships/slide"/><Relationship Id="rId34" Target="slides/slide6.xml" Type="http://schemas.openxmlformats.org/officeDocument/2006/relationships/slide"/><Relationship Id="rId35" Target="slides/slide7.xml" Type="http://schemas.openxmlformats.org/officeDocument/2006/relationships/slide"/><Relationship Id="rId36" Target="slides/slide8.xml" Type="http://schemas.openxmlformats.org/officeDocument/2006/relationships/slide"/><Relationship Id="rId37" Target="slides/slide9.xml" Type="http://schemas.openxmlformats.org/officeDocument/2006/relationships/slide"/><Relationship Id="rId38" Target="slides/slide10.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jpe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8.svg" Type="http://schemas.openxmlformats.org/officeDocument/2006/relationships/image"/><Relationship Id="rId11" Target="https://abc" TargetMode="External" Type="http://schemas.openxmlformats.org/officeDocument/2006/relationships/hyperlink"/><Relationship Id="rId2" Target="../media/image1.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 Id="rId8" Target="../media/image11.jpeg" Type="http://schemas.openxmlformats.org/officeDocument/2006/relationships/image"/><Relationship Id="rId9" Target="../media/image27.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 Id="rId8" Target="../media/image11.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 Id="rId8" Target="../media/image22.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 Id="rId8" Target="../media/image23.png" Type="http://schemas.openxmlformats.org/officeDocument/2006/relationships/image"/><Relationship Id="rId9" Target="../media/image11.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 Id="rId8" Target="../media/image24.png" Type="http://schemas.openxmlformats.org/officeDocument/2006/relationships/image"/><Relationship Id="rId9" Target="../media/image11.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 Id="rId8" Target="../media/image25.jpeg" Type="http://schemas.openxmlformats.org/officeDocument/2006/relationships/image"/><Relationship Id="rId9" Target="../media/image11.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 Id="rId8" Target="../media/image26.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 Id="rId8" Target="../media/image11.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19170" y="1562095"/>
            <a:ext cx="2805108" cy="2190745"/>
          </a:xfrm>
          <a:custGeom>
            <a:avLst/>
            <a:gdLst/>
            <a:ahLst/>
            <a:cxnLst/>
            <a:rect r="r" b="b" t="t" l="l"/>
            <a:pathLst>
              <a:path h="2190745" w="2805108">
                <a:moveTo>
                  <a:pt x="0" y="0"/>
                </a:moveTo>
                <a:lnTo>
                  <a:pt x="2805108" y="0"/>
                </a:lnTo>
                <a:lnTo>
                  <a:pt x="2805108" y="2190745"/>
                </a:lnTo>
                <a:lnTo>
                  <a:pt x="0" y="219074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629275" y="1785938"/>
            <a:ext cx="2500312" cy="2157412"/>
          </a:xfrm>
          <a:custGeom>
            <a:avLst/>
            <a:gdLst/>
            <a:ahLst/>
            <a:cxnLst/>
            <a:rect r="r" b="b" t="t" l="l"/>
            <a:pathLst>
              <a:path h="2157412" w="2500312">
                <a:moveTo>
                  <a:pt x="0" y="0"/>
                </a:moveTo>
                <a:lnTo>
                  <a:pt x="2500313" y="0"/>
                </a:lnTo>
                <a:lnTo>
                  <a:pt x="2500313" y="2157412"/>
                </a:lnTo>
                <a:lnTo>
                  <a:pt x="0" y="215741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5700712" y="7843838"/>
            <a:ext cx="1085850" cy="928688"/>
          </a:xfrm>
          <a:custGeom>
            <a:avLst/>
            <a:gdLst/>
            <a:ahLst/>
            <a:cxnLst/>
            <a:rect r="r" b="b" t="t" l="l"/>
            <a:pathLst>
              <a:path h="928688" w="1085850">
                <a:moveTo>
                  <a:pt x="0" y="0"/>
                </a:moveTo>
                <a:lnTo>
                  <a:pt x="1085850" y="0"/>
                </a:lnTo>
                <a:lnTo>
                  <a:pt x="1085850" y="928687"/>
                </a:lnTo>
                <a:lnTo>
                  <a:pt x="0" y="92868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0952855" y="0"/>
            <a:ext cx="7335145" cy="10477510"/>
          </a:xfrm>
          <a:custGeom>
            <a:avLst/>
            <a:gdLst/>
            <a:ahLst/>
            <a:cxnLst/>
            <a:rect r="r" b="b" t="t" l="l"/>
            <a:pathLst>
              <a:path h="10477510" w="7335145">
                <a:moveTo>
                  <a:pt x="0" y="0"/>
                </a:moveTo>
                <a:lnTo>
                  <a:pt x="7335145" y="0"/>
                </a:lnTo>
                <a:lnTo>
                  <a:pt x="7335145" y="10477510"/>
                </a:lnTo>
                <a:lnTo>
                  <a:pt x="0" y="1047751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12"/>
            <a:stretch>
              <a:fillRect l="0" t="0" r="0" b="0"/>
            </a:stretch>
          </a:blipFill>
        </p:spPr>
      </p:sp>
      <p:sp>
        <p:nvSpPr>
          <p:cNvPr name="TextBox 8" id="8"/>
          <p:cNvSpPr txBox="true"/>
          <p:nvPr/>
        </p:nvSpPr>
        <p:spPr>
          <a:xfrm rot="0">
            <a:off x="1128713" y="9674633"/>
            <a:ext cx="2659732" cy="302714"/>
          </a:xfrm>
          <a:prstGeom prst="rect">
            <a:avLst/>
          </a:prstGeom>
        </p:spPr>
        <p:txBody>
          <a:bodyPr anchor="t" rtlCol="false" tIns="0" lIns="0" bIns="0" rIns="0">
            <a:spAutoFit/>
          </a:bodyPr>
          <a:lstStyle/>
          <a:p>
            <a:pPr algn="l">
              <a:lnSpc>
                <a:spcPts val="2362"/>
              </a:lnSpc>
            </a:pPr>
            <a:r>
              <a:rPr lang="en-US" sz="1687" spc="1">
                <a:solidFill>
                  <a:srgbClr val="2E83C3"/>
                </a:solidFill>
                <a:latin typeface="Trebuchet MS"/>
              </a:rPr>
              <a:t>3/21/2024</a:t>
            </a:r>
            <a:r>
              <a:rPr lang="en-US" sz="1687" spc="1">
                <a:solidFill>
                  <a:srgbClr val="2E83C3"/>
                </a:solidFill>
                <a:latin typeface="Trebuchet MS Bold"/>
              </a:rPr>
              <a:t>Annual Review</a:t>
            </a:r>
          </a:p>
        </p:txBody>
      </p:sp>
      <p:sp>
        <p:nvSpPr>
          <p:cNvPr name="TextBox 9" id="9"/>
          <p:cNvSpPr txBox="true"/>
          <p:nvPr/>
        </p:nvSpPr>
        <p:spPr>
          <a:xfrm rot="0">
            <a:off x="17087278" y="9674633"/>
            <a:ext cx="112300" cy="302714"/>
          </a:xfrm>
          <a:prstGeom prst="rect">
            <a:avLst/>
          </a:prstGeom>
        </p:spPr>
        <p:txBody>
          <a:bodyPr anchor="t" rtlCol="false" tIns="0" lIns="0" bIns="0" rIns="0">
            <a:spAutoFit/>
          </a:bodyPr>
          <a:lstStyle/>
          <a:p>
            <a:pPr algn="l">
              <a:lnSpc>
                <a:spcPts val="2362"/>
              </a:lnSpc>
            </a:pPr>
            <a:r>
              <a:rPr lang="en-US" sz="1687">
                <a:solidFill>
                  <a:srgbClr val="2E946B"/>
                </a:solidFill>
                <a:latin typeface="Trebuchet MS"/>
              </a:rPr>
              <a:t>1</a:t>
            </a:r>
          </a:p>
        </p:txBody>
      </p:sp>
      <p:sp>
        <p:nvSpPr>
          <p:cNvPr name="TextBox 10" id="10"/>
          <p:cNvSpPr txBox="true"/>
          <p:nvPr/>
        </p:nvSpPr>
        <p:spPr>
          <a:xfrm rot="0">
            <a:off x="9614159" y="3061835"/>
            <a:ext cx="3861097" cy="1295526"/>
          </a:xfrm>
          <a:prstGeom prst="rect">
            <a:avLst/>
          </a:prstGeom>
        </p:spPr>
        <p:txBody>
          <a:bodyPr anchor="t" rtlCol="false" tIns="0" lIns="0" bIns="0" rIns="0">
            <a:spAutoFit/>
          </a:bodyPr>
          <a:lstStyle/>
          <a:p>
            <a:pPr>
              <a:lnSpc>
                <a:spcPts val="5243"/>
              </a:lnSpc>
            </a:pPr>
            <a:r>
              <a:rPr lang="en-US" sz="3745">
                <a:solidFill>
                  <a:srgbClr val="000000"/>
                </a:solidFill>
                <a:latin typeface="Trebuchet MS"/>
              </a:rPr>
              <a:t>DIVYA DARSHINI R</a:t>
            </a:r>
          </a:p>
          <a:p>
            <a:pPr algn="l">
              <a:lnSpc>
                <a:spcPts val="5243"/>
              </a:lnSpc>
            </a:pPr>
            <a:r>
              <a:rPr lang="en-US" sz="3745">
                <a:solidFill>
                  <a:srgbClr val="000000"/>
                </a:solidFill>
                <a:latin typeface="Trebuchet MS"/>
              </a:rPr>
              <a:t>(311521104013)</a:t>
            </a:r>
          </a:p>
        </p:txBody>
      </p:sp>
      <p:sp>
        <p:nvSpPr>
          <p:cNvPr name="TextBox 11" id="11"/>
          <p:cNvSpPr txBox="true"/>
          <p:nvPr/>
        </p:nvSpPr>
        <p:spPr>
          <a:xfrm rot="0">
            <a:off x="8129588" y="4773073"/>
            <a:ext cx="7499982" cy="1241965"/>
          </a:xfrm>
          <a:prstGeom prst="rect">
            <a:avLst/>
          </a:prstGeom>
        </p:spPr>
        <p:txBody>
          <a:bodyPr anchor="t" rtlCol="false" tIns="0" lIns="0" bIns="0" rIns="0">
            <a:spAutoFit/>
          </a:bodyPr>
          <a:lstStyle/>
          <a:p>
            <a:pPr>
              <a:lnSpc>
                <a:spcPts val="5045"/>
              </a:lnSpc>
            </a:pPr>
            <a:r>
              <a:rPr lang="en-US" sz="3603">
                <a:solidFill>
                  <a:srgbClr val="2E946B"/>
                </a:solidFill>
                <a:latin typeface="Trebuchet MS Bold"/>
              </a:rPr>
              <a:t>               Final Project</a:t>
            </a:r>
          </a:p>
          <a:p>
            <a:pPr algn="l">
              <a:lnSpc>
                <a:spcPts val="5045"/>
              </a:lnSpc>
            </a:pPr>
            <a:r>
              <a:rPr lang="en-US" sz="3603">
                <a:solidFill>
                  <a:srgbClr val="2E946B"/>
                </a:solidFill>
                <a:latin typeface="Trebuchet MS Bold"/>
              </a:rPr>
              <a:t>                  GENERATIVE AI</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887075" y="-476260"/>
            <a:ext cx="7335145" cy="10477510"/>
          </a:xfrm>
          <a:custGeom>
            <a:avLst/>
            <a:gdLst/>
            <a:ahLst/>
            <a:cxnLst/>
            <a:rect r="r" b="b" t="t" l="l"/>
            <a:pathLst>
              <a:path h="10477510" w="7335145">
                <a:moveTo>
                  <a:pt x="0" y="0"/>
                </a:moveTo>
                <a:lnTo>
                  <a:pt x="7335145" y="0"/>
                </a:lnTo>
                <a:lnTo>
                  <a:pt x="7335145" y="10477510"/>
                </a:lnTo>
                <a:lnTo>
                  <a:pt x="0" y="104775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8"/>
            <a:stretch>
              <a:fillRect l="0" t="0" r="0" b="0"/>
            </a:stretch>
          </a:blipFill>
        </p:spPr>
      </p:sp>
      <p:sp>
        <p:nvSpPr>
          <p:cNvPr name="Freeform 6" id="6"/>
          <p:cNvSpPr/>
          <p:nvPr/>
        </p:nvSpPr>
        <p:spPr>
          <a:xfrm flipH="false" flipV="false" rot="0">
            <a:off x="1043059" y="9603429"/>
            <a:ext cx="1814441" cy="28575"/>
          </a:xfrm>
          <a:custGeom>
            <a:avLst/>
            <a:gdLst/>
            <a:ahLst/>
            <a:cxnLst/>
            <a:rect r="r" b="b" t="t" l="l"/>
            <a:pathLst>
              <a:path h="28575" w="1814441">
                <a:moveTo>
                  <a:pt x="0" y="0"/>
                </a:moveTo>
                <a:lnTo>
                  <a:pt x="1814441" y="0"/>
                </a:lnTo>
                <a:lnTo>
                  <a:pt x="1814441" y="28575"/>
                </a:lnTo>
                <a:lnTo>
                  <a:pt x="0" y="2857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7" id="7"/>
          <p:cNvSpPr txBox="true"/>
          <p:nvPr/>
        </p:nvSpPr>
        <p:spPr>
          <a:xfrm rot="0">
            <a:off x="1128713" y="9674633"/>
            <a:ext cx="2659732" cy="302714"/>
          </a:xfrm>
          <a:prstGeom prst="rect">
            <a:avLst/>
          </a:prstGeom>
        </p:spPr>
        <p:txBody>
          <a:bodyPr anchor="t" rtlCol="false" tIns="0" lIns="0" bIns="0" rIns="0">
            <a:spAutoFit/>
          </a:bodyPr>
          <a:lstStyle/>
          <a:p>
            <a:pPr algn="l">
              <a:lnSpc>
                <a:spcPts val="2362"/>
              </a:lnSpc>
            </a:pPr>
            <a:r>
              <a:rPr lang="en-US" sz="1687" spc="1">
                <a:solidFill>
                  <a:srgbClr val="2E83C3"/>
                </a:solidFill>
                <a:latin typeface="Trebuchet MS"/>
              </a:rPr>
              <a:t>3/21/2024</a:t>
            </a:r>
            <a:r>
              <a:rPr lang="en-US" sz="1687" spc="1">
                <a:solidFill>
                  <a:srgbClr val="2E83C3"/>
                </a:solidFill>
                <a:latin typeface="Trebuchet MS Bold"/>
              </a:rPr>
              <a:t>Annual Review</a:t>
            </a:r>
          </a:p>
        </p:txBody>
      </p:sp>
      <p:sp>
        <p:nvSpPr>
          <p:cNvPr name="TextBox 8" id="8"/>
          <p:cNvSpPr txBox="true"/>
          <p:nvPr/>
        </p:nvSpPr>
        <p:spPr>
          <a:xfrm rot="0">
            <a:off x="16972978" y="9674633"/>
            <a:ext cx="226600" cy="302714"/>
          </a:xfrm>
          <a:prstGeom prst="rect">
            <a:avLst/>
          </a:prstGeom>
        </p:spPr>
        <p:txBody>
          <a:bodyPr anchor="t" rtlCol="false" tIns="0" lIns="0" bIns="0" rIns="0">
            <a:spAutoFit/>
          </a:bodyPr>
          <a:lstStyle/>
          <a:p>
            <a:pPr algn="l">
              <a:lnSpc>
                <a:spcPts val="2362"/>
              </a:lnSpc>
            </a:pPr>
            <a:r>
              <a:rPr lang="en-US" sz="1687" spc="15">
                <a:solidFill>
                  <a:srgbClr val="2E946B"/>
                </a:solidFill>
                <a:latin typeface="Trebuchet MS"/>
              </a:rPr>
              <a:t>10</a:t>
            </a:r>
          </a:p>
        </p:txBody>
      </p:sp>
      <p:sp>
        <p:nvSpPr>
          <p:cNvPr name="TextBox 9" id="9"/>
          <p:cNvSpPr txBox="true"/>
          <p:nvPr/>
        </p:nvSpPr>
        <p:spPr>
          <a:xfrm rot="0">
            <a:off x="1152044" y="481160"/>
            <a:ext cx="3892072" cy="1232397"/>
          </a:xfrm>
          <a:prstGeom prst="rect">
            <a:avLst/>
          </a:prstGeom>
        </p:spPr>
        <p:txBody>
          <a:bodyPr anchor="t" rtlCol="false" tIns="0" lIns="0" bIns="0" rIns="0">
            <a:spAutoFit/>
          </a:bodyPr>
          <a:lstStyle/>
          <a:p>
            <a:pPr algn="l">
              <a:lnSpc>
                <a:spcPts val="10090"/>
              </a:lnSpc>
            </a:pPr>
            <a:r>
              <a:rPr lang="en-US" sz="7207">
                <a:solidFill>
                  <a:srgbClr val="000000"/>
                </a:solidFill>
                <a:latin typeface="Trebuchet MS Bold"/>
              </a:rPr>
              <a:t>RESULTS </a:t>
            </a:r>
          </a:p>
        </p:txBody>
      </p:sp>
      <p:sp>
        <p:nvSpPr>
          <p:cNvPr name="TextBox 10" id="10"/>
          <p:cNvSpPr txBox="true"/>
          <p:nvPr/>
        </p:nvSpPr>
        <p:spPr>
          <a:xfrm rot="0">
            <a:off x="1152044" y="8084344"/>
            <a:ext cx="11419987" cy="1575244"/>
          </a:xfrm>
          <a:prstGeom prst="rect">
            <a:avLst/>
          </a:prstGeom>
        </p:spPr>
        <p:txBody>
          <a:bodyPr anchor="t" rtlCol="false" tIns="0" lIns="0" bIns="0" rIns="0">
            <a:spAutoFit/>
          </a:bodyPr>
          <a:lstStyle/>
          <a:p>
            <a:pPr algn="l">
              <a:lnSpc>
                <a:spcPts val="4263"/>
              </a:lnSpc>
            </a:pPr>
            <a:r>
              <a:rPr lang="en-US" sz="3045" spc="3">
                <a:solidFill>
                  <a:srgbClr val="0070C0"/>
                </a:solidFill>
                <a:latin typeface="Trebuchet MS"/>
                <a:hlinkClick r:id="rId11" tooltip="https://abc"/>
              </a:rPr>
              <a:t>Demo Link</a:t>
            </a:r>
          </a:p>
          <a:p>
            <a:pPr algn="l">
              <a:lnSpc>
                <a:spcPts val="4263"/>
              </a:lnSpc>
            </a:pPr>
            <a:r>
              <a:rPr lang="en-US" sz="3045" spc="3">
                <a:solidFill>
                  <a:srgbClr val="0070C0"/>
                </a:solidFill>
                <a:latin typeface="Trebuchet MS"/>
              </a:rPr>
              <a:t>https://github.com/divyadarshini003/TNSDC-Generative-AI.git</a:t>
            </a:r>
          </a:p>
          <a:p>
            <a:pPr algn="l">
              <a:lnSpc>
                <a:spcPts val="4262"/>
              </a:lnSpc>
            </a:pPr>
          </a:p>
        </p:txBody>
      </p:sp>
      <p:sp>
        <p:nvSpPr>
          <p:cNvPr name="TextBox 11" id="11"/>
          <p:cNvSpPr txBox="true"/>
          <p:nvPr/>
        </p:nvSpPr>
        <p:spPr>
          <a:xfrm rot="0">
            <a:off x="335756" y="2719387"/>
            <a:ext cx="16923544" cy="3580765"/>
          </a:xfrm>
          <a:prstGeom prst="rect">
            <a:avLst/>
          </a:prstGeom>
        </p:spPr>
        <p:txBody>
          <a:bodyPr anchor="t" rtlCol="false" tIns="0" lIns="0" bIns="0" rIns="0">
            <a:spAutoFit/>
          </a:bodyPr>
          <a:lstStyle/>
          <a:p>
            <a:pPr>
              <a:lnSpc>
                <a:spcPts val="4759"/>
              </a:lnSpc>
            </a:pPr>
            <a:r>
              <a:rPr lang="en-US" sz="3399">
                <a:solidFill>
                  <a:srgbClr val="000000"/>
                </a:solidFill>
                <a:latin typeface="Canva Sans"/>
              </a:rPr>
              <a:t>language identification serves as a cornerstone for deciphering textual content across linguistic boundaries. Through meticulous modeling and rigorous evaluation, it proficiently discerns the language of text inputs, fostering seamless communication and comprehension amidst diverse linguistic landscapes.</a:t>
            </a:r>
          </a:p>
          <a:p>
            <a:pPr>
              <a:lnSpc>
                <a:spcPts val="4759"/>
              </a:lnSpc>
            </a:pPr>
            <a:r>
              <a:rPr lang="en-US" sz="3399">
                <a:solidFill>
                  <a:srgbClr val="000000"/>
                </a:solidFill>
                <a:latin typeface="Canva Sans"/>
              </a:rPr>
              <a:t> This pivotal process enhances efficiency and precision in handling multilingual data, empowering applications across a myriad of domains.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1048109" y="-95255"/>
            <a:ext cx="7335145" cy="10477510"/>
          </a:xfrm>
          <a:custGeom>
            <a:avLst/>
            <a:gdLst/>
            <a:ahLst/>
            <a:cxnLst/>
            <a:rect r="r" b="b" t="t" l="l"/>
            <a:pathLst>
              <a:path h="10477510" w="7335145">
                <a:moveTo>
                  <a:pt x="0" y="0"/>
                </a:moveTo>
                <a:lnTo>
                  <a:pt x="7335146" y="0"/>
                </a:lnTo>
                <a:lnTo>
                  <a:pt x="7335146" y="10477510"/>
                </a:lnTo>
                <a:lnTo>
                  <a:pt x="0" y="104775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8"/>
            <a:stretch>
              <a:fillRect l="0" t="0" r="0" b="0"/>
            </a:stretch>
          </a:blipFill>
        </p:spPr>
      </p:sp>
      <p:grpSp>
        <p:nvGrpSpPr>
          <p:cNvPr name="Group 6" id="6"/>
          <p:cNvGrpSpPr>
            <a:grpSpLocks noChangeAspect="true"/>
          </p:cNvGrpSpPr>
          <p:nvPr/>
        </p:nvGrpSpPr>
        <p:grpSpPr>
          <a:xfrm rot="0">
            <a:off x="700088" y="9615488"/>
            <a:ext cx="5557838" cy="442912"/>
            <a:chOff x="0" y="0"/>
            <a:chExt cx="3705225" cy="295275"/>
          </a:xfrm>
        </p:grpSpPr>
        <p:sp>
          <p:nvSpPr>
            <p:cNvPr name="Freeform 7" id="7"/>
            <p:cNvSpPr/>
            <p:nvPr/>
          </p:nvSpPr>
          <p:spPr>
            <a:xfrm flipH="false" flipV="false" rot="0">
              <a:off x="0" y="0"/>
              <a:ext cx="3705225" cy="295275"/>
            </a:xfrm>
            <a:custGeom>
              <a:avLst/>
              <a:gdLst/>
              <a:ahLst/>
              <a:cxnLst/>
              <a:rect r="r" b="b" t="t" l="l"/>
              <a:pathLst>
                <a:path h="295275" w="3705225">
                  <a:moveTo>
                    <a:pt x="0" y="295275"/>
                  </a:moveTo>
                  <a:lnTo>
                    <a:pt x="3705225" y="295275"/>
                  </a:lnTo>
                  <a:lnTo>
                    <a:pt x="3705225" y="0"/>
                  </a:lnTo>
                  <a:lnTo>
                    <a:pt x="0" y="0"/>
                  </a:lnTo>
                  <a:lnTo>
                    <a:pt x="0" y="295275"/>
                  </a:lnTo>
                  <a:close/>
                </a:path>
              </a:pathLst>
            </a:custGeom>
            <a:solidFill>
              <a:srgbClr val="F2F2F2"/>
            </a:solidFill>
          </p:spPr>
        </p:sp>
      </p:grpSp>
      <p:sp>
        <p:nvSpPr>
          <p:cNvPr name="TextBox 8" id="8"/>
          <p:cNvSpPr txBox="true"/>
          <p:nvPr/>
        </p:nvSpPr>
        <p:spPr>
          <a:xfrm rot="0">
            <a:off x="1128713" y="9674633"/>
            <a:ext cx="2659732" cy="302714"/>
          </a:xfrm>
          <a:prstGeom prst="rect">
            <a:avLst/>
          </a:prstGeom>
        </p:spPr>
        <p:txBody>
          <a:bodyPr anchor="t" rtlCol="false" tIns="0" lIns="0" bIns="0" rIns="0">
            <a:spAutoFit/>
          </a:bodyPr>
          <a:lstStyle/>
          <a:p>
            <a:pPr algn="l">
              <a:lnSpc>
                <a:spcPts val="2362"/>
              </a:lnSpc>
            </a:pPr>
            <a:r>
              <a:rPr lang="en-US" sz="1687" spc="1">
                <a:solidFill>
                  <a:srgbClr val="2E83C3"/>
                </a:solidFill>
                <a:latin typeface="Trebuchet MS"/>
              </a:rPr>
              <a:t>3/21/2024</a:t>
            </a:r>
            <a:r>
              <a:rPr lang="en-US" sz="1687" spc="1">
                <a:solidFill>
                  <a:srgbClr val="2E83C3"/>
                </a:solidFill>
                <a:latin typeface="Trebuchet MS Bold"/>
              </a:rPr>
              <a:t>Annual Review</a:t>
            </a:r>
          </a:p>
        </p:txBody>
      </p:sp>
      <p:sp>
        <p:nvSpPr>
          <p:cNvPr name="TextBox 9" id="9"/>
          <p:cNvSpPr txBox="true"/>
          <p:nvPr/>
        </p:nvSpPr>
        <p:spPr>
          <a:xfrm rot="0">
            <a:off x="17087278" y="9674633"/>
            <a:ext cx="112300" cy="302714"/>
          </a:xfrm>
          <a:prstGeom prst="rect">
            <a:avLst/>
          </a:prstGeom>
        </p:spPr>
        <p:txBody>
          <a:bodyPr anchor="t" rtlCol="false" tIns="0" lIns="0" bIns="0" rIns="0">
            <a:spAutoFit/>
          </a:bodyPr>
          <a:lstStyle/>
          <a:p>
            <a:pPr algn="l">
              <a:lnSpc>
                <a:spcPts val="2362"/>
              </a:lnSpc>
            </a:pPr>
            <a:r>
              <a:rPr lang="en-US" sz="1687">
                <a:solidFill>
                  <a:srgbClr val="2E946B"/>
                </a:solidFill>
                <a:latin typeface="Trebuchet MS"/>
              </a:rPr>
              <a:t>2</a:t>
            </a:r>
          </a:p>
        </p:txBody>
      </p:sp>
      <p:sp>
        <p:nvSpPr>
          <p:cNvPr name="TextBox 10" id="10"/>
          <p:cNvSpPr txBox="true"/>
          <p:nvPr/>
        </p:nvSpPr>
        <p:spPr>
          <a:xfrm rot="0">
            <a:off x="1128712" y="1163564"/>
            <a:ext cx="5825742" cy="1094875"/>
          </a:xfrm>
          <a:prstGeom prst="rect">
            <a:avLst/>
          </a:prstGeom>
        </p:spPr>
        <p:txBody>
          <a:bodyPr anchor="t" rtlCol="false" tIns="0" lIns="0" bIns="0" rIns="0">
            <a:spAutoFit/>
          </a:bodyPr>
          <a:lstStyle/>
          <a:p>
            <a:pPr algn="l">
              <a:lnSpc>
                <a:spcPts val="8993"/>
              </a:lnSpc>
            </a:pPr>
            <a:r>
              <a:rPr lang="en-US" sz="6423">
                <a:solidFill>
                  <a:srgbClr val="000000"/>
                </a:solidFill>
                <a:latin typeface="Trebuchet MS Bold"/>
              </a:rPr>
              <a:t>PROJECT TITLE</a:t>
            </a:r>
          </a:p>
        </p:txBody>
      </p:sp>
      <p:sp>
        <p:nvSpPr>
          <p:cNvPr name="TextBox 11" id="11"/>
          <p:cNvSpPr txBox="true"/>
          <p:nvPr/>
        </p:nvSpPr>
        <p:spPr>
          <a:xfrm rot="0">
            <a:off x="0" y="3302984"/>
            <a:ext cx="11115822" cy="1505584"/>
          </a:xfrm>
          <a:prstGeom prst="rect">
            <a:avLst/>
          </a:prstGeom>
        </p:spPr>
        <p:txBody>
          <a:bodyPr anchor="t" rtlCol="false" tIns="0" lIns="0" bIns="0" rIns="0">
            <a:spAutoFit/>
          </a:bodyPr>
          <a:lstStyle/>
          <a:p>
            <a:pPr algn="ctr">
              <a:lnSpc>
                <a:spcPts val="5740"/>
              </a:lnSpc>
            </a:pPr>
            <a:r>
              <a:rPr lang="en-US" sz="4100">
                <a:solidFill>
                  <a:srgbClr val="000000"/>
                </a:solidFill>
                <a:latin typeface="Times New Roman Bold"/>
              </a:rPr>
              <a:t>IDENTIFICATION OF LANGUAGE USING GENERATIVE AI</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false" flipV="false" rot="0">
            <a:off x="-95255" y="5919783"/>
            <a:ext cx="6448420" cy="4462458"/>
          </a:xfrm>
          <a:custGeom>
            <a:avLst/>
            <a:gdLst/>
            <a:ahLst/>
            <a:cxnLst/>
            <a:rect r="r" b="b" t="t" l="l"/>
            <a:pathLst>
              <a:path h="4462458" w="6448420">
                <a:moveTo>
                  <a:pt x="0" y="0"/>
                </a:moveTo>
                <a:lnTo>
                  <a:pt x="6448420" y="0"/>
                </a:lnTo>
                <a:lnTo>
                  <a:pt x="6448420" y="4462457"/>
                </a:lnTo>
                <a:lnTo>
                  <a:pt x="0" y="446245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044238" y="671512"/>
            <a:ext cx="542925" cy="542925"/>
          </a:xfrm>
          <a:custGeom>
            <a:avLst/>
            <a:gdLst/>
            <a:ahLst/>
            <a:cxnLst/>
            <a:rect r="r" b="b" t="t" l="l"/>
            <a:pathLst>
              <a:path h="542925" w="542925">
                <a:moveTo>
                  <a:pt x="0" y="0"/>
                </a:moveTo>
                <a:lnTo>
                  <a:pt x="542924" y="0"/>
                </a:lnTo>
                <a:lnTo>
                  <a:pt x="542924" y="542926"/>
                </a:lnTo>
                <a:lnTo>
                  <a:pt x="0" y="5429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1048109" y="-95255"/>
            <a:ext cx="7335145" cy="10477510"/>
          </a:xfrm>
          <a:custGeom>
            <a:avLst/>
            <a:gdLst/>
            <a:ahLst/>
            <a:cxnLst/>
            <a:rect r="r" b="b" t="t" l="l"/>
            <a:pathLst>
              <a:path h="10477510" w="7335145">
                <a:moveTo>
                  <a:pt x="0" y="0"/>
                </a:moveTo>
                <a:lnTo>
                  <a:pt x="7335146" y="0"/>
                </a:lnTo>
                <a:lnTo>
                  <a:pt x="7335146" y="10477510"/>
                </a:lnTo>
                <a:lnTo>
                  <a:pt x="0" y="104775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71438" y="5729288"/>
            <a:ext cx="2600325" cy="4514850"/>
          </a:xfrm>
          <a:custGeom>
            <a:avLst/>
            <a:gdLst/>
            <a:ahLst/>
            <a:cxnLst/>
            <a:rect r="r" b="b" t="t" l="l"/>
            <a:pathLst>
              <a:path h="4514850" w="2600325">
                <a:moveTo>
                  <a:pt x="2600324" y="0"/>
                </a:moveTo>
                <a:lnTo>
                  <a:pt x="0" y="0"/>
                </a:lnTo>
                <a:lnTo>
                  <a:pt x="0" y="4514850"/>
                </a:lnTo>
                <a:lnTo>
                  <a:pt x="2600324" y="4514850"/>
                </a:lnTo>
                <a:lnTo>
                  <a:pt x="2600324" y="0"/>
                </a:lnTo>
                <a:close/>
              </a:path>
            </a:pathLst>
          </a:custGeom>
          <a:blipFill>
            <a:blip r:embed="rId8"/>
            <a:stretch>
              <a:fillRect l="0" t="0" r="0" b="0"/>
            </a:stretch>
          </a:blipFill>
        </p:spPr>
      </p:sp>
      <p:sp>
        <p:nvSpPr>
          <p:cNvPr name="TextBox 6" id="6"/>
          <p:cNvSpPr txBox="true"/>
          <p:nvPr/>
        </p:nvSpPr>
        <p:spPr>
          <a:xfrm rot="0">
            <a:off x="1128713" y="9674633"/>
            <a:ext cx="2659732" cy="302714"/>
          </a:xfrm>
          <a:prstGeom prst="rect">
            <a:avLst/>
          </a:prstGeom>
        </p:spPr>
        <p:txBody>
          <a:bodyPr anchor="t" rtlCol="false" tIns="0" lIns="0" bIns="0" rIns="0">
            <a:spAutoFit/>
          </a:bodyPr>
          <a:lstStyle/>
          <a:p>
            <a:pPr algn="l">
              <a:lnSpc>
                <a:spcPts val="2362"/>
              </a:lnSpc>
            </a:pPr>
            <a:r>
              <a:rPr lang="en-US" sz="1687" spc="1">
                <a:solidFill>
                  <a:srgbClr val="2E83C3"/>
                </a:solidFill>
                <a:latin typeface="Trebuchet MS"/>
              </a:rPr>
              <a:t>3/21/2024</a:t>
            </a:r>
            <a:r>
              <a:rPr lang="en-US" sz="1687" spc="1">
                <a:solidFill>
                  <a:srgbClr val="2E83C3"/>
                </a:solidFill>
                <a:latin typeface="Trebuchet MS Bold"/>
              </a:rPr>
              <a:t>Annual Review</a:t>
            </a:r>
          </a:p>
        </p:txBody>
      </p:sp>
      <p:sp>
        <p:nvSpPr>
          <p:cNvPr name="TextBox 7" id="7"/>
          <p:cNvSpPr txBox="true"/>
          <p:nvPr/>
        </p:nvSpPr>
        <p:spPr>
          <a:xfrm rot="0">
            <a:off x="17087278" y="9674633"/>
            <a:ext cx="112300" cy="302714"/>
          </a:xfrm>
          <a:prstGeom prst="rect">
            <a:avLst/>
          </a:prstGeom>
        </p:spPr>
        <p:txBody>
          <a:bodyPr anchor="t" rtlCol="false" tIns="0" lIns="0" bIns="0" rIns="0">
            <a:spAutoFit/>
          </a:bodyPr>
          <a:lstStyle/>
          <a:p>
            <a:pPr algn="l">
              <a:lnSpc>
                <a:spcPts val="2362"/>
              </a:lnSpc>
            </a:pPr>
            <a:r>
              <a:rPr lang="en-US" sz="1687">
                <a:solidFill>
                  <a:srgbClr val="2E946B"/>
                </a:solidFill>
                <a:latin typeface="Trebuchet MS"/>
              </a:rPr>
              <a:t>3</a:t>
            </a:r>
          </a:p>
        </p:txBody>
      </p:sp>
      <p:sp>
        <p:nvSpPr>
          <p:cNvPr name="TextBox 8" id="8"/>
          <p:cNvSpPr txBox="true"/>
          <p:nvPr/>
        </p:nvSpPr>
        <p:spPr>
          <a:xfrm rot="0">
            <a:off x="1128712" y="571071"/>
            <a:ext cx="3496651" cy="1232397"/>
          </a:xfrm>
          <a:prstGeom prst="rect">
            <a:avLst/>
          </a:prstGeom>
        </p:spPr>
        <p:txBody>
          <a:bodyPr anchor="t" rtlCol="false" tIns="0" lIns="0" bIns="0" rIns="0">
            <a:spAutoFit/>
          </a:bodyPr>
          <a:lstStyle/>
          <a:p>
            <a:pPr algn="l">
              <a:lnSpc>
                <a:spcPts val="10090"/>
              </a:lnSpc>
            </a:pPr>
            <a:r>
              <a:rPr lang="en-US" sz="7207" spc="7">
                <a:solidFill>
                  <a:srgbClr val="000000"/>
                </a:solidFill>
                <a:latin typeface="Trebuchet MS Bold"/>
              </a:rPr>
              <a:t>AGENDA</a:t>
            </a:r>
          </a:p>
        </p:txBody>
      </p:sp>
      <p:sp>
        <p:nvSpPr>
          <p:cNvPr name="TextBox 9" id="9"/>
          <p:cNvSpPr txBox="true"/>
          <p:nvPr/>
        </p:nvSpPr>
        <p:spPr>
          <a:xfrm rot="0">
            <a:off x="1567810" y="2307244"/>
            <a:ext cx="4441269" cy="4041922"/>
          </a:xfrm>
          <a:prstGeom prst="rect">
            <a:avLst/>
          </a:prstGeom>
        </p:spPr>
        <p:txBody>
          <a:bodyPr anchor="t" rtlCol="false" tIns="0" lIns="0" bIns="0" rIns="0">
            <a:spAutoFit/>
          </a:bodyPr>
          <a:lstStyle/>
          <a:p>
            <a:pPr algn="ctr">
              <a:lnSpc>
                <a:spcPts val="4541"/>
              </a:lnSpc>
            </a:pPr>
            <a:r>
              <a:rPr lang="en-US" sz="3244">
                <a:solidFill>
                  <a:srgbClr val="000000"/>
                </a:solidFill>
                <a:latin typeface="Times New Roman"/>
              </a:rPr>
              <a:t>Problem statement</a:t>
            </a:r>
          </a:p>
          <a:p>
            <a:pPr algn="ctr">
              <a:lnSpc>
                <a:spcPts val="4541"/>
              </a:lnSpc>
            </a:pPr>
            <a:r>
              <a:rPr lang="en-US" sz="3244">
                <a:solidFill>
                  <a:srgbClr val="000000"/>
                </a:solidFill>
                <a:latin typeface="Times New Roman"/>
              </a:rPr>
              <a:t>project overview</a:t>
            </a:r>
          </a:p>
          <a:p>
            <a:pPr algn="ctr">
              <a:lnSpc>
                <a:spcPts val="4541"/>
              </a:lnSpc>
            </a:pPr>
            <a:r>
              <a:rPr lang="en-US" sz="3244">
                <a:solidFill>
                  <a:srgbClr val="000000"/>
                </a:solidFill>
                <a:latin typeface="Times New Roman"/>
              </a:rPr>
              <a:t>end users</a:t>
            </a:r>
          </a:p>
          <a:p>
            <a:pPr algn="ctr">
              <a:lnSpc>
                <a:spcPts val="4541"/>
              </a:lnSpc>
            </a:pPr>
            <a:r>
              <a:rPr lang="en-US" sz="3244">
                <a:solidFill>
                  <a:srgbClr val="000000"/>
                </a:solidFill>
                <a:latin typeface="Times New Roman"/>
              </a:rPr>
              <a:t>solution and proposition </a:t>
            </a:r>
          </a:p>
          <a:p>
            <a:pPr algn="ctr">
              <a:lnSpc>
                <a:spcPts val="4541"/>
              </a:lnSpc>
            </a:pPr>
            <a:r>
              <a:rPr lang="en-US" sz="3244">
                <a:solidFill>
                  <a:srgbClr val="000000"/>
                </a:solidFill>
                <a:latin typeface="Times New Roman"/>
              </a:rPr>
              <a:t> </a:t>
            </a:r>
          </a:p>
          <a:p>
            <a:pPr algn="ctr">
              <a:lnSpc>
                <a:spcPts val="4541"/>
              </a:lnSpc>
            </a:pPr>
          </a:p>
          <a:p>
            <a:pPr algn="ctr">
              <a:lnSpc>
                <a:spcPts val="4541"/>
              </a:lnSpc>
            </a:pPr>
            <a:r>
              <a:rPr lang="en-US" sz="3244">
                <a:solidFill>
                  <a:srgbClr val="000000"/>
                </a:solidFill>
                <a:latin typeface="Times New Roman"/>
              </a:rPr>
              <a:t>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1048109" y="-95255"/>
            <a:ext cx="7335145" cy="10477510"/>
          </a:xfrm>
          <a:custGeom>
            <a:avLst/>
            <a:gdLst/>
            <a:ahLst/>
            <a:cxnLst/>
            <a:rect r="r" b="b" t="t" l="l"/>
            <a:pathLst>
              <a:path h="10477510" w="7335145">
                <a:moveTo>
                  <a:pt x="0" y="0"/>
                </a:moveTo>
                <a:lnTo>
                  <a:pt x="7335146" y="0"/>
                </a:lnTo>
                <a:lnTo>
                  <a:pt x="7335146" y="10477510"/>
                </a:lnTo>
                <a:lnTo>
                  <a:pt x="0" y="104775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3340785" y="4371975"/>
            <a:ext cx="4143375" cy="4886325"/>
          </a:xfrm>
          <a:custGeom>
            <a:avLst/>
            <a:gdLst/>
            <a:ahLst/>
            <a:cxnLst/>
            <a:rect r="r" b="b" t="t" l="l"/>
            <a:pathLst>
              <a:path h="4886325" w="4143375">
                <a:moveTo>
                  <a:pt x="0" y="0"/>
                </a:moveTo>
                <a:lnTo>
                  <a:pt x="4143375" y="0"/>
                </a:lnTo>
                <a:lnTo>
                  <a:pt x="4143375" y="4886325"/>
                </a:lnTo>
                <a:lnTo>
                  <a:pt x="0" y="4886325"/>
                </a:lnTo>
                <a:lnTo>
                  <a:pt x="0" y="0"/>
                </a:lnTo>
                <a:close/>
              </a:path>
            </a:pathLst>
          </a:custGeom>
          <a:blipFill>
            <a:blip r:embed="rId8"/>
            <a:stretch>
              <a:fillRect l="0" t="0" r="0" b="0"/>
            </a:stretch>
          </a:blipFill>
        </p:spPr>
      </p:sp>
      <p:sp>
        <p:nvSpPr>
          <p:cNvPr name="Freeform 6" id="6"/>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9"/>
            <a:stretch>
              <a:fillRect l="0" t="0" r="0" b="0"/>
            </a:stretch>
          </a:blipFill>
        </p:spPr>
      </p:sp>
      <p:sp>
        <p:nvSpPr>
          <p:cNvPr name="TextBox 7" id="7"/>
          <p:cNvSpPr txBox="true"/>
          <p:nvPr/>
        </p:nvSpPr>
        <p:spPr>
          <a:xfrm rot="0">
            <a:off x="1128713" y="9674633"/>
            <a:ext cx="2659732" cy="302714"/>
          </a:xfrm>
          <a:prstGeom prst="rect">
            <a:avLst/>
          </a:prstGeom>
        </p:spPr>
        <p:txBody>
          <a:bodyPr anchor="t" rtlCol="false" tIns="0" lIns="0" bIns="0" rIns="0">
            <a:spAutoFit/>
          </a:bodyPr>
          <a:lstStyle/>
          <a:p>
            <a:pPr algn="l">
              <a:lnSpc>
                <a:spcPts val="2362"/>
              </a:lnSpc>
            </a:pPr>
            <a:r>
              <a:rPr lang="en-US" sz="1687" spc="1">
                <a:solidFill>
                  <a:srgbClr val="2E83C3"/>
                </a:solidFill>
                <a:latin typeface="Trebuchet MS"/>
              </a:rPr>
              <a:t>3/21/2024</a:t>
            </a:r>
            <a:r>
              <a:rPr lang="en-US" sz="1687" spc="1">
                <a:solidFill>
                  <a:srgbClr val="2E83C3"/>
                </a:solidFill>
                <a:latin typeface="Trebuchet MS Bold"/>
              </a:rPr>
              <a:t>Annual Review</a:t>
            </a:r>
          </a:p>
        </p:txBody>
      </p:sp>
      <p:sp>
        <p:nvSpPr>
          <p:cNvPr name="TextBox 8" id="8"/>
          <p:cNvSpPr txBox="true"/>
          <p:nvPr/>
        </p:nvSpPr>
        <p:spPr>
          <a:xfrm rot="0">
            <a:off x="17087278" y="9674633"/>
            <a:ext cx="112300" cy="302714"/>
          </a:xfrm>
          <a:prstGeom prst="rect">
            <a:avLst/>
          </a:prstGeom>
        </p:spPr>
        <p:txBody>
          <a:bodyPr anchor="t" rtlCol="false" tIns="0" lIns="0" bIns="0" rIns="0">
            <a:spAutoFit/>
          </a:bodyPr>
          <a:lstStyle/>
          <a:p>
            <a:pPr algn="l">
              <a:lnSpc>
                <a:spcPts val="2362"/>
              </a:lnSpc>
            </a:pPr>
            <a:r>
              <a:rPr lang="en-US" sz="1687">
                <a:solidFill>
                  <a:srgbClr val="2E946B"/>
                </a:solidFill>
                <a:latin typeface="Trebuchet MS"/>
              </a:rPr>
              <a:t>4</a:t>
            </a:r>
          </a:p>
        </p:txBody>
      </p:sp>
      <p:sp>
        <p:nvSpPr>
          <p:cNvPr name="TextBox 9" id="9"/>
          <p:cNvSpPr txBox="true"/>
          <p:nvPr/>
        </p:nvSpPr>
        <p:spPr>
          <a:xfrm rot="0">
            <a:off x="1270159" y="781688"/>
            <a:ext cx="8417566" cy="1094303"/>
          </a:xfrm>
          <a:prstGeom prst="rect">
            <a:avLst/>
          </a:prstGeom>
        </p:spPr>
        <p:txBody>
          <a:bodyPr anchor="t" rtlCol="false" tIns="0" lIns="0" bIns="0" rIns="0">
            <a:spAutoFit/>
          </a:bodyPr>
          <a:lstStyle/>
          <a:p>
            <a:pPr algn="l">
              <a:lnSpc>
                <a:spcPts val="8987"/>
              </a:lnSpc>
            </a:pPr>
            <a:r>
              <a:rPr lang="en-US" sz="6419">
                <a:solidFill>
                  <a:srgbClr val="000000"/>
                </a:solidFill>
                <a:latin typeface="Trebuchet MS Bold"/>
              </a:rPr>
              <a:t>PROBLEM STATEMENT</a:t>
            </a:r>
          </a:p>
        </p:txBody>
      </p:sp>
      <p:sp>
        <p:nvSpPr>
          <p:cNvPr name="TextBox 10" id="10"/>
          <p:cNvSpPr txBox="true"/>
          <p:nvPr/>
        </p:nvSpPr>
        <p:spPr>
          <a:xfrm rot="0">
            <a:off x="335756" y="2895600"/>
            <a:ext cx="14511694" cy="5363554"/>
          </a:xfrm>
          <a:prstGeom prst="rect">
            <a:avLst/>
          </a:prstGeom>
        </p:spPr>
        <p:txBody>
          <a:bodyPr anchor="t" rtlCol="false" tIns="0" lIns="0" bIns="0" rIns="0">
            <a:spAutoFit/>
          </a:bodyPr>
          <a:lstStyle/>
          <a:p>
            <a:pPr>
              <a:lnSpc>
                <a:spcPts val="4671"/>
              </a:lnSpc>
            </a:pPr>
            <a:r>
              <a:rPr lang="en-US" sz="3336">
                <a:solidFill>
                  <a:srgbClr val="000000"/>
                </a:solidFill>
                <a:latin typeface="Times New Roman"/>
              </a:rPr>
              <a:t> Develop an LSTM-based Language Identification System that, when given</a:t>
            </a:r>
          </a:p>
          <a:p>
            <a:pPr>
              <a:lnSpc>
                <a:spcPts val="4671"/>
              </a:lnSpc>
            </a:pPr>
            <a:r>
              <a:rPr lang="en-US" sz="3336">
                <a:solidFill>
                  <a:srgbClr val="000000"/>
                </a:solidFill>
                <a:latin typeface="Times New Roman"/>
              </a:rPr>
              <a:t>a text input, can accurately identify the language of the text. The goal is to create</a:t>
            </a:r>
          </a:p>
          <a:p>
            <a:pPr>
              <a:lnSpc>
                <a:spcPts val="4671"/>
              </a:lnSpc>
            </a:pPr>
            <a:r>
              <a:rPr lang="en-US" sz="3336">
                <a:solidFill>
                  <a:srgbClr val="000000"/>
                </a:solidFill>
                <a:latin typeface="Times New Roman"/>
              </a:rPr>
              <a:t>a system that can classify input text into various languages by learning the</a:t>
            </a:r>
          </a:p>
          <a:p>
            <a:pPr>
              <a:lnSpc>
                <a:spcPts val="4671"/>
              </a:lnSpc>
            </a:pPr>
            <a:r>
              <a:rPr lang="en-US" sz="3336">
                <a:solidFill>
                  <a:srgbClr val="000000"/>
                </a:solidFill>
                <a:latin typeface="Times New Roman"/>
              </a:rPr>
              <a:t>linguistic patterns and features from a dataset of multilingual texts.</a:t>
            </a:r>
          </a:p>
          <a:p>
            <a:pPr>
              <a:lnSpc>
                <a:spcPts val="4671"/>
              </a:lnSpc>
            </a:pPr>
            <a:r>
              <a:rPr lang="en-US" sz="3336">
                <a:solidFill>
                  <a:srgbClr val="000000"/>
                </a:solidFill>
                <a:latin typeface="Times New Roman"/>
              </a:rPr>
              <a:t>Users should be able to input text of varying lengths and styles, and the system</a:t>
            </a:r>
          </a:p>
          <a:p>
            <a:pPr>
              <a:lnSpc>
                <a:spcPts val="4671"/>
              </a:lnSpc>
            </a:pPr>
            <a:r>
              <a:rPr lang="en-US" sz="3336">
                <a:solidFill>
                  <a:srgbClr val="000000"/>
                </a:solidFill>
                <a:latin typeface="Times New Roman"/>
              </a:rPr>
              <a:t>should accurately predict the language of the input text. </a:t>
            </a:r>
          </a:p>
          <a:p>
            <a:pPr>
              <a:lnSpc>
                <a:spcPts val="4671"/>
              </a:lnSpc>
            </a:pPr>
            <a:r>
              <a:rPr lang="en-US" sz="3336">
                <a:solidFill>
                  <a:srgbClr val="000000"/>
                </a:solidFill>
                <a:latin typeface="Times New Roman"/>
              </a:rPr>
              <a:t>The system  success will be evaluated based on its ability to correctly </a:t>
            </a:r>
          </a:p>
          <a:p>
            <a:pPr>
              <a:lnSpc>
                <a:spcPts val="4671"/>
              </a:lnSpc>
            </a:pPr>
            <a:r>
              <a:rPr lang="en-US" sz="3336">
                <a:solidFill>
                  <a:srgbClr val="000000"/>
                </a:solidFill>
                <a:latin typeface="Times New Roman"/>
              </a:rPr>
              <a:t>identify the language of the input text, considering factors such as</a:t>
            </a:r>
          </a:p>
          <a:p>
            <a:pPr>
              <a:lnSpc>
                <a:spcPts val="4671"/>
              </a:lnSpc>
            </a:pPr>
            <a:r>
              <a:rPr lang="en-US" sz="3336">
                <a:solidFill>
                  <a:srgbClr val="000000"/>
                </a:solidFill>
                <a:latin typeface="Times New Roman"/>
              </a:rPr>
              <a:t> accuracy, precision, and recall.</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1048109" y="-95255"/>
            <a:ext cx="7335145" cy="10477510"/>
          </a:xfrm>
          <a:custGeom>
            <a:avLst/>
            <a:gdLst/>
            <a:ahLst/>
            <a:cxnLst/>
            <a:rect r="r" b="b" t="t" l="l"/>
            <a:pathLst>
              <a:path h="10477510" w="7335145">
                <a:moveTo>
                  <a:pt x="0" y="0"/>
                </a:moveTo>
                <a:lnTo>
                  <a:pt x="7335146" y="0"/>
                </a:lnTo>
                <a:lnTo>
                  <a:pt x="7335146" y="10477510"/>
                </a:lnTo>
                <a:lnTo>
                  <a:pt x="0" y="104775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2987338" y="3971925"/>
            <a:ext cx="5300662" cy="5715000"/>
          </a:xfrm>
          <a:custGeom>
            <a:avLst/>
            <a:gdLst/>
            <a:ahLst/>
            <a:cxnLst/>
            <a:rect r="r" b="b" t="t" l="l"/>
            <a:pathLst>
              <a:path h="5715000" w="5300662">
                <a:moveTo>
                  <a:pt x="0" y="0"/>
                </a:moveTo>
                <a:lnTo>
                  <a:pt x="5300662" y="0"/>
                </a:lnTo>
                <a:lnTo>
                  <a:pt x="5300662" y="5715000"/>
                </a:lnTo>
                <a:lnTo>
                  <a:pt x="0" y="5715000"/>
                </a:lnTo>
                <a:lnTo>
                  <a:pt x="0" y="0"/>
                </a:lnTo>
                <a:close/>
              </a:path>
            </a:pathLst>
          </a:custGeom>
          <a:blipFill>
            <a:blip r:embed="rId8"/>
            <a:stretch>
              <a:fillRect l="0" t="0" r="-7816" b="0"/>
            </a:stretch>
          </a:blipFill>
        </p:spPr>
      </p:sp>
      <p:sp>
        <p:nvSpPr>
          <p:cNvPr name="Freeform 6" id="6"/>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9"/>
            <a:stretch>
              <a:fillRect l="0" t="0" r="0" b="0"/>
            </a:stretch>
          </a:blipFill>
        </p:spPr>
      </p:sp>
      <p:sp>
        <p:nvSpPr>
          <p:cNvPr name="TextBox 7" id="7"/>
          <p:cNvSpPr txBox="true"/>
          <p:nvPr/>
        </p:nvSpPr>
        <p:spPr>
          <a:xfrm rot="0">
            <a:off x="1128713" y="9674633"/>
            <a:ext cx="2659732" cy="302714"/>
          </a:xfrm>
          <a:prstGeom prst="rect">
            <a:avLst/>
          </a:prstGeom>
        </p:spPr>
        <p:txBody>
          <a:bodyPr anchor="t" rtlCol="false" tIns="0" lIns="0" bIns="0" rIns="0">
            <a:spAutoFit/>
          </a:bodyPr>
          <a:lstStyle/>
          <a:p>
            <a:pPr algn="l">
              <a:lnSpc>
                <a:spcPts val="2362"/>
              </a:lnSpc>
            </a:pPr>
            <a:r>
              <a:rPr lang="en-US" sz="1687" spc="1">
                <a:solidFill>
                  <a:srgbClr val="2E83C3"/>
                </a:solidFill>
                <a:latin typeface="Trebuchet MS"/>
              </a:rPr>
              <a:t>3/21/2024</a:t>
            </a:r>
            <a:r>
              <a:rPr lang="en-US" sz="1687" spc="1">
                <a:solidFill>
                  <a:srgbClr val="2E83C3"/>
                </a:solidFill>
                <a:latin typeface="Trebuchet MS Bold"/>
              </a:rPr>
              <a:t>Annual Review</a:t>
            </a:r>
          </a:p>
        </p:txBody>
      </p:sp>
      <p:sp>
        <p:nvSpPr>
          <p:cNvPr name="TextBox 8" id="8"/>
          <p:cNvSpPr txBox="true"/>
          <p:nvPr/>
        </p:nvSpPr>
        <p:spPr>
          <a:xfrm rot="0">
            <a:off x="17087278" y="9674633"/>
            <a:ext cx="112300" cy="302714"/>
          </a:xfrm>
          <a:prstGeom prst="rect">
            <a:avLst/>
          </a:prstGeom>
        </p:spPr>
        <p:txBody>
          <a:bodyPr anchor="t" rtlCol="false" tIns="0" lIns="0" bIns="0" rIns="0">
            <a:spAutoFit/>
          </a:bodyPr>
          <a:lstStyle/>
          <a:p>
            <a:pPr algn="l">
              <a:lnSpc>
                <a:spcPts val="2362"/>
              </a:lnSpc>
            </a:pPr>
            <a:r>
              <a:rPr lang="en-US" sz="1687">
                <a:solidFill>
                  <a:srgbClr val="2E946B"/>
                </a:solidFill>
                <a:latin typeface="Trebuchet MS"/>
              </a:rPr>
              <a:t>5</a:t>
            </a:r>
          </a:p>
        </p:txBody>
      </p:sp>
      <p:sp>
        <p:nvSpPr>
          <p:cNvPr name="TextBox 9" id="9"/>
          <p:cNvSpPr txBox="true"/>
          <p:nvPr/>
        </p:nvSpPr>
        <p:spPr>
          <a:xfrm rot="0">
            <a:off x="1128712" y="1163564"/>
            <a:ext cx="7857125" cy="1094875"/>
          </a:xfrm>
          <a:prstGeom prst="rect">
            <a:avLst/>
          </a:prstGeom>
        </p:spPr>
        <p:txBody>
          <a:bodyPr anchor="t" rtlCol="false" tIns="0" lIns="0" bIns="0" rIns="0">
            <a:spAutoFit/>
          </a:bodyPr>
          <a:lstStyle/>
          <a:p>
            <a:pPr algn="l">
              <a:lnSpc>
                <a:spcPts val="8993"/>
              </a:lnSpc>
            </a:pPr>
            <a:r>
              <a:rPr lang="en-US" sz="6423">
                <a:solidFill>
                  <a:srgbClr val="000000"/>
                </a:solidFill>
                <a:latin typeface="Trebuchet MS Bold"/>
              </a:rPr>
              <a:t>PROJECT OVERVIEW</a:t>
            </a:r>
          </a:p>
        </p:txBody>
      </p:sp>
      <p:sp>
        <p:nvSpPr>
          <p:cNvPr name="TextBox 10" id="10"/>
          <p:cNvSpPr txBox="true"/>
          <p:nvPr/>
        </p:nvSpPr>
        <p:spPr>
          <a:xfrm rot="0">
            <a:off x="335756" y="3190875"/>
            <a:ext cx="14256425" cy="4688584"/>
          </a:xfrm>
          <a:prstGeom prst="rect">
            <a:avLst/>
          </a:prstGeom>
        </p:spPr>
        <p:txBody>
          <a:bodyPr anchor="t" rtlCol="false" tIns="0" lIns="0" bIns="0" rIns="0">
            <a:spAutoFit/>
          </a:bodyPr>
          <a:lstStyle/>
          <a:p>
            <a:pPr>
              <a:lnSpc>
                <a:spcPts val="4599"/>
              </a:lnSpc>
            </a:pPr>
            <a:r>
              <a:rPr lang="en-US" sz="3285">
                <a:solidFill>
                  <a:srgbClr val="000000"/>
                </a:solidFill>
                <a:latin typeface="Times New Roman"/>
              </a:rPr>
              <a:t>The Language Identification System project aims to develop an innovative</a:t>
            </a:r>
          </a:p>
          <a:p>
            <a:pPr>
              <a:lnSpc>
                <a:spcPts val="4599"/>
              </a:lnSpc>
            </a:pPr>
            <a:r>
              <a:rPr lang="en-US" sz="3285">
                <a:solidFill>
                  <a:srgbClr val="000000"/>
                </a:solidFill>
                <a:latin typeface="Times New Roman"/>
              </a:rPr>
              <a:t>system capable of automatically identifying the language of input text based on</a:t>
            </a:r>
          </a:p>
          <a:p>
            <a:pPr>
              <a:lnSpc>
                <a:spcPts val="4599"/>
              </a:lnSpc>
            </a:pPr>
            <a:r>
              <a:rPr lang="en-US" sz="3285">
                <a:solidFill>
                  <a:srgbClr val="000000"/>
                </a:solidFill>
                <a:latin typeface="Times New Roman"/>
              </a:rPr>
              <a:t>user-provided samples. </a:t>
            </a:r>
          </a:p>
          <a:p>
            <a:pPr>
              <a:lnSpc>
                <a:spcPts val="4599"/>
              </a:lnSpc>
            </a:pPr>
            <a:r>
              <a:rPr lang="en-US" sz="3285">
                <a:solidFill>
                  <a:srgbClr val="000000"/>
                </a:solidFill>
                <a:latin typeface="Times New Roman"/>
              </a:rPr>
              <a:t>Leveraging advanced machine learning techniques, particularly deep learning </a:t>
            </a:r>
          </a:p>
          <a:p>
            <a:pPr>
              <a:lnSpc>
                <a:spcPts val="4599"/>
              </a:lnSpc>
            </a:pPr>
            <a:r>
              <a:rPr lang="en-US" sz="3285">
                <a:solidFill>
                  <a:srgbClr val="000000"/>
                </a:solidFill>
                <a:latin typeface="Times New Roman"/>
              </a:rPr>
              <a:t>algorithmssuch as Long Short-Term Memory (LSTM)</a:t>
            </a:r>
          </a:p>
          <a:p>
            <a:pPr>
              <a:lnSpc>
                <a:spcPts val="4599"/>
              </a:lnSpc>
            </a:pPr>
            <a:r>
              <a:rPr lang="en-US" sz="3285">
                <a:solidFill>
                  <a:srgbClr val="000000"/>
                </a:solidFill>
                <a:latin typeface="Times New Roman"/>
              </a:rPr>
              <a:t>networks, this project addresses the need for a versatile tool that assists linguists,</a:t>
            </a:r>
          </a:p>
          <a:p>
            <a:pPr>
              <a:lnSpc>
                <a:spcPts val="4599"/>
              </a:lnSpc>
            </a:pPr>
            <a:r>
              <a:rPr lang="en-US" sz="3285">
                <a:solidFill>
                  <a:srgbClr val="000000"/>
                </a:solidFill>
                <a:latin typeface="Times New Roman"/>
              </a:rPr>
              <a:t>researchers, and language enthusiasts in analyzing and categorizing</a:t>
            </a:r>
          </a:p>
          <a:p>
            <a:pPr>
              <a:lnSpc>
                <a:spcPts val="4599"/>
              </a:lnSpc>
            </a:pPr>
            <a:r>
              <a:rPr lang="en-US" sz="3285">
                <a:solidFill>
                  <a:srgbClr val="000000"/>
                </a:solidFill>
                <a:latin typeface="Times New Roman"/>
              </a:rPr>
              <a:t> textual datainmultiple languages.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a:grpSpLocks noChangeAspect="true"/>
          </p:cNvGrpSpPr>
          <p:nvPr/>
        </p:nvGrpSpPr>
        <p:grpSpPr>
          <a:xfrm rot="0">
            <a:off x="1085850" y="9258300"/>
            <a:ext cx="3271838" cy="728662"/>
            <a:chOff x="0" y="0"/>
            <a:chExt cx="2181225" cy="485775"/>
          </a:xfrm>
        </p:grpSpPr>
        <p:sp>
          <p:nvSpPr>
            <p:cNvPr name="Freeform 4" id="4"/>
            <p:cNvSpPr/>
            <p:nvPr/>
          </p:nvSpPr>
          <p:spPr>
            <a:xfrm flipH="false" flipV="false" rot="0">
              <a:off x="0" y="0"/>
              <a:ext cx="2181225" cy="485775"/>
            </a:xfrm>
            <a:custGeom>
              <a:avLst/>
              <a:gdLst/>
              <a:ahLst/>
              <a:cxnLst/>
              <a:rect r="r" b="b" t="t" l="l"/>
              <a:pathLst>
                <a:path h="485775" w="2181225">
                  <a:moveTo>
                    <a:pt x="0" y="485775"/>
                  </a:moveTo>
                  <a:lnTo>
                    <a:pt x="2181225" y="485775"/>
                  </a:lnTo>
                  <a:lnTo>
                    <a:pt x="2181225" y="0"/>
                  </a:lnTo>
                  <a:lnTo>
                    <a:pt x="0" y="0"/>
                  </a:lnTo>
                  <a:lnTo>
                    <a:pt x="0" y="485775"/>
                  </a:lnTo>
                  <a:close/>
                </a:path>
              </a:pathLst>
            </a:custGeom>
            <a:solidFill>
              <a:srgbClr val="FFFFFF"/>
            </a:solidFill>
          </p:spPr>
        </p:sp>
      </p:grpSp>
      <p:sp>
        <p:nvSpPr>
          <p:cNvPr name="Freeform 5" id="5"/>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1048109" y="-95255"/>
            <a:ext cx="7335145" cy="10477510"/>
          </a:xfrm>
          <a:custGeom>
            <a:avLst/>
            <a:gdLst/>
            <a:ahLst/>
            <a:cxnLst/>
            <a:rect r="r" b="b" t="t" l="l"/>
            <a:pathLst>
              <a:path h="10477510" w="7335145">
                <a:moveTo>
                  <a:pt x="0" y="0"/>
                </a:moveTo>
                <a:lnTo>
                  <a:pt x="7335146" y="0"/>
                </a:lnTo>
                <a:lnTo>
                  <a:pt x="7335146" y="10477510"/>
                </a:lnTo>
                <a:lnTo>
                  <a:pt x="0" y="104775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1128713" y="9674633"/>
            <a:ext cx="2659732" cy="302714"/>
          </a:xfrm>
          <a:prstGeom prst="rect">
            <a:avLst/>
          </a:prstGeom>
        </p:spPr>
        <p:txBody>
          <a:bodyPr anchor="t" rtlCol="false" tIns="0" lIns="0" bIns="0" rIns="0">
            <a:spAutoFit/>
          </a:bodyPr>
          <a:lstStyle/>
          <a:p>
            <a:pPr algn="l">
              <a:lnSpc>
                <a:spcPts val="2362"/>
              </a:lnSpc>
            </a:pPr>
            <a:r>
              <a:rPr lang="en-US" sz="1687" spc="1">
                <a:solidFill>
                  <a:srgbClr val="2E83C3"/>
                </a:solidFill>
                <a:latin typeface="Trebuchet MS"/>
              </a:rPr>
              <a:t>3/21/2024</a:t>
            </a:r>
            <a:r>
              <a:rPr lang="en-US" sz="1687" spc="1">
                <a:solidFill>
                  <a:srgbClr val="2E83C3"/>
                </a:solidFill>
                <a:latin typeface="Trebuchet MS Bold"/>
              </a:rPr>
              <a:t>Annual Review</a:t>
            </a:r>
          </a:p>
        </p:txBody>
      </p:sp>
      <p:sp>
        <p:nvSpPr>
          <p:cNvPr name="TextBox 8" id="8"/>
          <p:cNvSpPr txBox="true"/>
          <p:nvPr/>
        </p:nvSpPr>
        <p:spPr>
          <a:xfrm rot="0">
            <a:off x="17087278" y="9674633"/>
            <a:ext cx="112300" cy="302714"/>
          </a:xfrm>
          <a:prstGeom prst="rect">
            <a:avLst/>
          </a:prstGeom>
        </p:spPr>
        <p:txBody>
          <a:bodyPr anchor="t" rtlCol="false" tIns="0" lIns="0" bIns="0" rIns="0">
            <a:spAutoFit/>
          </a:bodyPr>
          <a:lstStyle/>
          <a:p>
            <a:pPr algn="l">
              <a:lnSpc>
                <a:spcPts val="2362"/>
              </a:lnSpc>
            </a:pPr>
            <a:r>
              <a:rPr lang="en-US" sz="1687">
                <a:solidFill>
                  <a:srgbClr val="2E946B"/>
                </a:solidFill>
                <a:latin typeface="Trebuchet MS"/>
              </a:rPr>
              <a:t>6</a:t>
            </a:r>
          </a:p>
        </p:txBody>
      </p:sp>
      <p:sp>
        <p:nvSpPr>
          <p:cNvPr name="TextBox 9" id="9"/>
          <p:cNvSpPr txBox="true"/>
          <p:nvPr/>
        </p:nvSpPr>
        <p:spPr>
          <a:xfrm rot="0">
            <a:off x="1068234" y="1269983"/>
            <a:ext cx="7483464" cy="837181"/>
          </a:xfrm>
          <a:prstGeom prst="rect">
            <a:avLst/>
          </a:prstGeom>
        </p:spPr>
        <p:txBody>
          <a:bodyPr anchor="t" rtlCol="false" tIns="0" lIns="0" bIns="0" rIns="0">
            <a:spAutoFit/>
          </a:bodyPr>
          <a:lstStyle/>
          <a:p>
            <a:pPr algn="l">
              <a:lnSpc>
                <a:spcPts val="6782"/>
              </a:lnSpc>
            </a:pPr>
            <a:r>
              <a:rPr lang="en-US" sz="4844">
                <a:solidFill>
                  <a:srgbClr val="000000"/>
                </a:solidFill>
                <a:latin typeface="Trebuchet MS Bold"/>
              </a:rPr>
              <a:t>WHO ARE THE END USERS?</a:t>
            </a:r>
          </a:p>
        </p:txBody>
      </p:sp>
      <p:sp>
        <p:nvSpPr>
          <p:cNvPr name="TextBox 10" id="10"/>
          <p:cNvSpPr txBox="true"/>
          <p:nvPr/>
        </p:nvSpPr>
        <p:spPr>
          <a:xfrm rot="0">
            <a:off x="335756" y="3094870"/>
            <a:ext cx="14724472" cy="5542005"/>
          </a:xfrm>
          <a:prstGeom prst="rect">
            <a:avLst/>
          </a:prstGeom>
        </p:spPr>
        <p:txBody>
          <a:bodyPr anchor="t" rtlCol="false" tIns="0" lIns="0" bIns="0" rIns="0">
            <a:spAutoFit/>
          </a:bodyPr>
          <a:lstStyle/>
          <a:p>
            <a:pPr algn="ctr">
              <a:lnSpc>
                <a:spcPts val="4810"/>
              </a:lnSpc>
            </a:pPr>
            <a:r>
              <a:rPr lang="en-US" sz="3435">
                <a:solidFill>
                  <a:srgbClr val="000000"/>
                </a:solidFill>
                <a:latin typeface="Times New Roman"/>
              </a:rPr>
              <a:t>The end users of language identification systems can vary depending on the specific application and context. Here are some potential end users:</a:t>
            </a:r>
          </a:p>
          <a:p>
            <a:pPr marL="741796" indent="-370898" lvl="1">
              <a:lnSpc>
                <a:spcPts val="4810"/>
              </a:lnSpc>
              <a:buFont typeface="Arial"/>
              <a:buChar char="•"/>
            </a:pPr>
            <a:r>
              <a:rPr lang="en-US" sz="3435">
                <a:solidFill>
                  <a:srgbClr val="000000"/>
                </a:solidFill>
                <a:latin typeface="Times New Roman"/>
              </a:rPr>
              <a:t>Software Developer</a:t>
            </a:r>
          </a:p>
          <a:p>
            <a:pPr marL="741796" indent="-370898" lvl="1">
              <a:lnSpc>
                <a:spcPts val="4810"/>
              </a:lnSpc>
              <a:buFont typeface="Arial"/>
              <a:buChar char="•"/>
            </a:pPr>
            <a:r>
              <a:rPr lang="en-US" sz="3435">
                <a:solidFill>
                  <a:srgbClr val="000000"/>
                </a:solidFill>
                <a:latin typeface="Times New Roman"/>
              </a:rPr>
              <a:t>Content Moderators</a:t>
            </a:r>
          </a:p>
          <a:p>
            <a:pPr marL="741796" indent="-370898" lvl="1">
              <a:lnSpc>
                <a:spcPts val="4810"/>
              </a:lnSpc>
              <a:buFont typeface="Arial"/>
              <a:buChar char="•"/>
            </a:pPr>
            <a:r>
              <a:rPr lang="en-US" sz="3435">
                <a:solidFill>
                  <a:srgbClr val="000000"/>
                </a:solidFill>
                <a:latin typeface="Times New Roman"/>
              </a:rPr>
              <a:t>Language Service Providers</a:t>
            </a:r>
          </a:p>
          <a:p>
            <a:pPr marL="741796" indent="-370898" lvl="1">
              <a:lnSpc>
                <a:spcPts val="4810"/>
              </a:lnSpc>
              <a:buFont typeface="Arial"/>
              <a:buChar char="•"/>
            </a:pPr>
            <a:r>
              <a:rPr lang="en-US" sz="3435">
                <a:solidFill>
                  <a:srgbClr val="000000"/>
                </a:solidFill>
                <a:latin typeface="Times New Roman"/>
              </a:rPr>
              <a:t>Researchers</a:t>
            </a:r>
          </a:p>
          <a:p>
            <a:pPr marL="741796" indent="-370898" lvl="1">
              <a:lnSpc>
                <a:spcPts val="4810"/>
              </a:lnSpc>
              <a:buFont typeface="Arial"/>
              <a:buChar char="•"/>
            </a:pPr>
            <a:r>
              <a:rPr lang="en-US" sz="3435">
                <a:solidFill>
                  <a:srgbClr val="000000"/>
                </a:solidFill>
                <a:latin typeface="Times New Roman"/>
              </a:rPr>
              <a:t>Global Enterprises</a:t>
            </a:r>
          </a:p>
          <a:p>
            <a:pPr marL="741796" indent="-370898" lvl="1">
              <a:lnSpc>
                <a:spcPts val="4810"/>
              </a:lnSpc>
              <a:buFont typeface="Arial"/>
              <a:buChar char="•"/>
            </a:pPr>
            <a:r>
              <a:rPr lang="en-US" sz="3435">
                <a:solidFill>
                  <a:srgbClr val="000000"/>
                </a:solidFill>
                <a:latin typeface="Times New Roman"/>
              </a:rPr>
              <a:t>Government Agencies</a:t>
            </a:r>
          </a:p>
          <a:p>
            <a:pPr marL="741796" indent="-370898" lvl="1">
              <a:lnSpc>
                <a:spcPts val="4810"/>
              </a:lnSpc>
              <a:buFont typeface="Arial"/>
              <a:buChar char="•"/>
            </a:pPr>
            <a:r>
              <a:rPr lang="en-US" sz="3435">
                <a:solidFill>
                  <a:srgbClr val="000000"/>
                </a:solidFill>
                <a:latin typeface="Times New Roman"/>
              </a:rPr>
              <a:t>Educational Institutions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037556" y="2300288"/>
            <a:ext cx="471488" cy="485775"/>
          </a:xfrm>
          <a:custGeom>
            <a:avLst/>
            <a:gdLst/>
            <a:ahLst/>
            <a:cxnLst/>
            <a:rect r="r" b="b" t="t" l="l"/>
            <a:pathLst>
              <a:path h="485775" w="471488">
                <a:moveTo>
                  <a:pt x="0" y="0"/>
                </a:moveTo>
                <a:lnTo>
                  <a:pt x="471488" y="0"/>
                </a:lnTo>
                <a:lnTo>
                  <a:pt x="471488" y="485774"/>
                </a:lnTo>
                <a:lnTo>
                  <a:pt x="0" y="48577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1048109" y="-95255"/>
            <a:ext cx="7335145" cy="10477510"/>
          </a:xfrm>
          <a:custGeom>
            <a:avLst/>
            <a:gdLst/>
            <a:ahLst/>
            <a:cxnLst/>
            <a:rect r="r" b="b" t="t" l="l"/>
            <a:pathLst>
              <a:path h="10477510" w="7335145">
                <a:moveTo>
                  <a:pt x="0" y="0"/>
                </a:moveTo>
                <a:lnTo>
                  <a:pt x="7335146" y="0"/>
                </a:lnTo>
                <a:lnTo>
                  <a:pt x="7335146" y="10477510"/>
                </a:lnTo>
                <a:lnTo>
                  <a:pt x="0" y="104775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3958656" y="2707481"/>
            <a:ext cx="4043362" cy="4872038"/>
          </a:xfrm>
          <a:custGeom>
            <a:avLst/>
            <a:gdLst/>
            <a:ahLst/>
            <a:cxnLst/>
            <a:rect r="r" b="b" t="t" l="l"/>
            <a:pathLst>
              <a:path h="4872038" w="4043362">
                <a:moveTo>
                  <a:pt x="0" y="0"/>
                </a:moveTo>
                <a:lnTo>
                  <a:pt x="4043362" y="0"/>
                </a:lnTo>
                <a:lnTo>
                  <a:pt x="4043362" y="4872038"/>
                </a:lnTo>
                <a:lnTo>
                  <a:pt x="0" y="4872038"/>
                </a:lnTo>
                <a:lnTo>
                  <a:pt x="0" y="0"/>
                </a:lnTo>
                <a:close/>
              </a:path>
            </a:pathLst>
          </a:custGeom>
          <a:blipFill>
            <a:blip r:embed="rId8"/>
            <a:stretch>
              <a:fillRect l="0" t="0" r="0" b="0"/>
            </a:stretch>
          </a:blipFill>
        </p:spPr>
      </p:sp>
      <p:sp>
        <p:nvSpPr>
          <p:cNvPr name="Freeform 6" id="6"/>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9"/>
            <a:stretch>
              <a:fillRect l="0" t="0" r="0" b="0"/>
            </a:stretch>
          </a:blipFill>
        </p:spPr>
      </p:sp>
      <p:sp>
        <p:nvSpPr>
          <p:cNvPr name="TextBox 7" id="7"/>
          <p:cNvSpPr txBox="true"/>
          <p:nvPr/>
        </p:nvSpPr>
        <p:spPr>
          <a:xfrm rot="0">
            <a:off x="1128713" y="9674633"/>
            <a:ext cx="2659732" cy="302714"/>
          </a:xfrm>
          <a:prstGeom prst="rect">
            <a:avLst/>
          </a:prstGeom>
        </p:spPr>
        <p:txBody>
          <a:bodyPr anchor="t" rtlCol="false" tIns="0" lIns="0" bIns="0" rIns="0">
            <a:spAutoFit/>
          </a:bodyPr>
          <a:lstStyle/>
          <a:p>
            <a:pPr algn="l">
              <a:lnSpc>
                <a:spcPts val="2362"/>
              </a:lnSpc>
            </a:pPr>
            <a:r>
              <a:rPr lang="en-US" sz="1687" spc="1">
                <a:solidFill>
                  <a:srgbClr val="2E83C3"/>
                </a:solidFill>
                <a:latin typeface="Trebuchet MS"/>
              </a:rPr>
              <a:t>3/21/2024</a:t>
            </a:r>
            <a:r>
              <a:rPr lang="en-US" sz="1687" spc="1">
                <a:solidFill>
                  <a:srgbClr val="2E83C3"/>
                </a:solidFill>
                <a:latin typeface="Trebuchet MS Bold"/>
              </a:rPr>
              <a:t>Annual Review</a:t>
            </a:r>
          </a:p>
        </p:txBody>
      </p:sp>
      <p:sp>
        <p:nvSpPr>
          <p:cNvPr name="TextBox 8" id="8"/>
          <p:cNvSpPr txBox="true"/>
          <p:nvPr/>
        </p:nvSpPr>
        <p:spPr>
          <a:xfrm rot="0">
            <a:off x="17087278" y="9674633"/>
            <a:ext cx="112300" cy="302714"/>
          </a:xfrm>
          <a:prstGeom prst="rect">
            <a:avLst/>
          </a:prstGeom>
        </p:spPr>
        <p:txBody>
          <a:bodyPr anchor="t" rtlCol="false" tIns="0" lIns="0" bIns="0" rIns="0">
            <a:spAutoFit/>
          </a:bodyPr>
          <a:lstStyle/>
          <a:p>
            <a:pPr algn="l">
              <a:lnSpc>
                <a:spcPts val="2362"/>
              </a:lnSpc>
            </a:pPr>
            <a:r>
              <a:rPr lang="en-US" sz="1687">
                <a:solidFill>
                  <a:srgbClr val="2E946B"/>
                </a:solidFill>
                <a:latin typeface="Trebuchet MS"/>
              </a:rPr>
              <a:t>7</a:t>
            </a:r>
          </a:p>
        </p:txBody>
      </p:sp>
      <p:sp>
        <p:nvSpPr>
          <p:cNvPr name="TextBox 9" id="9"/>
          <p:cNvSpPr txBox="true"/>
          <p:nvPr/>
        </p:nvSpPr>
        <p:spPr>
          <a:xfrm rot="0">
            <a:off x="856293" y="1221219"/>
            <a:ext cx="14607226" cy="922206"/>
          </a:xfrm>
          <a:prstGeom prst="rect">
            <a:avLst/>
          </a:prstGeom>
        </p:spPr>
        <p:txBody>
          <a:bodyPr anchor="t" rtlCol="false" tIns="0" lIns="0" bIns="0" rIns="0">
            <a:spAutoFit/>
          </a:bodyPr>
          <a:lstStyle/>
          <a:p>
            <a:pPr algn="l">
              <a:lnSpc>
                <a:spcPts val="7570"/>
              </a:lnSpc>
            </a:pPr>
            <a:r>
              <a:rPr lang="en-US" sz="5407">
                <a:solidFill>
                  <a:srgbClr val="000000"/>
                </a:solidFill>
                <a:latin typeface="Trebuchet MS Bold"/>
              </a:rPr>
              <a:t>YOUR SOLUTION AND ITS VALUE PROPOSITION</a:t>
            </a:r>
          </a:p>
        </p:txBody>
      </p:sp>
      <p:sp>
        <p:nvSpPr>
          <p:cNvPr name="TextBox 10" id="10"/>
          <p:cNvSpPr txBox="true"/>
          <p:nvPr/>
        </p:nvSpPr>
        <p:spPr>
          <a:xfrm rot="0">
            <a:off x="671512" y="2095800"/>
            <a:ext cx="13834393" cy="8165832"/>
          </a:xfrm>
          <a:prstGeom prst="rect">
            <a:avLst/>
          </a:prstGeom>
        </p:spPr>
        <p:txBody>
          <a:bodyPr anchor="t" rtlCol="false" tIns="0" lIns="0" bIns="0" rIns="0">
            <a:spAutoFit/>
          </a:bodyPr>
          <a:lstStyle/>
          <a:p>
            <a:pPr algn="ctr">
              <a:lnSpc>
                <a:spcPts val="2829"/>
              </a:lnSpc>
            </a:pPr>
          </a:p>
          <a:p>
            <a:pPr marL="690877" indent="-345439" lvl="1">
              <a:lnSpc>
                <a:spcPts val="4479"/>
              </a:lnSpc>
              <a:buAutoNum type="arabicPeriod" startAt="1"/>
            </a:pPr>
            <a:r>
              <a:rPr lang="en-US" sz="3199">
                <a:solidFill>
                  <a:srgbClr val="000000"/>
                </a:solidFill>
                <a:latin typeface="Times New Roman Semi-Bold"/>
              </a:rPr>
              <a:t>Accuracy and Reliability:</a:t>
            </a:r>
            <a:r>
              <a:rPr lang="en-US" sz="3199">
                <a:solidFill>
                  <a:srgbClr val="000000"/>
                </a:solidFill>
                <a:latin typeface="Times New Roman"/>
              </a:rPr>
              <a:t> Our solution utilizes state-of-the-art machine learning techniques, including deep learning models such as transformers, to achieve high accuracy and reliability in language identification. </a:t>
            </a:r>
          </a:p>
          <a:p>
            <a:pPr marL="690877" indent="-345439" lvl="1">
              <a:lnSpc>
                <a:spcPts val="4479"/>
              </a:lnSpc>
              <a:buAutoNum type="arabicPeriod" startAt="1"/>
            </a:pPr>
            <a:r>
              <a:rPr lang="en-US" sz="3199">
                <a:solidFill>
                  <a:srgbClr val="000000"/>
                </a:solidFill>
                <a:latin typeface="Times New Roman Semi-Bold"/>
              </a:rPr>
              <a:t>Scalability and Adaptability:</a:t>
            </a:r>
            <a:r>
              <a:rPr lang="en-US" sz="3199">
                <a:solidFill>
                  <a:srgbClr val="000000"/>
                </a:solidFill>
                <a:latin typeface="Times New Roman"/>
              </a:rPr>
              <a:t> Our solution is designed to scale and adapt to diverse linguistic contexts and evolving language landscapes. </a:t>
            </a:r>
          </a:p>
          <a:p>
            <a:pPr marL="690877" indent="-345439" lvl="1">
              <a:lnSpc>
                <a:spcPts val="4479"/>
              </a:lnSpc>
              <a:buAutoNum type="arabicPeriod" startAt="1"/>
            </a:pPr>
            <a:r>
              <a:rPr lang="en-US" sz="3199">
                <a:solidFill>
                  <a:srgbClr val="000000"/>
                </a:solidFill>
                <a:latin typeface="Times New Roman Semi-Bold"/>
              </a:rPr>
              <a:t>Efficiency and Speed:</a:t>
            </a:r>
            <a:r>
              <a:rPr lang="en-US" sz="3199">
                <a:solidFill>
                  <a:srgbClr val="000000"/>
                </a:solidFill>
                <a:latin typeface="Times New Roman"/>
              </a:rPr>
              <a:t> Our solution offers fast and efficient language identification capabilities, enabling real-time or batch processing of large volumes of text data. </a:t>
            </a:r>
          </a:p>
          <a:p>
            <a:pPr marL="690877" indent="-345439" lvl="1">
              <a:lnSpc>
                <a:spcPts val="4479"/>
              </a:lnSpc>
              <a:buAutoNum type="arabicPeriod" startAt="1"/>
            </a:pPr>
            <a:r>
              <a:rPr lang="en-US" sz="3199">
                <a:solidFill>
                  <a:srgbClr val="000000"/>
                </a:solidFill>
                <a:latin typeface="Times New Roman Semi-Bold"/>
              </a:rPr>
              <a:t>Customization and Integration:</a:t>
            </a:r>
            <a:r>
              <a:rPr lang="en-US" sz="3199">
                <a:solidFill>
                  <a:srgbClr val="000000"/>
                </a:solidFill>
                <a:latin typeface="Times New Roman"/>
              </a:rPr>
              <a:t> Our solution can be customized and integrated into existing workflows, applications, and platforms to meet specific business requirements. </a:t>
            </a:r>
          </a:p>
          <a:p>
            <a:pPr marL="690877" indent="-345439" lvl="1">
              <a:lnSpc>
                <a:spcPts val="4479"/>
              </a:lnSpc>
              <a:buAutoNum type="arabicPeriod" startAt="1"/>
            </a:pPr>
            <a:r>
              <a:rPr lang="en-US" sz="3199">
                <a:solidFill>
                  <a:srgbClr val="000000"/>
                </a:solidFill>
                <a:latin typeface="Times New Roman Semi-Bold"/>
              </a:rPr>
              <a:t>Privacy and Compliance:</a:t>
            </a:r>
            <a:r>
              <a:rPr lang="en-US" sz="3199">
                <a:solidFill>
                  <a:srgbClr val="000000"/>
                </a:solidFill>
                <a:latin typeface="Times New Roman"/>
              </a:rPr>
              <a:t> We prioritize data privacy and compliance with regulatory requirements such as GDPR.</a:t>
            </a:r>
          </a:p>
          <a:p>
            <a:pPr algn="ctr">
              <a:lnSpc>
                <a:spcPts val="4199"/>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1048109" y="-95255"/>
            <a:ext cx="7335145" cy="10477510"/>
          </a:xfrm>
          <a:custGeom>
            <a:avLst/>
            <a:gdLst/>
            <a:ahLst/>
            <a:cxnLst/>
            <a:rect r="r" b="b" t="t" l="l"/>
            <a:pathLst>
              <a:path h="10477510" w="7335145">
                <a:moveTo>
                  <a:pt x="0" y="0"/>
                </a:moveTo>
                <a:lnTo>
                  <a:pt x="7335146" y="0"/>
                </a:lnTo>
                <a:lnTo>
                  <a:pt x="7335146" y="10477510"/>
                </a:lnTo>
                <a:lnTo>
                  <a:pt x="0" y="104775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00012" y="5072062"/>
            <a:ext cx="3700462" cy="5129212"/>
          </a:xfrm>
          <a:custGeom>
            <a:avLst/>
            <a:gdLst/>
            <a:ahLst/>
            <a:cxnLst/>
            <a:rect r="r" b="b" t="t" l="l"/>
            <a:pathLst>
              <a:path h="5129212" w="3700462">
                <a:moveTo>
                  <a:pt x="0" y="0"/>
                </a:moveTo>
                <a:lnTo>
                  <a:pt x="3700463" y="0"/>
                </a:lnTo>
                <a:lnTo>
                  <a:pt x="3700463" y="5129213"/>
                </a:lnTo>
                <a:lnTo>
                  <a:pt x="0" y="5129213"/>
                </a:lnTo>
                <a:lnTo>
                  <a:pt x="0" y="0"/>
                </a:lnTo>
                <a:close/>
              </a:path>
            </a:pathLst>
          </a:custGeom>
          <a:blipFill>
            <a:blip r:embed="rId8"/>
            <a:stretch>
              <a:fillRect l="0" t="0" r="0" b="0"/>
            </a:stretch>
          </a:blipFill>
        </p:spPr>
      </p:sp>
      <p:sp>
        <p:nvSpPr>
          <p:cNvPr name="TextBox 6" id="6"/>
          <p:cNvSpPr txBox="true"/>
          <p:nvPr/>
        </p:nvSpPr>
        <p:spPr>
          <a:xfrm rot="0">
            <a:off x="1128713" y="9674633"/>
            <a:ext cx="2659732" cy="302714"/>
          </a:xfrm>
          <a:prstGeom prst="rect">
            <a:avLst/>
          </a:prstGeom>
        </p:spPr>
        <p:txBody>
          <a:bodyPr anchor="t" rtlCol="false" tIns="0" lIns="0" bIns="0" rIns="0">
            <a:spAutoFit/>
          </a:bodyPr>
          <a:lstStyle/>
          <a:p>
            <a:pPr algn="l">
              <a:lnSpc>
                <a:spcPts val="2362"/>
              </a:lnSpc>
            </a:pPr>
            <a:r>
              <a:rPr lang="en-US" sz="1687" spc="1">
                <a:solidFill>
                  <a:srgbClr val="2E83C3"/>
                </a:solidFill>
                <a:latin typeface="Trebuchet MS"/>
              </a:rPr>
              <a:t>3/21/2024</a:t>
            </a:r>
            <a:r>
              <a:rPr lang="en-US" sz="1687" spc="1">
                <a:solidFill>
                  <a:srgbClr val="2E83C3"/>
                </a:solidFill>
                <a:latin typeface="Trebuchet MS Bold"/>
              </a:rPr>
              <a:t>Annual Review</a:t>
            </a:r>
          </a:p>
        </p:txBody>
      </p:sp>
      <p:sp>
        <p:nvSpPr>
          <p:cNvPr name="TextBox 7" id="7"/>
          <p:cNvSpPr txBox="true"/>
          <p:nvPr/>
        </p:nvSpPr>
        <p:spPr>
          <a:xfrm rot="0">
            <a:off x="17087278" y="9674633"/>
            <a:ext cx="112300" cy="302714"/>
          </a:xfrm>
          <a:prstGeom prst="rect">
            <a:avLst/>
          </a:prstGeom>
        </p:spPr>
        <p:txBody>
          <a:bodyPr anchor="t" rtlCol="false" tIns="0" lIns="0" bIns="0" rIns="0">
            <a:spAutoFit/>
          </a:bodyPr>
          <a:lstStyle/>
          <a:p>
            <a:pPr algn="l">
              <a:lnSpc>
                <a:spcPts val="2362"/>
              </a:lnSpc>
            </a:pPr>
            <a:r>
              <a:rPr lang="en-US" sz="1687">
                <a:solidFill>
                  <a:srgbClr val="2E946B"/>
                </a:solidFill>
                <a:latin typeface="Trebuchet MS"/>
              </a:rPr>
              <a:t>8</a:t>
            </a:r>
          </a:p>
        </p:txBody>
      </p:sp>
      <p:sp>
        <p:nvSpPr>
          <p:cNvPr name="TextBox 8" id="8"/>
          <p:cNvSpPr txBox="true"/>
          <p:nvPr/>
        </p:nvSpPr>
        <p:spPr>
          <a:xfrm rot="0">
            <a:off x="1128712" y="901517"/>
            <a:ext cx="11276967" cy="1094303"/>
          </a:xfrm>
          <a:prstGeom prst="rect">
            <a:avLst/>
          </a:prstGeom>
        </p:spPr>
        <p:txBody>
          <a:bodyPr anchor="t" rtlCol="false" tIns="0" lIns="0" bIns="0" rIns="0">
            <a:spAutoFit/>
          </a:bodyPr>
          <a:lstStyle/>
          <a:p>
            <a:pPr algn="l">
              <a:lnSpc>
                <a:spcPts val="8987"/>
              </a:lnSpc>
            </a:pPr>
            <a:r>
              <a:rPr lang="en-US" sz="6419" spc="12">
                <a:solidFill>
                  <a:srgbClr val="000000"/>
                </a:solidFill>
                <a:latin typeface="Trebuchet MS Bold"/>
              </a:rPr>
              <a:t>THE WOW IN YOUR SOLUTION</a:t>
            </a:r>
          </a:p>
        </p:txBody>
      </p:sp>
      <p:sp>
        <p:nvSpPr>
          <p:cNvPr name="TextBox 9" id="9"/>
          <p:cNvSpPr txBox="true"/>
          <p:nvPr/>
        </p:nvSpPr>
        <p:spPr>
          <a:xfrm rot="0">
            <a:off x="3405563" y="1992961"/>
            <a:ext cx="11887411" cy="8962625"/>
          </a:xfrm>
          <a:prstGeom prst="rect">
            <a:avLst/>
          </a:prstGeom>
        </p:spPr>
        <p:txBody>
          <a:bodyPr anchor="t" rtlCol="false" tIns="0" lIns="0" bIns="0" rIns="0">
            <a:spAutoFit/>
          </a:bodyPr>
          <a:lstStyle/>
          <a:p>
            <a:pPr>
              <a:lnSpc>
                <a:spcPts val="5307"/>
              </a:lnSpc>
            </a:pPr>
          </a:p>
          <a:p>
            <a:pPr marL="710477" indent="-355238" lvl="1">
              <a:lnSpc>
                <a:spcPts val="4607"/>
              </a:lnSpc>
              <a:buFont typeface="Arial"/>
              <a:buChar char="•"/>
            </a:pPr>
            <a:r>
              <a:rPr lang="en-US" sz="3290">
                <a:solidFill>
                  <a:srgbClr val="000000"/>
                </a:solidFill>
                <a:latin typeface="Times New Roman Bold"/>
              </a:rPr>
              <a:t>Unmatched Accuracy:</a:t>
            </a:r>
            <a:r>
              <a:rPr lang="en-US" sz="3290">
                <a:solidFill>
                  <a:srgbClr val="000000"/>
                </a:solidFill>
                <a:latin typeface="Times New Roman"/>
              </a:rPr>
              <a:t> Our solution achieves near-human-level accuracy in identifying languages from diverse text sources, ensuring precise results even in complex scenarios.</a:t>
            </a:r>
          </a:p>
          <a:p>
            <a:pPr marL="667298" indent="-333649" lvl="1">
              <a:lnSpc>
                <a:spcPts val="4327"/>
              </a:lnSpc>
              <a:buFont typeface="Arial"/>
              <a:buChar char="•"/>
            </a:pPr>
            <a:r>
              <a:rPr lang="en-US" sz="3090">
                <a:solidFill>
                  <a:srgbClr val="000000"/>
                </a:solidFill>
                <a:latin typeface="Times New Roman Bold"/>
              </a:rPr>
              <a:t>Continuous Learning</a:t>
            </a:r>
            <a:r>
              <a:rPr lang="en-US" sz="3090">
                <a:solidFill>
                  <a:srgbClr val="000000"/>
                </a:solidFill>
                <a:latin typeface="Times New Roman"/>
              </a:rPr>
              <a:t>: Our solution continuously learns and adapts to new languages, dialects, and linguistic variations, staying ahead of emerging trends and evolving linguistic landscapes.</a:t>
            </a:r>
          </a:p>
          <a:p>
            <a:pPr marL="667298" indent="-333649" lvl="1">
              <a:lnSpc>
                <a:spcPts val="4327"/>
              </a:lnSpc>
              <a:buFont typeface="Arial"/>
              <a:buChar char="•"/>
            </a:pPr>
            <a:r>
              <a:rPr lang="en-US" sz="3090">
                <a:solidFill>
                  <a:srgbClr val="000000"/>
                </a:solidFill>
                <a:latin typeface="Times New Roman Bold"/>
              </a:rPr>
              <a:t>User-Friendly Integration</a:t>
            </a:r>
            <a:r>
              <a:rPr lang="en-US" sz="3090">
                <a:solidFill>
                  <a:srgbClr val="000000"/>
                </a:solidFill>
                <a:latin typeface="Times New Roman"/>
              </a:rPr>
              <a:t>: Intuitive APIs, SDKs, and documentation make integration effortless, catering to developers of all skill levels and seamlessly fitting into existing workflows.</a:t>
            </a:r>
          </a:p>
          <a:p>
            <a:pPr marL="667298" indent="-333649" lvl="1">
              <a:lnSpc>
                <a:spcPts val="4327"/>
              </a:lnSpc>
              <a:buFont typeface="Arial"/>
              <a:buChar char="•"/>
            </a:pPr>
            <a:r>
              <a:rPr lang="en-US" sz="3090">
                <a:solidFill>
                  <a:srgbClr val="000000"/>
                </a:solidFill>
                <a:latin typeface="Times New Roman Bold"/>
              </a:rPr>
              <a:t>Scalability</a:t>
            </a:r>
            <a:r>
              <a:rPr lang="en-US" sz="3090">
                <a:solidFill>
                  <a:srgbClr val="000000"/>
                </a:solidFill>
                <a:latin typeface="Times New Roman"/>
              </a:rPr>
              <a:t>: Whether analyzing small text snippets or processing massive datasets, our solution scales effortlessly to meet the demands of any use case, ensuring consistent performance and reliability.</a:t>
            </a:r>
          </a:p>
          <a:p>
            <a:pPr>
              <a:lnSpc>
                <a:spcPts val="4187"/>
              </a:lnSpc>
            </a:pPr>
          </a:p>
          <a:p>
            <a:pPr>
              <a:lnSpc>
                <a:spcPts val="4187"/>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1048109" y="-95255"/>
            <a:ext cx="7335145" cy="10477510"/>
          </a:xfrm>
          <a:custGeom>
            <a:avLst/>
            <a:gdLst/>
            <a:ahLst/>
            <a:cxnLst/>
            <a:rect r="r" b="b" t="t" l="l"/>
            <a:pathLst>
              <a:path h="10477510" w="7335145">
                <a:moveTo>
                  <a:pt x="0" y="0"/>
                </a:moveTo>
                <a:lnTo>
                  <a:pt x="7335146" y="0"/>
                </a:lnTo>
                <a:lnTo>
                  <a:pt x="7335146" y="10477510"/>
                </a:lnTo>
                <a:lnTo>
                  <a:pt x="0" y="104775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8"/>
            <a:stretch>
              <a:fillRect l="0" t="0" r="0" b="0"/>
            </a:stretch>
          </a:blipFill>
        </p:spPr>
      </p:sp>
      <p:sp>
        <p:nvSpPr>
          <p:cNvPr name="TextBox 6" id="6"/>
          <p:cNvSpPr txBox="true"/>
          <p:nvPr/>
        </p:nvSpPr>
        <p:spPr>
          <a:xfrm rot="0">
            <a:off x="1128713" y="9674633"/>
            <a:ext cx="2659732" cy="302714"/>
          </a:xfrm>
          <a:prstGeom prst="rect">
            <a:avLst/>
          </a:prstGeom>
        </p:spPr>
        <p:txBody>
          <a:bodyPr anchor="t" rtlCol="false" tIns="0" lIns="0" bIns="0" rIns="0">
            <a:spAutoFit/>
          </a:bodyPr>
          <a:lstStyle/>
          <a:p>
            <a:pPr algn="l">
              <a:lnSpc>
                <a:spcPts val="2362"/>
              </a:lnSpc>
            </a:pPr>
            <a:r>
              <a:rPr lang="en-US" sz="1687" spc="1">
                <a:solidFill>
                  <a:srgbClr val="2E83C3"/>
                </a:solidFill>
                <a:latin typeface="Trebuchet MS"/>
              </a:rPr>
              <a:t>3/21/2024</a:t>
            </a:r>
            <a:r>
              <a:rPr lang="en-US" sz="1687" spc="1">
                <a:solidFill>
                  <a:srgbClr val="2E83C3"/>
                </a:solidFill>
                <a:latin typeface="Trebuchet MS Bold"/>
              </a:rPr>
              <a:t>Annual Review</a:t>
            </a:r>
          </a:p>
        </p:txBody>
      </p:sp>
      <p:sp>
        <p:nvSpPr>
          <p:cNvPr name="TextBox 7" id="7"/>
          <p:cNvSpPr txBox="true"/>
          <p:nvPr/>
        </p:nvSpPr>
        <p:spPr>
          <a:xfrm rot="0">
            <a:off x="17087278" y="9674633"/>
            <a:ext cx="112300" cy="302714"/>
          </a:xfrm>
          <a:prstGeom prst="rect">
            <a:avLst/>
          </a:prstGeom>
        </p:spPr>
        <p:txBody>
          <a:bodyPr anchor="t" rtlCol="false" tIns="0" lIns="0" bIns="0" rIns="0">
            <a:spAutoFit/>
          </a:bodyPr>
          <a:lstStyle/>
          <a:p>
            <a:pPr algn="l">
              <a:lnSpc>
                <a:spcPts val="2362"/>
              </a:lnSpc>
            </a:pPr>
            <a:r>
              <a:rPr lang="en-US" sz="1687">
                <a:solidFill>
                  <a:srgbClr val="2E946B"/>
                </a:solidFill>
                <a:latin typeface="Trebuchet MS"/>
              </a:rPr>
              <a:t>9</a:t>
            </a:r>
          </a:p>
        </p:txBody>
      </p:sp>
      <p:sp>
        <p:nvSpPr>
          <p:cNvPr name="TextBox 8" id="8"/>
          <p:cNvSpPr txBox="true"/>
          <p:nvPr/>
        </p:nvSpPr>
        <p:spPr>
          <a:xfrm rot="0">
            <a:off x="1128712" y="339728"/>
            <a:ext cx="4917086" cy="1232968"/>
          </a:xfrm>
          <a:prstGeom prst="rect">
            <a:avLst/>
          </a:prstGeom>
        </p:spPr>
        <p:txBody>
          <a:bodyPr anchor="t" rtlCol="false" tIns="0" lIns="0" bIns="0" rIns="0">
            <a:spAutoFit/>
          </a:bodyPr>
          <a:lstStyle/>
          <a:p>
            <a:pPr algn="l">
              <a:lnSpc>
                <a:spcPts val="10095"/>
              </a:lnSpc>
            </a:pPr>
            <a:r>
              <a:rPr lang="en-US" sz="7211">
                <a:solidFill>
                  <a:srgbClr val="000000"/>
                </a:solidFill>
                <a:latin typeface="Trebuchet MS Bold"/>
              </a:rPr>
              <a:t>MODELLING</a:t>
            </a:r>
          </a:p>
        </p:txBody>
      </p:sp>
      <p:sp>
        <p:nvSpPr>
          <p:cNvPr name="TextBox 9" id="9"/>
          <p:cNvSpPr txBox="true"/>
          <p:nvPr/>
        </p:nvSpPr>
        <p:spPr>
          <a:xfrm rot="0">
            <a:off x="577453" y="1791348"/>
            <a:ext cx="17805802" cy="11189831"/>
          </a:xfrm>
          <a:prstGeom prst="rect">
            <a:avLst/>
          </a:prstGeom>
        </p:spPr>
        <p:txBody>
          <a:bodyPr anchor="t" rtlCol="false" tIns="0" lIns="0" bIns="0" rIns="0">
            <a:spAutoFit/>
          </a:bodyPr>
          <a:lstStyle/>
          <a:p>
            <a:pPr>
              <a:lnSpc>
                <a:spcPts val="4732"/>
              </a:lnSpc>
            </a:pPr>
          </a:p>
          <a:p>
            <a:pPr>
              <a:lnSpc>
                <a:spcPts val="4872"/>
              </a:lnSpc>
            </a:pPr>
            <a:r>
              <a:rPr lang="en-US" sz="3480">
                <a:solidFill>
                  <a:srgbClr val="000000"/>
                </a:solidFill>
                <a:latin typeface="Times New Roman Semi-Bold"/>
              </a:rPr>
              <a:t>Language identification involves building models that can automatically classify</a:t>
            </a:r>
          </a:p>
          <a:p>
            <a:pPr>
              <a:lnSpc>
                <a:spcPts val="4872"/>
              </a:lnSpc>
            </a:pPr>
            <a:r>
              <a:rPr lang="en-US" sz="3480">
                <a:solidFill>
                  <a:srgbClr val="000000"/>
                </a:solidFill>
                <a:latin typeface="Times New Roman Semi-Bold"/>
              </a:rPr>
              <a:t> text data into different language categories. Here's a high-level overview of the modeling process for language identification:</a:t>
            </a:r>
          </a:p>
          <a:p>
            <a:pPr marL="729843" indent="-364921" lvl="1">
              <a:lnSpc>
                <a:spcPts val="4732"/>
              </a:lnSpc>
              <a:buFont typeface="Arial"/>
              <a:buChar char="•"/>
            </a:pPr>
            <a:r>
              <a:rPr lang="en-US" sz="3380">
                <a:solidFill>
                  <a:srgbClr val="000000"/>
                </a:solidFill>
                <a:latin typeface="Times New Roman Semi-Bold"/>
              </a:rPr>
              <a:t> </a:t>
            </a:r>
            <a:r>
              <a:rPr lang="en-US" sz="3380">
                <a:solidFill>
                  <a:srgbClr val="000000"/>
                </a:solidFill>
                <a:latin typeface="Times New Roman Semi-Bold"/>
              </a:rPr>
              <a:t>Data Collection and Preprocessing</a:t>
            </a:r>
          </a:p>
          <a:p>
            <a:pPr marL="729843" indent="-364921" lvl="1">
              <a:lnSpc>
                <a:spcPts val="4732"/>
              </a:lnSpc>
              <a:buFont typeface="Arial"/>
              <a:buChar char="•"/>
            </a:pPr>
            <a:r>
              <a:rPr lang="en-US" sz="3380">
                <a:solidFill>
                  <a:srgbClr val="000000"/>
                </a:solidFill>
                <a:latin typeface="Times New Roman Semi-Bold"/>
              </a:rPr>
              <a:t>Feature Extraction</a:t>
            </a:r>
          </a:p>
          <a:p>
            <a:pPr marL="729843" indent="-364921" lvl="1">
              <a:lnSpc>
                <a:spcPts val="4732"/>
              </a:lnSpc>
              <a:buFont typeface="Arial"/>
              <a:buChar char="•"/>
            </a:pPr>
            <a:r>
              <a:rPr lang="en-US" sz="3380">
                <a:solidFill>
                  <a:srgbClr val="000000"/>
                </a:solidFill>
                <a:latin typeface="Times New Roman Semi-Bold"/>
              </a:rPr>
              <a:t>Model Selection</a:t>
            </a:r>
          </a:p>
          <a:p>
            <a:pPr marL="729843" indent="-364921" lvl="1">
              <a:lnSpc>
                <a:spcPts val="4732"/>
              </a:lnSpc>
              <a:buFont typeface="Arial"/>
              <a:buChar char="•"/>
            </a:pPr>
            <a:r>
              <a:rPr lang="en-US" sz="3380">
                <a:solidFill>
                  <a:srgbClr val="000000"/>
                </a:solidFill>
                <a:latin typeface="Times New Roman Semi-Bold"/>
              </a:rPr>
              <a:t>Training</a:t>
            </a:r>
          </a:p>
          <a:p>
            <a:pPr marL="729843" indent="-364921" lvl="1">
              <a:lnSpc>
                <a:spcPts val="4732"/>
              </a:lnSpc>
              <a:buFont typeface="Arial"/>
              <a:buChar char="•"/>
            </a:pPr>
            <a:r>
              <a:rPr lang="en-US" sz="3380">
                <a:solidFill>
                  <a:srgbClr val="000000"/>
                </a:solidFill>
                <a:latin typeface="Times New Roman Semi-Bold"/>
              </a:rPr>
              <a:t>Evaluation</a:t>
            </a:r>
          </a:p>
          <a:p>
            <a:pPr marL="729843" indent="-364921" lvl="1">
              <a:lnSpc>
                <a:spcPts val="4732"/>
              </a:lnSpc>
              <a:buFont typeface="Arial"/>
              <a:buChar char="•"/>
            </a:pPr>
            <a:r>
              <a:rPr lang="en-US" sz="3380">
                <a:solidFill>
                  <a:srgbClr val="000000"/>
                </a:solidFill>
                <a:latin typeface="Times New Roman Semi-Bold"/>
              </a:rPr>
              <a:t>Testing and Deployment</a:t>
            </a:r>
          </a:p>
          <a:p>
            <a:pPr marL="729843" indent="-364921" lvl="1">
              <a:lnSpc>
                <a:spcPts val="4732"/>
              </a:lnSpc>
              <a:buFont typeface="Arial"/>
              <a:buChar char="•"/>
            </a:pPr>
            <a:r>
              <a:rPr lang="en-US" sz="3380">
                <a:solidFill>
                  <a:srgbClr val="000000"/>
                </a:solidFill>
                <a:latin typeface="Times New Roman Semi-Bold"/>
              </a:rPr>
              <a:t>Monitoring and Maintenance</a:t>
            </a:r>
          </a:p>
          <a:p>
            <a:pPr marL="729843" indent="-364921" lvl="1">
              <a:lnSpc>
                <a:spcPts val="4732"/>
              </a:lnSpc>
              <a:buFont typeface="Arial"/>
              <a:buChar char="•"/>
            </a:pPr>
            <a:r>
              <a:rPr lang="en-US" sz="3380">
                <a:solidFill>
                  <a:srgbClr val="000000"/>
                </a:solidFill>
                <a:latin typeface="Times New Roman Semi-Bold"/>
              </a:rPr>
              <a:t>Advanced Techniques</a:t>
            </a:r>
          </a:p>
          <a:p>
            <a:pPr algn="ctr">
              <a:lnSpc>
                <a:spcPts val="2212"/>
              </a:lnSpc>
            </a:pPr>
          </a:p>
          <a:p>
            <a:pPr algn="ctr">
              <a:lnSpc>
                <a:spcPts val="2212"/>
              </a:lnSpc>
            </a:pPr>
          </a:p>
          <a:p>
            <a:pPr algn="ctr">
              <a:lnSpc>
                <a:spcPts val="2212"/>
              </a:lnSpc>
            </a:pPr>
          </a:p>
          <a:p>
            <a:pPr algn="ctr">
              <a:lnSpc>
                <a:spcPts val="2212"/>
              </a:lnSpc>
            </a:pPr>
          </a:p>
          <a:p>
            <a:pPr algn="ctr">
              <a:lnSpc>
                <a:spcPts val="2212"/>
              </a:lnSpc>
            </a:pPr>
          </a:p>
          <a:p>
            <a:pPr algn="ctr">
              <a:lnSpc>
                <a:spcPts val="2212"/>
              </a:lnSpc>
            </a:pPr>
          </a:p>
          <a:p>
            <a:pPr algn="ctr">
              <a:lnSpc>
                <a:spcPts val="2212"/>
              </a:lnSpc>
            </a:pPr>
          </a:p>
          <a:p>
            <a:pPr algn="ctr">
              <a:lnSpc>
                <a:spcPts val="2212"/>
              </a:lnSpc>
            </a:pPr>
          </a:p>
          <a:p>
            <a:pPr algn="ctr">
              <a:lnSpc>
                <a:spcPts val="2212"/>
              </a:lnSpc>
            </a:pPr>
          </a:p>
          <a:p>
            <a:pPr algn="ctr">
              <a:lnSpc>
                <a:spcPts val="2212"/>
              </a:lnSpc>
            </a:pPr>
          </a:p>
          <a:p>
            <a:pPr algn="ctr">
              <a:lnSpc>
                <a:spcPts val="2212"/>
              </a:lnSpc>
            </a:pPr>
          </a:p>
          <a:p>
            <a:pPr algn="ctr">
              <a:lnSpc>
                <a:spcPts val="2212"/>
              </a:lnSpc>
            </a:pPr>
          </a:p>
          <a:p>
            <a:pPr algn="ctr">
              <a:lnSpc>
                <a:spcPts val="2212"/>
              </a:lnSpc>
            </a:pPr>
          </a:p>
          <a:p>
            <a:pPr algn="ctr">
              <a:lnSpc>
                <a:spcPts val="2212"/>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DAGBMqYX4eQ</dc:identifier>
  <dcterms:modified xsi:type="dcterms:W3CDTF">2011-08-01T06:04:30Z</dcterms:modified>
  <cp:revision>1</cp:revision>
  <dc:title>nm_ppt</dc:title>
</cp:coreProperties>
</file>