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>
        <p:scale>
          <a:sx n="89" d="100"/>
          <a:sy n="89" d="100"/>
        </p:scale>
        <p:origin x="2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0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801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14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030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03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0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1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7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6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3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3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4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B8EA-6A48-43B8-BB46-AE01DC37E5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5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1B8EA-6A48-43B8-BB46-AE01DC37E55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3DD116-6357-4098-A74F-61697BA74DB8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62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741" y="737558"/>
            <a:ext cx="8915399" cy="226278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ell MT" panose="02020503060305020303" pitchFamily="18" charset="0"/>
              </a:rPr>
              <a:t> </a:t>
            </a:r>
            <a:r>
              <a:rPr lang="en-US" sz="4000" b="1" dirty="0" smtClean="0">
                <a:latin typeface="Bell MT" panose="02020503060305020303" pitchFamily="18" charset="0"/>
              </a:rPr>
              <a:t>COVID </a:t>
            </a:r>
            <a:r>
              <a:rPr lang="en-US" sz="4000" b="1" dirty="0">
                <a:latin typeface="Bell MT" panose="02020503060305020303" pitchFamily="18" charset="0"/>
              </a:rPr>
              <a:t>– 19 Data modeling, analysis </a:t>
            </a:r>
            <a:r>
              <a:rPr lang="en-US" sz="4000" b="1" dirty="0" smtClean="0">
                <a:latin typeface="Bell MT" panose="02020503060305020303" pitchFamily="18" charset="0"/>
              </a:rPr>
              <a:t>            and </a:t>
            </a:r>
            <a:r>
              <a:rPr lang="en-US" sz="4000" b="1" dirty="0">
                <a:latin typeface="Bell MT" panose="02020503060305020303" pitchFamily="18" charset="0"/>
              </a:rPr>
              <a:t>death prediction.</a:t>
            </a:r>
            <a:endParaRPr lang="en-US" sz="4000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7721" y="3657174"/>
            <a:ext cx="3079631" cy="234638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Divya</a:t>
            </a:r>
            <a:r>
              <a:rPr lang="en-US" dirty="0" smtClean="0"/>
              <a:t> </a:t>
            </a:r>
            <a:r>
              <a:rPr lang="en-US" dirty="0" err="1" smtClean="0"/>
              <a:t>Devadas</a:t>
            </a:r>
            <a:endParaRPr lang="en-US" dirty="0" smtClean="0"/>
          </a:p>
          <a:p>
            <a:r>
              <a:rPr lang="en-US" dirty="0" smtClean="0"/>
              <a:t>MSDS692</a:t>
            </a:r>
          </a:p>
          <a:p>
            <a:r>
              <a:rPr lang="en-US" dirty="0" smtClean="0"/>
              <a:t>Data Science Practicum</a:t>
            </a:r>
          </a:p>
          <a:p>
            <a:r>
              <a:rPr lang="en-US" dirty="0" smtClean="0"/>
              <a:t>Regis University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86" y="3088257"/>
            <a:ext cx="4377007" cy="2803159"/>
          </a:xfrm>
          <a:prstGeom prst="rect">
            <a:avLst/>
          </a:prstGeom>
        </p:spPr>
      </p:pic>
      <p:sp>
        <p:nvSpPr>
          <p:cNvPr id="4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70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98"/>
    </mc:Choice>
    <mc:Fallback>
      <p:transition spd="slow" advTm="399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RESULTS- XGBOOST –</a:t>
            </a:r>
            <a:br>
              <a:rPr lang="en-US" dirty="0" smtClean="0"/>
            </a:br>
            <a:r>
              <a:rPr lang="en-US" dirty="0" smtClean="0"/>
              <a:t>       Comparing The Prediction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0" y="3519579"/>
            <a:ext cx="7142671" cy="327803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Orange line indicates the death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9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"/>
    </mc:Choice>
    <mc:Fallback>
      <p:transition spd="slow" advTm="13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26521"/>
            <a:ext cx="10412084" cy="85689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RESULTS- USING PROPHET MACHINE LEARNING MODEL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8852"/>
            <a:ext cx="8596668" cy="4479981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Prophet </a:t>
            </a:r>
            <a:r>
              <a:rPr lang="en-US" sz="1400" dirty="0"/>
              <a:t>expect </a:t>
            </a:r>
            <a:r>
              <a:rPr lang="en-US" sz="1400" dirty="0" err="1"/>
              <a:t>Dataframe</a:t>
            </a:r>
            <a:r>
              <a:rPr lang="en-US" sz="1400" dirty="0"/>
              <a:t> with columns "ds" and "y" with the dates and values </a:t>
            </a:r>
            <a:r>
              <a:rPr lang="en-US" sz="1400" dirty="0" smtClean="0"/>
              <a:t>respectively, here ‘y’ is total death.</a:t>
            </a:r>
          </a:p>
          <a:p>
            <a:r>
              <a:rPr lang="en-US" sz="1400" dirty="0" smtClean="0"/>
              <a:t>The blue line shows the prediction along with its lower and upper bound of the uncertainty interval</a:t>
            </a:r>
          </a:p>
          <a:p>
            <a:r>
              <a:rPr lang="en-US" sz="1400" dirty="0" smtClean="0"/>
              <a:t>Great for predicting different forecast with time series data like covid19 data.</a:t>
            </a:r>
          </a:p>
          <a:p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86331"/>
            <a:ext cx="8242379" cy="413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1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2"/>
    </mc:Choice>
    <mc:Fallback>
      <p:transition spd="slow" advTm="33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SIR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3153" y="3153763"/>
            <a:ext cx="5868823" cy="3462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27" y="3384924"/>
            <a:ext cx="4733925" cy="3000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7334" y="1618751"/>
            <a:ext cx="89324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SIR model is one of the simplest compartment model consist of three compartments S for the number of </a:t>
            </a:r>
            <a:r>
              <a:rPr lang="en-US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susceptible, I for the number of infectious, and R for the number of recovered or deceased.</a:t>
            </a:r>
          </a:p>
          <a:p>
            <a:r>
              <a:rPr lang="en-US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Used the US Covid-19 data for the prediction.</a:t>
            </a:r>
            <a:endParaRPr lang="en-US" dirty="0" smtClean="0">
              <a:solidFill>
                <a:srgbClr val="22222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7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"/>
    </mc:Choice>
    <mc:Fallback>
      <p:transition spd="slow" advTm="16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ACCURACY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of Linear Regression: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11" y="2727654"/>
            <a:ext cx="38100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0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4"/>
    </mc:Choice>
    <mc:Fallback>
      <p:transition spd="slow" advTm="25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77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"/>
    </mc:Choice>
    <mc:Fallback>
      <p:transition spd="slow" advTm="15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481" y="290423"/>
            <a:ext cx="3083783" cy="753374"/>
          </a:xfrm>
        </p:spPr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57" y="3868619"/>
            <a:ext cx="8596668" cy="2859985"/>
          </a:xfrm>
        </p:spPr>
        <p:txBody>
          <a:bodyPr/>
          <a:lstStyle/>
          <a:p>
            <a:r>
              <a:rPr lang="en-US" dirty="0"/>
              <a:t>The objective of the project is to use the COVID-19 data from CSSE at Johns Hopkins University and Our World in Data.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Explore </a:t>
            </a:r>
            <a:r>
              <a:rPr lang="en-US" dirty="0"/>
              <a:t>and </a:t>
            </a:r>
            <a:r>
              <a:rPr lang="en-US" dirty="0" smtClean="0"/>
              <a:t>analyze </a:t>
            </a:r>
            <a:r>
              <a:rPr lang="en-US" dirty="0"/>
              <a:t>the data using python, </a:t>
            </a:r>
            <a:r>
              <a:rPr lang="en-US" dirty="0" smtClean="0"/>
              <a:t>create </a:t>
            </a:r>
            <a:r>
              <a:rPr lang="en-US" dirty="0"/>
              <a:t>visualizations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2000" dirty="0" smtClean="0"/>
              <a:t>Machine Learning Models</a:t>
            </a:r>
            <a:r>
              <a:rPr lang="en-US" dirty="0" smtClean="0"/>
              <a:t>: Build </a:t>
            </a:r>
            <a:r>
              <a:rPr lang="en-US" dirty="0"/>
              <a:t>Prophet, SIR, and linear regression model for death prediction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701" y="1043797"/>
            <a:ext cx="4832590" cy="262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8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6"/>
    </mc:Choice>
    <mc:Fallback>
      <p:transition spd="slow" advTm="152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DATA</a:t>
            </a:r>
            <a:r>
              <a:rPr lang="en-US" dirty="0" smtClean="0"/>
              <a:t> </a:t>
            </a:r>
            <a:r>
              <a:rPr lang="en-US" b="1" dirty="0" smtClean="0"/>
              <a:t>CLEANING</a:t>
            </a:r>
            <a:r>
              <a:rPr lang="en-US" dirty="0" smtClean="0"/>
              <a:t> –</a:t>
            </a:r>
            <a:r>
              <a:rPr lang="en-US" sz="2800" b="1" dirty="0" smtClean="0"/>
              <a:t>Missing</a:t>
            </a:r>
            <a:r>
              <a:rPr lang="en-US" sz="2800" dirty="0" smtClean="0"/>
              <a:t> </a:t>
            </a:r>
            <a:r>
              <a:rPr lang="en-US" sz="2800" b="1" dirty="0" smtClean="0"/>
              <a:t>Values</a:t>
            </a:r>
            <a:r>
              <a:rPr lang="en-US" sz="2800" dirty="0" smtClean="0"/>
              <a:t> </a:t>
            </a:r>
            <a:r>
              <a:rPr lang="en-US" sz="2800" b="1" dirty="0" smtClean="0"/>
              <a:t>&amp;</a:t>
            </a:r>
            <a:r>
              <a:rPr lang="en-US" sz="2800" dirty="0" smtClean="0"/>
              <a:t> </a:t>
            </a:r>
            <a:r>
              <a:rPr lang="en-US" sz="2800" b="1" dirty="0" err="1" smtClean="0"/>
              <a:t>NaN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</a:t>
            </a:r>
            <a:r>
              <a:rPr lang="en-US" dirty="0"/>
              <a:t>the nan with </a:t>
            </a:r>
            <a:r>
              <a:rPr lang="en-US" dirty="0" smtClean="0"/>
              <a:t>empty string using </a:t>
            </a:r>
            <a:r>
              <a:rPr lang="en-US" dirty="0" err="1" smtClean="0"/>
              <a:t>fillna</a:t>
            </a:r>
            <a:r>
              <a:rPr lang="en-US" dirty="0" smtClean="0"/>
              <a:t>(‘’) from Pandas</a:t>
            </a:r>
          </a:p>
          <a:p>
            <a:endParaRPr lang="en-US" dirty="0" smtClean="0"/>
          </a:p>
          <a:p>
            <a:r>
              <a:rPr lang="en-US" dirty="0"/>
              <a:t>#Replace the Nan with </a:t>
            </a:r>
            <a:r>
              <a:rPr lang="en-US" dirty="0" smtClean="0"/>
              <a:t>0 – </a:t>
            </a:r>
            <a:r>
              <a:rPr lang="en-US" dirty="0" err="1" smtClean="0"/>
              <a:t>fillna</a:t>
            </a:r>
            <a:r>
              <a:rPr lang="en-US" dirty="0"/>
              <a:t>(0) - </a:t>
            </a:r>
            <a:r>
              <a:rPr lang="en-US" dirty="0" err="1"/>
              <a:t>owid_covid_data</a:t>
            </a:r>
            <a:r>
              <a:rPr lang="en-US" dirty="0"/>
              <a:t>[</a:t>
            </a:r>
            <a:r>
              <a:rPr lang="en-US" dirty="0" err="1"/>
              <a:t>ColumnToClean</a:t>
            </a:r>
            <a:r>
              <a:rPr lang="en-US" dirty="0"/>
              <a:t>] = </a:t>
            </a:r>
            <a:r>
              <a:rPr lang="en-US" dirty="0" err="1"/>
              <a:t>owid_covid_data</a:t>
            </a:r>
            <a:r>
              <a:rPr lang="en-US" dirty="0"/>
              <a:t>[</a:t>
            </a:r>
            <a:r>
              <a:rPr lang="en-US" dirty="0" err="1"/>
              <a:t>ColumnToClean</a:t>
            </a:r>
            <a:r>
              <a:rPr lang="en-US" dirty="0"/>
              <a:t>].</a:t>
            </a:r>
            <a:r>
              <a:rPr lang="en-US" dirty="0" err="1"/>
              <a:t>fillna</a:t>
            </a:r>
            <a:r>
              <a:rPr lang="en-US" dirty="0"/>
              <a:t>(0)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3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0"/>
    </mc:Choice>
    <mc:Fallback>
      <p:transition spd="slow" advTm="94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DATA </a:t>
            </a:r>
            <a:r>
              <a:rPr lang="en-US" b="1" dirty="0"/>
              <a:t>CLEANING </a:t>
            </a:r>
            <a:r>
              <a:rPr lang="en-US" b="1" dirty="0" smtClean="0"/>
              <a:t>–  </a:t>
            </a:r>
            <a:r>
              <a:rPr lang="en-US" sz="2800" b="1" dirty="0" smtClean="0"/>
              <a:t>Date column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Linear regression doesn't work on date data. Therefore we need to convert it </a:t>
            </a:r>
            <a:r>
              <a:rPr lang="en-US" dirty="0" smtClean="0"/>
              <a:t>into index foam </a:t>
            </a:r>
            <a:r>
              <a:rPr lang="en-US" dirty="0"/>
              <a:t> </a:t>
            </a:r>
            <a:r>
              <a:rPr lang="en-US" dirty="0" smtClean="0"/>
              <a:t>for predicting  date value </a:t>
            </a:r>
            <a:r>
              <a:rPr lang="en-US" dirty="0"/>
              <a:t>in the </a:t>
            </a:r>
            <a:r>
              <a:rPr lang="en-US" dirty="0" smtClean="0"/>
              <a:t>future.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70" y="3157415"/>
            <a:ext cx="5438563" cy="311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47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9"/>
    </mc:Choice>
    <mc:Fallback>
      <p:transition spd="slow" advTm="68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323" y="571182"/>
            <a:ext cx="9846892" cy="1089804"/>
          </a:xfrm>
        </p:spPr>
        <p:txBody>
          <a:bodyPr>
            <a:normAutofit/>
          </a:bodyPr>
          <a:lstStyle/>
          <a:p>
            <a:r>
              <a:rPr lang="en-US" b="1" dirty="0" smtClean="0"/>
              <a:t>EXPLORITORY</a:t>
            </a:r>
            <a:r>
              <a:rPr lang="en-US" dirty="0" smtClean="0"/>
              <a:t> </a:t>
            </a:r>
            <a:r>
              <a:rPr lang="en-US" b="1" dirty="0" smtClean="0"/>
              <a:t>DATA</a:t>
            </a:r>
            <a:r>
              <a:rPr lang="en-US" dirty="0" smtClean="0"/>
              <a:t> </a:t>
            </a:r>
            <a:r>
              <a:rPr lang="en-US" b="1" dirty="0" smtClean="0"/>
              <a:t>ANALYSIS</a:t>
            </a:r>
            <a:r>
              <a:rPr lang="en-US" dirty="0" smtClean="0"/>
              <a:t> – </a:t>
            </a:r>
            <a:r>
              <a:rPr lang="en-US" sz="2800" dirty="0" smtClean="0"/>
              <a:t>Bar Charts for comparing Confirmed, Death and Recovered cases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85" y="2924355"/>
            <a:ext cx="4761781" cy="3933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728" y="2924355"/>
            <a:ext cx="6937615" cy="40112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5138" y="1958998"/>
            <a:ext cx="93705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Plotly</a:t>
            </a:r>
            <a:r>
              <a:rPr lang="en-US" dirty="0" smtClean="0"/>
              <a:t> library to create these visuals(from </a:t>
            </a:r>
            <a:r>
              <a:rPr lang="en-US" dirty="0" err="1" smtClean="0"/>
              <a:t>plotly.subplots</a:t>
            </a:r>
            <a:r>
              <a:rPr lang="en-US" dirty="0" smtClean="0"/>
              <a:t> import </a:t>
            </a:r>
            <a:r>
              <a:rPr lang="en-US" dirty="0" err="1" smtClean="0"/>
              <a:t>make_subplots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 has the top most number of cases, followed by Brazil and UK.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56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0"/>
    </mc:Choice>
    <mc:Fallback>
      <p:transition spd="slow" advTm="63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73170"/>
            <a:ext cx="8596668" cy="9514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EXPLORITORY DATA </a:t>
            </a:r>
            <a:r>
              <a:rPr lang="en-US" b="1" dirty="0" smtClean="0"/>
              <a:t>ANALYSIS – </a:t>
            </a:r>
            <a:br>
              <a:rPr lang="en-US" b="1" dirty="0" smtClean="0"/>
            </a:br>
            <a:r>
              <a:rPr lang="en-US" dirty="0" smtClean="0"/>
              <a:t>spread</a:t>
            </a:r>
            <a:r>
              <a:rPr lang="en-US" b="1" dirty="0" smtClean="0"/>
              <a:t> </a:t>
            </a:r>
            <a:r>
              <a:rPr lang="en-US" dirty="0" smtClean="0"/>
              <a:t>over</a:t>
            </a:r>
            <a:r>
              <a:rPr lang="en-US" b="1" dirty="0" smtClean="0"/>
              <a:t> </a:t>
            </a:r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dirty="0" smtClean="0"/>
              <a:t>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80529"/>
            <a:ext cx="4824114" cy="3505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222" y="2944723"/>
            <a:ext cx="6944264" cy="37774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3902" y="1829418"/>
            <a:ext cx="48682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GEOGRAPHICAL SCATTER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Used </a:t>
            </a:r>
            <a:r>
              <a:rPr lang="en-US" sz="1600" dirty="0" err="1" smtClean="0"/>
              <a:t>plotly</a:t>
            </a:r>
            <a:r>
              <a:rPr lang="en-US" sz="1600" dirty="0" smtClean="0"/>
              <a:t> library(import </a:t>
            </a:r>
            <a:r>
              <a:rPr lang="en-US" sz="1600" dirty="0" err="1" smtClean="0"/>
              <a:t>plotly.express</a:t>
            </a:r>
            <a:r>
              <a:rPr lang="en-US" sz="1600" dirty="0" smtClean="0"/>
              <a:t> as </a:t>
            </a:r>
            <a:r>
              <a:rPr lang="en-US" sz="1600" dirty="0" err="1" smtClean="0"/>
              <a:t>px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function used- fig = </a:t>
            </a:r>
            <a:r>
              <a:rPr lang="en-US" sz="1600" dirty="0" err="1" smtClean="0"/>
              <a:t>px.scatter_geo</a:t>
            </a:r>
            <a:r>
              <a:rPr lang="en-US" sz="16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red colored bubbles indicates the </a:t>
            </a:r>
            <a:r>
              <a:rPr lang="en-US" sz="1600" dirty="0" err="1" smtClean="0"/>
              <a:t>comfirmed</a:t>
            </a:r>
            <a:r>
              <a:rPr lang="en-US" sz="1600" dirty="0" smtClean="0"/>
              <a:t> cases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167222" y="1224638"/>
            <a:ext cx="680917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TRENDLINE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Here the trend line showing the increase in the number of new cases in the blue line as well as the red line shows the corresponding death rate 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857720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"/>
    </mc:Choice>
    <mc:Fallback>
      <p:transition spd="slow" advTm="11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45" y="0"/>
            <a:ext cx="8596668" cy="107255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EXPLORITORY DATA </a:t>
            </a:r>
            <a:r>
              <a:rPr lang="en-US" b="1" dirty="0" smtClean="0"/>
              <a:t>ANALYSIS – </a:t>
            </a:r>
            <a:r>
              <a:rPr lang="en-US" sz="3200" dirty="0" smtClean="0"/>
              <a:t>Top 10 Death cases VS bottom 10 – GDP, Smokers, Diabetic </a:t>
            </a:r>
            <a:r>
              <a:rPr lang="en-US" sz="3200" dirty="0" err="1" smtClean="0"/>
              <a:t>etc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18" y="1164566"/>
            <a:ext cx="11740551" cy="56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2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2"/>
    </mc:Choice>
    <mc:Fallback>
      <p:transition spd="slow" advTm="30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 Model: used to </a:t>
            </a:r>
            <a:r>
              <a:rPr lang="en-US" dirty="0"/>
              <a:t>predict future values from past values.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Prophet Model: Prophet </a:t>
            </a:r>
            <a:r>
              <a:rPr lang="en-US" dirty="0"/>
              <a:t>is a procedure for forecasting time series data based on an additive model where non-linear trends are fit with yearly, weekly, and daily seasonality, plus holiday effects. </a:t>
            </a:r>
            <a:endParaRPr lang="en-US" dirty="0" smtClean="0"/>
          </a:p>
          <a:p>
            <a:r>
              <a:rPr lang="en-US" dirty="0" smtClean="0"/>
              <a:t>SIR Model: SIR </a:t>
            </a:r>
            <a:r>
              <a:rPr lang="en-US" dirty="0"/>
              <a:t>model is one of the simplest compartment model consist of three compartments S for the number of susceptible, I for the number of infectious, and R for the number of recovered or deceased.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"/>
    </mc:Choice>
    <mc:Fallback>
      <p:transition spd="slow" advTm="13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9253"/>
          </a:xfrm>
        </p:spPr>
        <p:txBody>
          <a:bodyPr/>
          <a:lstStyle/>
          <a:p>
            <a:r>
              <a:rPr lang="en-US" b="1" dirty="0" smtClean="0"/>
              <a:t>          RESUTS- LINEAR REGRESSION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52" y="2988273"/>
            <a:ext cx="5906816" cy="374386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850" y="2850700"/>
            <a:ext cx="2581251" cy="38814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93293" y="1935110"/>
            <a:ext cx="71917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Orange line indicates the future forecast of Death.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Predicted the Death rate for next 30 days in the forecast 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4"/>
    </mc:Choice>
    <mc:Fallback>
      <p:transition spd="slow" advTm="33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17702</TotalTime>
  <Words>492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Bell MT</vt:lpstr>
      <vt:lpstr>Calibri</vt:lpstr>
      <vt:lpstr>Times New Roman</vt:lpstr>
      <vt:lpstr>Trebuchet MS</vt:lpstr>
      <vt:lpstr>Wingdings 3</vt:lpstr>
      <vt:lpstr>Facet</vt:lpstr>
      <vt:lpstr> COVID – 19 Data modeling, analysis             and death prediction.</vt:lpstr>
      <vt:lpstr>OVERVIEW</vt:lpstr>
      <vt:lpstr>      DATA CLEANING –Missing Values &amp; NaN</vt:lpstr>
      <vt:lpstr>          DATA CLEANING –  Date column</vt:lpstr>
      <vt:lpstr>EXPLORITORY DATA ANALYSIS – Bar Charts for comparing Confirmed, Death and Recovered cases</vt:lpstr>
      <vt:lpstr>EXPLORITORY DATA ANALYSIS –  spread over the Time</vt:lpstr>
      <vt:lpstr>EXPLORITORY DATA ANALYSIS – Top 10 Death cases VS bottom 10 – GDP, Smokers, Diabetic etc</vt:lpstr>
      <vt:lpstr>MACHINE LEARNING MODELS</vt:lpstr>
      <vt:lpstr>          RESUTS- LINEAR REGRESSION</vt:lpstr>
      <vt:lpstr>          RESULTS- XGBOOST –        Comparing The Prediction</vt:lpstr>
      <vt:lpstr>RESULTS- USING PROPHET MACHINE LEARNING MODEL</vt:lpstr>
      <vt:lpstr>SIR Model</vt:lpstr>
      <vt:lpstr>                     ACCURACY </vt:lpstr>
      <vt:lpstr>                    CONCLUSION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Sasimohanan, Shyju</dc:creator>
  <cp:keywords>No Restrictions</cp:keywords>
  <cp:lastModifiedBy>Sasimohanan, Shyju</cp:lastModifiedBy>
  <cp:revision>38</cp:revision>
  <dcterms:created xsi:type="dcterms:W3CDTF">2020-06-09T22:41:15Z</dcterms:created>
  <dcterms:modified xsi:type="dcterms:W3CDTF">2020-06-22T05:44:10Z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d595dfa5-0865-43aa-867d-9d1c91cd001a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</Properties>
</file>