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2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9" r:id="rId14"/>
    <p:sldId id="271" r:id="rId15"/>
    <p:sldId id="272" r:id="rId16"/>
    <p:sldId id="273" r:id="rId17"/>
    <p:sldId id="266" r:id="rId18"/>
    <p:sldId id="268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imohanan, Shyju" initials="SS" lastIdx="1" clrIdx="0">
    <p:extLst>
      <p:ext uri="{19B8F6BF-5375-455C-9EA6-DF929625EA0E}">
        <p15:presenceInfo xmlns:p15="http://schemas.microsoft.com/office/powerpoint/2012/main" userId="S::Shyju_Sasimohanan@Dell.com::31f4816c-a18a-42c9-b341-84c90bda23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2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1042" y="38"/>
      </p:cViewPr>
      <p:guideLst/>
    </p:cSldViewPr>
  </p:slideViewPr>
  <p:outlineViewPr>
    <p:cViewPr>
      <p:scale>
        <a:sx n="33" d="100"/>
        <a:sy n="33" d="100"/>
      </p:scale>
      <p:origin x="0" y="-2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9BBA6-9A9D-49B2-BBA7-8322D270819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876D1C-18C8-47E5-8C19-736A507D89E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Null Handling</a:t>
          </a:r>
        </a:p>
      </dgm:t>
    </dgm:pt>
    <dgm:pt modelId="{EDAA13BB-A799-42E4-970F-EC7285ECC221}" type="parTrans" cxnId="{B8C96996-B038-499C-AB8B-06BD16C96B55}">
      <dgm:prSet/>
      <dgm:spPr/>
      <dgm:t>
        <a:bodyPr/>
        <a:lstStyle/>
        <a:p>
          <a:endParaRPr lang="en-US"/>
        </a:p>
      </dgm:t>
    </dgm:pt>
    <dgm:pt modelId="{7FC776DB-4E1F-4BF3-818B-5B746E169B34}" type="sibTrans" cxnId="{B8C96996-B038-499C-AB8B-06BD16C96B55}">
      <dgm:prSet/>
      <dgm:spPr/>
      <dgm:t>
        <a:bodyPr/>
        <a:lstStyle/>
        <a:p>
          <a:endParaRPr lang="en-US"/>
        </a:p>
      </dgm:t>
    </dgm:pt>
    <dgm:pt modelId="{A7CB9F8C-A0EC-476F-B715-4E96A52F29EC}">
      <dgm:prSet/>
      <dgm:spPr/>
      <dgm:t>
        <a:bodyPr/>
        <a:lstStyle/>
        <a:p>
          <a:r>
            <a:rPr lang="en-US" dirty="0"/>
            <a:t>Replace the nan with empty string using </a:t>
          </a:r>
          <a:r>
            <a:rPr lang="en-US" dirty="0" err="1"/>
            <a:t>fillna</a:t>
          </a:r>
          <a:r>
            <a:rPr lang="en-US" dirty="0"/>
            <a:t>(‘’) , Replace the float/int Nan from Pandas </a:t>
          </a:r>
        </a:p>
      </dgm:t>
    </dgm:pt>
    <dgm:pt modelId="{763697CD-1557-4EC4-BBF4-242F5452D94B}" type="parTrans" cxnId="{0E10EAE4-3134-452A-B453-BA0CB4312C4B}">
      <dgm:prSet/>
      <dgm:spPr/>
      <dgm:t>
        <a:bodyPr/>
        <a:lstStyle/>
        <a:p>
          <a:endParaRPr lang="en-US"/>
        </a:p>
      </dgm:t>
    </dgm:pt>
    <dgm:pt modelId="{5D09F5C4-9B19-46AD-8D02-4E160F40B239}" type="sibTrans" cxnId="{0E10EAE4-3134-452A-B453-BA0CB4312C4B}">
      <dgm:prSet/>
      <dgm:spPr/>
      <dgm:t>
        <a:bodyPr/>
        <a:lstStyle/>
        <a:p>
          <a:endParaRPr lang="en-US"/>
        </a:p>
      </dgm:t>
    </dgm:pt>
    <dgm:pt modelId="{17935B9C-2355-431F-9AA1-53C7C2CA0AC1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Format</a:t>
          </a:r>
        </a:p>
      </dgm:t>
    </dgm:pt>
    <dgm:pt modelId="{8FE8CBD0-38CA-469D-BC93-FEA863DC31FB}" type="parTrans" cxnId="{9F8909BE-4A6F-49E5-A493-B0B5A3494150}">
      <dgm:prSet/>
      <dgm:spPr/>
      <dgm:t>
        <a:bodyPr/>
        <a:lstStyle/>
        <a:p>
          <a:endParaRPr lang="en-US"/>
        </a:p>
      </dgm:t>
    </dgm:pt>
    <dgm:pt modelId="{FDE20D2D-F2C3-4DA7-AFF8-8901A5070984}" type="sibTrans" cxnId="{9F8909BE-4A6F-49E5-A493-B0B5A3494150}">
      <dgm:prSet/>
      <dgm:spPr/>
      <dgm:t>
        <a:bodyPr/>
        <a:lstStyle/>
        <a:p>
          <a:endParaRPr lang="en-US"/>
        </a:p>
      </dgm:t>
    </dgm:pt>
    <dgm:pt modelId="{7A5C855D-1FAB-45E9-9247-31F571C6BBFC}">
      <dgm:prSet/>
      <dgm:spPr/>
      <dgm:t>
        <a:bodyPr/>
        <a:lstStyle/>
        <a:p>
          <a:r>
            <a:rPr lang="en-US" dirty="0"/>
            <a:t>Format columns like date, object to float and also rename columns to </a:t>
          </a:r>
          <a:r>
            <a:rPr lang="en-US" dirty="0" err="1"/>
            <a:t>redable</a:t>
          </a:r>
          <a:r>
            <a:rPr lang="en-US" dirty="0"/>
            <a:t> name etc.</a:t>
          </a:r>
        </a:p>
      </dgm:t>
    </dgm:pt>
    <dgm:pt modelId="{07589F0A-8402-4195-AC6E-72DA77190C5F}" type="parTrans" cxnId="{EF61176C-CF80-4FD8-9B25-5F5C811C7A5A}">
      <dgm:prSet/>
      <dgm:spPr/>
      <dgm:t>
        <a:bodyPr/>
        <a:lstStyle/>
        <a:p>
          <a:endParaRPr lang="en-US"/>
        </a:p>
      </dgm:t>
    </dgm:pt>
    <dgm:pt modelId="{3E36D5EF-6376-4868-B438-A6F9F68B1E83}" type="sibTrans" cxnId="{EF61176C-CF80-4FD8-9B25-5F5C811C7A5A}">
      <dgm:prSet/>
      <dgm:spPr/>
      <dgm:t>
        <a:bodyPr/>
        <a:lstStyle/>
        <a:p>
          <a:endParaRPr lang="en-US"/>
        </a:p>
      </dgm:t>
    </dgm:pt>
    <dgm:pt modelId="{82EA290B-1A03-4702-AFB5-EED803A45531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Aggregation</a:t>
          </a:r>
        </a:p>
      </dgm:t>
    </dgm:pt>
    <dgm:pt modelId="{B2676A01-E46B-4340-9CA3-CF5A38F8563E}" type="parTrans" cxnId="{F5D778E2-A6E0-46C3-B2F4-748CE0495E30}">
      <dgm:prSet/>
      <dgm:spPr/>
      <dgm:t>
        <a:bodyPr/>
        <a:lstStyle/>
        <a:p>
          <a:endParaRPr lang="en-US"/>
        </a:p>
      </dgm:t>
    </dgm:pt>
    <dgm:pt modelId="{D03EFF7D-19E9-4840-93FF-524719DE67AF}" type="sibTrans" cxnId="{F5D778E2-A6E0-46C3-B2F4-748CE0495E30}">
      <dgm:prSet/>
      <dgm:spPr/>
      <dgm:t>
        <a:bodyPr/>
        <a:lstStyle/>
        <a:p>
          <a:endParaRPr lang="en-US"/>
        </a:p>
      </dgm:t>
    </dgm:pt>
    <dgm:pt modelId="{44F12830-C640-4E27-90C2-838D844428E1}">
      <dgm:prSet/>
      <dgm:spPr/>
      <dgm:t>
        <a:bodyPr/>
        <a:lstStyle/>
        <a:p>
          <a:r>
            <a:rPr lang="en-US" dirty="0"/>
            <a:t>Aggregate Data using group by Date or Country</a:t>
          </a:r>
        </a:p>
      </dgm:t>
    </dgm:pt>
    <dgm:pt modelId="{A656DDF7-4CFA-45BD-BF0F-3A295ABA0410}" type="parTrans" cxnId="{69FC3C07-8632-41DF-B6F5-404199959801}">
      <dgm:prSet/>
      <dgm:spPr/>
      <dgm:t>
        <a:bodyPr/>
        <a:lstStyle/>
        <a:p>
          <a:endParaRPr lang="en-US"/>
        </a:p>
      </dgm:t>
    </dgm:pt>
    <dgm:pt modelId="{1DB06984-5585-4B11-A6CA-8AC76B2E7065}" type="sibTrans" cxnId="{69FC3C07-8632-41DF-B6F5-404199959801}">
      <dgm:prSet/>
      <dgm:spPr/>
      <dgm:t>
        <a:bodyPr/>
        <a:lstStyle/>
        <a:p>
          <a:endParaRPr lang="en-US"/>
        </a:p>
      </dgm:t>
    </dgm:pt>
    <dgm:pt modelId="{66801CDE-EBA8-4608-839E-94F62B416041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Concatenation</a:t>
          </a:r>
        </a:p>
      </dgm:t>
    </dgm:pt>
    <dgm:pt modelId="{92DF9275-993A-49C3-B9D3-6D01E1FDB2A6}" type="parTrans" cxnId="{347F0CB7-832F-4435-A86C-15BC03F3F1F2}">
      <dgm:prSet/>
      <dgm:spPr/>
      <dgm:t>
        <a:bodyPr/>
        <a:lstStyle/>
        <a:p>
          <a:endParaRPr lang="en-US"/>
        </a:p>
      </dgm:t>
    </dgm:pt>
    <dgm:pt modelId="{D61339EE-FC0D-4D9F-ACCA-97AC69FC630D}" type="sibTrans" cxnId="{347F0CB7-832F-4435-A86C-15BC03F3F1F2}">
      <dgm:prSet/>
      <dgm:spPr/>
      <dgm:t>
        <a:bodyPr/>
        <a:lstStyle/>
        <a:p>
          <a:endParaRPr lang="en-US"/>
        </a:p>
      </dgm:t>
    </dgm:pt>
    <dgm:pt modelId="{8B5C42DB-A4FD-4D1D-8B52-B566121EC9E0}">
      <dgm:prSet/>
      <dgm:spPr/>
      <dgm:t>
        <a:bodyPr/>
        <a:lstStyle/>
        <a:p>
          <a:r>
            <a:rPr lang="en-US" dirty="0"/>
            <a:t>Concatenate multiple Data frames to get the data from different sources</a:t>
          </a:r>
        </a:p>
      </dgm:t>
    </dgm:pt>
    <dgm:pt modelId="{54691C30-5958-47CD-9BBC-01AB01ADC6E7}" type="parTrans" cxnId="{09FD0F86-0076-4AEB-87B5-641C44386ECC}">
      <dgm:prSet/>
      <dgm:spPr/>
      <dgm:t>
        <a:bodyPr/>
        <a:lstStyle/>
        <a:p>
          <a:endParaRPr lang="en-US"/>
        </a:p>
      </dgm:t>
    </dgm:pt>
    <dgm:pt modelId="{2BC37AF2-9B30-4C65-A5A6-D6BF243B706D}" type="sibTrans" cxnId="{09FD0F86-0076-4AEB-87B5-641C44386ECC}">
      <dgm:prSet/>
      <dgm:spPr/>
      <dgm:t>
        <a:bodyPr/>
        <a:lstStyle/>
        <a:p>
          <a:endParaRPr lang="en-US"/>
        </a:p>
      </dgm:t>
    </dgm:pt>
    <dgm:pt modelId="{6140C89D-8E68-4117-A8B5-5AC0E034980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Append</a:t>
          </a:r>
        </a:p>
      </dgm:t>
    </dgm:pt>
    <dgm:pt modelId="{B0016A87-874E-405C-A4C0-BE1D033C66EF}" type="parTrans" cxnId="{7AF4414C-3D0B-4E0E-ADA5-D9732149DE68}">
      <dgm:prSet/>
      <dgm:spPr/>
      <dgm:t>
        <a:bodyPr/>
        <a:lstStyle/>
        <a:p>
          <a:endParaRPr lang="en-US"/>
        </a:p>
      </dgm:t>
    </dgm:pt>
    <dgm:pt modelId="{5920F3C9-A3FC-47C1-B004-FC96B8CDF7FA}" type="sibTrans" cxnId="{7AF4414C-3D0B-4E0E-ADA5-D9732149DE68}">
      <dgm:prSet/>
      <dgm:spPr/>
      <dgm:t>
        <a:bodyPr/>
        <a:lstStyle/>
        <a:p>
          <a:endParaRPr lang="en-US"/>
        </a:p>
      </dgm:t>
    </dgm:pt>
    <dgm:pt modelId="{A00C0B00-44EB-4B8D-AC72-C1B3BA720E41}">
      <dgm:prSet/>
      <dgm:spPr/>
      <dgm:t>
        <a:bodyPr/>
        <a:lstStyle/>
        <a:p>
          <a:r>
            <a:rPr lang="en-US" dirty="0"/>
            <a:t>Append Data frames in order to merge data</a:t>
          </a:r>
        </a:p>
      </dgm:t>
    </dgm:pt>
    <dgm:pt modelId="{17DFE31F-D73C-4A58-A9C6-4BB7CF13F5B1}" type="parTrans" cxnId="{9883A603-C751-4D7D-A29D-F09DFC8F27E6}">
      <dgm:prSet/>
      <dgm:spPr/>
      <dgm:t>
        <a:bodyPr/>
        <a:lstStyle/>
        <a:p>
          <a:endParaRPr lang="en-US"/>
        </a:p>
      </dgm:t>
    </dgm:pt>
    <dgm:pt modelId="{9AFEE78A-902D-4827-A69F-42CBE6F3F701}" type="sibTrans" cxnId="{9883A603-C751-4D7D-A29D-F09DFC8F27E6}">
      <dgm:prSet/>
      <dgm:spPr/>
      <dgm:t>
        <a:bodyPr/>
        <a:lstStyle/>
        <a:p>
          <a:endParaRPr lang="en-US"/>
        </a:p>
      </dgm:t>
    </dgm:pt>
    <dgm:pt modelId="{C5473987-0A99-42BC-B7EE-51D889BEBD06}">
      <dgm:prSet/>
      <dgm:spPr>
        <a:solidFill>
          <a:schemeClr val="accent1"/>
        </a:solidFill>
      </dgm:spPr>
      <dgm:t>
        <a:bodyPr/>
        <a:lstStyle/>
        <a:p>
          <a:r>
            <a:rPr lang="en-US"/>
            <a:t>Create</a:t>
          </a:r>
        </a:p>
      </dgm:t>
    </dgm:pt>
    <dgm:pt modelId="{E5EBD318-1CA8-4E84-A3BD-5A9625673E50}" type="parTrans" cxnId="{D9E12F1E-11CF-4B6B-9B19-E23C87BA5567}">
      <dgm:prSet/>
      <dgm:spPr/>
      <dgm:t>
        <a:bodyPr/>
        <a:lstStyle/>
        <a:p>
          <a:endParaRPr lang="en-US"/>
        </a:p>
      </dgm:t>
    </dgm:pt>
    <dgm:pt modelId="{178D8447-7275-4C08-A5D7-1069C8503FBC}" type="sibTrans" cxnId="{D9E12F1E-11CF-4B6B-9B19-E23C87BA5567}">
      <dgm:prSet/>
      <dgm:spPr/>
      <dgm:t>
        <a:bodyPr/>
        <a:lstStyle/>
        <a:p>
          <a:endParaRPr lang="en-US"/>
        </a:p>
      </dgm:t>
    </dgm:pt>
    <dgm:pt modelId="{893DA82D-209F-4A5A-B457-2D5D479EE01A}">
      <dgm:prSet/>
      <dgm:spPr/>
      <dgm:t>
        <a:bodyPr/>
        <a:lstStyle/>
        <a:p>
          <a:r>
            <a:rPr lang="en-US" dirty="0"/>
            <a:t>Created Empty row for the future prediction with date index</a:t>
          </a:r>
        </a:p>
      </dgm:t>
    </dgm:pt>
    <dgm:pt modelId="{CD747659-AEBB-4419-9C39-D2F6F063D8F6}" type="parTrans" cxnId="{D678F06E-3B0C-493B-B273-C303D17627CD}">
      <dgm:prSet/>
      <dgm:spPr/>
      <dgm:t>
        <a:bodyPr/>
        <a:lstStyle/>
        <a:p>
          <a:endParaRPr lang="en-US"/>
        </a:p>
      </dgm:t>
    </dgm:pt>
    <dgm:pt modelId="{03104599-A2C6-4E07-B58A-C8D6DFF6EA51}" type="sibTrans" cxnId="{D678F06E-3B0C-493B-B273-C303D17627CD}">
      <dgm:prSet/>
      <dgm:spPr/>
      <dgm:t>
        <a:bodyPr/>
        <a:lstStyle/>
        <a:p>
          <a:endParaRPr lang="en-US"/>
        </a:p>
      </dgm:t>
    </dgm:pt>
    <dgm:pt modelId="{EA051A2E-9F42-4C56-9612-77820236541B}" type="pres">
      <dgm:prSet presAssocID="{C0C9BBA6-9A9D-49B2-BBA7-8322D270819F}" presName="Name0" presStyleCnt="0">
        <dgm:presLayoutVars>
          <dgm:dir/>
          <dgm:animLvl val="lvl"/>
          <dgm:resizeHandles val="exact"/>
        </dgm:presLayoutVars>
      </dgm:prSet>
      <dgm:spPr/>
    </dgm:pt>
    <dgm:pt modelId="{E987C918-AD56-46E0-8631-377E2CB53174}" type="pres">
      <dgm:prSet presAssocID="{6D876D1C-18C8-47E5-8C19-736A507D89E4}" presName="linNode" presStyleCnt="0"/>
      <dgm:spPr/>
    </dgm:pt>
    <dgm:pt modelId="{DFA13956-8062-46BB-BE08-2857A1302597}" type="pres">
      <dgm:prSet presAssocID="{6D876D1C-18C8-47E5-8C19-736A507D89E4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D04790DE-A0EA-48C6-A35B-7966F9EB2C0B}" type="pres">
      <dgm:prSet presAssocID="{6D876D1C-18C8-47E5-8C19-736A507D89E4}" presName="descendantText" presStyleLbl="alignAccFollowNode1" presStyleIdx="0" presStyleCnt="6">
        <dgm:presLayoutVars>
          <dgm:bulletEnabled/>
        </dgm:presLayoutVars>
      </dgm:prSet>
      <dgm:spPr/>
    </dgm:pt>
    <dgm:pt modelId="{55EFAD11-3CA2-4132-A8F5-D15C25A3E7E6}" type="pres">
      <dgm:prSet presAssocID="{7FC776DB-4E1F-4BF3-818B-5B746E169B34}" presName="sp" presStyleCnt="0"/>
      <dgm:spPr/>
    </dgm:pt>
    <dgm:pt modelId="{32527F38-4F56-409D-85D8-BC3B9FBC29E7}" type="pres">
      <dgm:prSet presAssocID="{17935B9C-2355-431F-9AA1-53C7C2CA0AC1}" presName="linNode" presStyleCnt="0"/>
      <dgm:spPr/>
    </dgm:pt>
    <dgm:pt modelId="{3976AD43-73F2-4CBD-B29F-C58C85E86C97}" type="pres">
      <dgm:prSet presAssocID="{17935B9C-2355-431F-9AA1-53C7C2CA0AC1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9003F105-B02B-444F-A036-B300C8D3ED25}" type="pres">
      <dgm:prSet presAssocID="{17935B9C-2355-431F-9AA1-53C7C2CA0AC1}" presName="descendantText" presStyleLbl="alignAccFollowNode1" presStyleIdx="1" presStyleCnt="6">
        <dgm:presLayoutVars>
          <dgm:bulletEnabled/>
        </dgm:presLayoutVars>
      </dgm:prSet>
      <dgm:spPr/>
    </dgm:pt>
    <dgm:pt modelId="{EDA1CB74-6D52-4452-96C6-ACCBA0F1A56A}" type="pres">
      <dgm:prSet presAssocID="{FDE20D2D-F2C3-4DA7-AFF8-8901A5070984}" presName="sp" presStyleCnt="0"/>
      <dgm:spPr/>
    </dgm:pt>
    <dgm:pt modelId="{D33DD22C-B1A9-4D84-9109-399BF4DC197F}" type="pres">
      <dgm:prSet presAssocID="{82EA290B-1A03-4702-AFB5-EED803A45531}" presName="linNode" presStyleCnt="0"/>
      <dgm:spPr/>
    </dgm:pt>
    <dgm:pt modelId="{F418EB4E-AC15-4441-BAAD-D2186B0E2AB0}" type="pres">
      <dgm:prSet presAssocID="{82EA290B-1A03-4702-AFB5-EED803A45531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D3910782-0315-45D5-8186-0448E2F6EDF6}" type="pres">
      <dgm:prSet presAssocID="{82EA290B-1A03-4702-AFB5-EED803A45531}" presName="descendantText" presStyleLbl="alignAccFollowNode1" presStyleIdx="2" presStyleCnt="6">
        <dgm:presLayoutVars>
          <dgm:bulletEnabled/>
        </dgm:presLayoutVars>
      </dgm:prSet>
      <dgm:spPr/>
    </dgm:pt>
    <dgm:pt modelId="{3AC1D50A-4BAB-41BF-B13F-5122B25B08BF}" type="pres">
      <dgm:prSet presAssocID="{D03EFF7D-19E9-4840-93FF-524719DE67AF}" presName="sp" presStyleCnt="0"/>
      <dgm:spPr/>
    </dgm:pt>
    <dgm:pt modelId="{DEDF0DD3-FACA-4001-80EE-A171F643D4E7}" type="pres">
      <dgm:prSet presAssocID="{66801CDE-EBA8-4608-839E-94F62B416041}" presName="linNode" presStyleCnt="0"/>
      <dgm:spPr/>
    </dgm:pt>
    <dgm:pt modelId="{AB46F768-CE2A-4161-B21D-4D64FB785727}" type="pres">
      <dgm:prSet presAssocID="{66801CDE-EBA8-4608-839E-94F62B416041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58F0CE7A-CC8B-4A1C-8078-8A914CFBC3E0}" type="pres">
      <dgm:prSet presAssocID="{66801CDE-EBA8-4608-839E-94F62B416041}" presName="descendantText" presStyleLbl="alignAccFollowNode1" presStyleIdx="3" presStyleCnt="6">
        <dgm:presLayoutVars>
          <dgm:bulletEnabled/>
        </dgm:presLayoutVars>
      </dgm:prSet>
      <dgm:spPr/>
    </dgm:pt>
    <dgm:pt modelId="{45A4A30B-C7AE-447F-B58F-58357E40E6E7}" type="pres">
      <dgm:prSet presAssocID="{D61339EE-FC0D-4D9F-ACCA-97AC69FC630D}" presName="sp" presStyleCnt="0"/>
      <dgm:spPr/>
    </dgm:pt>
    <dgm:pt modelId="{ABAE4E1F-6217-445C-864C-6E482537970C}" type="pres">
      <dgm:prSet presAssocID="{6140C89D-8E68-4117-A8B5-5AC0E0349800}" presName="linNode" presStyleCnt="0"/>
      <dgm:spPr/>
    </dgm:pt>
    <dgm:pt modelId="{71F68245-4A63-4196-99F6-D647ECC2A4F1}" type="pres">
      <dgm:prSet presAssocID="{6140C89D-8E68-4117-A8B5-5AC0E0349800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2A83259F-4777-4916-A9F9-602EB9962B1F}" type="pres">
      <dgm:prSet presAssocID="{6140C89D-8E68-4117-A8B5-5AC0E0349800}" presName="descendantText" presStyleLbl="alignAccFollowNode1" presStyleIdx="4" presStyleCnt="6">
        <dgm:presLayoutVars>
          <dgm:bulletEnabled/>
        </dgm:presLayoutVars>
      </dgm:prSet>
      <dgm:spPr/>
    </dgm:pt>
    <dgm:pt modelId="{B003DEFD-CC0E-488F-ABC9-43BDD24A5A60}" type="pres">
      <dgm:prSet presAssocID="{5920F3C9-A3FC-47C1-B004-FC96B8CDF7FA}" presName="sp" presStyleCnt="0"/>
      <dgm:spPr/>
    </dgm:pt>
    <dgm:pt modelId="{39F3CFAE-1C75-4B0F-A5AC-E496B7B005EC}" type="pres">
      <dgm:prSet presAssocID="{C5473987-0A99-42BC-B7EE-51D889BEBD06}" presName="linNode" presStyleCnt="0"/>
      <dgm:spPr/>
    </dgm:pt>
    <dgm:pt modelId="{BB81BCF0-D02B-47C6-AF23-FF9A8C65729D}" type="pres">
      <dgm:prSet presAssocID="{C5473987-0A99-42BC-B7EE-51D889BEBD06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89E84F5D-6AFC-4BB6-90FD-43952CE2A99A}" type="pres">
      <dgm:prSet presAssocID="{C5473987-0A99-42BC-B7EE-51D889BEBD06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9883A603-C751-4D7D-A29D-F09DFC8F27E6}" srcId="{6140C89D-8E68-4117-A8B5-5AC0E0349800}" destId="{A00C0B00-44EB-4B8D-AC72-C1B3BA720E41}" srcOrd="0" destOrd="0" parTransId="{17DFE31F-D73C-4A58-A9C6-4BB7CF13F5B1}" sibTransId="{9AFEE78A-902D-4827-A69F-42CBE6F3F701}"/>
    <dgm:cxn modelId="{69FC3C07-8632-41DF-B6F5-404199959801}" srcId="{82EA290B-1A03-4702-AFB5-EED803A45531}" destId="{44F12830-C640-4E27-90C2-838D844428E1}" srcOrd="0" destOrd="0" parTransId="{A656DDF7-4CFA-45BD-BF0F-3A295ABA0410}" sibTransId="{1DB06984-5585-4B11-A6CA-8AC76B2E7065}"/>
    <dgm:cxn modelId="{36FFE416-4B6A-4ACC-A66B-913104F4A59A}" type="presOf" srcId="{6D876D1C-18C8-47E5-8C19-736A507D89E4}" destId="{DFA13956-8062-46BB-BE08-2857A1302597}" srcOrd="0" destOrd="0" presId="urn:microsoft.com/office/officeart/2016/7/layout/VerticalSolidActionList"/>
    <dgm:cxn modelId="{D9E12F1E-11CF-4B6B-9B19-E23C87BA5567}" srcId="{C0C9BBA6-9A9D-49B2-BBA7-8322D270819F}" destId="{C5473987-0A99-42BC-B7EE-51D889BEBD06}" srcOrd="5" destOrd="0" parTransId="{E5EBD318-1CA8-4E84-A3BD-5A9625673E50}" sibTransId="{178D8447-7275-4C08-A5D7-1069C8503FBC}"/>
    <dgm:cxn modelId="{E1D6F02A-4788-4887-8356-ACF3784F38DF}" type="presOf" srcId="{C0C9BBA6-9A9D-49B2-BBA7-8322D270819F}" destId="{EA051A2E-9F42-4C56-9612-77820236541B}" srcOrd="0" destOrd="0" presId="urn:microsoft.com/office/officeart/2016/7/layout/VerticalSolidActionList"/>
    <dgm:cxn modelId="{4EB1542B-6303-409F-948A-D4F6CD89E34D}" type="presOf" srcId="{82EA290B-1A03-4702-AFB5-EED803A45531}" destId="{F418EB4E-AC15-4441-BAAD-D2186B0E2AB0}" srcOrd="0" destOrd="0" presId="urn:microsoft.com/office/officeart/2016/7/layout/VerticalSolidActionList"/>
    <dgm:cxn modelId="{17151E2F-C458-4B31-AF5A-B2C4FB5180D1}" type="presOf" srcId="{C5473987-0A99-42BC-B7EE-51D889BEBD06}" destId="{BB81BCF0-D02B-47C6-AF23-FF9A8C65729D}" srcOrd="0" destOrd="0" presId="urn:microsoft.com/office/officeart/2016/7/layout/VerticalSolidActionList"/>
    <dgm:cxn modelId="{17DB7E31-0BAF-416E-A7A7-A61A851E290B}" type="presOf" srcId="{66801CDE-EBA8-4608-839E-94F62B416041}" destId="{AB46F768-CE2A-4161-B21D-4D64FB785727}" srcOrd="0" destOrd="0" presId="urn:microsoft.com/office/officeart/2016/7/layout/VerticalSolidActionList"/>
    <dgm:cxn modelId="{A8241B49-2F4F-4429-96A2-7C684072E607}" type="presOf" srcId="{893DA82D-209F-4A5A-B457-2D5D479EE01A}" destId="{89E84F5D-6AFC-4BB6-90FD-43952CE2A99A}" srcOrd="0" destOrd="0" presId="urn:microsoft.com/office/officeart/2016/7/layout/VerticalSolidActionList"/>
    <dgm:cxn modelId="{5C00D469-5C41-4766-8F98-5C202094F74C}" type="presOf" srcId="{17935B9C-2355-431F-9AA1-53C7C2CA0AC1}" destId="{3976AD43-73F2-4CBD-B29F-C58C85E86C97}" srcOrd="0" destOrd="0" presId="urn:microsoft.com/office/officeart/2016/7/layout/VerticalSolidActionList"/>
    <dgm:cxn modelId="{EF61176C-CF80-4FD8-9B25-5F5C811C7A5A}" srcId="{17935B9C-2355-431F-9AA1-53C7C2CA0AC1}" destId="{7A5C855D-1FAB-45E9-9247-31F571C6BBFC}" srcOrd="0" destOrd="0" parTransId="{07589F0A-8402-4195-AC6E-72DA77190C5F}" sibTransId="{3E36D5EF-6376-4868-B438-A6F9F68B1E83}"/>
    <dgm:cxn modelId="{7AF4414C-3D0B-4E0E-ADA5-D9732149DE68}" srcId="{C0C9BBA6-9A9D-49B2-BBA7-8322D270819F}" destId="{6140C89D-8E68-4117-A8B5-5AC0E0349800}" srcOrd="4" destOrd="0" parTransId="{B0016A87-874E-405C-A4C0-BE1D033C66EF}" sibTransId="{5920F3C9-A3FC-47C1-B004-FC96B8CDF7FA}"/>
    <dgm:cxn modelId="{D678F06E-3B0C-493B-B273-C303D17627CD}" srcId="{C5473987-0A99-42BC-B7EE-51D889BEBD06}" destId="{893DA82D-209F-4A5A-B457-2D5D479EE01A}" srcOrd="0" destOrd="0" parTransId="{CD747659-AEBB-4419-9C39-D2F6F063D8F6}" sibTransId="{03104599-A2C6-4E07-B58A-C8D6DFF6EA51}"/>
    <dgm:cxn modelId="{08AC5758-07DB-4324-8C95-903AAFBE767B}" type="presOf" srcId="{6140C89D-8E68-4117-A8B5-5AC0E0349800}" destId="{71F68245-4A63-4196-99F6-D647ECC2A4F1}" srcOrd="0" destOrd="0" presId="urn:microsoft.com/office/officeart/2016/7/layout/VerticalSolidActionList"/>
    <dgm:cxn modelId="{ADE93682-8E85-4AEF-93A8-D383B2A0ADBC}" type="presOf" srcId="{A7CB9F8C-A0EC-476F-B715-4E96A52F29EC}" destId="{D04790DE-A0EA-48C6-A35B-7966F9EB2C0B}" srcOrd="0" destOrd="0" presId="urn:microsoft.com/office/officeart/2016/7/layout/VerticalSolidActionList"/>
    <dgm:cxn modelId="{09FD0F86-0076-4AEB-87B5-641C44386ECC}" srcId="{66801CDE-EBA8-4608-839E-94F62B416041}" destId="{8B5C42DB-A4FD-4D1D-8B52-B566121EC9E0}" srcOrd="0" destOrd="0" parTransId="{54691C30-5958-47CD-9BBC-01AB01ADC6E7}" sibTransId="{2BC37AF2-9B30-4C65-A5A6-D6BF243B706D}"/>
    <dgm:cxn modelId="{ED4D7B8B-E181-49F3-8ED7-5F90F5E9DCF3}" type="presOf" srcId="{A00C0B00-44EB-4B8D-AC72-C1B3BA720E41}" destId="{2A83259F-4777-4916-A9F9-602EB9962B1F}" srcOrd="0" destOrd="0" presId="urn:microsoft.com/office/officeart/2016/7/layout/VerticalSolidActionList"/>
    <dgm:cxn modelId="{70873C96-6681-4A61-80F6-903355E5A988}" type="presOf" srcId="{8B5C42DB-A4FD-4D1D-8B52-B566121EC9E0}" destId="{58F0CE7A-CC8B-4A1C-8078-8A914CFBC3E0}" srcOrd="0" destOrd="0" presId="urn:microsoft.com/office/officeart/2016/7/layout/VerticalSolidActionList"/>
    <dgm:cxn modelId="{B8C96996-B038-499C-AB8B-06BD16C96B55}" srcId="{C0C9BBA6-9A9D-49B2-BBA7-8322D270819F}" destId="{6D876D1C-18C8-47E5-8C19-736A507D89E4}" srcOrd="0" destOrd="0" parTransId="{EDAA13BB-A799-42E4-970F-EC7285ECC221}" sibTransId="{7FC776DB-4E1F-4BF3-818B-5B746E169B34}"/>
    <dgm:cxn modelId="{4E9805A9-C8DE-4F4E-82D3-79CC30479E2C}" type="presOf" srcId="{44F12830-C640-4E27-90C2-838D844428E1}" destId="{D3910782-0315-45D5-8186-0448E2F6EDF6}" srcOrd="0" destOrd="0" presId="urn:microsoft.com/office/officeart/2016/7/layout/VerticalSolidActionList"/>
    <dgm:cxn modelId="{347F0CB7-832F-4435-A86C-15BC03F3F1F2}" srcId="{C0C9BBA6-9A9D-49B2-BBA7-8322D270819F}" destId="{66801CDE-EBA8-4608-839E-94F62B416041}" srcOrd="3" destOrd="0" parTransId="{92DF9275-993A-49C3-B9D3-6D01E1FDB2A6}" sibTransId="{D61339EE-FC0D-4D9F-ACCA-97AC69FC630D}"/>
    <dgm:cxn modelId="{7BF93CBB-5C42-428B-A714-C28606022778}" type="presOf" srcId="{7A5C855D-1FAB-45E9-9247-31F571C6BBFC}" destId="{9003F105-B02B-444F-A036-B300C8D3ED25}" srcOrd="0" destOrd="0" presId="urn:microsoft.com/office/officeart/2016/7/layout/VerticalSolidActionList"/>
    <dgm:cxn modelId="{9F8909BE-4A6F-49E5-A493-B0B5A3494150}" srcId="{C0C9BBA6-9A9D-49B2-BBA7-8322D270819F}" destId="{17935B9C-2355-431F-9AA1-53C7C2CA0AC1}" srcOrd="1" destOrd="0" parTransId="{8FE8CBD0-38CA-469D-BC93-FEA863DC31FB}" sibTransId="{FDE20D2D-F2C3-4DA7-AFF8-8901A5070984}"/>
    <dgm:cxn modelId="{F5D778E2-A6E0-46C3-B2F4-748CE0495E30}" srcId="{C0C9BBA6-9A9D-49B2-BBA7-8322D270819F}" destId="{82EA290B-1A03-4702-AFB5-EED803A45531}" srcOrd="2" destOrd="0" parTransId="{B2676A01-E46B-4340-9CA3-CF5A38F8563E}" sibTransId="{D03EFF7D-19E9-4840-93FF-524719DE67AF}"/>
    <dgm:cxn modelId="{0E10EAE4-3134-452A-B453-BA0CB4312C4B}" srcId="{6D876D1C-18C8-47E5-8C19-736A507D89E4}" destId="{A7CB9F8C-A0EC-476F-B715-4E96A52F29EC}" srcOrd="0" destOrd="0" parTransId="{763697CD-1557-4EC4-BBF4-242F5452D94B}" sibTransId="{5D09F5C4-9B19-46AD-8D02-4E160F40B239}"/>
    <dgm:cxn modelId="{544BC9F0-C6B5-46DC-B972-B1BF81C98200}" type="presParOf" srcId="{EA051A2E-9F42-4C56-9612-77820236541B}" destId="{E987C918-AD56-46E0-8631-377E2CB53174}" srcOrd="0" destOrd="0" presId="urn:microsoft.com/office/officeart/2016/7/layout/VerticalSolidActionList"/>
    <dgm:cxn modelId="{CE5F2554-A6BA-4A5C-9BE4-D9306D0803A6}" type="presParOf" srcId="{E987C918-AD56-46E0-8631-377E2CB53174}" destId="{DFA13956-8062-46BB-BE08-2857A1302597}" srcOrd="0" destOrd="0" presId="urn:microsoft.com/office/officeart/2016/7/layout/VerticalSolidActionList"/>
    <dgm:cxn modelId="{54901D70-4B23-4653-A33A-398E01814DFD}" type="presParOf" srcId="{E987C918-AD56-46E0-8631-377E2CB53174}" destId="{D04790DE-A0EA-48C6-A35B-7966F9EB2C0B}" srcOrd="1" destOrd="0" presId="urn:microsoft.com/office/officeart/2016/7/layout/VerticalSolidActionList"/>
    <dgm:cxn modelId="{F484CBE0-2AD6-4EE9-9628-5B17D515BEEF}" type="presParOf" srcId="{EA051A2E-9F42-4C56-9612-77820236541B}" destId="{55EFAD11-3CA2-4132-A8F5-D15C25A3E7E6}" srcOrd="1" destOrd="0" presId="urn:microsoft.com/office/officeart/2016/7/layout/VerticalSolidActionList"/>
    <dgm:cxn modelId="{53B8B5F7-5875-4265-9D52-0168C3CFC481}" type="presParOf" srcId="{EA051A2E-9F42-4C56-9612-77820236541B}" destId="{32527F38-4F56-409D-85D8-BC3B9FBC29E7}" srcOrd="2" destOrd="0" presId="urn:microsoft.com/office/officeart/2016/7/layout/VerticalSolidActionList"/>
    <dgm:cxn modelId="{E002552F-A762-44F6-9451-D88CC793319C}" type="presParOf" srcId="{32527F38-4F56-409D-85D8-BC3B9FBC29E7}" destId="{3976AD43-73F2-4CBD-B29F-C58C85E86C97}" srcOrd="0" destOrd="0" presId="urn:microsoft.com/office/officeart/2016/7/layout/VerticalSolidActionList"/>
    <dgm:cxn modelId="{29522B2D-BD78-4819-9B62-C760F06D4A78}" type="presParOf" srcId="{32527F38-4F56-409D-85D8-BC3B9FBC29E7}" destId="{9003F105-B02B-444F-A036-B300C8D3ED25}" srcOrd="1" destOrd="0" presId="urn:microsoft.com/office/officeart/2016/7/layout/VerticalSolidActionList"/>
    <dgm:cxn modelId="{EACD42CF-86E6-49EB-AA27-7C68E7B17755}" type="presParOf" srcId="{EA051A2E-9F42-4C56-9612-77820236541B}" destId="{EDA1CB74-6D52-4452-96C6-ACCBA0F1A56A}" srcOrd="3" destOrd="0" presId="urn:microsoft.com/office/officeart/2016/7/layout/VerticalSolidActionList"/>
    <dgm:cxn modelId="{816D2A2E-5BC8-482A-9BC2-11036ED47866}" type="presParOf" srcId="{EA051A2E-9F42-4C56-9612-77820236541B}" destId="{D33DD22C-B1A9-4D84-9109-399BF4DC197F}" srcOrd="4" destOrd="0" presId="urn:microsoft.com/office/officeart/2016/7/layout/VerticalSolidActionList"/>
    <dgm:cxn modelId="{65506CB9-6462-4704-A8B8-B03B5B9DF707}" type="presParOf" srcId="{D33DD22C-B1A9-4D84-9109-399BF4DC197F}" destId="{F418EB4E-AC15-4441-BAAD-D2186B0E2AB0}" srcOrd="0" destOrd="0" presId="urn:microsoft.com/office/officeart/2016/7/layout/VerticalSolidActionList"/>
    <dgm:cxn modelId="{B99AC1A5-DA0D-4B71-AC7F-79191F1DAF32}" type="presParOf" srcId="{D33DD22C-B1A9-4D84-9109-399BF4DC197F}" destId="{D3910782-0315-45D5-8186-0448E2F6EDF6}" srcOrd="1" destOrd="0" presId="urn:microsoft.com/office/officeart/2016/7/layout/VerticalSolidActionList"/>
    <dgm:cxn modelId="{61FB256E-4D93-4F24-8D1A-22F6F5F2D3FF}" type="presParOf" srcId="{EA051A2E-9F42-4C56-9612-77820236541B}" destId="{3AC1D50A-4BAB-41BF-B13F-5122B25B08BF}" srcOrd="5" destOrd="0" presId="urn:microsoft.com/office/officeart/2016/7/layout/VerticalSolidActionList"/>
    <dgm:cxn modelId="{16E95236-B329-4DBF-A659-FAE05F947C9F}" type="presParOf" srcId="{EA051A2E-9F42-4C56-9612-77820236541B}" destId="{DEDF0DD3-FACA-4001-80EE-A171F643D4E7}" srcOrd="6" destOrd="0" presId="urn:microsoft.com/office/officeart/2016/7/layout/VerticalSolidActionList"/>
    <dgm:cxn modelId="{4A973CD1-718B-4540-AE4B-8F2572319E3D}" type="presParOf" srcId="{DEDF0DD3-FACA-4001-80EE-A171F643D4E7}" destId="{AB46F768-CE2A-4161-B21D-4D64FB785727}" srcOrd="0" destOrd="0" presId="urn:microsoft.com/office/officeart/2016/7/layout/VerticalSolidActionList"/>
    <dgm:cxn modelId="{AC92FD97-8001-4D88-A9AD-B551FE0F3ECD}" type="presParOf" srcId="{DEDF0DD3-FACA-4001-80EE-A171F643D4E7}" destId="{58F0CE7A-CC8B-4A1C-8078-8A914CFBC3E0}" srcOrd="1" destOrd="0" presId="urn:microsoft.com/office/officeart/2016/7/layout/VerticalSolidActionList"/>
    <dgm:cxn modelId="{26077EC2-6B2A-4D68-9BA4-CA8CB902D44F}" type="presParOf" srcId="{EA051A2E-9F42-4C56-9612-77820236541B}" destId="{45A4A30B-C7AE-447F-B58F-58357E40E6E7}" srcOrd="7" destOrd="0" presId="urn:microsoft.com/office/officeart/2016/7/layout/VerticalSolidActionList"/>
    <dgm:cxn modelId="{4BD47D82-A527-4A61-B0E0-6E1D561DE1E8}" type="presParOf" srcId="{EA051A2E-9F42-4C56-9612-77820236541B}" destId="{ABAE4E1F-6217-445C-864C-6E482537970C}" srcOrd="8" destOrd="0" presId="urn:microsoft.com/office/officeart/2016/7/layout/VerticalSolidActionList"/>
    <dgm:cxn modelId="{FE435023-3AC6-4D27-BD0C-C4806459B871}" type="presParOf" srcId="{ABAE4E1F-6217-445C-864C-6E482537970C}" destId="{71F68245-4A63-4196-99F6-D647ECC2A4F1}" srcOrd="0" destOrd="0" presId="urn:microsoft.com/office/officeart/2016/7/layout/VerticalSolidActionList"/>
    <dgm:cxn modelId="{13E738CE-BC2C-4B82-AC6E-3C891A7FAD74}" type="presParOf" srcId="{ABAE4E1F-6217-445C-864C-6E482537970C}" destId="{2A83259F-4777-4916-A9F9-602EB9962B1F}" srcOrd="1" destOrd="0" presId="urn:microsoft.com/office/officeart/2016/7/layout/VerticalSolidActionList"/>
    <dgm:cxn modelId="{3BC218E7-1160-49EB-A3DC-D603A581C787}" type="presParOf" srcId="{EA051A2E-9F42-4C56-9612-77820236541B}" destId="{B003DEFD-CC0E-488F-ABC9-43BDD24A5A60}" srcOrd="9" destOrd="0" presId="urn:microsoft.com/office/officeart/2016/7/layout/VerticalSolidActionList"/>
    <dgm:cxn modelId="{1CE176A6-C13A-40A5-9C4B-9AF97155E843}" type="presParOf" srcId="{EA051A2E-9F42-4C56-9612-77820236541B}" destId="{39F3CFAE-1C75-4B0F-A5AC-E496B7B005EC}" srcOrd="10" destOrd="0" presId="urn:microsoft.com/office/officeart/2016/7/layout/VerticalSolidActionList"/>
    <dgm:cxn modelId="{B6363319-428A-4E63-88B7-21C70975C686}" type="presParOf" srcId="{39F3CFAE-1C75-4B0F-A5AC-E496B7B005EC}" destId="{BB81BCF0-D02B-47C6-AF23-FF9A8C65729D}" srcOrd="0" destOrd="0" presId="urn:microsoft.com/office/officeart/2016/7/layout/VerticalSolidActionList"/>
    <dgm:cxn modelId="{3AC74587-9AD2-48A9-AC37-BA01A892BF0E}" type="presParOf" srcId="{39F3CFAE-1C75-4B0F-A5AC-E496B7B005EC}" destId="{89E84F5D-6AFC-4BB6-90FD-43952CE2A99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28503-96E3-4956-A1B1-94D0F0E384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93E985-A9B5-45D2-99E6-606ACA3CB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 test_size = 0.2 ==&gt; 20% data is test data</a:t>
          </a:r>
        </a:p>
        <a:p>
          <a:pPr>
            <a:lnSpc>
              <a:spcPct val="100000"/>
            </a:lnSpc>
          </a:pPr>
          <a:r>
            <a:rPr lang="en-US" dirty="0" err="1"/>
            <a:t>X_train</a:t>
          </a:r>
          <a:r>
            <a:rPr lang="en-US" dirty="0"/>
            <a:t>, </a:t>
          </a:r>
          <a:r>
            <a:rPr lang="en-US" dirty="0" err="1"/>
            <a:t>X_test</a:t>
          </a:r>
          <a:r>
            <a:rPr lang="en-US" dirty="0"/>
            <a:t>, </a:t>
          </a:r>
          <a:r>
            <a:rPr lang="en-US" dirty="0" err="1"/>
            <a:t>y_train</a:t>
          </a:r>
          <a:r>
            <a:rPr lang="en-US" dirty="0"/>
            <a:t>, </a:t>
          </a:r>
          <a:r>
            <a:rPr lang="en-US" dirty="0" err="1"/>
            <a:t>y_test</a:t>
          </a:r>
          <a:r>
            <a:rPr lang="en-US" dirty="0"/>
            <a:t> = </a:t>
          </a:r>
          <a:r>
            <a:rPr lang="en-US" dirty="0" err="1"/>
            <a:t>train_test_split</a:t>
          </a:r>
          <a:r>
            <a:rPr lang="en-US" dirty="0"/>
            <a:t>(X, y, </a:t>
          </a:r>
          <a:r>
            <a:rPr lang="en-US" dirty="0" err="1"/>
            <a:t>test_size</a:t>
          </a:r>
          <a:r>
            <a:rPr lang="en-US" dirty="0"/>
            <a:t>=0.2, </a:t>
          </a:r>
          <a:r>
            <a:rPr lang="en-US" dirty="0" err="1"/>
            <a:t>random_state</a:t>
          </a:r>
          <a:r>
            <a:rPr lang="en-US" dirty="0"/>
            <a:t>=0)</a:t>
          </a:r>
        </a:p>
      </dgm:t>
    </dgm:pt>
    <dgm:pt modelId="{71F932B7-5D5A-47D0-A28C-CEBA06C5492E}" type="parTrans" cxnId="{DE43395F-0CB7-4E80-AEDA-81184E474A55}">
      <dgm:prSet/>
      <dgm:spPr/>
      <dgm:t>
        <a:bodyPr/>
        <a:lstStyle/>
        <a:p>
          <a:endParaRPr lang="en-US"/>
        </a:p>
      </dgm:t>
    </dgm:pt>
    <dgm:pt modelId="{5E1D0A0A-E197-49D0-950C-772BAD0A4A0C}" type="sibTrans" cxnId="{DE43395F-0CB7-4E80-AEDA-81184E474A55}">
      <dgm:prSet/>
      <dgm:spPr/>
      <dgm:t>
        <a:bodyPr/>
        <a:lstStyle/>
        <a:p>
          <a:endParaRPr lang="en-US"/>
        </a:p>
      </dgm:t>
    </dgm:pt>
    <dgm:pt modelId="{554A80AC-F3BD-4E65-A3F7-7376386F4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 Create linear regression object</a:t>
          </a:r>
        </a:p>
        <a:p>
          <a:pPr>
            <a:lnSpc>
              <a:spcPct val="100000"/>
            </a:lnSpc>
          </a:pPr>
          <a:r>
            <a:rPr lang="en-US" dirty="0" err="1"/>
            <a:t>lr</a:t>
          </a:r>
          <a:r>
            <a:rPr lang="en-US" dirty="0"/>
            <a:t> = </a:t>
          </a:r>
          <a:r>
            <a:rPr lang="en-US" dirty="0" err="1"/>
            <a:t>LinearRegression</a:t>
          </a:r>
          <a:r>
            <a:rPr lang="en-US" dirty="0"/>
            <a:t>()</a:t>
          </a:r>
        </a:p>
      </dgm:t>
    </dgm:pt>
    <dgm:pt modelId="{B28966A0-F4D2-45E0-8B23-5FFF81268823}" type="parTrans" cxnId="{901D51E9-3467-4A5A-A9EA-2735A5BAD6A1}">
      <dgm:prSet/>
      <dgm:spPr/>
      <dgm:t>
        <a:bodyPr/>
        <a:lstStyle/>
        <a:p>
          <a:endParaRPr lang="en-US"/>
        </a:p>
      </dgm:t>
    </dgm:pt>
    <dgm:pt modelId="{C8CAE653-E64A-404E-864E-585E1E8FBAF9}" type="sibTrans" cxnId="{901D51E9-3467-4A5A-A9EA-2735A5BAD6A1}">
      <dgm:prSet/>
      <dgm:spPr/>
      <dgm:t>
        <a:bodyPr/>
        <a:lstStyle/>
        <a:p>
          <a:endParaRPr lang="en-US"/>
        </a:p>
      </dgm:t>
    </dgm:pt>
    <dgm:pt modelId="{F3850A02-CF2D-4B83-A792-CD54B4D231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 Train the model using the training sets</a:t>
          </a:r>
        </a:p>
        <a:p>
          <a:pPr>
            <a:lnSpc>
              <a:spcPct val="100000"/>
            </a:lnSpc>
          </a:pPr>
          <a:r>
            <a:rPr lang="fr-FR" dirty="0" err="1"/>
            <a:t>lr.fit</a:t>
          </a:r>
          <a:r>
            <a:rPr lang="fr-FR" dirty="0"/>
            <a:t>(</a:t>
          </a:r>
          <a:r>
            <a:rPr lang="fr-FR" dirty="0" err="1"/>
            <a:t>X_train</a:t>
          </a:r>
          <a:r>
            <a:rPr lang="fr-FR" dirty="0"/>
            <a:t>, </a:t>
          </a:r>
          <a:r>
            <a:rPr lang="fr-FR" dirty="0" err="1"/>
            <a:t>y_train</a:t>
          </a:r>
          <a:r>
            <a:rPr lang="fr-FR" dirty="0"/>
            <a:t>)</a:t>
          </a:r>
          <a:endParaRPr lang="en-US" dirty="0"/>
        </a:p>
      </dgm:t>
    </dgm:pt>
    <dgm:pt modelId="{4A72CD80-7689-4678-B829-C8AAF3FAF362}" type="parTrans" cxnId="{2FF105EE-B159-4B7A-923A-16E916C2B7FA}">
      <dgm:prSet/>
      <dgm:spPr/>
      <dgm:t>
        <a:bodyPr/>
        <a:lstStyle/>
        <a:p>
          <a:endParaRPr lang="en-US"/>
        </a:p>
      </dgm:t>
    </dgm:pt>
    <dgm:pt modelId="{7BDAAE23-FA81-400C-A987-8A5DDD6A52E4}" type="sibTrans" cxnId="{2FF105EE-B159-4B7A-923A-16E916C2B7FA}">
      <dgm:prSet/>
      <dgm:spPr/>
      <dgm:t>
        <a:bodyPr/>
        <a:lstStyle/>
        <a:p>
          <a:endParaRPr lang="en-US"/>
        </a:p>
      </dgm:t>
    </dgm:pt>
    <dgm:pt modelId="{5DE79E72-7862-48E8-B481-2F9193C46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 Test</a:t>
          </a:r>
        </a:p>
        <a:p>
          <a:pPr>
            <a:lnSpc>
              <a:spcPct val="100000"/>
            </a:lnSpc>
          </a:pPr>
          <a:r>
            <a:rPr lang="en-US" dirty="0"/>
            <a:t>accuracy = </a:t>
          </a:r>
          <a:r>
            <a:rPr lang="en-US" dirty="0" err="1"/>
            <a:t>lr.score</a:t>
          </a:r>
          <a:r>
            <a:rPr lang="en-US" dirty="0"/>
            <a:t>(</a:t>
          </a:r>
          <a:r>
            <a:rPr lang="en-US" dirty="0" err="1"/>
            <a:t>X_test</a:t>
          </a:r>
          <a:r>
            <a:rPr lang="en-US" dirty="0"/>
            <a:t>, </a:t>
          </a:r>
          <a:r>
            <a:rPr lang="en-US" dirty="0" err="1"/>
            <a:t>y_test</a:t>
          </a:r>
          <a:r>
            <a:rPr lang="en-US" dirty="0"/>
            <a:t>)</a:t>
          </a:r>
        </a:p>
      </dgm:t>
    </dgm:pt>
    <dgm:pt modelId="{93189663-7F8F-450C-ADD5-C18789127411}" type="parTrans" cxnId="{5CA17599-436A-4BAD-A486-565FE1C97AE6}">
      <dgm:prSet/>
      <dgm:spPr/>
      <dgm:t>
        <a:bodyPr/>
        <a:lstStyle/>
        <a:p>
          <a:endParaRPr lang="en-US"/>
        </a:p>
      </dgm:t>
    </dgm:pt>
    <dgm:pt modelId="{D327F4BF-4FF5-4383-A132-0A02275E1023}" type="sibTrans" cxnId="{5CA17599-436A-4BAD-A486-565FE1C97AE6}">
      <dgm:prSet/>
      <dgm:spPr/>
      <dgm:t>
        <a:bodyPr/>
        <a:lstStyle/>
        <a:p>
          <a:endParaRPr lang="en-US"/>
        </a:p>
      </dgm:t>
    </dgm:pt>
    <dgm:pt modelId="{3750FE78-409B-4931-90F7-050E84A2C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# Predict using our Model</a:t>
          </a:r>
        </a:p>
        <a:p>
          <a:pPr>
            <a:lnSpc>
              <a:spcPct val="100000"/>
            </a:lnSpc>
          </a:pPr>
          <a:r>
            <a:rPr lang="en-US" dirty="0" err="1"/>
            <a:t>forecast_prediction</a:t>
          </a:r>
          <a:r>
            <a:rPr lang="en-US" dirty="0"/>
            <a:t> = </a:t>
          </a:r>
          <a:r>
            <a:rPr lang="en-US" dirty="0" err="1"/>
            <a:t>lr.predict</a:t>
          </a:r>
          <a:r>
            <a:rPr lang="en-US" dirty="0"/>
            <a:t>(</a:t>
          </a:r>
          <a:r>
            <a:rPr lang="en-US" dirty="0" err="1"/>
            <a:t>X_forecast_</a:t>
          </a:r>
          <a:r>
            <a:rPr lang="en-US" err="1"/>
            <a:t>out</a:t>
          </a:r>
          <a:r>
            <a:rPr lang="en-US"/>
            <a:t>)</a:t>
          </a:r>
          <a:endParaRPr lang="en-US" dirty="0"/>
        </a:p>
      </dgm:t>
    </dgm:pt>
    <dgm:pt modelId="{25695340-EA25-4D70-98F6-80B596E9656B}" type="parTrans" cxnId="{3990A7E3-B6CF-4ADA-80B0-556F1E4C2FE0}">
      <dgm:prSet/>
      <dgm:spPr/>
      <dgm:t>
        <a:bodyPr/>
        <a:lstStyle/>
        <a:p>
          <a:endParaRPr lang="en-US"/>
        </a:p>
      </dgm:t>
    </dgm:pt>
    <dgm:pt modelId="{60AC7EE6-5450-41C7-8224-3FE9F7978E90}" type="sibTrans" cxnId="{3990A7E3-B6CF-4ADA-80B0-556F1E4C2FE0}">
      <dgm:prSet/>
      <dgm:spPr/>
      <dgm:t>
        <a:bodyPr/>
        <a:lstStyle/>
        <a:p>
          <a:endParaRPr lang="en-US"/>
        </a:p>
      </dgm:t>
    </dgm:pt>
    <dgm:pt modelId="{12154A2D-4EEF-4DAE-84FB-2D3FBE78267F}" type="pres">
      <dgm:prSet presAssocID="{8C928503-96E3-4956-A1B1-94D0F0E384C8}" presName="root" presStyleCnt="0">
        <dgm:presLayoutVars>
          <dgm:dir/>
          <dgm:resizeHandles val="exact"/>
        </dgm:presLayoutVars>
      </dgm:prSet>
      <dgm:spPr/>
    </dgm:pt>
    <dgm:pt modelId="{7E55A0FF-400D-4EC3-AA99-F428E7260154}" type="pres">
      <dgm:prSet presAssocID="{9193E985-A9B5-45D2-99E6-606ACA3CBAD6}" presName="compNode" presStyleCnt="0"/>
      <dgm:spPr/>
    </dgm:pt>
    <dgm:pt modelId="{249F9305-D1B0-4CD4-8901-1A2884F0710B}" type="pres">
      <dgm:prSet presAssocID="{9193E985-A9B5-45D2-99E6-606ACA3CBAD6}" presName="bgRect" presStyleLbl="bgShp" presStyleIdx="0" presStyleCnt="5" custScaleY="163614"/>
      <dgm:spPr/>
    </dgm:pt>
    <dgm:pt modelId="{FE459CAB-6982-4B25-96DC-EB783C9B05B9}" type="pres">
      <dgm:prSet presAssocID="{9193E985-A9B5-45D2-99E6-606ACA3CBA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EA7BF2-F5C5-41B7-BA93-DE7E85FDD206}" type="pres">
      <dgm:prSet presAssocID="{9193E985-A9B5-45D2-99E6-606ACA3CBAD6}" presName="spaceRect" presStyleCnt="0"/>
      <dgm:spPr/>
    </dgm:pt>
    <dgm:pt modelId="{FBA6FB0B-C022-4437-9F5C-79581B2C88A8}" type="pres">
      <dgm:prSet presAssocID="{9193E985-A9B5-45D2-99E6-606ACA3CBAD6}" presName="parTx" presStyleLbl="revTx" presStyleIdx="0" presStyleCnt="5">
        <dgm:presLayoutVars>
          <dgm:chMax val="0"/>
          <dgm:chPref val="0"/>
        </dgm:presLayoutVars>
      </dgm:prSet>
      <dgm:spPr/>
    </dgm:pt>
    <dgm:pt modelId="{0FB62B1E-CB83-4E53-9454-20E8B5CF9006}" type="pres">
      <dgm:prSet presAssocID="{5E1D0A0A-E197-49D0-950C-772BAD0A4A0C}" presName="sibTrans" presStyleCnt="0"/>
      <dgm:spPr/>
    </dgm:pt>
    <dgm:pt modelId="{158191B3-945A-46BE-A081-609D93E6C01A}" type="pres">
      <dgm:prSet presAssocID="{554A80AC-F3BD-4E65-A3F7-7376386F4FF0}" presName="compNode" presStyleCnt="0"/>
      <dgm:spPr/>
    </dgm:pt>
    <dgm:pt modelId="{D463E6BF-4B7C-4F78-9433-F23EE3CFC1C6}" type="pres">
      <dgm:prSet presAssocID="{554A80AC-F3BD-4E65-A3F7-7376386F4FF0}" presName="bgRect" presStyleLbl="bgShp" presStyleIdx="1" presStyleCnt="5"/>
      <dgm:spPr/>
    </dgm:pt>
    <dgm:pt modelId="{D395C590-FB8E-4C32-A2EC-BA04DC68D73C}" type="pres">
      <dgm:prSet presAssocID="{554A80AC-F3BD-4E65-A3F7-7376386F4F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B54DAF8-0955-48DC-92B9-573F55B6553E}" type="pres">
      <dgm:prSet presAssocID="{554A80AC-F3BD-4E65-A3F7-7376386F4FF0}" presName="spaceRect" presStyleCnt="0"/>
      <dgm:spPr/>
    </dgm:pt>
    <dgm:pt modelId="{77D73F41-E89A-4228-B326-62F35DA3D9E3}" type="pres">
      <dgm:prSet presAssocID="{554A80AC-F3BD-4E65-A3F7-7376386F4FF0}" presName="parTx" presStyleLbl="revTx" presStyleIdx="1" presStyleCnt="5">
        <dgm:presLayoutVars>
          <dgm:chMax val="0"/>
          <dgm:chPref val="0"/>
        </dgm:presLayoutVars>
      </dgm:prSet>
      <dgm:spPr/>
    </dgm:pt>
    <dgm:pt modelId="{1001A0D6-C77D-434E-90EC-BC87B507E480}" type="pres">
      <dgm:prSet presAssocID="{C8CAE653-E64A-404E-864E-585E1E8FBAF9}" presName="sibTrans" presStyleCnt="0"/>
      <dgm:spPr/>
    </dgm:pt>
    <dgm:pt modelId="{55487C36-3101-402E-8D69-F375A62D840B}" type="pres">
      <dgm:prSet presAssocID="{F3850A02-CF2D-4B83-A792-CD54B4D231B9}" presName="compNode" presStyleCnt="0"/>
      <dgm:spPr/>
    </dgm:pt>
    <dgm:pt modelId="{F36441C8-4315-4F0C-AB85-889AD4346C36}" type="pres">
      <dgm:prSet presAssocID="{F3850A02-CF2D-4B83-A792-CD54B4D231B9}" presName="bgRect" presStyleLbl="bgShp" presStyleIdx="2" presStyleCnt="5"/>
      <dgm:spPr/>
    </dgm:pt>
    <dgm:pt modelId="{5A7B60FD-62CE-4990-BB6C-28A1818283E8}" type="pres">
      <dgm:prSet presAssocID="{F3850A02-CF2D-4B83-A792-CD54B4D231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7060EA-6B6A-4234-84CB-65B6D0902BCA}" type="pres">
      <dgm:prSet presAssocID="{F3850A02-CF2D-4B83-A792-CD54B4D231B9}" presName="spaceRect" presStyleCnt="0"/>
      <dgm:spPr/>
    </dgm:pt>
    <dgm:pt modelId="{FD334991-5A3E-4177-BC06-A057B7F854D9}" type="pres">
      <dgm:prSet presAssocID="{F3850A02-CF2D-4B83-A792-CD54B4D231B9}" presName="parTx" presStyleLbl="revTx" presStyleIdx="2" presStyleCnt="5">
        <dgm:presLayoutVars>
          <dgm:chMax val="0"/>
          <dgm:chPref val="0"/>
        </dgm:presLayoutVars>
      </dgm:prSet>
      <dgm:spPr/>
    </dgm:pt>
    <dgm:pt modelId="{F952E28F-30D7-4044-AD84-80EC2E5D8504}" type="pres">
      <dgm:prSet presAssocID="{7BDAAE23-FA81-400C-A987-8A5DDD6A52E4}" presName="sibTrans" presStyleCnt="0"/>
      <dgm:spPr/>
    </dgm:pt>
    <dgm:pt modelId="{3ED967C9-B51F-48F8-9C2E-78312631FCED}" type="pres">
      <dgm:prSet presAssocID="{5DE79E72-7862-48E8-B481-2F9193C46CB8}" presName="compNode" presStyleCnt="0"/>
      <dgm:spPr/>
    </dgm:pt>
    <dgm:pt modelId="{7080FE3F-9F59-4711-A108-F918E64B3F1B}" type="pres">
      <dgm:prSet presAssocID="{5DE79E72-7862-48E8-B481-2F9193C46CB8}" presName="bgRect" presStyleLbl="bgShp" presStyleIdx="3" presStyleCnt="5"/>
      <dgm:spPr/>
    </dgm:pt>
    <dgm:pt modelId="{9BB66F55-EB3D-4863-A046-78D976B2C65E}" type="pres">
      <dgm:prSet presAssocID="{5DE79E72-7862-48E8-B481-2F9193C46C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558786-610D-4E80-8395-1E8ED436577D}" type="pres">
      <dgm:prSet presAssocID="{5DE79E72-7862-48E8-B481-2F9193C46CB8}" presName="spaceRect" presStyleCnt="0"/>
      <dgm:spPr/>
    </dgm:pt>
    <dgm:pt modelId="{48C2DEAC-DA2F-4D59-86EB-2071BB81BDD4}" type="pres">
      <dgm:prSet presAssocID="{5DE79E72-7862-48E8-B481-2F9193C46CB8}" presName="parTx" presStyleLbl="revTx" presStyleIdx="3" presStyleCnt="5">
        <dgm:presLayoutVars>
          <dgm:chMax val="0"/>
          <dgm:chPref val="0"/>
        </dgm:presLayoutVars>
      </dgm:prSet>
      <dgm:spPr/>
    </dgm:pt>
    <dgm:pt modelId="{4E98D36F-F4EC-47D7-8B60-90D55C1A470F}" type="pres">
      <dgm:prSet presAssocID="{D327F4BF-4FF5-4383-A132-0A02275E1023}" presName="sibTrans" presStyleCnt="0"/>
      <dgm:spPr/>
    </dgm:pt>
    <dgm:pt modelId="{6FA46209-05C9-47EA-9B3A-C3FAE29040BB}" type="pres">
      <dgm:prSet presAssocID="{3750FE78-409B-4931-90F7-050E84A2C697}" presName="compNode" presStyleCnt="0"/>
      <dgm:spPr/>
    </dgm:pt>
    <dgm:pt modelId="{AD78855F-A928-42B3-AD77-4B82B367E690}" type="pres">
      <dgm:prSet presAssocID="{3750FE78-409B-4931-90F7-050E84A2C697}" presName="bgRect" presStyleLbl="bgShp" presStyleIdx="4" presStyleCnt="5"/>
      <dgm:spPr/>
    </dgm:pt>
    <dgm:pt modelId="{7C030F0F-82C6-47B7-89CA-0C4DE6C1B676}" type="pres">
      <dgm:prSet presAssocID="{3750FE78-409B-4931-90F7-050E84A2C6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1C1534-2548-4F58-BB66-0374611B73DA}" type="pres">
      <dgm:prSet presAssocID="{3750FE78-409B-4931-90F7-050E84A2C697}" presName="spaceRect" presStyleCnt="0"/>
      <dgm:spPr/>
    </dgm:pt>
    <dgm:pt modelId="{DB2EFF59-D08B-45DB-AB72-88D8B11CBEAB}" type="pres">
      <dgm:prSet presAssocID="{3750FE78-409B-4931-90F7-050E84A2C6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31E113-D254-4304-ACE9-A669F30FD010}" type="presOf" srcId="{5DE79E72-7862-48E8-B481-2F9193C46CB8}" destId="{48C2DEAC-DA2F-4D59-86EB-2071BB81BDD4}" srcOrd="0" destOrd="0" presId="urn:microsoft.com/office/officeart/2018/2/layout/IconVerticalSolidList"/>
    <dgm:cxn modelId="{929F3F3B-40E5-4042-BAE0-C43777000439}" type="presOf" srcId="{9193E985-A9B5-45D2-99E6-606ACA3CBAD6}" destId="{FBA6FB0B-C022-4437-9F5C-79581B2C88A8}" srcOrd="0" destOrd="0" presId="urn:microsoft.com/office/officeart/2018/2/layout/IconVerticalSolidList"/>
    <dgm:cxn modelId="{DE43395F-0CB7-4E80-AEDA-81184E474A55}" srcId="{8C928503-96E3-4956-A1B1-94D0F0E384C8}" destId="{9193E985-A9B5-45D2-99E6-606ACA3CBAD6}" srcOrd="0" destOrd="0" parTransId="{71F932B7-5D5A-47D0-A28C-CEBA06C5492E}" sibTransId="{5E1D0A0A-E197-49D0-950C-772BAD0A4A0C}"/>
    <dgm:cxn modelId="{5CA17599-436A-4BAD-A486-565FE1C97AE6}" srcId="{8C928503-96E3-4956-A1B1-94D0F0E384C8}" destId="{5DE79E72-7862-48E8-B481-2F9193C46CB8}" srcOrd="3" destOrd="0" parTransId="{93189663-7F8F-450C-ADD5-C18789127411}" sibTransId="{D327F4BF-4FF5-4383-A132-0A02275E1023}"/>
    <dgm:cxn modelId="{C747FBD2-EBBA-4C4D-8097-28918BD714FC}" type="presOf" srcId="{554A80AC-F3BD-4E65-A3F7-7376386F4FF0}" destId="{77D73F41-E89A-4228-B326-62F35DA3D9E3}" srcOrd="0" destOrd="0" presId="urn:microsoft.com/office/officeart/2018/2/layout/IconVerticalSolidList"/>
    <dgm:cxn modelId="{5C5C3FDC-F9B0-4E5F-8E50-1DC9EAF4E852}" type="presOf" srcId="{3750FE78-409B-4931-90F7-050E84A2C697}" destId="{DB2EFF59-D08B-45DB-AB72-88D8B11CBEAB}" srcOrd="0" destOrd="0" presId="urn:microsoft.com/office/officeart/2018/2/layout/IconVerticalSolidList"/>
    <dgm:cxn modelId="{3990A7E3-B6CF-4ADA-80B0-556F1E4C2FE0}" srcId="{8C928503-96E3-4956-A1B1-94D0F0E384C8}" destId="{3750FE78-409B-4931-90F7-050E84A2C697}" srcOrd="4" destOrd="0" parTransId="{25695340-EA25-4D70-98F6-80B596E9656B}" sibTransId="{60AC7EE6-5450-41C7-8224-3FE9F7978E90}"/>
    <dgm:cxn modelId="{901D51E9-3467-4A5A-A9EA-2735A5BAD6A1}" srcId="{8C928503-96E3-4956-A1B1-94D0F0E384C8}" destId="{554A80AC-F3BD-4E65-A3F7-7376386F4FF0}" srcOrd="1" destOrd="0" parTransId="{B28966A0-F4D2-45E0-8B23-5FFF81268823}" sibTransId="{C8CAE653-E64A-404E-864E-585E1E8FBAF9}"/>
    <dgm:cxn modelId="{8E64C7EB-BE86-4105-912A-449EFFD11651}" type="presOf" srcId="{8C928503-96E3-4956-A1B1-94D0F0E384C8}" destId="{12154A2D-4EEF-4DAE-84FB-2D3FBE78267F}" srcOrd="0" destOrd="0" presId="urn:microsoft.com/office/officeart/2018/2/layout/IconVerticalSolidList"/>
    <dgm:cxn modelId="{2FF105EE-B159-4B7A-923A-16E916C2B7FA}" srcId="{8C928503-96E3-4956-A1B1-94D0F0E384C8}" destId="{F3850A02-CF2D-4B83-A792-CD54B4D231B9}" srcOrd="2" destOrd="0" parTransId="{4A72CD80-7689-4678-B829-C8AAF3FAF362}" sibTransId="{7BDAAE23-FA81-400C-A987-8A5DDD6A52E4}"/>
    <dgm:cxn modelId="{037B38F6-20E4-4A05-BDBC-8ED1B6A7D943}" type="presOf" srcId="{F3850A02-CF2D-4B83-A792-CD54B4D231B9}" destId="{FD334991-5A3E-4177-BC06-A057B7F854D9}" srcOrd="0" destOrd="0" presId="urn:microsoft.com/office/officeart/2018/2/layout/IconVerticalSolidList"/>
    <dgm:cxn modelId="{D70DC3AE-F5BA-4F86-BD68-4E96C2A304B6}" type="presParOf" srcId="{12154A2D-4EEF-4DAE-84FB-2D3FBE78267F}" destId="{7E55A0FF-400D-4EC3-AA99-F428E7260154}" srcOrd="0" destOrd="0" presId="urn:microsoft.com/office/officeart/2018/2/layout/IconVerticalSolidList"/>
    <dgm:cxn modelId="{B028A8A5-8AC1-400E-A568-6F4E56789D33}" type="presParOf" srcId="{7E55A0FF-400D-4EC3-AA99-F428E7260154}" destId="{249F9305-D1B0-4CD4-8901-1A2884F0710B}" srcOrd="0" destOrd="0" presId="urn:microsoft.com/office/officeart/2018/2/layout/IconVerticalSolidList"/>
    <dgm:cxn modelId="{11E55676-F266-4C95-AE6D-48559F6BC0DD}" type="presParOf" srcId="{7E55A0FF-400D-4EC3-AA99-F428E7260154}" destId="{FE459CAB-6982-4B25-96DC-EB783C9B05B9}" srcOrd="1" destOrd="0" presId="urn:microsoft.com/office/officeart/2018/2/layout/IconVerticalSolidList"/>
    <dgm:cxn modelId="{32B66222-80CF-4806-9BD6-3EC0F2BEB874}" type="presParOf" srcId="{7E55A0FF-400D-4EC3-AA99-F428E7260154}" destId="{E6EA7BF2-F5C5-41B7-BA93-DE7E85FDD206}" srcOrd="2" destOrd="0" presId="urn:microsoft.com/office/officeart/2018/2/layout/IconVerticalSolidList"/>
    <dgm:cxn modelId="{369190CF-C4C4-4E7E-869B-42AC9C23FE95}" type="presParOf" srcId="{7E55A0FF-400D-4EC3-AA99-F428E7260154}" destId="{FBA6FB0B-C022-4437-9F5C-79581B2C88A8}" srcOrd="3" destOrd="0" presId="urn:microsoft.com/office/officeart/2018/2/layout/IconVerticalSolidList"/>
    <dgm:cxn modelId="{57BB6782-4EAB-4348-9727-6BED0C7BD4EE}" type="presParOf" srcId="{12154A2D-4EEF-4DAE-84FB-2D3FBE78267F}" destId="{0FB62B1E-CB83-4E53-9454-20E8B5CF9006}" srcOrd="1" destOrd="0" presId="urn:microsoft.com/office/officeart/2018/2/layout/IconVerticalSolidList"/>
    <dgm:cxn modelId="{A03EC508-EB01-4C22-AFC7-6581ABFC7652}" type="presParOf" srcId="{12154A2D-4EEF-4DAE-84FB-2D3FBE78267F}" destId="{158191B3-945A-46BE-A081-609D93E6C01A}" srcOrd="2" destOrd="0" presId="urn:microsoft.com/office/officeart/2018/2/layout/IconVerticalSolidList"/>
    <dgm:cxn modelId="{BC144497-294B-487F-AA3E-F7C56FB24BEB}" type="presParOf" srcId="{158191B3-945A-46BE-A081-609D93E6C01A}" destId="{D463E6BF-4B7C-4F78-9433-F23EE3CFC1C6}" srcOrd="0" destOrd="0" presId="urn:microsoft.com/office/officeart/2018/2/layout/IconVerticalSolidList"/>
    <dgm:cxn modelId="{1634DAFA-5839-4FBA-9ABA-CFFC030558D9}" type="presParOf" srcId="{158191B3-945A-46BE-A081-609D93E6C01A}" destId="{D395C590-FB8E-4C32-A2EC-BA04DC68D73C}" srcOrd="1" destOrd="0" presId="urn:microsoft.com/office/officeart/2018/2/layout/IconVerticalSolidList"/>
    <dgm:cxn modelId="{B794E20F-5767-4050-AD75-6A6E9D754924}" type="presParOf" srcId="{158191B3-945A-46BE-A081-609D93E6C01A}" destId="{FB54DAF8-0955-48DC-92B9-573F55B6553E}" srcOrd="2" destOrd="0" presId="urn:microsoft.com/office/officeart/2018/2/layout/IconVerticalSolidList"/>
    <dgm:cxn modelId="{178DFDB0-3D4D-4796-BB55-9E65B614CE73}" type="presParOf" srcId="{158191B3-945A-46BE-A081-609D93E6C01A}" destId="{77D73F41-E89A-4228-B326-62F35DA3D9E3}" srcOrd="3" destOrd="0" presId="urn:microsoft.com/office/officeart/2018/2/layout/IconVerticalSolidList"/>
    <dgm:cxn modelId="{D9D5C1FC-4A2F-4DB9-B122-C94CE346EFC3}" type="presParOf" srcId="{12154A2D-4EEF-4DAE-84FB-2D3FBE78267F}" destId="{1001A0D6-C77D-434E-90EC-BC87B507E480}" srcOrd="3" destOrd="0" presId="urn:microsoft.com/office/officeart/2018/2/layout/IconVerticalSolidList"/>
    <dgm:cxn modelId="{B3EF4620-F2FF-448D-B050-200D14EDC071}" type="presParOf" srcId="{12154A2D-4EEF-4DAE-84FB-2D3FBE78267F}" destId="{55487C36-3101-402E-8D69-F375A62D840B}" srcOrd="4" destOrd="0" presId="urn:microsoft.com/office/officeart/2018/2/layout/IconVerticalSolidList"/>
    <dgm:cxn modelId="{CEE7228D-AE97-4291-BADE-C0AA7C8BF87B}" type="presParOf" srcId="{55487C36-3101-402E-8D69-F375A62D840B}" destId="{F36441C8-4315-4F0C-AB85-889AD4346C36}" srcOrd="0" destOrd="0" presId="urn:microsoft.com/office/officeart/2018/2/layout/IconVerticalSolidList"/>
    <dgm:cxn modelId="{3109BD6E-AB64-4754-B894-5F7824BCF965}" type="presParOf" srcId="{55487C36-3101-402E-8D69-F375A62D840B}" destId="{5A7B60FD-62CE-4990-BB6C-28A1818283E8}" srcOrd="1" destOrd="0" presId="urn:microsoft.com/office/officeart/2018/2/layout/IconVerticalSolidList"/>
    <dgm:cxn modelId="{504196BB-B9F0-4624-986B-52F337F594DE}" type="presParOf" srcId="{55487C36-3101-402E-8D69-F375A62D840B}" destId="{D57060EA-6B6A-4234-84CB-65B6D0902BCA}" srcOrd="2" destOrd="0" presId="urn:microsoft.com/office/officeart/2018/2/layout/IconVerticalSolidList"/>
    <dgm:cxn modelId="{E90268B5-E644-4B07-BFE3-D91A4FBB6E8B}" type="presParOf" srcId="{55487C36-3101-402E-8D69-F375A62D840B}" destId="{FD334991-5A3E-4177-BC06-A057B7F854D9}" srcOrd="3" destOrd="0" presId="urn:microsoft.com/office/officeart/2018/2/layout/IconVerticalSolidList"/>
    <dgm:cxn modelId="{4C481279-8ADD-449A-B601-A1A23C3E3DEC}" type="presParOf" srcId="{12154A2D-4EEF-4DAE-84FB-2D3FBE78267F}" destId="{F952E28F-30D7-4044-AD84-80EC2E5D8504}" srcOrd="5" destOrd="0" presId="urn:microsoft.com/office/officeart/2018/2/layout/IconVerticalSolidList"/>
    <dgm:cxn modelId="{C2809115-7CD9-4BD5-8B69-9F5CD520CF8E}" type="presParOf" srcId="{12154A2D-4EEF-4DAE-84FB-2D3FBE78267F}" destId="{3ED967C9-B51F-48F8-9C2E-78312631FCED}" srcOrd="6" destOrd="0" presId="urn:microsoft.com/office/officeart/2018/2/layout/IconVerticalSolidList"/>
    <dgm:cxn modelId="{ED97409D-4646-4D27-BA42-D64E863AC27A}" type="presParOf" srcId="{3ED967C9-B51F-48F8-9C2E-78312631FCED}" destId="{7080FE3F-9F59-4711-A108-F918E64B3F1B}" srcOrd="0" destOrd="0" presId="urn:microsoft.com/office/officeart/2018/2/layout/IconVerticalSolidList"/>
    <dgm:cxn modelId="{BA7CB322-9E4B-4B73-B7F1-6730D73C2AC7}" type="presParOf" srcId="{3ED967C9-B51F-48F8-9C2E-78312631FCED}" destId="{9BB66F55-EB3D-4863-A046-78D976B2C65E}" srcOrd="1" destOrd="0" presId="urn:microsoft.com/office/officeart/2018/2/layout/IconVerticalSolidList"/>
    <dgm:cxn modelId="{CABD6984-DB1B-46FD-B7B3-3C1B07EBD11A}" type="presParOf" srcId="{3ED967C9-B51F-48F8-9C2E-78312631FCED}" destId="{A6558786-610D-4E80-8395-1E8ED436577D}" srcOrd="2" destOrd="0" presId="urn:microsoft.com/office/officeart/2018/2/layout/IconVerticalSolidList"/>
    <dgm:cxn modelId="{D267B75C-CFA7-4CB6-A8A1-1BBFDE7D7875}" type="presParOf" srcId="{3ED967C9-B51F-48F8-9C2E-78312631FCED}" destId="{48C2DEAC-DA2F-4D59-86EB-2071BB81BDD4}" srcOrd="3" destOrd="0" presId="urn:microsoft.com/office/officeart/2018/2/layout/IconVerticalSolidList"/>
    <dgm:cxn modelId="{91C5671F-EF4E-47F7-8E96-B51FEF83D9A5}" type="presParOf" srcId="{12154A2D-4EEF-4DAE-84FB-2D3FBE78267F}" destId="{4E98D36F-F4EC-47D7-8B60-90D55C1A470F}" srcOrd="7" destOrd="0" presId="urn:microsoft.com/office/officeart/2018/2/layout/IconVerticalSolidList"/>
    <dgm:cxn modelId="{D72296C1-EE55-4593-AF9A-83E56C61F86E}" type="presParOf" srcId="{12154A2D-4EEF-4DAE-84FB-2D3FBE78267F}" destId="{6FA46209-05C9-47EA-9B3A-C3FAE29040BB}" srcOrd="8" destOrd="0" presId="urn:microsoft.com/office/officeart/2018/2/layout/IconVerticalSolidList"/>
    <dgm:cxn modelId="{658D3207-2E72-49BA-882C-B72EA0BF71CC}" type="presParOf" srcId="{6FA46209-05C9-47EA-9B3A-C3FAE29040BB}" destId="{AD78855F-A928-42B3-AD77-4B82B367E690}" srcOrd="0" destOrd="0" presId="urn:microsoft.com/office/officeart/2018/2/layout/IconVerticalSolidList"/>
    <dgm:cxn modelId="{5A33A026-B043-4790-A578-7733FDE51EA1}" type="presParOf" srcId="{6FA46209-05C9-47EA-9B3A-C3FAE29040BB}" destId="{7C030F0F-82C6-47B7-89CA-0C4DE6C1B676}" srcOrd="1" destOrd="0" presId="urn:microsoft.com/office/officeart/2018/2/layout/IconVerticalSolidList"/>
    <dgm:cxn modelId="{F724C2C6-8720-4EF0-80BB-C5A95FF62CD4}" type="presParOf" srcId="{6FA46209-05C9-47EA-9B3A-C3FAE29040BB}" destId="{191C1534-2548-4F58-BB66-0374611B73DA}" srcOrd="2" destOrd="0" presId="urn:microsoft.com/office/officeart/2018/2/layout/IconVerticalSolidList"/>
    <dgm:cxn modelId="{69F0D7A9-22CF-4C38-B844-7315AB46FDA3}" type="presParOf" srcId="{6FA46209-05C9-47EA-9B3A-C3FAE29040BB}" destId="{DB2EFF59-D08B-45DB-AB72-88D8B11CB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790DE-A0EA-48C6-A35B-7966F9EB2C0B}">
      <dsp:nvSpPr>
        <dsp:cNvPr id="0" name=""/>
        <dsp:cNvSpPr/>
      </dsp:nvSpPr>
      <dsp:spPr>
        <a:xfrm>
          <a:off x="1298574" y="623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Replace the nan with empty string using </a:t>
          </a:r>
          <a:r>
            <a:rPr lang="en-US" sz="1200" kern="1200" dirty="0" err="1"/>
            <a:t>fillna</a:t>
          </a:r>
          <a:r>
            <a:rPr lang="en-US" sz="1200" kern="1200" dirty="0"/>
            <a:t>(‘’) , Replace the float/int Nan from Pandas </a:t>
          </a:r>
        </a:p>
      </dsp:txBody>
      <dsp:txXfrm>
        <a:off x="1298574" y="623"/>
        <a:ext cx="5194300" cy="810183"/>
      </dsp:txXfrm>
    </dsp:sp>
    <dsp:sp modelId="{DFA13956-8062-46BB-BE08-2857A1302597}">
      <dsp:nvSpPr>
        <dsp:cNvPr id="0" name=""/>
        <dsp:cNvSpPr/>
      </dsp:nvSpPr>
      <dsp:spPr>
        <a:xfrm>
          <a:off x="0" y="623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Null Handling</a:t>
          </a:r>
        </a:p>
      </dsp:txBody>
      <dsp:txXfrm>
        <a:off x="0" y="623"/>
        <a:ext cx="1298575" cy="810183"/>
      </dsp:txXfrm>
    </dsp:sp>
    <dsp:sp modelId="{9003F105-B02B-444F-A036-B300C8D3ED25}">
      <dsp:nvSpPr>
        <dsp:cNvPr id="0" name=""/>
        <dsp:cNvSpPr/>
      </dsp:nvSpPr>
      <dsp:spPr>
        <a:xfrm>
          <a:off x="1298575" y="859417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565275"/>
            <a:satOff val="1349"/>
            <a:lumOff val="17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565275"/>
              <a:satOff val="1349"/>
              <a:lumOff val="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Format columns like date, object to float and also rename columns to </a:t>
          </a:r>
          <a:r>
            <a:rPr lang="en-US" sz="1200" kern="1200" dirty="0" err="1"/>
            <a:t>redable</a:t>
          </a:r>
          <a:r>
            <a:rPr lang="en-US" sz="1200" kern="1200" dirty="0"/>
            <a:t> name etc.</a:t>
          </a:r>
        </a:p>
      </dsp:txBody>
      <dsp:txXfrm>
        <a:off x="1298575" y="859417"/>
        <a:ext cx="5194300" cy="810183"/>
      </dsp:txXfrm>
    </dsp:sp>
    <dsp:sp modelId="{3976AD43-73F2-4CBD-B29F-C58C85E86C97}">
      <dsp:nvSpPr>
        <dsp:cNvPr id="0" name=""/>
        <dsp:cNvSpPr/>
      </dsp:nvSpPr>
      <dsp:spPr>
        <a:xfrm>
          <a:off x="0" y="859417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396134"/>
              <a:satOff val="345"/>
              <a:lumOff val="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Format</a:t>
          </a:r>
        </a:p>
      </dsp:txBody>
      <dsp:txXfrm>
        <a:off x="0" y="859417"/>
        <a:ext cx="1298575" cy="810183"/>
      </dsp:txXfrm>
    </dsp:sp>
    <dsp:sp modelId="{D3910782-0315-45D5-8186-0448E2F6EDF6}">
      <dsp:nvSpPr>
        <dsp:cNvPr id="0" name=""/>
        <dsp:cNvSpPr/>
      </dsp:nvSpPr>
      <dsp:spPr>
        <a:xfrm>
          <a:off x="1298575" y="1718211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1130550"/>
            <a:satOff val="2697"/>
            <a:lumOff val="34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130550"/>
              <a:satOff val="2697"/>
              <a:lumOff val="3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Aggregate Data using group by Date or Country</a:t>
          </a:r>
        </a:p>
      </dsp:txBody>
      <dsp:txXfrm>
        <a:off x="1298575" y="1718211"/>
        <a:ext cx="5194300" cy="810183"/>
      </dsp:txXfrm>
    </dsp:sp>
    <dsp:sp modelId="{F418EB4E-AC15-4441-BAAD-D2186B0E2AB0}">
      <dsp:nvSpPr>
        <dsp:cNvPr id="0" name=""/>
        <dsp:cNvSpPr/>
      </dsp:nvSpPr>
      <dsp:spPr>
        <a:xfrm>
          <a:off x="0" y="1718211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792268"/>
              <a:satOff val="691"/>
              <a:lumOff val="1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Aggregation</a:t>
          </a:r>
        </a:p>
      </dsp:txBody>
      <dsp:txXfrm>
        <a:off x="0" y="1718211"/>
        <a:ext cx="1298575" cy="810183"/>
      </dsp:txXfrm>
    </dsp:sp>
    <dsp:sp modelId="{58F0CE7A-CC8B-4A1C-8078-8A914CFBC3E0}">
      <dsp:nvSpPr>
        <dsp:cNvPr id="0" name=""/>
        <dsp:cNvSpPr/>
      </dsp:nvSpPr>
      <dsp:spPr>
        <a:xfrm>
          <a:off x="1298575" y="2577005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1695824"/>
            <a:satOff val="4046"/>
            <a:lumOff val="51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695824"/>
              <a:satOff val="4046"/>
              <a:lumOff val="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Concatenate multiple Data frames to get the data from different sources</a:t>
          </a:r>
        </a:p>
      </dsp:txBody>
      <dsp:txXfrm>
        <a:off x="1298575" y="2577005"/>
        <a:ext cx="5194300" cy="810183"/>
      </dsp:txXfrm>
    </dsp:sp>
    <dsp:sp modelId="{AB46F768-CE2A-4161-B21D-4D64FB785727}">
      <dsp:nvSpPr>
        <dsp:cNvPr id="0" name=""/>
        <dsp:cNvSpPr/>
      </dsp:nvSpPr>
      <dsp:spPr>
        <a:xfrm>
          <a:off x="0" y="2577005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1188402"/>
              <a:satOff val="1036"/>
              <a:lumOff val="2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Concatenation</a:t>
          </a:r>
        </a:p>
      </dsp:txBody>
      <dsp:txXfrm>
        <a:off x="0" y="2577005"/>
        <a:ext cx="1298575" cy="810183"/>
      </dsp:txXfrm>
    </dsp:sp>
    <dsp:sp modelId="{2A83259F-4777-4916-A9F9-602EB9962B1F}">
      <dsp:nvSpPr>
        <dsp:cNvPr id="0" name=""/>
        <dsp:cNvSpPr/>
      </dsp:nvSpPr>
      <dsp:spPr>
        <a:xfrm>
          <a:off x="1298575" y="3435799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2261099"/>
            <a:satOff val="5394"/>
            <a:lumOff val="68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261099"/>
              <a:satOff val="5394"/>
              <a:lumOff val="6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Append Data frames in order to merge data</a:t>
          </a:r>
        </a:p>
      </dsp:txBody>
      <dsp:txXfrm>
        <a:off x="1298575" y="3435799"/>
        <a:ext cx="5194300" cy="810183"/>
      </dsp:txXfrm>
    </dsp:sp>
    <dsp:sp modelId="{71F68245-4A63-4196-99F6-D647ECC2A4F1}">
      <dsp:nvSpPr>
        <dsp:cNvPr id="0" name=""/>
        <dsp:cNvSpPr/>
      </dsp:nvSpPr>
      <dsp:spPr>
        <a:xfrm>
          <a:off x="0" y="3435799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1584535"/>
              <a:satOff val="1382"/>
              <a:lumOff val="2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Append</a:t>
          </a:r>
        </a:p>
      </dsp:txBody>
      <dsp:txXfrm>
        <a:off x="0" y="3435799"/>
        <a:ext cx="1298575" cy="810183"/>
      </dsp:txXfrm>
    </dsp:sp>
    <dsp:sp modelId="{89E84F5D-6AFC-4BB6-90FD-43952CE2A99A}">
      <dsp:nvSpPr>
        <dsp:cNvPr id="0" name=""/>
        <dsp:cNvSpPr/>
      </dsp:nvSpPr>
      <dsp:spPr>
        <a:xfrm>
          <a:off x="1298575" y="4294593"/>
          <a:ext cx="5194300" cy="810183"/>
        </a:xfrm>
        <a:prstGeom prst="rect">
          <a:avLst/>
        </a:prstGeom>
        <a:solidFill>
          <a:schemeClr val="accent2">
            <a:tint val="40000"/>
            <a:alpha val="90000"/>
            <a:hueOff val="2826374"/>
            <a:satOff val="6743"/>
            <a:lumOff val="85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826374"/>
              <a:satOff val="6743"/>
              <a:lumOff val="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4" tIns="205787" rIns="100784" bIns="2057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Created Empty row for the future prediction with date index</a:t>
          </a:r>
        </a:p>
      </dsp:txBody>
      <dsp:txXfrm>
        <a:off x="1298575" y="4294593"/>
        <a:ext cx="5194300" cy="810183"/>
      </dsp:txXfrm>
    </dsp:sp>
    <dsp:sp modelId="{BB81BCF0-D02B-47C6-AF23-FF9A8C65729D}">
      <dsp:nvSpPr>
        <dsp:cNvPr id="0" name=""/>
        <dsp:cNvSpPr/>
      </dsp:nvSpPr>
      <dsp:spPr>
        <a:xfrm>
          <a:off x="0" y="4294593"/>
          <a:ext cx="1298575" cy="810183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2">
              <a:hueOff val="1980669"/>
              <a:satOff val="1727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716" tIns="80028" rIns="68716" bIns="8002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</a:t>
          </a:r>
        </a:p>
      </dsp:txBody>
      <dsp:txXfrm>
        <a:off x="0" y="4294593"/>
        <a:ext cx="1298575" cy="810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F9305-D1B0-4CD4-8901-1A2884F0710B}">
      <dsp:nvSpPr>
        <dsp:cNvPr id="0" name=""/>
        <dsp:cNvSpPr/>
      </dsp:nvSpPr>
      <dsp:spPr>
        <a:xfrm>
          <a:off x="0" y="81122"/>
          <a:ext cx="5796280" cy="12234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59CAB-6982-4B25-96DC-EB783C9B05B9}">
      <dsp:nvSpPr>
        <dsp:cNvPr id="0" name=""/>
        <dsp:cNvSpPr/>
      </dsp:nvSpPr>
      <dsp:spPr>
        <a:xfrm>
          <a:off x="226191" y="487198"/>
          <a:ext cx="411660" cy="411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FB0B-C022-4437-9F5C-79581B2C88A8}">
      <dsp:nvSpPr>
        <dsp:cNvPr id="0" name=""/>
        <dsp:cNvSpPr/>
      </dsp:nvSpPr>
      <dsp:spPr>
        <a:xfrm>
          <a:off x="864043" y="318956"/>
          <a:ext cx="4880336" cy="841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28" tIns="89028" rIns="89028" bIns="890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# test_size = 0.2 ==&gt; 20% data is test data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X_train</a:t>
          </a:r>
          <a:r>
            <a:rPr lang="en-US" sz="1400" kern="1200" dirty="0"/>
            <a:t>, </a:t>
          </a:r>
          <a:r>
            <a:rPr lang="en-US" sz="1400" kern="1200" dirty="0" err="1"/>
            <a:t>X_test</a:t>
          </a:r>
          <a:r>
            <a:rPr lang="en-US" sz="1400" kern="1200" dirty="0"/>
            <a:t>, </a:t>
          </a:r>
          <a:r>
            <a:rPr lang="en-US" sz="1400" kern="1200" dirty="0" err="1"/>
            <a:t>y_train</a:t>
          </a:r>
          <a:r>
            <a:rPr lang="en-US" sz="1400" kern="1200" dirty="0"/>
            <a:t>, </a:t>
          </a:r>
          <a:r>
            <a:rPr lang="en-US" sz="1400" kern="1200" dirty="0" err="1"/>
            <a:t>y_test</a:t>
          </a:r>
          <a:r>
            <a:rPr lang="en-US" sz="1400" kern="1200" dirty="0"/>
            <a:t> = </a:t>
          </a:r>
          <a:r>
            <a:rPr lang="en-US" sz="1400" kern="1200" dirty="0" err="1"/>
            <a:t>train_test_split</a:t>
          </a:r>
          <a:r>
            <a:rPr lang="en-US" sz="1400" kern="1200" dirty="0"/>
            <a:t>(X, y, </a:t>
          </a:r>
          <a:r>
            <a:rPr lang="en-US" sz="1400" kern="1200" dirty="0" err="1"/>
            <a:t>test_size</a:t>
          </a:r>
          <a:r>
            <a:rPr lang="en-US" sz="1400" kern="1200" dirty="0"/>
            <a:t>=0.2, </a:t>
          </a:r>
          <a:r>
            <a:rPr lang="en-US" sz="1400" kern="1200" dirty="0" err="1"/>
            <a:t>random_state</a:t>
          </a:r>
          <a:r>
            <a:rPr lang="en-US" sz="1400" kern="1200" dirty="0"/>
            <a:t>=0)</a:t>
          </a:r>
        </a:p>
      </dsp:txBody>
      <dsp:txXfrm>
        <a:off x="864043" y="318956"/>
        <a:ext cx="4880336" cy="841209"/>
      </dsp:txXfrm>
    </dsp:sp>
    <dsp:sp modelId="{D463E6BF-4B7C-4F78-9433-F23EE3CFC1C6}">
      <dsp:nvSpPr>
        <dsp:cNvPr id="0" name=""/>
        <dsp:cNvSpPr/>
      </dsp:nvSpPr>
      <dsp:spPr>
        <a:xfrm>
          <a:off x="0" y="1514835"/>
          <a:ext cx="5796280" cy="7477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5C590-FB8E-4C32-A2EC-BA04DC68D73C}">
      <dsp:nvSpPr>
        <dsp:cNvPr id="0" name=""/>
        <dsp:cNvSpPr/>
      </dsp:nvSpPr>
      <dsp:spPr>
        <a:xfrm>
          <a:off x="226191" y="1683077"/>
          <a:ext cx="411660" cy="411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73F41-E89A-4228-B326-62F35DA3D9E3}">
      <dsp:nvSpPr>
        <dsp:cNvPr id="0" name=""/>
        <dsp:cNvSpPr/>
      </dsp:nvSpPr>
      <dsp:spPr>
        <a:xfrm>
          <a:off x="864043" y="1514835"/>
          <a:ext cx="4880336" cy="841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28" tIns="89028" rIns="89028" bIns="890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# Create linear regression object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lr</a:t>
          </a:r>
          <a:r>
            <a:rPr lang="en-US" sz="1400" kern="1200" dirty="0"/>
            <a:t> = </a:t>
          </a:r>
          <a:r>
            <a:rPr lang="en-US" sz="1400" kern="1200" dirty="0" err="1"/>
            <a:t>LinearRegression</a:t>
          </a:r>
          <a:r>
            <a:rPr lang="en-US" sz="1400" kern="1200" dirty="0"/>
            <a:t>()</a:t>
          </a:r>
        </a:p>
      </dsp:txBody>
      <dsp:txXfrm>
        <a:off x="864043" y="1514835"/>
        <a:ext cx="4880336" cy="841209"/>
      </dsp:txXfrm>
    </dsp:sp>
    <dsp:sp modelId="{F36441C8-4315-4F0C-AB85-889AD4346C36}">
      <dsp:nvSpPr>
        <dsp:cNvPr id="0" name=""/>
        <dsp:cNvSpPr/>
      </dsp:nvSpPr>
      <dsp:spPr>
        <a:xfrm>
          <a:off x="0" y="2566347"/>
          <a:ext cx="5796280" cy="7477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B60FD-62CE-4990-BB6C-28A1818283E8}">
      <dsp:nvSpPr>
        <dsp:cNvPr id="0" name=""/>
        <dsp:cNvSpPr/>
      </dsp:nvSpPr>
      <dsp:spPr>
        <a:xfrm>
          <a:off x="226191" y="2734589"/>
          <a:ext cx="411660" cy="41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4991-5A3E-4177-BC06-A057B7F854D9}">
      <dsp:nvSpPr>
        <dsp:cNvPr id="0" name=""/>
        <dsp:cNvSpPr/>
      </dsp:nvSpPr>
      <dsp:spPr>
        <a:xfrm>
          <a:off x="864043" y="2566347"/>
          <a:ext cx="4880336" cy="841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28" tIns="89028" rIns="89028" bIns="890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# Train the model using the training sets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lr.fit</a:t>
          </a:r>
          <a:r>
            <a:rPr lang="fr-FR" sz="1400" kern="1200" dirty="0"/>
            <a:t>(</a:t>
          </a:r>
          <a:r>
            <a:rPr lang="fr-FR" sz="1400" kern="1200" dirty="0" err="1"/>
            <a:t>X_train</a:t>
          </a:r>
          <a:r>
            <a:rPr lang="fr-FR" sz="1400" kern="1200" dirty="0"/>
            <a:t>, </a:t>
          </a:r>
          <a:r>
            <a:rPr lang="fr-FR" sz="1400" kern="1200" dirty="0" err="1"/>
            <a:t>y_train</a:t>
          </a:r>
          <a:r>
            <a:rPr lang="fr-FR" sz="1400" kern="1200" dirty="0"/>
            <a:t>)</a:t>
          </a:r>
          <a:endParaRPr lang="en-US" sz="1400" kern="1200" dirty="0"/>
        </a:p>
      </dsp:txBody>
      <dsp:txXfrm>
        <a:off x="864043" y="2566347"/>
        <a:ext cx="4880336" cy="841209"/>
      </dsp:txXfrm>
    </dsp:sp>
    <dsp:sp modelId="{7080FE3F-9F59-4711-A108-F918E64B3F1B}">
      <dsp:nvSpPr>
        <dsp:cNvPr id="0" name=""/>
        <dsp:cNvSpPr/>
      </dsp:nvSpPr>
      <dsp:spPr>
        <a:xfrm>
          <a:off x="0" y="3617859"/>
          <a:ext cx="5796280" cy="7477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66F55-EB3D-4863-A046-78D976B2C65E}">
      <dsp:nvSpPr>
        <dsp:cNvPr id="0" name=""/>
        <dsp:cNvSpPr/>
      </dsp:nvSpPr>
      <dsp:spPr>
        <a:xfrm>
          <a:off x="226191" y="3786101"/>
          <a:ext cx="411660" cy="411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DEAC-DA2F-4D59-86EB-2071BB81BDD4}">
      <dsp:nvSpPr>
        <dsp:cNvPr id="0" name=""/>
        <dsp:cNvSpPr/>
      </dsp:nvSpPr>
      <dsp:spPr>
        <a:xfrm>
          <a:off x="864043" y="3617859"/>
          <a:ext cx="4880336" cy="841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28" tIns="89028" rIns="89028" bIns="890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# Test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accuracy = </a:t>
          </a:r>
          <a:r>
            <a:rPr lang="en-US" sz="1400" kern="1200" dirty="0" err="1"/>
            <a:t>lr.score</a:t>
          </a:r>
          <a:r>
            <a:rPr lang="en-US" sz="1400" kern="1200" dirty="0"/>
            <a:t>(</a:t>
          </a:r>
          <a:r>
            <a:rPr lang="en-US" sz="1400" kern="1200" dirty="0" err="1"/>
            <a:t>X_test</a:t>
          </a:r>
          <a:r>
            <a:rPr lang="en-US" sz="1400" kern="1200" dirty="0"/>
            <a:t>, </a:t>
          </a:r>
          <a:r>
            <a:rPr lang="en-US" sz="1400" kern="1200" dirty="0" err="1"/>
            <a:t>y_test</a:t>
          </a:r>
          <a:r>
            <a:rPr lang="en-US" sz="1400" kern="1200" dirty="0"/>
            <a:t>)</a:t>
          </a:r>
        </a:p>
      </dsp:txBody>
      <dsp:txXfrm>
        <a:off x="864043" y="3617859"/>
        <a:ext cx="4880336" cy="841209"/>
      </dsp:txXfrm>
    </dsp:sp>
    <dsp:sp modelId="{AD78855F-A928-42B3-AD77-4B82B367E690}">
      <dsp:nvSpPr>
        <dsp:cNvPr id="0" name=""/>
        <dsp:cNvSpPr/>
      </dsp:nvSpPr>
      <dsp:spPr>
        <a:xfrm>
          <a:off x="0" y="4669371"/>
          <a:ext cx="5796280" cy="7477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30F0F-82C6-47B7-89CA-0C4DE6C1B676}">
      <dsp:nvSpPr>
        <dsp:cNvPr id="0" name=""/>
        <dsp:cNvSpPr/>
      </dsp:nvSpPr>
      <dsp:spPr>
        <a:xfrm>
          <a:off x="226191" y="4837613"/>
          <a:ext cx="411660" cy="411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EFF59-D08B-45DB-AB72-88D8B11CBEAB}">
      <dsp:nvSpPr>
        <dsp:cNvPr id="0" name=""/>
        <dsp:cNvSpPr/>
      </dsp:nvSpPr>
      <dsp:spPr>
        <a:xfrm>
          <a:off x="864043" y="4669371"/>
          <a:ext cx="4880336" cy="841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28" tIns="89028" rIns="89028" bIns="890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# Predict using our Model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forecast_prediction</a:t>
          </a:r>
          <a:r>
            <a:rPr lang="en-US" sz="1400" kern="1200" dirty="0"/>
            <a:t> = </a:t>
          </a:r>
          <a:r>
            <a:rPr lang="en-US" sz="1400" kern="1200" dirty="0" err="1"/>
            <a:t>lr.predict</a:t>
          </a:r>
          <a:r>
            <a:rPr lang="en-US" sz="1400" kern="1200" dirty="0"/>
            <a:t>(</a:t>
          </a:r>
          <a:r>
            <a:rPr lang="en-US" sz="1400" kern="1200" dirty="0" err="1"/>
            <a:t>X_forecast_</a:t>
          </a:r>
          <a:r>
            <a:rPr lang="en-US" sz="1400" kern="1200" err="1"/>
            <a:t>out</a:t>
          </a:r>
          <a:r>
            <a:rPr lang="en-US" sz="1400" kern="1200"/>
            <a:t>)</a:t>
          </a:r>
          <a:endParaRPr lang="en-US" sz="1400" kern="1200" dirty="0"/>
        </a:p>
      </dsp:txBody>
      <dsp:txXfrm>
        <a:off x="864043" y="4669371"/>
        <a:ext cx="4880336" cy="84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43A93-92F0-4FA5-90AC-D70E37386AC6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2B0C-C7B5-4E43-A2F6-4889F1DCC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2B0C-C7B5-4E43-A2F6-4889F1DCC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4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1B8EA-6A48-43B8-BB46-AE01DC37E55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l">
            <a:extLst>
              <a:ext uri="{FF2B5EF4-FFF2-40B4-BE49-F238E27FC236}">
                <a16:creationId xmlns:a16="http://schemas.microsoft.com/office/drawing/2014/main" id="{2134E17C-EE48-4CEC-A085-D6E778B3CBE9}"/>
              </a:ext>
            </a:extLst>
          </p:cNvPr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vyaddas/MSDS-Practicum-1-COVID19-Data-modeling-analysis-and-death-prediction" TargetMode="External"/><Relationship Id="rId3" Type="http://schemas.openxmlformats.org/officeDocument/2006/relationships/hyperlink" Target="https://github.com/CSSEGISandData/COVID-19" TargetMode="External"/><Relationship Id="rId7" Type="http://schemas.openxmlformats.org/officeDocument/2006/relationships/hyperlink" Target="https://www.youtube.com/watch?v=NKMHhm2Zbkw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wuathe.com/covid-19-dynamics-with-sir-model.html" TargetMode="External"/><Relationship Id="rId5" Type="http://schemas.openxmlformats.org/officeDocument/2006/relationships/hyperlink" Target="https://www.kaggle.com/saga21/covid-global-forecast-sir-model-ml-regressions#2.-SIR-model-" TargetMode="External"/><Relationship Id="rId4" Type="http://schemas.openxmlformats.org/officeDocument/2006/relationships/hyperlink" Target="https://en.wikipedia.org/wiki/Compartmental_models_in_epidemi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0950" y="648930"/>
            <a:ext cx="4642338" cy="334733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dirty="0">
                <a:latin typeface="Bell MT" panose="02020503060305020303" pitchFamily="18" charset="0"/>
              </a:rPr>
              <a:t> COVID – </a:t>
            </a:r>
            <a:r>
              <a:rPr lang="en-US" sz="4400" b="1" dirty="0">
                <a:latin typeface="Bell MT" panose="02020503060305020303" pitchFamily="18" charset="0"/>
              </a:rPr>
              <a:t>19</a:t>
            </a:r>
            <a:r>
              <a:rPr lang="en-US" sz="3700" b="1" dirty="0">
                <a:latin typeface="Bell MT" panose="02020503060305020303" pitchFamily="18" charset="0"/>
              </a:rPr>
              <a:t> Data Modeling, Analysis             &amp; </a:t>
            </a:r>
            <a:br>
              <a:rPr lang="en-US" sz="3700" b="1" dirty="0">
                <a:latin typeface="Bell MT" panose="02020503060305020303" pitchFamily="18" charset="0"/>
              </a:rPr>
            </a:br>
            <a:r>
              <a:rPr lang="en-US" sz="3700" b="1" dirty="0">
                <a:latin typeface="Bell MT" panose="02020503060305020303" pitchFamily="18" charset="0"/>
              </a:rPr>
              <a:t>Death prediction.</a:t>
            </a:r>
            <a:endParaRPr lang="en-US" sz="370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1742" y="3996267"/>
            <a:ext cx="3461281" cy="1887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 err="1"/>
              <a:t>Divya</a:t>
            </a:r>
            <a:r>
              <a:rPr lang="en-US" sz="1700" b="1" dirty="0"/>
              <a:t> Devadas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MSDS692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Data Science Practicum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Regis University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flow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486313"/>
            <a:ext cx="6202778" cy="3597611"/>
          </a:xfrm>
          <a:prstGeom prst="rect">
            <a:avLst/>
          </a:prstGeom>
        </p:spPr>
      </p:pic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31" y="700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/>
              <a:t>LINEAR REGRESSION</a:t>
            </a:r>
            <a:endParaRPr lang="en-US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B16FF-6080-4664-BD04-1D843733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4081"/>
            <a:ext cx="4413570" cy="39933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/>
            <a:r>
              <a:rPr lang="en-US" sz="2000" dirty="0"/>
              <a:t>Used OneWorld.org data for modeling.</a:t>
            </a:r>
          </a:p>
          <a:p>
            <a:r>
              <a:rPr lang="en-US" sz="2000" dirty="0"/>
              <a:t>Predicted the Death rate for next 30 days with independent variable like age, </a:t>
            </a:r>
            <a:r>
              <a:rPr lang="en-US" sz="2000" dirty="0" err="1"/>
              <a:t>gdp</a:t>
            </a:r>
            <a:r>
              <a:rPr lang="en-US" sz="2000" dirty="0"/>
              <a:t>, diabetes, smokers, hospital beds etc.</a:t>
            </a:r>
          </a:p>
          <a:p>
            <a:r>
              <a:rPr lang="en-US" sz="2000" dirty="0"/>
              <a:t>Split into 80% train and 20% test data.</a:t>
            </a:r>
          </a:p>
          <a:p>
            <a:r>
              <a:rPr lang="en-US" sz="2000" dirty="0"/>
              <a:t>Linear Regression Fitted with Accuracy of 0.9596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sklearn.model_selection</a:t>
            </a:r>
            <a:r>
              <a:rPr lang="en-US" sz="2000" dirty="0"/>
              <a:t> for </a:t>
            </a:r>
            <a:r>
              <a:rPr lang="en-US" sz="2000" dirty="0" err="1"/>
              <a:t>train_test_split</a:t>
            </a:r>
            <a:r>
              <a:rPr lang="en-US" sz="2000" dirty="0"/>
              <a:t> 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sklearn.linear_model</a:t>
            </a:r>
            <a:r>
              <a:rPr lang="en-US" sz="2000" dirty="0"/>
              <a:t> for </a:t>
            </a:r>
            <a:r>
              <a:rPr lang="en-US" sz="2000" dirty="0" err="1"/>
              <a:t>LinearRegression</a:t>
            </a:r>
            <a:endParaRPr lang="en-US" sz="2000" dirty="0"/>
          </a:p>
          <a:p>
            <a:endParaRPr lang="en-US" sz="1600" dirty="0"/>
          </a:p>
        </p:txBody>
      </p:sp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1222ED64-0B58-4F0C-897D-F200F7696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899126"/>
              </p:ext>
            </p:extLst>
          </p:nvPr>
        </p:nvGraphicFramePr>
        <p:xfrm>
          <a:off x="6096001" y="809096"/>
          <a:ext cx="5796280" cy="559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05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LINEAR 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4311" y="2666999"/>
            <a:ext cx="281238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Orange line indicates the future forecast of Death.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Predicted the Death rate for next 30 days in the forecast column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DC69C49-B265-4A04-9D06-74324E7A2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45" y="1011765"/>
            <a:ext cx="1877041" cy="45467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24086" y="1323752"/>
            <a:ext cx="4910944" cy="41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51813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           XGBOOST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650631"/>
            <a:ext cx="5723792" cy="25233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4EBA8-0DD1-4ACF-973A-DD7516D6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269" y="650630"/>
            <a:ext cx="3040426" cy="23651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17550" y="2828966"/>
            <a:ext cx="6885471" cy="30381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Used OneWorld.org data for modeling.</a:t>
            </a:r>
          </a:p>
          <a:p>
            <a:r>
              <a:rPr lang="en-US" sz="1800" dirty="0"/>
              <a:t> </a:t>
            </a:r>
            <a:r>
              <a:rPr lang="en-US" sz="1800" b="1" dirty="0" err="1"/>
              <a:t>XGBoost</a:t>
            </a:r>
            <a:r>
              <a:rPr lang="en-US" sz="1800" dirty="0"/>
              <a:t> will generally fit training data much better than linear </a:t>
            </a:r>
            <a:r>
              <a:rPr lang="en-US" sz="1800" b="1" dirty="0"/>
              <a:t>regression</a:t>
            </a:r>
            <a:r>
              <a:rPr lang="en-US" sz="1800" dirty="0"/>
              <a:t>.</a:t>
            </a:r>
          </a:p>
          <a:p>
            <a:r>
              <a:rPr lang="en-US" sz="1800" dirty="0"/>
              <a:t>Orange line indicates the death prediction.</a:t>
            </a:r>
          </a:p>
        </p:txBody>
      </p:sp>
    </p:spTree>
    <p:extLst>
      <p:ext uri="{BB962C8B-B14F-4D97-AF65-F5344CB8AC3E}">
        <p14:creationId xmlns:p14="http://schemas.microsoft.com/office/powerpoint/2010/main" val="152469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SIR Model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SIR model </a:t>
            </a:r>
            <a:r>
              <a:rPr lang="en-US" sz="1400" dirty="0"/>
              <a:t>is one of the simplest compartment model consist of three compartments S for the number of susceptible, I for the number of infectious, and R for the number of recovered or deceased.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4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N: total population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S(t): number of people susceptible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I(t): number of people infected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R(t): number of people recovered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β(“beta”): expected amount of people an infected person infects per day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D: number of days an infected person has and can spread the disease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γ(“Gama”): the proportion of infected recovering per day (γ = 1/D)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R₀: the total number of people an infected person infects (R₀ = β / γ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These systems are extremely sensitive to the initial parameters. That’s also why it’s so hard to correctly model an emerging outbreak of a new disease.</a:t>
            </a:r>
          </a:p>
        </p:txBody>
      </p:sp>
    </p:spTree>
    <p:extLst>
      <p:ext uri="{BB962C8B-B14F-4D97-AF65-F5344CB8AC3E}">
        <p14:creationId xmlns:p14="http://schemas.microsoft.com/office/powerpoint/2010/main" val="223777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876" y="518744"/>
            <a:ext cx="2812386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SIR Model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D7B07A5-4880-4366-8022-804009856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5885" b="-1"/>
          <a:stretch/>
        </p:blipFill>
        <p:spPr>
          <a:xfrm>
            <a:off x="2381459" y="2839181"/>
            <a:ext cx="4585373" cy="32501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742" r="5362"/>
          <a:stretch/>
        </p:blipFill>
        <p:spPr>
          <a:xfrm>
            <a:off x="7346253" y="2839182"/>
            <a:ext cx="4334956" cy="31345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09060-F0B5-4A02-843B-3560AB49E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350" y="511174"/>
            <a:ext cx="4334957" cy="17525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353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" y="685801"/>
            <a:ext cx="3732806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SIR Extended Model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    (SEIRHD Model)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096CCCF-1235-42B5-B2B9-A5DA797FEF3C}"/>
              </a:ext>
            </a:extLst>
          </p:cNvPr>
          <p:cNvSpPr/>
          <p:nvPr/>
        </p:nvSpPr>
        <p:spPr>
          <a:xfrm>
            <a:off x="6096000" y="2123846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1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E(t): number of people exposed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R(t): number of people recovered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D(t): number of people dead on day 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DE" dirty="0"/>
              <a:t>x₀ (parameter in R₀(t))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DE" dirty="0"/>
              <a:t>k (parameter in R₀(t))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DE" dirty="0"/>
              <a:t>s (parameter in Beds(t))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de-DE" dirty="0"/>
              <a:t>Beds₀ (parameter in R₀(t))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δ: length of incubation period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α: fatality rate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ρ: hospitalization rate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0D2B9-C64D-4A2E-9C6C-C90A36C3952A}"/>
              </a:ext>
            </a:extLst>
          </p:cNvPr>
          <p:cNvSpPr/>
          <p:nvPr/>
        </p:nvSpPr>
        <p:spPr>
          <a:xfrm>
            <a:off x="5249854" y="62366"/>
            <a:ext cx="6096000" cy="2982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dirty="0"/>
              <a:t>Extended Compartments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Exposed</a:t>
            </a:r>
            <a:r>
              <a:rPr lang="en-US" dirty="0"/>
              <a:t> - First compartment we need to add is exposed compartment. Since people need to be exposed to a infected person then only they will get infected.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Hospitalized</a:t>
            </a:r>
            <a:r>
              <a:rPr lang="en-US" dirty="0"/>
              <a:t> - we need to consider the hospitalized compartment since people can recover if they get proper care and ventilator assistance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Dead</a:t>
            </a:r>
            <a:r>
              <a:rPr lang="en-US" dirty="0"/>
              <a:t> – Deadly disease model is not complete without dead compartment so we need to add a new compartment into our model.</a:t>
            </a:r>
          </a:p>
        </p:txBody>
      </p:sp>
    </p:spTree>
    <p:extLst>
      <p:ext uri="{BB962C8B-B14F-4D97-AF65-F5344CB8AC3E}">
        <p14:creationId xmlns:p14="http://schemas.microsoft.com/office/powerpoint/2010/main" val="110840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82" y="66151"/>
            <a:ext cx="2812386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SEIRHD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93DC8-4AE4-4D8D-ADBE-E2D4D109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269" y="1818750"/>
            <a:ext cx="8063004" cy="4626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5198C2-608B-4E89-BFFF-4670B675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076" y="1818750"/>
            <a:ext cx="2146216" cy="4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C538F206-9BBA-4487-865D-71DFC74F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80614F2-0CEB-4083-881D-7C6D94EE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CFD8076-443D-4E98-86A9-67AE2B47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5D1CA3-A4F9-4CA3-85A0-167A4345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3BB8822-EB78-4939-8901-EF8FFA1C4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544C13-BB7D-4E3D-9438-8875C50C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650E338-7738-4630-84F5-898D9E430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PROPHET 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Prophet expect </a:t>
            </a:r>
            <a:r>
              <a:rPr lang="en-US" sz="1500" dirty="0" err="1"/>
              <a:t>Dataframe</a:t>
            </a:r>
            <a:r>
              <a:rPr lang="en-US" sz="1500" dirty="0"/>
              <a:t> with columns "ds" and "y" with the dates and values respectively, here ‘y’ is total death.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blue line shows the prediction along with its lower and upper bound of the uncertainty interval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Great for predicting different forecast with time series data like covid19 data.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4EE91D3-118F-4591-A85A-D157CF84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35945"/>
            <a:ext cx="6237359" cy="38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58068" y="334574"/>
            <a:ext cx="10018713" cy="1752599"/>
          </a:xfrm>
        </p:spPr>
        <p:txBody>
          <a:bodyPr/>
          <a:lstStyle/>
          <a:p>
            <a:r>
              <a:rPr lang="en-US" b="1"/>
              <a:t>                    CONCLUSIONS</a:t>
            </a:r>
            <a:endParaRPr lang="en-US" b="1" dirty="0"/>
          </a:p>
        </p:txBody>
      </p:sp>
      <p:pic>
        <p:nvPicPr>
          <p:cNvPr id="5" name="Picture 2" descr="Malden, MA | Official Website">
            <a:extLst>
              <a:ext uri="{FF2B5EF4-FFF2-40B4-BE49-F238E27FC236}">
                <a16:creationId xmlns:a16="http://schemas.microsoft.com/office/drawing/2014/main" id="{D60887A4-17B6-48AE-B081-08F966CAE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5"/>
          <a:stretch/>
        </p:blipFill>
        <p:spPr bwMode="auto">
          <a:xfrm>
            <a:off x="8261477" y="645285"/>
            <a:ext cx="2533011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2466F4-639F-4B85-A920-8CDFB8F932BB}"/>
              </a:ext>
            </a:extLst>
          </p:cNvPr>
          <p:cNvSpPr/>
          <p:nvPr/>
        </p:nvSpPr>
        <p:spPr>
          <a:xfrm>
            <a:off x="1484310" y="1809751"/>
            <a:ext cx="5354640" cy="3981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Used data from multiple sources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Performed EDA and visualizations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Create Five Different Machine Learning Models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Predicted the death for the world and US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Fitted the model with real time data from Ourdworldin.org and john Hopkins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Verified Accuracy</a:t>
            </a:r>
          </a:p>
        </p:txBody>
      </p:sp>
    </p:spTree>
    <p:extLst>
      <p:ext uri="{BB962C8B-B14F-4D97-AF65-F5344CB8AC3E}">
        <p14:creationId xmlns:p14="http://schemas.microsoft.com/office/powerpoint/2010/main" val="194497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A844-1499-4D67-831B-14B905C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BF4A9E-EF14-47A8-99BE-8E27BAB9CB1D}"/>
              </a:ext>
            </a:extLst>
          </p:cNvPr>
          <p:cNvSpPr/>
          <p:nvPr/>
        </p:nvSpPr>
        <p:spPr>
          <a:xfrm>
            <a:off x="2056728" y="2366306"/>
            <a:ext cx="4730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https://ourworldindata.org/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https://github.com/CSSEGISandData/COVID-19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65FF2-BBF3-4C7F-AA33-EEBFE7D4F3ED}"/>
              </a:ext>
            </a:extLst>
          </p:cNvPr>
          <p:cNvSpPr/>
          <p:nvPr/>
        </p:nvSpPr>
        <p:spPr>
          <a:xfrm>
            <a:off x="1782374" y="2018284"/>
            <a:ext cx="6096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Data Sources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989BF-9C69-48D1-BDEA-018CEC249961}"/>
              </a:ext>
            </a:extLst>
          </p:cNvPr>
          <p:cNvSpPr/>
          <p:nvPr/>
        </p:nvSpPr>
        <p:spPr>
          <a:xfrm>
            <a:off x="2056728" y="4971871"/>
            <a:ext cx="9307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https://en.wikipedia.org/wiki/Compartmental_models_in_epidemiology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https://www.kaggle.com/saga21/covid-global-forecast-sir-model-ml-regressions#2.-SIR-model-</a:t>
            </a:r>
            <a:endParaRPr lang="en-US" dirty="0"/>
          </a:p>
          <a:p>
            <a:r>
              <a:rPr lang="en-US" dirty="0">
                <a:hlinkClick r:id="rId6"/>
              </a:rPr>
              <a:t>https://www.lewuathe.com/covid-19-dynamics-with-sir-model.html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https://www.youtube.com/watch?v=NKMHhm2Zbkw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80C9-241F-4B68-83B0-3591EFF7EB8A}"/>
              </a:ext>
            </a:extLst>
          </p:cNvPr>
          <p:cNvSpPr/>
          <p:nvPr/>
        </p:nvSpPr>
        <p:spPr>
          <a:xfrm>
            <a:off x="1782374" y="3516547"/>
            <a:ext cx="6096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Project </a:t>
            </a:r>
            <a:r>
              <a:rPr lang="en-US" b="1" dirty="0" err="1"/>
              <a:t>Github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C9128-0CEB-4F87-915C-487E12686A99}"/>
              </a:ext>
            </a:extLst>
          </p:cNvPr>
          <p:cNvSpPr/>
          <p:nvPr/>
        </p:nvSpPr>
        <p:spPr>
          <a:xfrm>
            <a:off x="2056728" y="3890923"/>
            <a:ext cx="10305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https://github.com/divyaddas/MSDS-Practicum-1-COVID19-Data-modeling-analysis-and-death-prediction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D8356-F79C-4725-B7C5-1B784F625623}"/>
              </a:ext>
            </a:extLst>
          </p:cNvPr>
          <p:cNvSpPr/>
          <p:nvPr/>
        </p:nvSpPr>
        <p:spPr>
          <a:xfrm>
            <a:off x="1782374" y="4473967"/>
            <a:ext cx="6096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="1" dirty="0"/>
              <a:t>Resource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8583-0AFE-4E2A-9E30-64E05BDF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E918-D286-40D8-8C96-0547CB27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Covid-19 is respiratory illness from the family of </a:t>
            </a:r>
            <a:r>
              <a:rPr lang="en-US" sz="1300" b="1" dirty="0"/>
              <a:t>MERS-</a:t>
            </a:r>
            <a:r>
              <a:rPr lang="en-US" sz="1300" b="1" dirty="0" err="1"/>
              <a:t>CoV</a:t>
            </a:r>
            <a:r>
              <a:rPr lang="en-US" sz="1300" b="1" dirty="0"/>
              <a:t> </a:t>
            </a:r>
            <a:r>
              <a:rPr lang="en-US" sz="1300" dirty="0"/>
              <a:t>and</a:t>
            </a:r>
            <a:r>
              <a:rPr lang="en-US" sz="1300" b="1" dirty="0"/>
              <a:t> SARS-</a:t>
            </a:r>
            <a:r>
              <a:rPr lang="en-US" sz="1300" b="1" dirty="0" err="1"/>
              <a:t>CoV</a:t>
            </a:r>
            <a:endParaRPr lang="en-US" sz="1300" b="1" dirty="0"/>
          </a:p>
          <a:p>
            <a:pPr>
              <a:lnSpc>
                <a:spcPct val="90000"/>
              </a:lnSpc>
            </a:pPr>
            <a:endParaRPr lang="en-US" sz="1300" b="1" dirty="0"/>
          </a:p>
          <a:p>
            <a:pPr>
              <a:lnSpc>
                <a:spcPct val="90000"/>
              </a:lnSpc>
            </a:pPr>
            <a:r>
              <a:rPr lang="en-US" sz="1300" dirty="0"/>
              <a:t>Discovered and started in </a:t>
            </a:r>
            <a:r>
              <a:rPr lang="en-US" sz="1300" dirty="0" err="1"/>
              <a:t>wuhan</a:t>
            </a:r>
            <a:r>
              <a:rPr lang="en-US" sz="1300" dirty="0"/>
              <a:t> china              ( December2019)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First death reported on Jan 11 2020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Jan 20 first case reported in united state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Declared as a pandemic by WHO ( March 11 2020)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1026" name="Picture 2" descr="Malden, MA | Official Website">
            <a:extLst>
              <a:ext uri="{FF2B5EF4-FFF2-40B4-BE49-F238E27FC236}">
                <a16:creationId xmlns:a16="http://schemas.microsoft.com/office/drawing/2014/main" id="{FB5A46E7-F731-4FF5-9D55-60383580F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5"/>
          <a:stretch/>
        </p:blipFill>
        <p:spPr bwMode="auto">
          <a:xfrm>
            <a:off x="8261477" y="645285"/>
            <a:ext cx="2533011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9FD81C-7A27-4EC9-8C0F-CCDC71916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50"/>
          <a:stretch/>
        </p:blipFill>
        <p:spPr>
          <a:xfrm>
            <a:off x="7666771" y="3423522"/>
            <a:ext cx="3722423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4124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0331" y="108798"/>
            <a:ext cx="10499271" cy="508621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latin typeface="Bell MT" panose="02020503060305020303" pitchFamily="18" charset="0"/>
              </a:rPr>
              <a:t> COVID – 19 Data Modeling, Analysis &amp; Death prediction.</a:t>
            </a:r>
            <a:endParaRPr lang="en-US" sz="300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47" y="1486313"/>
            <a:ext cx="4084867" cy="2955058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11200" dirty="0">
                <a:latin typeface="Bookman Old Style" panose="02050604050505020204" pitchFamily="18" charset="0"/>
              </a:rPr>
              <a:t>Thanks</a:t>
            </a:r>
          </a:p>
          <a:p>
            <a:pPr algn="ctr">
              <a:lnSpc>
                <a:spcPct val="90000"/>
              </a:lnSpc>
            </a:pPr>
            <a:r>
              <a:rPr lang="en-US" sz="11200" b="1" dirty="0" err="1">
                <a:latin typeface="Bookman Old Style" panose="02050604050505020204" pitchFamily="18" charset="0"/>
              </a:rPr>
              <a:t>Divya</a:t>
            </a:r>
            <a:r>
              <a:rPr lang="en-US" sz="11200" b="1" dirty="0">
                <a:latin typeface="Bookman Old Style" panose="02050604050505020204" pitchFamily="18" charset="0"/>
              </a:rPr>
              <a:t> Devadas</a:t>
            </a:r>
          </a:p>
          <a:p>
            <a:pPr algn="ctr">
              <a:lnSpc>
                <a:spcPct val="90000"/>
              </a:lnSpc>
            </a:pPr>
            <a:r>
              <a:rPr lang="en-US" sz="11200" dirty="0">
                <a:latin typeface="Bookman Old Style" panose="02050604050505020204" pitchFamily="18" charset="0"/>
              </a:rPr>
              <a:t>MSDS692</a:t>
            </a:r>
          </a:p>
          <a:p>
            <a:pPr algn="ctr">
              <a:lnSpc>
                <a:spcPct val="90000"/>
              </a:lnSpc>
            </a:pPr>
            <a:r>
              <a:rPr lang="en-US" sz="11200" dirty="0">
                <a:latin typeface="Bookman Old Style" panose="02050604050505020204" pitchFamily="18" charset="0"/>
              </a:rPr>
              <a:t>Data Science Practicum</a:t>
            </a:r>
          </a:p>
          <a:p>
            <a:pPr algn="ctr">
              <a:lnSpc>
                <a:spcPct val="90000"/>
              </a:lnSpc>
            </a:pPr>
            <a:r>
              <a:rPr lang="en-US" sz="11200" dirty="0">
                <a:latin typeface="Bookman Old Style" panose="02050604050505020204" pitchFamily="18" charset="0"/>
              </a:rPr>
              <a:t>Regis University</a:t>
            </a:r>
          </a:p>
          <a:p>
            <a:pPr algn="ctr">
              <a:lnSpc>
                <a:spcPct val="90000"/>
              </a:lnSpc>
            </a:pPr>
            <a:endParaRPr lang="en-US" sz="1700" dirty="0">
              <a:latin typeface="Bookman Old Style" panose="0205060405050502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flow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486313"/>
            <a:ext cx="6202778" cy="3597611"/>
          </a:xfrm>
          <a:prstGeom prst="rect">
            <a:avLst/>
          </a:prstGeom>
        </p:spPr>
      </p:pic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2B1782-CDD4-41AC-A632-FFC36522C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CC61CD1-0317-49A4-8AD6-BA2409A77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4891CA5-4664-43C7-B0E6-277D54F7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4F924D-548A-4010-9490-978E31BF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352E39-F08E-45D4-A919-8FF89A1A0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C3C8D0A-607E-4526-B108-30E465AE2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FC982EA-5E3C-4493-BDB1-9F6A4118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685800"/>
            <a:ext cx="2569498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20013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The objective of the project is to create a death projection based on COVID-19 data from CSSE at Johns Hopkins University and Our World in Data. 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Explore and analyze the data using python with help of panda, </a:t>
            </a:r>
            <a:r>
              <a:rPr lang="en-US" sz="1300" dirty="0" err="1"/>
              <a:t>sklearn</a:t>
            </a:r>
            <a:r>
              <a:rPr lang="en-US" sz="1300" dirty="0"/>
              <a:t>, </a:t>
            </a:r>
            <a:r>
              <a:rPr lang="en-US" sz="1300" dirty="0" err="1"/>
              <a:t>scipy</a:t>
            </a:r>
            <a:r>
              <a:rPr lang="en-US" sz="1300" dirty="0"/>
              <a:t>, </a:t>
            </a:r>
            <a:r>
              <a:rPr lang="en-US" sz="1300" dirty="0" err="1"/>
              <a:t>xgboost</a:t>
            </a:r>
            <a:r>
              <a:rPr lang="en-US" sz="1300" dirty="0"/>
              <a:t>, </a:t>
            </a:r>
            <a:r>
              <a:rPr lang="en-US" sz="1300" dirty="0" err="1"/>
              <a:t>plotly</a:t>
            </a:r>
            <a:r>
              <a:rPr lang="en-US" sz="1300" dirty="0"/>
              <a:t>, matplotlib and also create visualizations.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Machine Learning Models:  Prophet, SIR, and linear regression model for death prediction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5FA9EF-4A97-4A0B-98BF-AC4CABA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E69DD4-5AB6-48D7-8FF0-17F22549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939520"/>
            <a:ext cx="6237359" cy="46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DATA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b="1" dirty="0">
                <a:solidFill>
                  <a:srgbClr val="FFFFFF"/>
                </a:solidFill>
              </a:rPr>
              <a:t>CLEANING&amp;</a:t>
            </a:r>
            <a:br>
              <a:rPr lang="en-US" sz="3700" b="1" dirty="0">
                <a:solidFill>
                  <a:srgbClr val="FFFFFF"/>
                </a:solidFill>
              </a:rPr>
            </a:br>
            <a:r>
              <a:rPr lang="en-US" sz="3700" b="1" dirty="0">
                <a:solidFill>
                  <a:srgbClr val="FFFFFF"/>
                </a:solidFill>
              </a:rPr>
              <a:t>Preparation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B036EFB-03AD-4CF0-9BA8-AD5D342C8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7705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9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b="1"/>
              <a:t>          DATA CLEANING –  Date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Linear regression doesn't work on date data. Therefore we need to convert it into index foam  for predicting  date value in the future.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425841"/>
            <a:ext cx="6240990" cy="35729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3624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EXPLORITORY</a:t>
            </a:r>
            <a:r>
              <a:rPr lang="en-US" sz="2800"/>
              <a:t> </a:t>
            </a:r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ANALYSIS</a:t>
            </a:r>
            <a:r>
              <a:rPr lang="en-US" sz="2800"/>
              <a:t> – </a:t>
            </a:r>
            <a:r>
              <a:rPr lang="en-US" sz="2800" dirty="0"/>
              <a:t>Bar Charts for comparing Confirmed, Death and Recovered cases</a:t>
            </a:r>
            <a:endParaRPr lang="en-US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4330" y="130629"/>
            <a:ext cx="4893547" cy="32506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484311" y="2666999"/>
            <a:ext cx="574777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Used Plotly library to create these visuals(from plotly.subplots import make_subplots)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US has the top most number of cases, followed by Brazil and UK.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30" y="3546185"/>
            <a:ext cx="4828233" cy="288475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38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273170"/>
            <a:ext cx="11385714" cy="9514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EXPLORITORY DATA ANALYSIS – </a:t>
            </a:r>
            <a:br>
              <a:rPr lang="en-US" b="1" dirty="0"/>
            </a:br>
            <a:r>
              <a:rPr lang="en-US" dirty="0"/>
              <a:t>spread</a:t>
            </a:r>
            <a:r>
              <a:rPr lang="en-US" b="1" dirty="0"/>
              <a:t> </a:t>
            </a:r>
            <a:r>
              <a:rPr lang="en-US" dirty="0"/>
              <a:t>over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5" y="2613164"/>
            <a:ext cx="5891685" cy="38625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76" y="2613164"/>
            <a:ext cx="5811170" cy="382002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bliqueBottomRight"/>
            <a:lightRig rig="threePt" dir="tl">
              <a:rot lat="0" lon="0" rev="1200000"/>
            </a:lightRig>
          </a:scene3d>
          <a:sp3d>
            <a:bevelT w="25400" h="127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1432088" y="1332279"/>
            <a:ext cx="4868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GEOGRAPHICAL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 err="1"/>
              <a:t>plotly</a:t>
            </a:r>
            <a:r>
              <a:rPr lang="en-US" sz="1600" dirty="0"/>
              <a:t> library(import </a:t>
            </a:r>
            <a:r>
              <a:rPr lang="en-US" sz="1600" dirty="0" err="1"/>
              <a:t>plotly.express</a:t>
            </a:r>
            <a:r>
              <a:rPr lang="en-US" sz="1600" dirty="0"/>
              <a:t> as </a:t>
            </a:r>
            <a:r>
              <a:rPr lang="en-US" sz="1600" dirty="0" err="1"/>
              <a:t>px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function used- fig = </a:t>
            </a:r>
            <a:r>
              <a:rPr lang="en-US" sz="1600" dirty="0" err="1"/>
              <a:t>px.scatter_geo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red colored bubbles indicates the </a:t>
            </a:r>
            <a:r>
              <a:rPr lang="en-US" sz="1600" dirty="0" err="1"/>
              <a:t>comfirmed</a:t>
            </a:r>
            <a:r>
              <a:rPr lang="en-US" sz="1600" dirty="0"/>
              <a:t>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6089" y="1363056"/>
            <a:ext cx="54953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TRENDLINE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 the trend line showing the increase in the number of new cases in the blue line as well as the red line shows the corresponding death rate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77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b="1" dirty="0"/>
              <a:t>EXPLORITORY DATA </a:t>
            </a:r>
            <a:br>
              <a:rPr lang="en-US" sz="2600" b="1" dirty="0"/>
            </a:br>
            <a:r>
              <a:rPr lang="en-US" sz="2600" b="1" dirty="0"/>
              <a:t>      ANALYSIS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– </a:t>
            </a:r>
            <a:r>
              <a:rPr lang="en-US" sz="2600" dirty="0"/>
              <a:t>Top 10 Death cases VS bottom 10</a:t>
            </a:r>
            <a:br>
              <a:rPr lang="en-US" sz="2600" dirty="0"/>
            </a:b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 – GDP, Smokers, Diabetic </a:t>
            </a:r>
            <a:r>
              <a:rPr lang="en-US" sz="2600" dirty="0" err="1"/>
              <a:t>etc</a:t>
            </a:r>
            <a:endParaRPr lang="en-US" sz="2600" dirty="0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701" y="788797"/>
            <a:ext cx="6652008" cy="49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MACHINE LEARNING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Linear Regression Model: used to predict future values from past values. </a:t>
            </a:r>
          </a:p>
          <a:p>
            <a:r>
              <a:rPr lang="en-US" sz="2000" dirty="0"/>
              <a:t>Prophet Model: Prophet is a procedure for forecasting time series data based on an additive model where non-linear trends are fit with yearly, weekly, and daily seasonality, plus holiday effects. </a:t>
            </a:r>
          </a:p>
          <a:p>
            <a:r>
              <a:rPr lang="en-US" sz="2000" dirty="0"/>
              <a:t>SIR Model: SIR model is one of the simplest compartment model consist of three compartments S for the number of susceptible, I for the number of infectious, and R for the number of recovered or deceased. </a:t>
            </a:r>
          </a:p>
          <a:p>
            <a:r>
              <a:rPr lang="en-US" sz="2000" dirty="0"/>
              <a:t>SIR Extended Model: This model extended SIR with Exposed , Hospitalized and Dead Compartments </a:t>
            </a:r>
          </a:p>
        </p:txBody>
      </p:sp>
    </p:spTree>
    <p:extLst>
      <p:ext uri="{BB962C8B-B14F-4D97-AF65-F5344CB8AC3E}">
        <p14:creationId xmlns:p14="http://schemas.microsoft.com/office/powerpoint/2010/main" val="173402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ysClr val="windowText" lastClr="000000"/>
      </a:dk1>
      <a:lt1>
        <a:sysClr val="window" lastClr="FFFFFF"/>
      </a:lt1>
      <a:dk2>
        <a:srgbClr val="65AD30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1225</Words>
  <Application>Microsoft Office PowerPoint</Application>
  <PresentationFormat>Widescreen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Bell MT</vt:lpstr>
      <vt:lpstr>Bookman Old Style</vt:lpstr>
      <vt:lpstr>Calibri</vt:lpstr>
      <vt:lpstr>Corbel</vt:lpstr>
      <vt:lpstr>Parallax</vt:lpstr>
      <vt:lpstr> COVID – 19 Data Modeling, Analysis             &amp;  Death prediction.</vt:lpstr>
      <vt:lpstr>Background</vt:lpstr>
      <vt:lpstr>OVERVIEW</vt:lpstr>
      <vt:lpstr>DATA CLEANING&amp; Preparation</vt:lpstr>
      <vt:lpstr>          DATA CLEANING –  Date column</vt:lpstr>
      <vt:lpstr>EXPLORITORY DATA ANALYSIS – Bar Charts for comparing Confirmed, Death and Recovered cases</vt:lpstr>
      <vt:lpstr>EXPLORITORY DATA ANALYSIS –  spread over the Time</vt:lpstr>
      <vt:lpstr>EXPLORITORY DATA        ANALYSIS  – Top 10 Death cases VS bottom 10    – GDP, Smokers, Diabetic etc</vt:lpstr>
      <vt:lpstr>MACHINE LEARNING MODELS</vt:lpstr>
      <vt:lpstr>LINEAR REGRESSION</vt:lpstr>
      <vt:lpstr>LINEAR REGRESSION</vt:lpstr>
      <vt:lpstr>           XGBOOST</vt:lpstr>
      <vt:lpstr>SIR Model</vt:lpstr>
      <vt:lpstr>SIR Model</vt:lpstr>
      <vt:lpstr>SIR Extended Model     (SEIRHD Model) </vt:lpstr>
      <vt:lpstr>SEIRHD Model</vt:lpstr>
      <vt:lpstr>PROPHET MACHINE LEARNING MODEL</vt:lpstr>
      <vt:lpstr>                    CONCLUSIONS</vt:lpstr>
      <vt:lpstr>References</vt:lpstr>
      <vt:lpstr> COVID – 19 Data Modeling, Analysis &amp; Death prediction.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 – 19 Data Modeling, Analysis             &amp;  Death prediction.</dc:title>
  <dc:creator>Sasimohanan, Shyju</dc:creator>
  <cp:lastModifiedBy>Sasimohanan, Shyju</cp:lastModifiedBy>
  <cp:revision>3</cp:revision>
  <dcterms:created xsi:type="dcterms:W3CDTF">2020-06-27T16:12:39Z</dcterms:created>
  <dcterms:modified xsi:type="dcterms:W3CDTF">2020-06-27T16:33:40Z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Shyju_Sasimohanan@Dell.com</vt:lpwstr>
  </property>
  <property fmtid="{D5CDD505-2E9C-101B-9397-08002B2CF9AE}" pid="5" name="MSIP_Label_17cb76b2-10b8-4fe1-93d4-2202842406cd_SetDate">
    <vt:lpwstr>2020-06-27T16:33:39.8837907Z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f5e3255c-77a2-4f01-bcd6-a2165016c823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