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328" r:id="rId10"/>
    <p:sldId id="270" r:id="rId11"/>
    <p:sldId id="269" r:id="rId12"/>
    <p:sldId id="329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49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3740458-E83E-45D8-A720-7A1E54256AFB}" type="datetimeFigureOut">
              <a:rPr lang="en-IN" smtClean="0"/>
              <a:pPr/>
              <a:t>15-07-2024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7A593F-055F-4842-A280-8AB244146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20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4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2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05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7238"/>
            <a:ext cx="6729412" cy="37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94874" y="4794506"/>
            <a:ext cx="5558988" cy="454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3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ctrTitle"/>
          </p:nvPr>
        </p:nvSpPr>
        <p:spPr>
          <a:xfrm>
            <a:off x="684212" y="685801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26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3" name="Google Shape;23;p17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7"/>
          <p:cNvCxnSpPr/>
          <p:nvPr/>
        </p:nvCxnSpPr>
        <p:spPr>
          <a:xfrm flipH="1">
            <a:off x="6108171" y="91546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7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7"/>
          <p:cNvCxnSpPr/>
          <p:nvPr/>
        </p:nvCxnSpPr>
        <p:spPr>
          <a:xfrm flipH="1">
            <a:off x="7335838" y="32279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7"/>
          <p:cNvCxnSpPr/>
          <p:nvPr/>
        </p:nvCxnSpPr>
        <p:spPr>
          <a:xfrm flipH="1">
            <a:off x="7845427" y="609602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837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685801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914401" y="3843867"/>
            <a:ext cx="830421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20"/>
              </a:spcBef>
              <a:spcAft>
                <a:spcPts val="0"/>
              </a:spcAft>
              <a:buSzPts val="960"/>
              <a:buFont typeface="Century Gothic"/>
              <a:buNone/>
              <a:defRPr sz="16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6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body" idx="1"/>
          </p:nvPr>
        </p:nvSpPr>
        <p:spPr>
          <a:xfrm>
            <a:off x="684213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552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Font typeface="Century Gothic"/>
              <a:buNone/>
              <a:defRPr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Font typeface="Century Gothic"/>
              <a:buNone/>
              <a:defRPr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Font typeface="Century Gothic"/>
              <a:buNone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2"/>
          </p:nvPr>
        </p:nvSpPr>
        <p:spPr>
          <a:xfrm>
            <a:off x="684213" y="4301069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9" name="Google Shape;99;p28"/>
          <p:cNvSpPr txBox="1"/>
          <p:nvPr/>
        </p:nvSpPr>
        <p:spPr>
          <a:xfrm>
            <a:off x="531812" y="8122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2400"/>
          </a:p>
        </p:txBody>
      </p:sp>
      <p:sp>
        <p:nvSpPr>
          <p:cNvPr id="100" name="Google Shape;100;p28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93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9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684213" y="3928533"/>
            <a:ext cx="8534401" cy="104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0" cap="none">
                <a:solidFill>
                  <a:schemeClr val="lt1"/>
                </a:solidFill>
              </a:defRPr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684213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4" name="Google Shape;114;p30"/>
          <p:cNvSpPr txBox="1"/>
          <p:nvPr/>
        </p:nvSpPr>
        <p:spPr>
          <a:xfrm>
            <a:off x="531812" y="8122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2400"/>
          </a:p>
        </p:txBody>
      </p:sp>
      <p:sp>
        <p:nvSpPr>
          <p:cNvPr id="115" name="Google Shape;115;p3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720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684212" y="3928535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0" cap="none">
                <a:solidFill>
                  <a:schemeClr val="lt1"/>
                </a:solidFill>
              </a:defRPr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2"/>
          </p:nvPr>
        </p:nvSpPr>
        <p:spPr>
          <a:xfrm>
            <a:off x="684213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 rot="5400000">
            <a:off x="3143779" y="-1773765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40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4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684212" y="685801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11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684213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>
                <a:solidFill>
                  <a:srgbClr val="0F486F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</a:defRPr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6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684213" y="685801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5808134" y="685801"/>
            <a:ext cx="4934479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46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972081" y="685800"/>
            <a:ext cx="4649787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 b="0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 b="1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684213" y="1270529"/>
            <a:ext cx="4937655" cy="303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5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spcBef>
                <a:spcPts val="560"/>
              </a:spcBef>
              <a:spcAft>
                <a:spcPts val="0"/>
              </a:spcAft>
              <a:buSzPts val="1680"/>
              <a:buNone/>
              <a:defRPr sz="2800" b="0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800" b="1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600" b="1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4"/>
          </p:nvPr>
        </p:nvSpPr>
        <p:spPr>
          <a:xfrm>
            <a:off x="5806546" y="1262061"/>
            <a:ext cx="4929188" cy="303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1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1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684213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426709" algn="l">
              <a:spcBef>
                <a:spcPts val="480"/>
              </a:spcBef>
              <a:spcAft>
                <a:spcPts val="0"/>
              </a:spcAft>
              <a:buSzPts val="1440"/>
              <a:buChar char="▶"/>
              <a:defRPr/>
            </a:lvl1pPr>
            <a:lvl2pPr marL="1219170" lvl="1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828754" lvl="2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2438339" lvl="3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3047924" lvl="4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3657509" lvl="5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4267093" lvl="6" indent="-426708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4876678" lvl="7" indent="-42670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5486263" lvl="8" indent="-426709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7085012" y="2209800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720"/>
              <a:buNone/>
              <a:defRPr sz="1200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600"/>
              <a:buNone/>
              <a:defRPr sz="1000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31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989013" y="914400"/>
            <a:ext cx="3280975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4722813" y="2777067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1pPr>
            <a:lvl2pPr marL="1219170" lvl="1" indent="-304792" algn="l">
              <a:spcBef>
                <a:spcPts val="600"/>
              </a:spcBef>
              <a:spcAft>
                <a:spcPts val="0"/>
              </a:spcAft>
              <a:buSzPts val="720"/>
              <a:buNone/>
              <a:defRPr sz="1200"/>
            </a:lvl2pPr>
            <a:lvl3pPr marL="1828754" lvl="2" indent="-304792" algn="l">
              <a:spcBef>
                <a:spcPts val="600"/>
              </a:spcBef>
              <a:spcAft>
                <a:spcPts val="0"/>
              </a:spcAft>
              <a:buSzPts val="600"/>
              <a:buNone/>
              <a:defRPr sz="1000"/>
            </a:lvl3pPr>
            <a:lvl4pPr marL="2438339" lvl="3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4pPr>
            <a:lvl5pPr marL="3047924" lvl="4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5pPr>
            <a:lvl6pPr marL="3657509" lvl="5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6pPr>
            <a:lvl7pPr marL="4267093" lvl="6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7pPr>
            <a:lvl8pPr marL="4876678" lvl="7" indent="-304792" algn="l">
              <a:spcBef>
                <a:spcPts val="600"/>
              </a:spcBef>
              <a:spcAft>
                <a:spcPts val="0"/>
              </a:spcAft>
              <a:buSzPts val="540"/>
              <a:buNone/>
              <a:defRPr sz="900"/>
            </a:lvl8pPr>
            <a:lvl9pPr marL="5486263" lvl="8" indent="-304792" algn="l">
              <a:spcBef>
                <a:spcPts val="600"/>
              </a:spcBef>
              <a:spcAft>
                <a:spcPts val="60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8" cy="3208867"/>
          </a:xfrm>
        </p:grpSpPr>
        <p:cxnSp>
          <p:nvCxnSpPr>
            <p:cNvPr id="7" name="Google Shape;7;p16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6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6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6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6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body" idx="1"/>
          </p:nvPr>
        </p:nvSpPr>
        <p:spPr>
          <a:xfrm>
            <a:off x="684212" y="685801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▶"/>
              <a:defRPr sz="15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9718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Noto Sans Symbols"/>
              <a:buChar char="▶"/>
              <a:defRPr sz="13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8956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1939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1940" algn="l" rtl="0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1940" algn="l" rtl="0">
              <a:spcBef>
                <a:spcPts val="450"/>
              </a:spcBef>
              <a:spcAft>
                <a:spcPts val="450"/>
              </a:spcAft>
              <a:buClr>
                <a:schemeClr val="lt1"/>
              </a:buClr>
              <a:buSzPts val="840"/>
              <a:buFont typeface="Noto Sans Symbols"/>
              <a:buChar char="▶"/>
              <a:defRPr sz="105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10363200" y="5578476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415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84387" y="481264"/>
            <a:ext cx="7708329" cy="102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2060"/>
              </a:buClr>
              <a:buSzPts val="4000"/>
            </a:pP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0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40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TOLL BASED SYSTEM SIMULATION USING PYTHON</a:t>
            </a:r>
            <a:endParaRPr sz="44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4879910" y="4310743"/>
            <a:ext cx="7123220" cy="247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  <a:buSzPts val="1400"/>
            </a:pPr>
            <a:endParaRPr sz="32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5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71574" y="5972758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r>
              <a:rPr lang="en-GB" kern="0" dirty="0" smtClean="0"/>
              <a:t>10</a:t>
            </a:r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56135" y="827772"/>
            <a:ext cx="11835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 smtClean="0">
                <a:solidFill>
                  <a:schemeClr val="bg1"/>
                </a:solidFill>
              </a:rPr>
              <a:t>TEAM MEMBERS</a:t>
            </a:r>
          </a:p>
          <a:p>
            <a:endParaRPr lang="en-IN" sz="2400" dirty="0" smtClean="0"/>
          </a:p>
          <a:p>
            <a:r>
              <a:rPr lang="en-IN" sz="2400" dirty="0" smtClean="0"/>
              <a:t>         </a:t>
            </a:r>
            <a:r>
              <a:rPr lang="en-IN" sz="2400" dirty="0" smtClean="0">
                <a:solidFill>
                  <a:schemeClr val="bg1"/>
                </a:solidFill>
              </a:rPr>
              <a:t> S.DIVYADHARSHINI </a:t>
            </a:r>
            <a:r>
              <a:rPr lang="en-IN" sz="2400" dirty="0" smtClean="0">
                <a:sym typeface="Wingdings" pitchFamily="2" charset="2"/>
              </a:rPr>
              <a:t> ALIGNING OF THE ENTIRE PROJECT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          </a:t>
            </a:r>
            <a:r>
              <a:rPr lang="en-IN" sz="2400" dirty="0" smtClean="0">
                <a:solidFill>
                  <a:schemeClr val="bg1"/>
                </a:solidFill>
              </a:rPr>
              <a:t>S.BHUVANESHWARI</a:t>
            </a:r>
            <a:r>
              <a:rPr lang="en-IN" sz="2400" dirty="0" smtClean="0"/>
              <a:t> </a:t>
            </a:r>
            <a:r>
              <a:rPr lang="en-IN" sz="2400" dirty="0" smtClean="0">
                <a:sym typeface="Wingdings" pitchFamily="2" charset="2"/>
              </a:rPr>
              <a:t>IMPLEMENTING ALL THE ESSENTIAL FUNCTIONS</a:t>
            </a:r>
          </a:p>
          <a:p>
            <a:r>
              <a:rPr lang="en-IN" sz="2400" dirty="0" smtClean="0">
                <a:solidFill>
                  <a:schemeClr val="bg1"/>
                </a:solidFill>
                <a:sym typeface="Wingdings" pitchFamily="2" charset="2"/>
              </a:rPr>
              <a:t>          </a:t>
            </a:r>
          </a:p>
          <a:p>
            <a:r>
              <a:rPr lang="en-IN" sz="2400" dirty="0" smtClean="0">
                <a:solidFill>
                  <a:schemeClr val="bg1"/>
                </a:solidFill>
                <a:sym typeface="Wingdings" pitchFamily="2" charset="2"/>
              </a:rPr>
              <a:t>         </a:t>
            </a:r>
            <a:r>
              <a:rPr lang="en-IN" sz="2400" dirty="0" smtClean="0">
                <a:solidFill>
                  <a:schemeClr val="bg1"/>
                </a:solidFill>
              </a:rPr>
              <a:t>S. JANIKAA</a:t>
            </a:r>
            <a:r>
              <a:rPr lang="en-IN" sz="2400" dirty="0" smtClean="0">
                <a:sym typeface="Wingdings" pitchFamily="2" charset="2"/>
              </a:rPr>
              <a:t>SETING UP THE ENVIRONMENT,IMPORTING ALL THE                               REQUIRED  LIBRARIES   AND  DESIGNING THE HTML FILE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3015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82649" y="5981147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11</a:t>
            </a:fld>
            <a:endParaRPr lang="en-GB" kern="0" dirty="0"/>
          </a:p>
        </p:txBody>
      </p:sp>
      <p:sp>
        <p:nvSpPr>
          <p:cNvPr id="6" name="Rectangle 5"/>
          <p:cNvSpPr/>
          <p:nvPr/>
        </p:nvSpPr>
        <p:spPr>
          <a:xfrm>
            <a:off x="538321" y="5393810"/>
            <a:ext cx="253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" panose="02020603050405020304" pitchFamily="18" charset="0"/>
              </a:rPr>
              <a:t>.</a:t>
            </a:r>
            <a:endParaRPr lang="en-IN" sz="2000" dirty="0">
              <a:latin typeface="Times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05" y="134754"/>
            <a:ext cx="11848699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 smtClean="0">
                <a:solidFill>
                  <a:schemeClr val="bg1"/>
                </a:solidFill>
              </a:rPr>
              <a:t>CONCLUSION </a:t>
            </a:r>
            <a:endParaRPr lang="en-IN" sz="2000" b="1" u="sng" dirty="0" smtClean="0">
              <a:solidFill>
                <a:schemeClr val="bg1"/>
              </a:solidFill>
            </a:endParaRPr>
          </a:p>
          <a:p>
            <a:endParaRPr lang="en-US" sz="2000" b="1" u="sng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Project Objectives Achieved 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Successfully simulated urban mobility scenarios incorporating dynamic toll rates and vehicle behaviors.</a:t>
            </a:r>
          </a:p>
          <a:p>
            <a:pPr lvl="1"/>
            <a:r>
              <a:rPr lang="en-US" sz="2000" dirty="0" smtClean="0"/>
              <a:t>Implemented a scalable simulation environment using </a:t>
            </a:r>
            <a:r>
              <a:rPr lang="en-US" sz="2000" dirty="0" err="1" smtClean="0"/>
              <a:t>SimPy</a:t>
            </a:r>
            <a:r>
              <a:rPr lang="en-US" sz="2000" dirty="0" smtClean="0"/>
              <a:t> and integrated geospatial data management with </a:t>
            </a:r>
            <a:r>
              <a:rPr lang="en-US" sz="2000" dirty="0" err="1" smtClean="0"/>
              <a:t>GeoPandas</a:t>
            </a:r>
            <a:r>
              <a:rPr lang="en-US" sz="2000" dirty="0" smtClean="0"/>
              <a:t> and Shapely.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Key Insights and Findings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Identified patterns in vehicle movements and their interactions with toll areas during peak and off-peak hours.</a:t>
            </a:r>
          </a:p>
          <a:p>
            <a:pPr lvl="1"/>
            <a:r>
              <a:rPr lang="en-US" sz="2000" dirty="0" smtClean="0"/>
              <a:t>Calculated toll revenues under different traffic conditions, highlighting revenue optimization opportunities.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Technological Integration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Leveraged Python’s versatility and libraries such as Pandas for data handling, Folium for interactive mapping, and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for visualization.</a:t>
            </a:r>
          </a:p>
          <a:p>
            <a:pPr lvl="1"/>
            <a:r>
              <a:rPr lang="en-US" sz="2000" dirty="0" smtClean="0"/>
              <a:t>Ensured accuracy in toll fee calculations and geographic representations using advanced geospatial tools.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Implications and Applications :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smtClean="0"/>
              <a:t>Potential applications in urban planning for optimizing toll systems and improving traffic flow management.</a:t>
            </a:r>
          </a:p>
          <a:p>
            <a:pPr lvl="1"/>
            <a:r>
              <a:rPr lang="en-IN" sz="2000" dirty="0" smtClean="0"/>
              <a:t>                                          </a:t>
            </a:r>
          </a:p>
          <a:p>
            <a:pPr lvl="1"/>
            <a:r>
              <a:rPr lang="en-IN" sz="2000" dirty="0" smtClean="0"/>
              <a:t>                                                            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454" y="2312378"/>
            <a:ext cx="2637692" cy="1431191"/>
          </a:xfrm>
        </p:spPr>
        <p:txBody>
          <a:bodyPr/>
          <a:lstStyle/>
          <a:p>
            <a:r>
              <a:rPr lang="en-US" u="sng" dirty="0" smtClean="0"/>
              <a:t>THANK YOU</a:t>
            </a:r>
            <a:endParaRPr lang="en-IN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/>
          <p:nvPr/>
        </p:nvSpPr>
        <p:spPr>
          <a:xfrm>
            <a:off x="784306" y="383620"/>
            <a:ext cx="4918079" cy="8526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8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 sz="2800" b="1" kern="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1281229" y="1662983"/>
            <a:ext cx="10625850" cy="40420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609585" defTabSz="1219170">
              <a:lnSpc>
                <a:spcPct val="150000"/>
              </a:lnSpc>
              <a:buClr>
                <a:srgbClr val="000000"/>
              </a:buClr>
              <a:buSzPts val="2800"/>
            </a:pPr>
            <a:r>
              <a:rPr lang="en-US" sz="28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Simulates car movements in Coimbatore, India, integrating dynamic toll areas with real-time rate adjustments. Uses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Simpy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simulation,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GeoPandas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spatial data, and visualizes car movements with </a:t>
            </a:r>
            <a:r>
              <a:rPr lang="en-US" sz="3200" b="1" kern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graphs and Folium maps.</a:t>
            </a:r>
            <a:endParaRPr sz="3200" b="1" kern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7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 rot="-5400000" flipH="1">
            <a:off x="-93064" y="3277067"/>
            <a:ext cx="33228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200"/>
            </a:pPr>
            <a:endParaRPr sz="16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3"/>
          <p:cNvSpPr txBox="1"/>
          <p:nvPr/>
        </p:nvSpPr>
        <p:spPr>
          <a:xfrm flipH="1">
            <a:off x="4307225" y="5771301"/>
            <a:ext cx="3906800" cy="4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  <a:buSzPts val="1200"/>
            </a:pPr>
            <a:endParaRPr sz="1600" ker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168966" y="238540"/>
            <a:ext cx="3985590" cy="105354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GB" sz="32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</a:t>
            </a:r>
            <a:r>
              <a:rPr lang="en-GB" sz="3200" b="1" kern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32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</a:t>
            </a:r>
            <a:endParaRPr sz="3200" b="1" kern="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318051" y="1644883"/>
            <a:ext cx="11410122" cy="951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User Engagement:</a:t>
            </a:r>
            <a:r>
              <a:rPr lang="en-US" sz="2400" dirty="0" smtClean="0"/>
              <a:t> Provides interactive visualizations and scenario analysis, enhancing user engagement and understanding of urban mobility dynamics.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65;p3"/>
          <p:cNvSpPr/>
          <p:nvPr/>
        </p:nvSpPr>
        <p:spPr>
          <a:xfrm>
            <a:off x="341242" y="2940284"/>
            <a:ext cx="11410122" cy="109500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Decision Support:</a:t>
            </a:r>
            <a:r>
              <a:rPr lang="en-US" sz="2400" dirty="0" smtClean="0"/>
              <a:t> Offers decision-makers insights into traffic management strategies and their impact on toll collection systems, aiding in policy-making and infrastructure planning.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65;p3"/>
          <p:cNvSpPr/>
          <p:nvPr/>
        </p:nvSpPr>
        <p:spPr>
          <a:xfrm>
            <a:off x="347871" y="4305258"/>
            <a:ext cx="11277598" cy="124077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Data Accuracy:</a:t>
            </a:r>
            <a:r>
              <a:rPr lang="en-US" sz="2400" dirty="0" smtClean="0"/>
              <a:t> Ensure traffic data used for simulation is accurate and up-to-date, reflecting realistic traffic patterns and behaviors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65;p3"/>
          <p:cNvSpPr/>
          <p:nvPr/>
        </p:nvSpPr>
        <p:spPr>
          <a:xfrm>
            <a:off x="347870" y="5764696"/>
            <a:ext cx="11429999" cy="944217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FFFFF"/>
              </a:gs>
              <a:gs pos="10000">
                <a:srgbClr val="FFFFFF"/>
              </a:gs>
              <a:gs pos="100000">
                <a:srgbClr val="43D5FA"/>
              </a:gs>
            </a:gsLst>
            <a:lin ang="612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dirty="0" smtClean="0"/>
              <a:t>Algorithm Efficiency:</a:t>
            </a:r>
            <a:r>
              <a:rPr lang="en-US" sz="2400" dirty="0" smtClean="0"/>
              <a:t> Optimize routing algorithms for efficiency and scalability to handle real-time calculations for multiple vehicles and routes.</a:t>
            </a: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>
            <a:off x="198784" y="253077"/>
            <a:ext cx="4750904" cy="113794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45882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800" b="1" kern="0" dirty="0" smtClean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  OFFERED</a:t>
            </a:r>
            <a:endParaRPr sz="2800" b="1" kern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82030" y="8150469"/>
            <a:ext cx="11051930" cy="274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 rot="10800000" flipV="1">
            <a:off x="198782" y="1959041"/>
            <a:ext cx="1161807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Area Creation: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define toll areas with dynamic rates (create_toll_areas).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Creation: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create multiple cars with random starting and ending points, speeds, and fuel consumption rates (Car class).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Movement Simulation: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simulates car movements considering speed and fuel consumption. Cars stop if they run out of fuel (drive function in Car class).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Detection: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identify when a car enters a toll area (detect_toll_crossing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 Fee Calculation: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calculates toll fees based on distance traveled within the toll area and considers peak hour rates (compute_toll_fees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Processing: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simulates toll payment deduction from an account (process_payment function). It checks for sufficient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Status Monitoring: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tracks car locations, fuel levels, and statuses throughout the simulation (Car class and check_status function).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generate a Folium map showing toll areas (create_folium_map function) and a graph depicting simulated car movements over time (create_car_movements_graph function). </a:t>
            </a:r>
          </a:p>
        </p:txBody>
      </p:sp>
    </p:spTree>
    <p:extLst>
      <p:ext uri="{BB962C8B-B14F-4D97-AF65-F5344CB8AC3E}">
        <p14:creationId xmlns:p14="http://schemas.microsoft.com/office/powerpoint/2010/main" val="318745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824594" y="6089606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5</a:t>
            </a:fld>
            <a:endParaRPr lang="en-GB" kern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5553" y="159026"/>
            <a:ext cx="11556694" cy="6698974"/>
          </a:xfr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numCol="1" anchor="t">
            <a:no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Process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smtClean="0">
                <a:solidFill>
                  <a:srgbClr val="002060"/>
                </a:solidFill>
              </a:rPr>
              <a:t>Flow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Initialization and Setup 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   </a:t>
            </a:r>
            <a:r>
              <a:rPr lang="en-US" sz="2400" dirty="0" smtClean="0">
                <a:solidFill>
                  <a:schemeClr val="tx1"/>
                </a:solidFill>
              </a:rPr>
              <a:t>Configure logging and set up simulation environment.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 smtClean="0">
                <a:solidFill>
                  <a:schemeClr val="bg1"/>
                </a:solidFill>
              </a:rPr>
              <a:t>Vehicle Simulation :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Create vehicles with random start and end points.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Simulate vehicle movements using </a:t>
            </a:r>
            <a:r>
              <a:rPr lang="en-US" sz="2400" dirty="0" err="1" smtClean="0">
                <a:solidFill>
                  <a:schemeClr val="tx1"/>
                </a:solidFill>
              </a:rPr>
              <a:t>SimPy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Track locations, distances traveled, and fuel consumption.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Toll Area Management 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           </a:t>
            </a:r>
            <a:r>
              <a:rPr lang="en-US" sz="2400" dirty="0" smtClean="0">
                <a:solidFill>
                  <a:schemeClr val="tx1"/>
                </a:solidFill>
              </a:rPr>
              <a:t>Define toll areas with dynamic rates       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Calculate toll fees based on vehicle paths and peak hours.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400" b="1" dirty="0" smtClean="0"/>
              <a:t>Toll Crossing Detection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chemeClr val="tx1"/>
                </a:solidFill>
              </a:rPr>
              <a:t>Detect intersections between vehicle paths and toll areas.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  Log toll crossings and update vehicle records.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44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37" y="482373"/>
            <a:ext cx="11808364" cy="6228819"/>
          </a:xfrm>
        </p:spPr>
        <p:txBody>
          <a:bodyPr anchor="t">
            <a:noAutofit/>
          </a:bodyPr>
          <a:lstStyle/>
          <a:p>
            <a:r>
              <a:rPr lang="en-US" sz="2400" b="1" dirty="0" smtClean="0"/>
              <a:t>Payment Processing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</a:t>
            </a:r>
            <a:r>
              <a:rPr lang="en-US" sz="2400" dirty="0" smtClean="0">
                <a:solidFill>
                  <a:schemeClr val="tx1"/>
                </a:solidFill>
              </a:rPr>
              <a:t>Deduct toll fees from predefined account balances.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  Handle insufficient balance warnings.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Visualization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dirty="0" smtClean="0">
                <a:solidFill>
                  <a:schemeClr val="tx1"/>
                </a:solidFill>
              </a:rPr>
              <a:t>Generate interactive Folium map displaying toll areas.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  Plot vehicle routes and movements using </a:t>
            </a:r>
            <a:r>
              <a:rPr lang="en-US" sz="2400" dirty="0" err="1" smtClean="0">
                <a:solidFill>
                  <a:schemeClr val="tx1"/>
                </a:solidFill>
              </a:rPr>
              <a:t>Matplotlib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Reporting and Analysis 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tx1"/>
                </a:solidFill>
              </a:rPr>
              <a:t>Compile simulation results: toll fees, vehicle metrics.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  Provide insights into traffic patterns and toll revenue.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900095" y="6041267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6</a:t>
            </a:fld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36894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64369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7</a:t>
            </a:fld>
            <a:endParaRPr lang="en-GB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308008" y="317634"/>
            <a:ext cx="117043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Architecture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u="sng" dirty="0" smtClean="0">
                <a:solidFill>
                  <a:srgbClr val="002060"/>
                </a:solidFill>
              </a:rPr>
              <a:t>Diagram</a:t>
            </a:r>
          </a:p>
          <a:p>
            <a:endParaRPr lang="en-US" sz="2400" b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Simulation Environment (</a:t>
            </a:r>
            <a:r>
              <a:rPr lang="en-US" sz="2400" b="1" dirty="0" err="1" smtClean="0">
                <a:solidFill>
                  <a:schemeClr val="bg1"/>
                </a:solidFill>
              </a:rPr>
              <a:t>SimPy</a:t>
            </a:r>
            <a:r>
              <a:rPr lang="en-US" sz="2400" b="1" dirty="0" smtClean="0">
                <a:solidFill>
                  <a:schemeClr val="bg1"/>
                </a:solidFill>
              </a:rPr>
              <a:t>)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Manages simulation processes and timing.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Toll Area Definition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Defines geographical areas with dynamic toll rates.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Vehicle Simulation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Models vehicles with random start/end points, speeds, and fuel consumption.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Toll Fee Calculation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 Computes toll fees based on vehicle paths and current conditions.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Payment System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Simulates payment transactions deducting fees from predefined accounts.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Visualization Module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Generates interactive maps (Folium) and plots (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) for visualizing toll areas and vehicle movements.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Logging and Reporting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Captures simulation events, transactions, and generates reports.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30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24214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8</a:t>
            </a:fld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08009" y="0"/>
            <a:ext cx="1128080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Technologies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Used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Python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Programming language used for the entire simulation and data processing.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SimPy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Discrete-event simulation library in Python, used to model the simulation environment and manage simulation processes.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Pandas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Data manipulation and analysis library in Python, used for handling and processing simulation data.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GeoPandas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Extends Pandas to include geographic data types and operations, used for defining toll areas and geographic calculations.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>
          <a:xfrm>
            <a:off x="10723926" y="5924214"/>
            <a:ext cx="1142245" cy="669925"/>
          </a:xfrm>
        </p:spPr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GB" kern="0"/>
              <a:pPr defTabSz="1219170">
                <a:buClr>
                  <a:srgbClr val="000000"/>
                </a:buClr>
              </a:pPr>
              <a:t>9</a:t>
            </a:fld>
            <a:endParaRPr lang="en-GB" kern="0" dirty="0"/>
          </a:p>
        </p:txBody>
      </p:sp>
      <p:sp>
        <p:nvSpPr>
          <p:cNvPr id="5" name="TextBox 4"/>
          <p:cNvSpPr txBox="1"/>
          <p:nvPr/>
        </p:nvSpPr>
        <p:spPr>
          <a:xfrm>
            <a:off x="308009" y="0"/>
            <a:ext cx="11280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Technologies</a:t>
            </a:r>
            <a:r>
              <a:rPr lang="en-US" sz="2400" b="1" dirty="0" smtClean="0"/>
              <a:t> </a:t>
            </a:r>
            <a:r>
              <a:rPr lang="en-US" sz="2400" b="1" u="sng" dirty="0" smtClean="0"/>
              <a:t>Used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Shapely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library for manipulation and analysis of geometric objects, used for defining and interacting with geometric shapes (e.g., toll area boundaries).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Folium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library for creating interactive maps, used to visualize toll areas and vehicle movements on geographical maps.</a:t>
            </a:r>
          </a:p>
          <a:p>
            <a:pPr lvl="1"/>
            <a:endParaRPr lang="en-US" sz="2400" dirty="0" smtClean="0"/>
          </a:p>
          <a:p>
            <a:r>
              <a:rPr lang="en-US" sz="2400" b="1" dirty="0" err="1" smtClean="0">
                <a:solidFill>
                  <a:schemeClr val="bg1"/>
                </a:solidFill>
              </a:rPr>
              <a:t>Matplotlib</a:t>
            </a:r>
            <a:r>
              <a:rPr lang="en-US" sz="2400" b="1" dirty="0" smtClean="0">
                <a:solidFill>
                  <a:schemeClr val="bg1"/>
                </a:solidFill>
              </a:rPr>
              <a:t>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 plotting library for creating static, animated, and interactive visualizations, used for plotting graphs to visualize simulation results (e.g., vehicle movements).</a:t>
            </a:r>
          </a:p>
          <a:p>
            <a:pPr lvl="1"/>
            <a:endParaRPr lang="en-US" sz="2400" dirty="0" smtClean="0"/>
          </a:p>
          <a:p>
            <a:r>
              <a:rPr lang="en-US" sz="2400" b="1" dirty="0" smtClean="0">
                <a:solidFill>
                  <a:schemeClr val="bg1"/>
                </a:solidFill>
              </a:rPr>
              <a:t>Logging :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/>
              <a:t>Python’s built-in logging module used to capture simulation events, debug information, and transaction logs.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79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675</Words>
  <Application>Microsoft Office PowerPoint</Application>
  <PresentationFormat>Widescreen</PresentationFormat>
  <Paragraphs>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Noto Sans Symbols</vt:lpstr>
      <vt:lpstr>Roboto</vt:lpstr>
      <vt:lpstr>Times</vt:lpstr>
      <vt:lpstr>Times New Roman</vt:lpstr>
      <vt:lpstr>Wingdings</vt:lpstr>
      <vt:lpstr>Slice</vt:lpstr>
      <vt:lpstr>                   PROBLEM STATEMENT  GPS TOLL BASED SYSTEM SIMULATION USING PYTHON</vt:lpstr>
      <vt:lpstr>PowerPoint Presentation</vt:lpstr>
      <vt:lpstr>PowerPoint Presentation</vt:lpstr>
      <vt:lpstr>PowerPoint Presentation</vt:lpstr>
      <vt:lpstr>Process Flow  Initialization and Setup :                   Configure logging and set up simulation environment.  Vehicle Simulation :             Create vehicles with random start and end points.             Simulate vehicle movements using SimPy.             Track locations, distances traveled, and fuel consumption.  Toll Area Management :                Define toll areas with dynamic rates       .            Calculate toll fees based on vehicle paths and peak hours.  Toll Crossing Detection :             Detect intersections between vehicle paths and toll areas.             Log toll crossings and update vehicle records. </vt:lpstr>
      <vt:lpstr>Payment Processing :           Deduct toll fees from predefined account balances.           Handle insufficient balance warnings.  Visualization :         Generate interactive Folium map displaying toll areas.         Plot vehicle routes and movements using Matplotlib.  Reporting and Analysis :       Compile simulation results: toll fees, vehicle metrics.       Provide insights into traffic patterns and toll revenue.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Election JCEO PS 1</dc:creator>
  <cp:lastModifiedBy>Admin</cp:lastModifiedBy>
  <cp:revision>342</cp:revision>
  <cp:lastPrinted>2023-12-11T09:52:52Z</cp:lastPrinted>
  <dcterms:created xsi:type="dcterms:W3CDTF">2023-12-08T10:56:48Z</dcterms:created>
  <dcterms:modified xsi:type="dcterms:W3CDTF">2024-07-15T14:50:04Z</dcterms:modified>
</cp:coreProperties>
</file>