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E472-3FDA-4842-8605-90785B69F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E6937-7554-469A-854F-035FD4EB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FA77-6E87-4FEC-8C15-A17EE039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167D-665A-4E27-99D9-8D8EA040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06C8-DCBC-4632-AEEB-19E5475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42CE-3492-486C-B24D-3B323054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C209E-8E4A-4CF9-8A8D-A2BD9C17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F1EC-6DE5-486C-8230-1BD11ACF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EFB3-A85B-4A87-8124-CBB381F5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8D6A-7DD7-48AC-B279-EB74C067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4EE90-7852-495E-A055-D55B811C4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4D039-BCC4-482F-A08F-AB42C249A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A437-0351-4E75-9F14-5ADD828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5B65-FD85-4513-BD85-27EBA1A9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06E0-2EE1-4532-8402-5CC24961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4F70-15DC-452D-B390-C32060AF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1E01-9EF0-4737-9645-05302706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2399-C8A2-4264-B266-FF0DCF98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251C-28B4-4BC5-82B9-5A1A576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2195-89BA-4E3A-B6E5-B5176C5C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24C8-3850-4CD8-BB5E-24251F44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CB4D3-228E-4378-A40E-F5A88745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0328-7081-49BF-9060-C111E587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75FD-FBAB-48F9-9F99-FDB1352C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4418-F464-4C68-950A-A1816A97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737-3A78-4A7B-B6E1-4304DCE8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0EEB-55D9-4ADD-B83E-1878195B2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1383-DC48-4219-8909-BB8B9E5E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6466D-FD53-4CBA-9C82-66E52058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05B03-50AF-4348-9D93-5F74E2EB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D7A57-FBAA-4AD6-8CDE-74B11134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8B0-1E40-4922-BD4D-0991B645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DE9D3-D2BB-4D52-B94F-A7758542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87D3-935F-45E0-91E9-BF0361A12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8B774-0BAA-475E-A864-FA88C580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2F855-4B39-43A8-BCDA-9B787422F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0A1BE-C913-41A8-8E26-6AEE3FF5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EF1C3-FDCA-4C3A-9283-3CFF8CFD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3572A-227B-4A0B-8E5D-E822F30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4734-C0F4-4825-8822-677BB68E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E29E3-31B8-47E5-B5DA-E3616AA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D3726-BA79-4DF8-A6B9-4C7F3894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47E39-AD4A-4366-9DDB-AB174BCE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3852F-C92F-476A-90CB-2EE13515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EA10E-9468-46CD-BB22-B4D90591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15CF-A24F-46CD-84A0-8292FEC1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85E2-E66C-4355-96D4-3B8BD95B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3490-C898-414D-A8F2-B7CBCB92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CD037-EBE7-4236-B27B-23F38F3D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FD50-1CA3-4D87-858D-E11B647D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7B44-DC8B-4FD7-8B06-8EF55740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567-3DC3-46E2-B151-14CFF985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B867-D7DC-4AA3-93ED-8735538C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7AEE9-5F3F-4813-B063-4523DF2C0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C18F5-3961-4FC3-9D6D-78CA2471D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1AC35-D900-4A3E-9A17-83930D4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AE565-F120-46AF-AFE7-2B42249E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99F69-9ACB-4F22-B320-8E4E7F47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13386-92EE-4AE4-8491-578CD468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5641-06DC-4CB3-B2EC-17EA3DF6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4376-AD7C-47DD-9B40-8D969672A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8ED5-8002-4923-A947-7906240B9D89}" type="datetimeFigureOut">
              <a:rPr lang="en-US" smtClean="0"/>
              <a:t>20-Aug-20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7280-5881-4F75-9465-5EDED826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98C2-2977-4193-98FD-B6F9A7F01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CDED-9D2C-4C2D-BB26-041CD62B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63B82-6E5C-4745-A9B2-D6517F4FB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Covid-19 Detection with X-ray Images and Transfer Learning Techniques</a:t>
            </a:r>
            <a:b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68782-1347-463F-BD16-096770E01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Presented by:  </a:t>
            </a:r>
            <a:r>
              <a:rPr lang="en-US" dirty="0" err="1">
                <a:effectLst/>
              </a:rPr>
              <a:t>Andleeb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Chaudhri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algn="l"/>
            <a:r>
              <a:rPr lang="en-US" dirty="0">
                <a:effectLst/>
              </a:rPr>
              <a:t>		   Bansari Patel</a:t>
            </a:r>
          </a:p>
          <a:p>
            <a:pPr algn="l"/>
            <a:r>
              <a:rPr lang="en-US" dirty="0"/>
              <a:t>	                 </a:t>
            </a:r>
            <a:r>
              <a:rPr lang="en-US" dirty="0" err="1">
                <a:effectLst/>
              </a:rPr>
              <a:t>Divya</a:t>
            </a:r>
            <a:r>
              <a:rPr lang="en-US" dirty="0">
                <a:effectLst/>
              </a:rPr>
              <a:t> Karthikeyan</a:t>
            </a:r>
          </a:p>
          <a:p>
            <a:pPr algn="l"/>
            <a:r>
              <a:rPr lang="en-US" dirty="0">
                <a:effectLst/>
              </a:rPr>
              <a:t>                              Austin 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97D8-CB09-4FA3-B684-D78BDFF4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effectLst/>
              </a:rPr>
              <a:t>ResNet101 Accuracy and Loss</a:t>
            </a:r>
            <a:br>
              <a:rPr lang="en-US" sz="2800">
                <a:effectLst/>
              </a:rPr>
            </a:br>
            <a:endParaRPr lang="en-US" sz="28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46231-FEF8-4841-B337-06D88C051C86}"/>
              </a:ext>
            </a:extLst>
          </p:cNvPr>
          <p:cNvPicPr/>
          <p:nvPr/>
        </p:nvPicPr>
        <p:blipFill rotWithShape="1">
          <a:blip r:embed="rId2"/>
          <a:srcRect r="6843" b="-2"/>
          <a:stretch/>
        </p:blipFill>
        <p:spPr>
          <a:xfrm>
            <a:off x="387950" y="2139484"/>
            <a:ext cx="5591371" cy="40965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2AA754-1BB2-4524-96EF-C44D6B4628B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924" r="6868" b="-1"/>
          <a:stretch/>
        </p:blipFill>
        <p:spPr>
          <a:xfrm>
            <a:off x="6210385" y="2139484"/>
            <a:ext cx="559596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9ED7-BAEA-4C02-A536-1BD0E90D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7F0E-DA3B-4508-8C4A-97C03D3A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study contributes to the possibility of a low-cost, rapid and automatic diagnosis of the disease. This proposed framework may be employed as a supplementary tool in screening COVID-19 patients in emergency medical support services.  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exhibited that deep learning with CNNs have considerable effects in the automatic detection of extraction of essential features from X-ray images that are related to diagnosis. Utilizing Transfer Learning and Computer Vision models generated high accuracy rates in Covid-19, Pneumonia and Normal cases detection.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84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A4265-6BB9-4B7F-BDBD-ADEA6D9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215B-E766-4C16-8E08-2FE9FDB8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 a higher quality corpus of COVID-19 X-ray image data becomes available, it may be possible to produce models for faster diagnosis of COVID-19. Such a tool would be helpful in the areas where testing kits are unavailable.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more in-depth analysis requires much more patient data, those suffering from COVID-19. For future approach, the focus could be on distinguishing patients indicating mild symptoms, rather than pneumonia symptoms.</a:t>
            </a:r>
          </a:p>
          <a:p>
            <a:pPr algn="just"/>
            <a:endParaRPr lang="en-US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4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50008-0E09-4B2C-9359-9D37E583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DB1F-389B-4F10-A350-CD9D9C32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41602"/>
            <a:ext cx="9941319" cy="3500578"/>
          </a:xfrm>
        </p:spPr>
        <p:txBody>
          <a:bodyPr anchor="ctr">
            <a:normAutofit/>
          </a:bodyPr>
          <a:lstStyle/>
          <a:p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"https://en.wikipedia.org/wiki/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Transfer_learning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," [Online]. </a:t>
            </a: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T. B.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Ioannis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D.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Apostolopoulos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"Covid-19: Automatic detection from X-Ray images," 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Department of Medical Physics, School of Medicine, University of Patras, 26504 Patras, Greece,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2020. </a:t>
            </a: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J.-C. D. B.-P. D. Nardelli P, "Pulmonary Artery-Vein Classification in CT Images Using Deep Learning," 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IEEE Trans Med Imaging.,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vol. 37(11), no. doi:10.1109/TMI.2018.2833385, pp. 2428-2440, 2018. 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A. Z. Karen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Simonyan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"Very Deep Convolutional Networks for Large-Scale Image Recognition," 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Computer Science &gt; Computer Vision and Pattern Recognition,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vol. v6, 2015.</a:t>
            </a: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"Deep Residual Learning for Image Recognition," 2017. [Online].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T. K. a. T. K. Gandhi, "Automated Brain Image Classification Based on VGG-16 and Transfer Learning," 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Information Technology (ICIT), Bhubaneswar, India,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no. 10.1109/ICIT48102.2019.00023, pp. pp. 94-98, 2019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5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EC077-469A-4EB7-AFE5-E9A60815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E3F7-C00D-4C86-BEFF-93650A80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204" y="1239927"/>
            <a:ext cx="6101543" cy="4680583"/>
          </a:xfrm>
        </p:spPr>
        <p:txBody>
          <a:bodyPr anchor="ctr">
            <a:normAutofit/>
          </a:bodyPr>
          <a:lstStyle/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Deep learning techniques have made major breakthroughs in the past decade. </a:t>
            </a: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task of image classification finds its way in our day to day lives with x-ray images to label illnesses such as cancer, classifying hand-written digits and face recognition.</a:t>
            </a: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Machine learning techniques are widely accepted as a prominent tool to improve the prediction and diagnosis of many illnesses such as cancer. In this study, a dataset of X-ray images from patients with common bacterial pneumonia, confirmed Covid-19 disease, and normal incidents is utilized for the automatic detection of the Coronavirus disease. 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our paper, we will be focusing on the Image Classification aspect of Computer Vision.</a:t>
            </a: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Furthermore it discusses predicting images and labeling images as Covid-19 positive, Pneumonia positive or Normal, being negative for both cases.</a:t>
            </a:r>
          </a:p>
          <a:p>
            <a:pPr algn="just"/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models used for this specific purpose are VGG16, VGG19 and ResNet101.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3A604-3FF0-4DD1-BE21-2B70DD3A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Transfer Learning Techniques  </a:t>
            </a:r>
            <a:b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B464-B6BA-41C5-B3D3-E4BCA748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1463039"/>
            <a:ext cx="6064899" cy="4300447"/>
          </a:xfrm>
        </p:spPr>
        <p:txBody>
          <a:bodyPr anchor="t">
            <a:normAutofit/>
          </a:bodyPr>
          <a:lstStyle/>
          <a:p>
            <a:pPr algn="just"/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Transfer Learning in Machine Learning involves storing knowledge gained while solving one problem and applying it to a different but related problem. </a:t>
            </a:r>
          </a:p>
          <a:p>
            <a:pPr algn="just"/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According to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Apostolopoulos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et. al, with Transfer Learning, the detection of various abnormalities in small medical image datasets is an achievable target, often yielding remarkable results</a:t>
            </a:r>
            <a:r>
              <a:rPr lang="en-US" sz="15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/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Transfer learning allows us to use knowledge gained in one task in completing another related task.</a:t>
            </a:r>
            <a:endParaRPr lang="en-US" sz="15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models used for our study are VGG16, VGG19 and ResNet101. </a:t>
            </a:r>
          </a:p>
          <a:p>
            <a:pPr algn="just"/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 the purpose of this project, our transfer learning comes in the form of computer vision models tested on ImageNet datasets. </a:t>
            </a:r>
          </a:p>
          <a:p>
            <a:pPr algn="just"/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Transfer Learning in Computer Vision allows us to take the last layers away from a predefined model integrating both the pre-trained model (trained on thousands on images) and our own image data as the last layers. </a:t>
            </a:r>
          </a:p>
          <a:p>
            <a:pPr algn="just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00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556A-8AF4-4E94-8B7F-0B1867AC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VGG16</a:t>
            </a:r>
            <a:endParaRPr lang="en-US" sz="4000" b="1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E189-95B9-4A39-A4D7-1EDA94DF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7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VGG-16 is a convolutional neural network model.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 a percent of 92.7% this model achieves the top 5 test accuracy in ImageNet. </a:t>
            </a:r>
            <a:endParaRPr lang="en-US" sz="17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16 in Vgg-16 refers to the 16 layers that have some weights. </a:t>
            </a:r>
          </a:p>
          <a:p>
            <a:endParaRPr lang="en-US" sz="17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7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4000" b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VGG19</a:t>
            </a:r>
          </a:p>
          <a:p>
            <a:pPr marL="0" indent="0"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VGG-19 is also a convolutional neural network model, its architecture is essentially the same as VGG-19, difference being that VGG-19 contains 19 convolutional layers instead of 16 making it a larger system. </a:t>
            </a:r>
          </a:p>
          <a:p>
            <a:pPr marL="0" indent="0">
              <a:buNone/>
            </a:pPr>
            <a:endParaRPr lang="en-US" sz="1700" b="1" i="1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700" b="1" i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endParaRPr lang="en-US" sz="17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6475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DCDF-0FE0-4258-A072-AF06CC69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b="1" u="none" strike="noStrike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ResNet101</a:t>
            </a:r>
            <a:br>
              <a:rPr lang="en-US" sz="3700" b="1" i="1" u="none" strike="noStrike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endParaRPr lang="en-US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00EF-106A-4327-8264-700BE7FF4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2176272"/>
            <a:ext cx="10810239" cy="3899408"/>
          </a:xfrm>
        </p:spPr>
        <p:txBody>
          <a:bodyPr anchor="t"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makers of ResNet101 emphasized that deeper neural networks are more difficult to train and presented a residual learning framework to ease the training of networks that are substantially deeper.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ResNet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offers reformulated layers as learning residual functions with reference to layer inputs, instead of learning unreferenced functions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ResNet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frameworks are easier to optimize and gain accuracy from considerably increased depth.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459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C8DBE-566D-41E8-B752-9DF32B7B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Model Generation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0521-B94C-4A9C-AC11-13855CF6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389121" cy="3192883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 the models, the data was split in the following way. 80% for training, 10% for validation and 10% for testing.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generating the models, we used test data in the form of a chest X-ray image to make predictions. For this step, we created an application which upon running will prompt us to the screen in Figure 1 below and allow us to select an image to label. </a:t>
            </a:r>
          </a:p>
          <a:p>
            <a:endParaRPr lang="en-US"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6C3ADB-F01F-46A0-BB3B-96E5B7F9206E}"/>
              </a:ext>
            </a:extLst>
          </p:cNvPr>
          <p:cNvPicPr/>
          <p:nvPr/>
        </p:nvPicPr>
        <p:blipFill rotWithShape="1">
          <a:blip r:embed="rId2"/>
          <a:srcRect l="8240" r="9641" b="1"/>
          <a:stretch/>
        </p:blipFill>
        <p:spPr>
          <a:xfrm>
            <a:off x="5529005" y="1383738"/>
            <a:ext cx="5875595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44F3C-3BD9-4A43-93B4-41399947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45C9-1AAB-413A-9B11-A7AB55BF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models VGG16 and VGG19 were developed and tested for accuracy for a maximum for 5 epochs. ResNet101 was tested with a total of 10 epochs. </a:t>
            </a:r>
          </a:p>
          <a:p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table in Figure below displays the results of each model over 1 to 5 epochs.  All models performed well when all models were compared at 5 epochs, ResNet101 had the best accuracy rate at 0.9746%. This was followed by VGG16 at 0.9647% and then VGG19 at 0.9532%.</a:t>
            </a:r>
          </a:p>
          <a:p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5E4C2F-5C2A-4760-9928-CEB59377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23398"/>
              </p:ext>
            </p:extLst>
          </p:nvPr>
        </p:nvGraphicFramePr>
        <p:xfrm>
          <a:off x="5911532" y="3421854"/>
          <a:ext cx="5150282" cy="183904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097077">
                  <a:extLst>
                    <a:ext uri="{9D8B030D-6E8A-4147-A177-3AD203B41FA5}">
                      <a16:colId xmlns:a16="http://schemas.microsoft.com/office/drawing/2014/main" val="4241027415"/>
                    </a:ext>
                  </a:extLst>
                </a:gridCol>
                <a:gridCol w="813425">
                  <a:extLst>
                    <a:ext uri="{9D8B030D-6E8A-4147-A177-3AD203B41FA5}">
                      <a16:colId xmlns:a16="http://schemas.microsoft.com/office/drawing/2014/main" val="3369236642"/>
                    </a:ext>
                  </a:extLst>
                </a:gridCol>
                <a:gridCol w="809945">
                  <a:extLst>
                    <a:ext uri="{9D8B030D-6E8A-4147-A177-3AD203B41FA5}">
                      <a16:colId xmlns:a16="http://schemas.microsoft.com/office/drawing/2014/main" val="1646222813"/>
                    </a:ext>
                  </a:extLst>
                </a:gridCol>
                <a:gridCol w="809945">
                  <a:extLst>
                    <a:ext uri="{9D8B030D-6E8A-4147-A177-3AD203B41FA5}">
                      <a16:colId xmlns:a16="http://schemas.microsoft.com/office/drawing/2014/main" val="2333316541"/>
                    </a:ext>
                  </a:extLst>
                </a:gridCol>
                <a:gridCol w="809945">
                  <a:extLst>
                    <a:ext uri="{9D8B030D-6E8A-4147-A177-3AD203B41FA5}">
                      <a16:colId xmlns:a16="http://schemas.microsoft.com/office/drawing/2014/main" val="2740686640"/>
                    </a:ext>
                  </a:extLst>
                </a:gridCol>
                <a:gridCol w="809945">
                  <a:extLst>
                    <a:ext uri="{9D8B030D-6E8A-4147-A177-3AD203B41FA5}">
                      <a16:colId xmlns:a16="http://schemas.microsoft.com/office/drawing/2014/main" val="3898717375"/>
                    </a:ext>
                  </a:extLst>
                </a:gridCol>
              </a:tblGrid>
              <a:tr h="4333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076590"/>
                  </a:ext>
                </a:extLst>
              </a:tr>
              <a:tr h="6727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VGG16</a:t>
                      </a:r>
                      <a:endParaRPr 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0.9155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0.9561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0.9530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0.9633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0.9647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75537"/>
                  </a:ext>
                </a:extLst>
              </a:tr>
              <a:tr h="3664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VGG19</a:t>
                      </a:r>
                      <a:endParaRPr 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0.8999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0.9398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0.9541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0.9525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0.9532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93585"/>
                  </a:ext>
                </a:extLst>
              </a:tr>
              <a:tr h="3664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ResNet101</a:t>
                      </a:r>
                      <a:endParaRPr 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0.9183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0.9539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0.9582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0.9661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0.9746</a:t>
                      </a:r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9336" marR="119502" marT="79667" marB="796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52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037BE-BE2A-4B75-8750-00A15898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VGG16 Accuracy and Loss </a:t>
            </a:r>
            <a:b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44254D-E01D-4DB6-A91C-6F7F4806E49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8132" b="-3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59A36-DA44-4D7D-AF89-1586EF4C9037}"/>
              </a:ext>
            </a:extLst>
          </p:cNvPr>
          <p:cNvPicPr/>
          <p:nvPr/>
        </p:nvPicPr>
        <p:blipFill rotWithShape="1">
          <a:blip r:embed="rId3"/>
          <a:srcRect l="7868" r="3" b="3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3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E8903-BEF1-492B-9AA8-EC28759C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VGG19 Accuracy and Loss</a:t>
            </a:r>
            <a:br>
              <a:rPr lang="en-US" sz="2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F13303-28D2-4F9C-90DE-A191FB6E2C7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0185" b="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BBABB-1360-4972-AF11-A55E975812AF}"/>
              </a:ext>
            </a:extLst>
          </p:cNvPr>
          <p:cNvPicPr/>
          <p:nvPr/>
        </p:nvPicPr>
        <p:blipFill rotWithShape="1">
          <a:blip r:embed="rId3"/>
          <a:srcRect r="8211" b="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Times New Roman</vt:lpstr>
      <vt:lpstr>Office Theme</vt:lpstr>
      <vt:lpstr>Covid-19 Detection with X-ray Images and Transfer Learning Techniques </vt:lpstr>
      <vt:lpstr>INTRODUCTION</vt:lpstr>
      <vt:lpstr>Transfer Learning Techniques   </vt:lpstr>
      <vt:lpstr>VGG16</vt:lpstr>
      <vt:lpstr>ResNet101 </vt:lpstr>
      <vt:lpstr>Model Generation</vt:lpstr>
      <vt:lpstr>RESULTS</vt:lpstr>
      <vt:lpstr>VGG16 Accuracy and Loss  </vt:lpstr>
      <vt:lpstr>VGG19 Accuracy and Loss </vt:lpstr>
      <vt:lpstr>ResNet101 Accuracy and Loss </vt:lpstr>
      <vt:lpstr>CONCLUSION</vt:lpstr>
      <vt:lpstr>FUTURE WORK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Detection with X-ray Images and Transfer Learning Techniques </dc:title>
  <dc:creator>Bansari Patel</dc:creator>
  <cp:lastModifiedBy>Bansari Patel</cp:lastModifiedBy>
  <cp:revision>1</cp:revision>
  <dcterms:created xsi:type="dcterms:W3CDTF">2020-08-20T22:33:52Z</dcterms:created>
  <dcterms:modified xsi:type="dcterms:W3CDTF">2020-08-20T22:35:55Z</dcterms:modified>
</cp:coreProperties>
</file>