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59" r:id="rId7"/>
    <p:sldId id="260" r:id="rId8"/>
    <p:sldId id="262"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p:scale>
          <a:sx n="70" d="100"/>
          <a:sy n="70" d="100"/>
        </p:scale>
        <p:origin x="3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5915-F05C-41BA-BDAB-8404D22C36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25EFF-4657-44EA-83EE-AC73A2819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DBCB2-F4F4-4BE3-98D9-28B2C65D95A8}"/>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AB087B47-3F74-4C68-845E-1E9BCF374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79A3-FBFF-482F-88F3-A76104BD8DE3}"/>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200478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0572-ADD4-4197-88C9-A53509BAA4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DD6630-40B4-4AA5-93B5-438D387AB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209B1-A779-4F2E-9749-B3716E41E68F}"/>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B7ECA12F-0773-4100-B47A-BBC773960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2E746-B3ED-4DF4-8FB0-A67F140D8FD7}"/>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262196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261F8-FCB1-460C-AECE-373636005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037D5-DB23-4756-9A54-51A862E66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9B7CA-A2AA-4898-91BE-D11A7BA0E1F6}"/>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C4F57C5C-FAE1-4E0D-9373-896D11084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A4DBD-1BA1-43AE-9635-1254551EBE96}"/>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69388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056C-1DBA-489F-A929-6A30B3718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C3F34-7C21-4F70-B9BA-6F3FB47D9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F0EF6-AABC-4E9E-BFBA-CB133078437E}"/>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B67DE244-92F0-4544-AFF6-598092083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B7217-8719-4653-875B-58E2ECBFEC37}"/>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24335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5B35-9E64-48A7-AB85-259A7ACA4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8CCB0-BF17-4BFD-80AC-0824BA601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5DE75-0ABC-463F-A962-D51BE8FE6B93}"/>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F08C1CB8-E099-4024-A4D6-13DE69991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BAC3-B7E3-48EC-B94C-A9DB4D959B85}"/>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177352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B9EC-993B-4829-A7EB-D2D26CBB5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6C99F-2CEB-47DF-9647-7EA2F3D83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0DBAE-B1E7-4339-91E6-D50421C5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CC42E-C791-4505-83C0-1C819670BC32}"/>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6" name="Footer Placeholder 5">
            <a:extLst>
              <a:ext uri="{FF2B5EF4-FFF2-40B4-BE49-F238E27FC236}">
                <a16:creationId xmlns:a16="http://schemas.microsoft.com/office/drawing/2014/main" id="{F82703E6-A3AC-43AD-B3E0-29DDACC59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79328-D3FD-406D-903C-8E61AFF48E44}"/>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406270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09E9-CD1E-4F2F-9DCD-F69B2238F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BCEBE-6B93-4E20-9FA6-B7AC04AE9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ED3BA1-024F-4892-A46B-90DD1CA8A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B38FD2-6330-4BAE-842D-D541E1723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AC1D9-FFB0-4D2C-A149-7DCB43037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2DABB7-B35F-4FD8-BA7F-99A4799BC024}"/>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8" name="Footer Placeholder 7">
            <a:extLst>
              <a:ext uri="{FF2B5EF4-FFF2-40B4-BE49-F238E27FC236}">
                <a16:creationId xmlns:a16="http://schemas.microsoft.com/office/drawing/2014/main" id="{D54680A8-0407-45A4-94CB-C6195D7F1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BF615-A42C-40CB-9417-D5B1F03B82D3}"/>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239811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A626-C7D7-4795-B8EC-1E17480C1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ACA01-9696-43E4-A0D8-32ED022A9E5A}"/>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4" name="Footer Placeholder 3">
            <a:extLst>
              <a:ext uri="{FF2B5EF4-FFF2-40B4-BE49-F238E27FC236}">
                <a16:creationId xmlns:a16="http://schemas.microsoft.com/office/drawing/2014/main" id="{35CE664C-E6ED-464E-B6C5-FF188769D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FC864E-9DB3-47E6-BF05-21DE65C3A654}"/>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35775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037B7-C282-4A4E-9DB4-5AE4A7473293}"/>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3" name="Footer Placeholder 2">
            <a:extLst>
              <a:ext uri="{FF2B5EF4-FFF2-40B4-BE49-F238E27FC236}">
                <a16:creationId xmlns:a16="http://schemas.microsoft.com/office/drawing/2014/main" id="{BE3A6F24-BC0D-4086-98F0-0973D8C20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E9A542-B309-4BCD-A8A1-712C4AFA3745}"/>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117360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06B6-85A4-4B2D-BFCF-A0FD68E85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6695C6-B55F-4A41-852E-EAB35077C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E00356-1E72-444C-AF1B-08BC051B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2EE30-DEFC-47B5-9007-24685B12FAA9}"/>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6" name="Footer Placeholder 5">
            <a:extLst>
              <a:ext uri="{FF2B5EF4-FFF2-40B4-BE49-F238E27FC236}">
                <a16:creationId xmlns:a16="http://schemas.microsoft.com/office/drawing/2014/main" id="{7558FB23-9E88-45C7-8066-3B94E48B6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B4011-CFFF-4631-9900-5CF77235EE92}"/>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160604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93B8-EACF-4523-BB18-6157BFF65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36F6E-5EF8-4692-A071-54F8051D2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BDF53-01E4-4E97-B85C-F866660D1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939C3-23E0-4B55-8F83-257C8F7FE815}"/>
              </a:ext>
            </a:extLst>
          </p:cNvPr>
          <p:cNvSpPr>
            <a:spLocks noGrp="1"/>
          </p:cNvSpPr>
          <p:nvPr>
            <p:ph type="dt" sz="half" idx="10"/>
          </p:nvPr>
        </p:nvSpPr>
        <p:spPr/>
        <p:txBody>
          <a:bodyPr/>
          <a:lstStyle/>
          <a:p>
            <a:fld id="{1BE59E60-FD8F-4C77-B246-00229BEE92F9}" type="datetimeFigureOut">
              <a:rPr lang="en-US" smtClean="0"/>
              <a:t>7/20/2020</a:t>
            </a:fld>
            <a:endParaRPr lang="en-US"/>
          </a:p>
        </p:txBody>
      </p:sp>
      <p:sp>
        <p:nvSpPr>
          <p:cNvPr id="6" name="Footer Placeholder 5">
            <a:extLst>
              <a:ext uri="{FF2B5EF4-FFF2-40B4-BE49-F238E27FC236}">
                <a16:creationId xmlns:a16="http://schemas.microsoft.com/office/drawing/2014/main" id="{71234D6B-733D-4DB2-B408-D31C42E0D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B34E9-780D-4438-AF3C-FB0EF468A6E0}"/>
              </a:ext>
            </a:extLst>
          </p:cNvPr>
          <p:cNvSpPr>
            <a:spLocks noGrp="1"/>
          </p:cNvSpPr>
          <p:nvPr>
            <p:ph type="sldNum" sz="quarter" idx="12"/>
          </p:nvPr>
        </p:nvSpPr>
        <p:spPr/>
        <p:txBody>
          <a:bodyPr/>
          <a:lstStyle/>
          <a:p>
            <a:fld id="{370855A5-C8F8-461B-AD50-A1EBB68B6531}" type="slidenum">
              <a:rPr lang="en-US" smtClean="0"/>
              <a:t>‹#›</a:t>
            </a:fld>
            <a:endParaRPr lang="en-US"/>
          </a:p>
        </p:txBody>
      </p:sp>
    </p:spTree>
    <p:extLst>
      <p:ext uri="{BB962C8B-B14F-4D97-AF65-F5344CB8AC3E}">
        <p14:creationId xmlns:p14="http://schemas.microsoft.com/office/powerpoint/2010/main" val="230484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A60B6-95FD-4D89-86DB-5DC0EF9CE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E563F7-D321-4225-9ADB-3D2A88836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A7532-A939-4A78-AF38-C3F110FE9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59E60-FD8F-4C77-B246-00229BEE92F9}" type="datetimeFigureOut">
              <a:rPr lang="en-US" smtClean="0"/>
              <a:t>7/20/2020</a:t>
            </a:fld>
            <a:endParaRPr lang="en-US"/>
          </a:p>
        </p:txBody>
      </p:sp>
      <p:sp>
        <p:nvSpPr>
          <p:cNvPr id="5" name="Footer Placeholder 4">
            <a:extLst>
              <a:ext uri="{FF2B5EF4-FFF2-40B4-BE49-F238E27FC236}">
                <a16:creationId xmlns:a16="http://schemas.microsoft.com/office/drawing/2014/main" id="{667FEBDE-8E99-42B4-82D5-5169234A2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815DEB-C0D0-426D-9CDB-B54B0C3FD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855A5-C8F8-461B-AD50-A1EBB68B6531}" type="slidenum">
              <a:rPr lang="en-US" smtClean="0"/>
              <a:t>‹#›</a:t>
            </a:fld>
            <a:endParaRPr lang="en-US"/>
          </a:p>
        </p:txBody>
      </p:sp>
    </p:spTree>
    <p:extLst>
      <p:ext uri="{BB962C8B-B14F-4D97-AF65-F5344CB8AC3E}">
        <p14:creationId xmlns:p14="http://schemas.microsoft.com/office/powerpoint/2010/main" val="67244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orm.cis.fordham.edu/~gweiss/data-mining/datasets.html" TargetMode="External"/><Relationship Id="rId2" Type="http://schemas.openxmlformats.org/officeDocument/2006/relationships/hyperlink" Target="https://www.cs.waikato.ac.nz/ml/weka/" TargetMode="External"/><Relationship Id="rId1" Type="http://schemas.openxmlformats.org/officeDocument/2006/relationships/slideLayout" Target="../slideLayouts/slideLayout2.xml"/><Relationship Id="rId5" Type="http://schemas.openxmlformats.org/officeDocument/2006/relationships/hyperlink" Target="https://www.geeksforgeeks.org/apriori-algorithm/" TargetMode="External"/><Relationship Id="rId4" Type="http://schemas.openxmlformats.org/officeDocument/2006/relationships/hyperlink" Target="https://www.tandfonline.com/doi/full/10.1080/24751839.2018.1448205#:~:text=In%20WEKA%20tools%2C%20there%20are,association%20between%20various%20item%20se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0DF260-E939-42CD-9ECD-6AF96EDDBF86}"/>
              </a:ext>
            </a:extLst>
          </p:cNvPr>
          <p:cNvSpPr>
            <a:spLocks noGrp="1"/>
          </p:cNvSpPr>
          <p:nvPr>
            <p:ph type="ctrTitle"/>
          </p:nvPr>
        </p:nvSpPr>
        <p:spPr>
          <a:xfrm>
            <a:off x="3493043" y="2344059"/>
            <a:ext cx="5365207" cy="1464868"/>
          </a:xfrm>
        </p:spPr>
        <p:txBody>
          <a:bodyPr>
            <a:normAutofit/>
          </a:bodyPr>
          <a:lstStyle/>
          <a:p>
            <a:r>
              <a:rPr lang="en-US" sz="2400" dirty="0">
                <a:solidFill>
                  <a:srgbClr val="FFFFFF"/>
                </a:solidFill>
              </a:rPr>
              <a:t>ASSIGNMENT 2: </a:t>
            </a:r>
            <a:r>
              <a:rPr lang="en-US" sz="2400" b="0" i="0" dirty="0">
                <a:solidFill>
                  <a:srgbClr val="FFFFFF"/>
                </a:solidFill>
                <a:effectLst/>
              </a:rPr>
              <a:t>Descriptive Data Mining</a:t>
            </a:r>
            <a:br>
              <a:rPr lang="en-US" sz="2400" b="0" i="0" dirty="0">
                <a:solidFill>
                  <a:srgbClr val="FFFFFF"/>
                </a:solidFill>
                <a:effectLst/>
                <a:latin typeface="Lato"/>
              </a:rPr>
            </a:br>
            <a:br>
              <a:rPr lang="en-US" sz="2400" dirty="0">
                <a:solidFill>
                  <a:srgbClr val="FFFFFF"/>
                </a:solidFill>
              </a:rPr>
            </a:br>
            <a:r>
              <a:rPr lang="en-US" sz="2400" dirty="0">
                <a:solidFill>
                  <a:srgbClr val="FFFFFF"/>
                </a:solidFill>
              </a:rPr>
              <a:t>CSIT558 - DATA MINING</a:t>
            </a:r>
            <a:br>
              <a:rPr lang="en-US" sz="2400" dirty="0">
                <a:solidFill>
                  <a:srgbClr val="FFFFFF"/>
                </a:solidFill>
              </a:rPr>
            </a:br>
            <a:r>
              <a:rPr lang="en-US" sz="2400" dirty="0">
                <a:solidFill>
                  <a:srgbClr val="FFFFFF"/>
                </a:solidFill>
              </a:rPr>
              <a:t>DR. APARNA VARDE</a:t>
            </a:r>
          </a:p>
        </p:txBody>
      </p:sp>
      <p:sp>
        <p:nvSpPr>
          <p:cNvPr id="3" name="Subtitle 2">
            <a:extLst>
              <a:ext uri="{FF2B5EF4-FFF2-40B4-BE49-F238E27FC236}">
                <a16:creationId xmlns:a16="http://schemas.microsoft.com/office/drawing/2014/main" id="{A4681E4B-29E0-49B0-B831-E257ACF0B1D4}"/>
              </a:ext>
            </a:extLst>
          </p:cNvPr>
          <p:cNvSpPr>
            <a:spLocks noGrp="1"/>
          </p:cNvSpPr>
          <p:nvPr>
            <p:ph type="subTitle" idx="1"/>
          </p:nvPr>
        </p:nvSpPr>
        <p:spPr>
          <a:xfrm>
            <a:off x="4608354" y="4181044"/>
            <a:ext cx="6470772" cy="1730659"/>
          </a:xfrm>
        </p:spPr>
        <p:txBody>
          <a:bodyPr>
            <a:normAutofit/>
          </a:bodyPr>
          <a:lstStyle/>
          <a:p>
            <a:r>
              <a:rPr lang="en-US" sz="1800" dirty="0">
                <a:solidFill>
                  <a:srgbClr val="FFFFFF"/>
                </a:solidFill>
              </a:rPr>
              <a:t>By:  </a:t>
            </a:r>
            <a:r>
              <a:rPr lang="en-US" sz="1800" dirty="0" err="1">
                <a:solidFill>
                  <a:srgbClr val="FFFFFF"/>
                </a:solidFill>
              </a:rPr>
              <a:t>Andleeb</a:t>
            </a:r>
            <a:r>
              <a:rPr lang="en-US" sz="1800" dirty="0">
                <a:solidFill>
                  <a:srgbClr val="FFFFFF"/>
                </a:solidFill>
              </a:rPr>
              <a:t> </a:t>
            </a:r>
            <a:r>
              <a:rPr lang="en-US" sz="1800" dirty="0" err="1">
                <a:solidFill>
                  <a:srgbClr val="FFFFFF"/>
                </a:solidFill>
              </a:rPr>
              <a:t>Chaudhri</a:t>
            </a:r>
            <a:endParaRPr lang="en-US" sz="1800" dirty="0">
              <a:solidFill>
                <a:srgbClr val="FFFFFF"/>
              </a:solidFill>
            </a:endParaRPr>
          </a:p>
          <a:p>
            <a:r>
              <a:rPr lang="en-US" sz="1800" dirty="0">
                <a:solidFill>
                  <a:srgbClr val="FFFFFF"/>
                </a:solidFill>
              </a:rPr>
              <a:t>Bansari Patel</a:t>
            </a:r>
          </a:p>
          <a:p>
            <a:r>
              <a:rPr lang="en-US" sz="1800" dirty="0">
                <a:solidFill>
                  <a:srgbClr val="FFFFFF"/>
                </a:solidFill>
              </a:rPr>
              <a:t>        </a:t>
            </a:r>
            <a:r>
              <a:rPr lang="en-US" sz="1800" dirty="0" err="1">
                <a:solidFill>
                  <a:srgbClr val="FFFFFF"/>
                </a:solidFill>
              </a:rPr>
              <a:t>Divya</a:t>
            </a:r>
            <a:r>
              <a:rPr lang="en-US" sz="1800" dirty="0">
                <a:solidFill>
                  <a:srgbClr val="FFFFFF"/>
                </a:solidFill>
              </a:rPr>
              <a:t> Karthikeyan</a:t>
            </a:r>
            <a:endParaRPr lang="en-US" sz="1000" dirty="0">
              <a:solidFill>
                <a:srgbClr val="FFFFFF"/>
              </a:solidFill>
            </a:endParaRPr>
          </a:p>
        </p:txBody>
      </p:sp>
    </p:spTree>
    <p:extLst>
      <p:ext uri="{BB962C8B-B14F-4D97-AF65-F5344CB8AC3E}">
        <p14:creationId xmlns:p14="http://schemas.microsoft.com/office/powerpoint/2010/main" val="176069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FAAB-C5C6-4537-95E5-D20578BF4E9B}"/>
              </a:ext>
            </a:extLst>
          </p:cNvPr>
          <p:cNvSpPr>
            <a:spLocks noGrp="1"/>
          </p:cNvSpPr>
          <p:nvPr>
            <p:ph type="title"/>
          </p:nvPr>
        </p:nvSpPr>
        <p:spPr>
          <a:xfrm>
            <a:off x="838200" y="383413"/>
            <a:ext cx="10515600" cy="1325563"/>
          </a:xfrm>
        </p:spPr>
        <p:txBody>
          <a:bodyPr>
            <a:normAutofit/>
          </a:bodyPr>
          <a:lstStyle/>
          <a:p>
            <a:r>
              <a:rPr lang="en-US" sz="3800" b="1" u="sng" dirty="0"/>
              <a:t>Resources</a:t>
            </a:r>
          </a:p>
        </p:txBody>
      </p:sp>
      <p:sp>
        <p:nvSpPr>
          <p:cNvPr id="3" name="Content Placeholder 2">
            <a:extLst>
              <a:ext uri="{FF2B5EF4-FFF2-40B4-BE49-F238E27FC236}">
                <a16:creationId xmlns:a16="http://schemas.microsoft.com/office/drawing/2014/main" id="{7DA64DD2-C391-4CDA-BFAD-4347AB51325C}"/>
              </a:ext>
            </a:extLst>
          </p:cNvPr>
          <p:cNvSpPr>
            <a:spLocks noGrp="1"/>
          </p:cNvSpPr>
          <p:nvPr>
            <p:ph idx="1"/>
          </p:nvPr>
        </p:nvSpPr>
        <p:spPr>
          <a:xfrm>
            <a:off x="838200" y="1253331"/>
            <a:ext cx="10515600" cy="4351338"/>
          </a:xfrm>
        </p:spPr>
        <p:txBody>
          <a:bodyPr/>
          <a:lstStyle/>
          <a:p>
            <a:endParaRPr lang="en-US" sz="2200" dirty="0">
              <a:hlinkClick r:id="rId2"/>
            </a:endParaRPr>
          </a:p>
          <a:p>
            <a:r>
              <a:rPr lang="en-US" sz="2200" dirty="0">
                <a:solidFill>
                  <a:schemeClr val="accent1"/>
                </a:solidFill>
                <a:hlinkClick r:id="rId2">
                  <a:extLst>
                    <a:ext uri="{A12FA001-AC4F-418D-AE19-62706E023703}">
                      <ahyp:hlinkClr xmlns:ahyp="http://schemas.microsoft.com/office/drawing/2018/hyperlinkcolor" val="tx"/>
                    </a:ext>
                  </a:extLst>
                </a:hlinkClick>
              </a:rPr>
              <a:t>https://www.cs.waikato.ac.nz/ml/weka/</a:t>
            </a:r>
            <a:r>
              <a:rPr lang="en-US" sz="2200" dirty="0">
                <a:solidFill>
                  <a:schemeClr val="accent1"/>
                </a:solidFill>
              </a:rPr>
              <a:t> </a:t>
            </a:r>
          </a:p>
          <a:p>
            <a:r>
              <a:rPr lang="en-US" altLang="en-US" sz="2200" dirty="0">
                <a:solidFill>
                  <a:schemeClr val="accent1"/>
                </a:solidFill>
                <a:cs typeface="Arial" panose="020B0604020202020204" pitchFamily="34" charset="0"/>
                <a:hlinkClick r:id="rId3">
                  <a:extLst>
                    <a:ext uri="{A12FA001-AC4F-418D-AE19-62706E023703}">
                      <ahyp:hlinkClr xmlns:ahyp="http://schemas.microsoft.com/office/drawing/2018/hyperlinkcolor" val="tx"/>
                    </a:ext>
                  </a:extLst>
                </a:hlinkClick>
              </a:rPr>
              <a:t>https://storm.cis.fordham.edu/~gweiss/data-mining/datasets.html</a:t>
            </a:r>
            <a:r>
              <a:rPr lang="en-US" altLang="en-US" sz="2200" dirty="0">
                <a:solidFill>
                  <a:schemeClr val="accent1"/>
                </a:solidFill>
              </a:rPr>
              <a:t> </a:t>
            </a:r>
            <a:endParaRPr lang="en-US" sz="2200" b="0" i="0" u="sng" dirty="0">
              <a:solidFill>
                <a:schemeClr val="accent1"/>
              </a:solidFill>
              <a:effectLst/>
              <a:hlinkClick r:id="rId4">
                <a:extLst>
                  <a:ext uri="{A12FA001-AC4F-418D-AE19-62706E023703}">
                    <ahyp:hlinkClr xmlns:ahyp="http://schemas.microsoft.com/office/drawing/2018/hyperlinkcolor" val="tx"/>
                  </a:ext>
                </a:extLst>
              </a:hlinkClick>
            </a:endParaRPr>
          </a:p>
          <a:p>
            <a:pPr algn="l"/>
            <a:r>
              <a:rPr lang="en-US" sz="2200" b="0" i="0" u="sng" dirty="0">
                <a:solidFill>
                  <a:schemeClr val="accent1"/>
                </a:solidFill>
                <a:effectLst/>
                <a:hlinkClick r:id="rId4">
                  <a:extLst>
                    <a:ext uri="{A12FA001-AC4F-418D-AE19-62706E023703}">
                      <ahyp:hlinkClr xmlns:ahyp="http://schemas.microsoft.com/office/drawing/2018/hyperlinkcolor" val="tx"/>
                    </a:ext>
                  </a:extLst>
                </a:hlinkClick>
              </a:rPr>
              <a:t>www.tandfonline.com › </a:t>
            </a:r>
            <a:r>
              <a:rPr lang="en-US" sz="2200" b="0" i="0" u="sng" dirty="0" err="1">
                <a:solidFill>
                  <a:schemeClr val="accent1"/>
                </a:solidFill>
                <a:effectLst/>
                <a:hlinkClick r:id="rId4">
                  <a:extLst>
                    <a:ext uri="{A12FA001-AC4F-418D-AE19-62706E023703}">
                      <ahyp:hlinkClr xmlns:ahyp="http://schemas.microsoft.com/office/drawing/2018/hyperlinkcolor" val="tx"/>
                    </a:ext>
                  </a:extLst>
                </a:hlinkClick>
              </a:rPr>
              <a:t>doi</a:t>
            </a:r>
            <a:r>
              <a:rPr lang="en-US" sz="2200" b="0" i="0" u="sng" dirty="0">
                <a:solidFill>
                  <a:schemeClr val="accent1"/>
                </a:solidFill>
                <a:effectLst/>
                <a:hlinkClick r:id="rId4">
                  <a:extLst>
                    <a:ext uri="{A12FA001-AC4F-418D-AE19-62706E023703}">
                      <ahyp:hlinkClr xmlns:ahyp="http://schemas.microsoft.com/office/drawing/2018/hyperlinkcolor" val="tx"/>
                    </a:ext>
                  </a:extLst>
                </a:hlinkClick>
              </a:rPr>
              <a:t> › full</a:t>
            </a:r>
          </a:p>
          <a:p>
            <a:pPr algn="l"/>
            <a:r>
              <a:rPr lang="en-US" sz="2200" dirty="0">
                <a:solidFill>
                  <a:schemeClr val="accent1"/>
                </a:solidFill>
                <a:hlinkClick r:id="rId5">
                  <a:extLst>
                    <a:ext uri="{A12FA001-AC4F-418D-AE19-62706E023703}">
                      <ahyp:hlinkClr xmlns:ahyp="http://schemas.microsoft.com/office/drawing/2018/hyperlinkcolor" val="tx"/>
                    </a:ext>
                  </a:extLst>
                </a:hlinkClick>
              </a:rPr>
              <a:t>https://www.geeksforgeeks.org/apriori-algorithm/</a:t>
            </a:r>
            <a:endParaRPr lang="en-US" sz="2200" dirty="0">
              <a:solidFill>
                <a:schemeClr val="accent1"/>
              </a:solidFill>
            </a:endParaRPr>
          </a:p>
          <a:p>
            <a:pPr algn="l"/>
            <a:endParaRPr lang="en-US" sz="2200" dirty="0"/>
          </a:p>
          <a:p>
            <a:pPr algn="l"/>
            <a:endParaRPr lang="en-US" sz="2200" dirty="0"/>
          </a:p>
          <a:p>
            <a:pPr algn="l"/>
            <a:endParaRPr lang="en-US" sz="2200" b="0" i="0" u="sng" dirty="0">
              <a:solidFill>
                <a:srgbClr val="660099"/>
              </a:solidFill>
              <a:effectLst/>
              <a:latin typeface="arial" panose="020B0604020202020204" pitchFamily="34" charset="0"/>
              <a:hlinkClick r:id="rId4"/>
            </a:endParaRPr>
          </a:p>
          <a:p>
            <a:endParaRPr lang="en-US" dirty="0"/>
          </a:p>
        </p:txBody>
      </p:sp>
    </p:spTree>
    <p:extLst>
      <p:ext uri="{BB962C8B-B14F-4D97-AF65-F5344CB8AC3E}">
        <p14:creationId xmlns:p14="http://schemas.microsoft.com/office/powerpoint/2010/main" val="402239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E448F1-D93B-4AED-815F-93D1F4497BB3}"/>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Dataset: Contact Lenses</a:t>
            </a:r>
          </a:p>
        </p:txBody>
      </p:sp>
      <p:sp>
        <p:nvSpPr>
          <p:cNvPr id="3" name="Content Placeholder 2">
            <a:extLst>
              <a:ext uri="{FF2B5EF4-FFF2-40B4-BE49-F238E27FC236}">
                <a16:creationId xmlns:a16="http://schemas.microsoft.com/office/drawing/2014/main" id="{D9B80DC6-FD2D-42D4-8140-EF7B6CD78014}"/>
              </a:ext>
            </a:extLst>
          </p:cNvPr>
          <p:cNvSpPr>
            <a:spLocks noGrp="1"/>
          </p:cNvSpPr>
          <p:nvPr>
            <p:ph idx="1"/>
          </p:nvPr>
        </p:nvSpPr>
        <p:spPr>
          <a:xfrm>
            <a:off x="838200" y="2753936"/>
            <a:ext cx="10997895" cy="3418264"/>
          </a:xfrm>
        </p:spPr>
        <p:txBody>
          <a:bodyPr>
            <a:normAutofit lnSpcReduction="10000"/>
          </a:bodyPr>
          <a:lstStyle/>
          <a:p>
            <a:pPr marL="0" indent="0">
              <a:buNone/>
            </a:pPr>
            <a:r>
              <a:rPr lang="en-US" sz="2700" b="1" i="0" u="sng" dirty="0">
                <a:solidFill>
                  <a:srgbClr val="000000"/>
                </a:solidFill>
                <a:effectLst/>
                <a:latin typeface="Arial" panose="020B0604020202020204" pitchFamily="34" charset="0"/>
              </a:rPr>
              <a:t>Attributes</a:t>
            </a:r>
          </a:p>
          <a:p>
            <a:r>
              <a:rPr lang="en-US" sz="2000" b="0" i="0" dirty="0">
                <a:solidFill>
                  <a:srgbClr val="000000"/>
                </a:solidFill>
                <a:effectLst/>
                <a:latin typeface="Arial" panose="020B0604020202020204" pitchFamily="34" charset="0"/>
              </a:rPr>
              <a:t>Age </a:t>
            </a:r>
          </a:p>
          <a:p>
            <a:r>
              <a:rPr lang="en-US" sz="2000" b="0" i="0" dirty="0">
                <a:solidFill>
                  <a:srgbClr val="000000"/>
                </a:solidFill>
                <a:effectLst/>
                <a:latin typeface="Arial" panose="020B0604020202020204" pitchFamily="34" charset="0"/>
              </a:rPr>
              <a:t>Spectacle-prescription</a:t>
            </a:r>
          </a:p>
          <a:p>
            <a:r>
              <a:rPr lang="en-US" sz="2000" b="0" i="0" dirty="0">
                <a:solidFill>
                  <a:srgbClr val="000000"/>
                </a:solidFill>
                <a:effectLst/>
                <a:latin typeface="Arial" panose="020B0604020202020204" pitchFamily="34" charset="0"/>
              </a:rPr>
              <a:t>Astigmatism</a:t>
            </a:r>
          </a:p>
          <a:p>
            <a:r>
              <a:rPr lang="en-US" sz="2000" b="0" i="0" dirty="0">
                <a:solidFill>
                  <a:srgbClr val="000000"/>
                </a:solidFill>
                <a:effectLst/>
                <a:latin typeface="Arial" panose="020B0604020202020204" pitchFamily="34" charset="0"/>
              </a:rPr>
              <a:t>Tear Production Rate</a:t>
            </a:r>
          </a:p>
          <a:p>
            <a:r>
              <a:rPr lang="en-US" sz="2000" b="0" i="0" dirty="0">
                <a:solidFill>
                  <a:srgbClr val="000000"/>
                </a:solidFill>
                <a:effectLst/>
                <a:latin typeface="Arial" panose="020B0604020202020204" pitchFamily="34" charset="0"/>
              </a:rPr>
              <a:t>Contact-lenses</a:t>
            </a:r>
          </a:p>
          <a:p>
            <a:pPr marL="0" indent="0" algn="ctr">
              <a:buNone/>
            </a:pPr>
            <a:endParaRPr lang="en-US" sz="2000" i="0" dirty="0">
              <a:solidFill>
                <a:srgbClr val="000000"/>
              </a:solidFill>
              <a:effectLst/>
              <a:latin typeface="Arial" panose="020B0604020202020204" pitchFamily="34" charset="0"/>
            </a:endParaRPr>
          </a:p>
          <a:p>
            <a:pPr marL="0" indent="0">
              <a:buNone/>
            </a:pPr>
            <a:r>
              <a:rPr lang="en-US" sz="2000" dirty="0">
                <a:solidFill>
                  <a:srgbClr val="000000"/>
                </a:solidFill>
                <a:latin typeface="Arial" panose="020B0604020202020204" pitchFamily="34" charset="0"/>
              </a:rPr>
              <a:t>Our purpose is to determine factors that lead to a patient receiving or not receiving a contact lens prescription. </a:t>
            </a:r>
            <a:endParaRPr lang="en-US" sz="20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1456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5233-5BEB-49E6-921C-4EA22092AA62}"/>
              </a:ext>
            </a:extLst>
          </p:cNvPr>
          <p:cNvSpPr>
            <a:spLocks noGrp="1"/>
          </p:cNvSpPr>
          <p:nvPr>
            <p:ph type="title"/>
          </p:nvPr>
        </p:nvSpPr>
        <p:spPr>
          <a:xfrm>
            <a:off x="373156" y="358877"/>
            <a:ext cx="6229350" cy="1082675"/>
          </a:xfrm>
        </p:spPr>
        <p:txBody>
          <a:bodyPr>
            <a:normAutofit/>
          </a:bodyPr>
          <a:lstStyle/>
          <a:p>
            <a:r>
              <a:rPr lang="en-US" sz="3800" b="1" u="sng" dirty="0"/>
              <a:t>Attribute Information</a:t>
            </a:r>
          </a:p>
        </p:txBody>
      </p:sp>
      <p:sp>
        <p:nvSpPr>
          <p:cNvPr id="3" name="Content Placeholder 2">
            <a:extLst>
              <a:ext uri="{FF2B5EF4-FFF2-40B4-BE49-F238E27FC236}">
                <a16:creationId xmlns:a16="http://schemas.microsoft.com/office/drawing/2014/main" id="{6CED4FE0-651B-4CE4-B27E-80A9D0B9108F}"/>
              </a:ext>
            </a:extLst>
          </p:cNvPr>
          <p:cNvSpPr>
            <a:spLocks noGrp="1"/>
          </p:cNvSpPr>
          <p:nvPr>
            <p:ph idx="1"/>
          </p:nvPr>
        </p:nvSpPr>
        <p:spPr>
          <a:xfrm>
            <a:off x="373156" y="1292352"/>
            <a:ext cx="6477000" cy="4633913"/>
          </a:xfrm>
        </p:spPr>
        <p:txBody>
          <a:bodyPr>
            <a:normAutofit/>
          </a:bodyPr>
          <a:lstStyle/>
          <a:p>
            <a:r>
              <a:rPr lang="en-US" sz="2400" dirty="0"/>
              <a:t>There are 3 Classes for contact-lenses:</a:t>
            </a:r>
          </a:p>
          <a:p>
            <a:pPr marL="1428750" lvl="2" indent="-514350">
              <a:buFont typeface="+mj-lt"/>
              <a:buAutoNum type="arabicPeriod"/>
            </a:pPr>
            <a:r>
              <a:rPr lang="en-US" dirty="0"/>
              <a:t>The patient should be fitted with hard contact lenses</a:t>
            </a:r>
          </a:p>
          <a:p>
            <a:pPr marL="1428750" lvl="2" indent="-514350">
              <a:buFont typeface="+mj-lt"/>
              <a:buAutoNum type="arabicPeriod"/>
            </a:pPr>
            <a:r>
              <a:rPr lang="en-US" dirty="0"/>
              <a:t>The patient should be fitted with soft contact lenses</a:t>
            </a:r>
          </a:p>
          <a:p>
            <a:pPr marL="1428750" lvl="2" indent="-514350">
              <a:buFont typeface="+mj-lt"/>
              <a:buAutoNum type="arabicPeriod"/>
            </a:pPr>
            <a:r>
              <a:rPr lang="en-US" dirty="0"/>
              <a:t>The patient should not be fitted with contact lenses</a:t>
            </a:r>
          </a:p>
          <a:p>
            <a:pPr marL="0" indent="0">
              <a:buNone/>
            </a:pPr>
            <a:endParaRPr lang="en-US" dirty="0"/>
          </a:p>
          <a:p>
            <a:r>
              <a:rPr lang="en-US" sz="2400" dirty="0"/>
              <a:t>Age of the patient : </a:t>
            </a:r>
          </a:p>
          <a:p>
            <a:pPr marL="1428750" lvl="2" indent="-514350">
              <a:buFont typeface="+mj-lt"/>
              <a:buAutoNum type="arabicPeriod"/>
            </a:pPr>
            <a:r>
              <a:rPr lang="en-US" dirty="0"/>
              <a:t>Young</a:t>
            </a:r>
          </a:p>
          <a:p>
            <a:pPr marL="1428750" lvl="2" indent="-514350">
              <a:buFont typeface="+mj-lt"/>
              <a:buAutoNum type="arabicPeriod"/>
            </a:pPr>
            <a:r>
              <a:rPr lang="en-US" dirty="0"/>
              <a:t>Pre-</a:t>
            </a:r>
            <a:r>
              <a:rPr lang="en-US" dirty="0" err="1"/>
              <a:t>presbyopic</a:t>
            </a:r>
            <a:endParaRPr lang="en-US" dirty="0"/>
          </a:p>
          <a:p>
            <a:pPr marL="1428750" lvl="2" indent="-514350">
              <a:buFont typeface="+mj-lt"/>
              <a:buAutoNum type="arabicPeriod"/>
            </a:pPr>
            <a:r>
              <a:rPr lang="en-US" dirty="0" err="1"/>
              <a:t>Presbyopic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56E5AB69-AD7D-424C-833B-AE032327E3B2}"/>
              </a:ext>
            </a:extLst>
          </p:cNvPr>
          <p:cNvPicPr>
            <a:picLocks noChangeAspect="1"/>
          </p:cNvPicPr>
          <p:nvPr/>
        </p:nvPicPr>
        <p:blipFill rotWithShape="1">
          <a:blip r:embed="rId2">
            <a:extLst>
              <a:ext uri="{28A0092B-C50C-407E-A947-70E740481C1C}">
                <a14:useLocalDpi xmlns:a14="http://schemas.microsoft.com/office/drawing/2010/main" val="0"/>
              </a:ext>
            </a:extLst>
          </a:blip>
          <a:srcRect l="50469"/>
          <a:stretch/>
        </p:blipFill>
        <p:spPr>
          <a:xfrm>
            <a:off x="3611656" y="4136772"/>
            <a:ext cx="5216338" cy="2362351"/>
          </a:xfrm>
          <a:prstGeom prst="rect">
            <a:avLst/>
          </a:prstGeom>
        </p:spPr>
      </p:pic>
      <p:pic>
        <p:nvPicPr>
          <p:cNvPr id="5" name="Content Placeholder 8" descr="A screenshot of a social media post&#10;&#10;Description automatically generated">
            <a:extLst>
              <a:ext uri="{FF2B5EF4-FFF2-40B4-BE49-F238E27FC236}">
                <a16:creationId xmlns:a16="http://schemas.microsoft.com/office/drawing/2014/main" id="{5B3CB03A-BC6F-4B23-83C1-8ADEEBAA9BEB}"/>
              </a:ext>
            </a:extLst>
          </p:cNvPr>
          <p:cNvPicPr>
            <a:picLocks noChangeAspect="1"/>
          </p:cNvPicPr>
          <p:nvPr/>
        </p:nvPicPr>
        <p:blipFill rotWithShape="1">
          <a:blip r:embed="rId3">
            <a:extLst>
              <a:ext uri="{28A0092B-C50C-407E-A947-70E740481C1C}">
                <a14:useLocalDpi xmlns:a14="http://schemas.microsoft.com/office/drawing/2010/main" val="0"/>
              </a:ext>
            </a:extLst>
          </a:blip>
          <a:srcRect l="50575" t="24504" b="7426"/>
          <a:stretch/>
        </p:blipFill>
        <p:spPr>
          <a:xfrm>
            <a:off x="6850156" y="1201563"/>
            <a:ext cx="5292018" cy="2362351"/>
          </a:xfrm>
          <a:prstGeom prst="rect">
            <a:avLst/>
          </a:prstGeom>
        </p:spPr>
      </p:pic>
    </p:spTree>
    <p:extLst>
      <p:ext uri="{BB962C8B-B14F-4D97-AF65-F5344CB8AC3E}">
        <p14:creationId xmlns:p14="http://schemas.microsoft.com/office/powerpoint/2010/main" val="301469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03E7E-8CF8-49AB-A83B-4C34C70DC00F}"/>
              </a:ext>
            </a:extLst>
          </p:cNvPr>
          <p:cNvSpPr>
            <a:spLocks noGrp="1"/>
          </p:cNvSpPr>
          <p:nvPr>
            <p:ph idx="1"/>
          </p:nvPr>
        </p:nvSpPr>
        <p:spPr>
          <a:xfrm>
            <a:off x="351202" y="512493"/>
            <a:ext cx="10993073" cy="5833014"/>
          </a:xfrm>
        </p:spPr>
        <p:txBody>
          <a:bodyPr/>
          <a:lstStyle/>
          <a:p>
            <a:pPr lvl="1"/>
            <a:r>
              <a:rPr lang="en-US" dirty="0"/>
              <a:t>Spectacle Prescription :</a:t>
            </a:r>
          </a:p>
          <a:p>
            <a:pPr marL="1371600" lvl="2" indent="-457200">
              <a:buFont typeface="+mj-lt"/>
              <a:buAutoNum type="arabicPeriod"/>
            </a:pPr>
            <a:r>
              <a:rPr lang="en-US" dirty="0"/>
              <a:t>Myope</a:t>
            </a:r>
          </a:p>
          <a:p>
            <a:pPr marL="1371600" lvl="2" indent="-457200">
              <a:buFont typeface="+mj-lt"/>
              <a:buAutoNum type="arabicPeriod"/>
            </a:pPr>
            <a:r>
              <a:rPr lang="en-US" dirty="0" err="1"/>
              <a:t>Hypermetrope</a:t>
            </a:r>
            <a:endParaRPr lang="en-US" dirty="0"/>
          </a:p>
          <a:p>
            <a:pPr marL="914400" lvl="2" indent="0">
              <a:buNone/>
            </a:pPr>
            <a:endParaRPr lang="en-US" dirty="0"/>
          </a:p>
          <a:p>
            <a:pPr lvl="1"/>
            <a:r>
              <a:rPr lang="en-US" dirty="0"/>
              <a:t>Astigmatic :	</a:t>
            </a:r>
          </a:p>
          <a:p>
            <a:pPr marL="1371600" lvl="2" indent="-457200">
              <a:buFont typeface="+mj-lt"/>
              <a:buAutoNum type="arabicPeriod"/>
            </a:pPr>
            <a:r>
              <a:rPr lang="en-US" dirty="0"/>
              <a:t>Yes</a:t>
            </a:r>
          </a:p>
          <a:p>
            <a:pPr marL="1371600" lvl="2" indent="-457200">
              <a:buFont typeface="+mj-lt"/>
              <a:buAutoNum type="arabicPeriod"/>
            </a:pPr>
            <a:r>
              <a:rPr lang="en-US" dirty="0"/>
              <a:t>No</a:t>
            </a:r>
          </a:p>
          <a:p>
            <a:pPr marL="1371600" lvl="2" indent="-457200">
              <a:buFont typeface="+mj-lt"/>
              <a:buAutoNum type="arabicPeriod"/>
            </a:pPr>
            <a:endParaRPr lang="en-US" dirty="0"/>
          </a:p>
          <a:p>
            <a:pPr lvl="1"/>
            <a:r>
              <a:rPr lang="en-US" dirty="0"/>
              <a:t>Tear Production rate:</a:t>
            </a:r>
          </a:p>
          <a:p>
            <a:pPr marL="1371600" lvl="2" indent="-457200">
              <a:buFont typeface="+mj-lt"/>
              <a:buAutoNum type="arabicPeriod"/>
            </a:pPr>
            <a:r>
              <a:rPr lang="en-US" dirty="0"/>
              <a:t>Reduced </a:t>
            </a:r>
          </a:p>
          <a:p>
            <a:pPr marL="1371600" lvl="2" indent="-457200">
              <a:buFont typeface="+mj-lt"/>
              <a:buAutoNum type="arabicPeriod"/>
            </a:pPr>
            <a:r>
              <a:rPr lang="en-US" dirty="0"/>
              <a:t>Normal</a:t>
            </a:r>
          </a:p>
        </p:txBody>
      </p:sp>
      <p:pic>
        <p:nvPicPr>
          <p:cNvPr id="5" name="Picture 4" descr="A screenshot of a cell phone&#10;&#10;Description automatically generated">
            <a:extLst>
              <a:ext uri="{FF2B5EF4-FFF2-40B4-BE49-F238E27FC236}">
                <a16:creationId xmlns:a16="http://schemas.microsoft.com/office/drawing/2014/main" id="{AF65BF00-3E7F-4A59-BDBB-3DE075BAB264}"/>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25374" b="7200"/>
          <a:stretch/>
        </p:blipFill>
        <p:spPr>
          <a:xfrm>
            <a:off x="4316046" y="512493"/>
            <a:ext cx="5132937" cy="25976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AB56879-8F5C-4174-961F-9825E1785745}"/>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28318" b="7387"/>
          <a:stretch/>
        </p:blipFill>
        <p:spPr>
          <a:xfrm>
            <a:off x="4316046" y="3460363"/>
            <a:ext cx="5132937" cy="2662129"/>
          </a:xfrm>
          <a:prstGeom prst="rect">
            <a:avLst/>
          </a:prstGeom>
        </p:spPr>
      </p:pic>
    </p:spTree>
    <p:extLst>
      <p:ext uri="{BB962C8B-B14F-4D97-AF65-F5344CB8AC3E}">
        <p14:creationId xmlns:p14="http://schemas.microsoft.com/office/powerpoint/2010/main" val="426695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4938AB-1E25-4922-9B37-E719995C44A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Apriori Algorithm</a:t>
            </a:r>
          </a:p>
        </p:txBody>
      </p:sp>
      <p:sp>
        <p:nvSpPr>
          <p:cNvPr id="3" name="Content Placeholder 2">
            <a:extLst>
              <a:ext uri="{FF2B5EF4-FFF2-40B4-BE49-F238E27FC236}">
                <a16:creationId xmlns:a16="http://schemas.microsoft.com/office/drawing/2014/main" id="{E191E8B7-0C0E-4D43-A6D1-DA6D7C92F283}"/>
              </a:ext>
            </a:extLst>
          </p:cNvPr>
          <p:cNvSpPr>
            <a:spLocks noGrp="1"/>
          </p:cNvSpPr>
          <p:nvPr>
            <p:ph idx="1"/>
          </p:nvPr>
        </p:nvSpPr>
        <p:spPr>
          <a:xfrm>
            <a:off x="627321" y="2753936"/>
            <a:ext cx="10877107" cy="3795720"/>
          </a:xfrm>
        </p:spPr>
        <p:txBody>
          <a:bodyPr>
            <a:normAutofit/>
          </a:bodyPr>
          <a:lstStyle/>
          <a:p>
            <a:r>
              <a:rPr lang="en-US" sz="2000" b="0" i="0" dirty="0" err="1">
                <a:solidFill>
                  <a:srgbClr val="000000"/>
                </a:solidFill>
                <a:effectLst/>
              </a:rPr>
              <a:t>Apriori</a:t>
            </a:r>
            <a:r>
              <a:rPr lang="en-US" sz="2000" b="0" i="0" dirty="0">
                <a:solidFill>
                  <a:srgbClr val="000000"/>
                </a:solidFill>
                <a:effectLst/>
              </a:rPr>
              <a:t> is a simple algorithm which is applied to </a:t>
            </a:r>
            <a:r>
              <a:rPr lang="en-US" sz="2000" dirty="0">
                <a:solidFill>
                  <a:srgbClr val="000000"/>
                </a:solidFill>
              </a:rPr>
              <a:t>discover</a:t>
            </a:r>
            <a:r>
              <a:rPr lang="en-US" sz="2000" b="0" i="0" dirty="0">
                <a:solidFill>
                  <a:srgbClr val="000000"/>
                </a:solidFill>
                <a:effectLst/>
              </a:rPr>
              <a:t> patterns in the dataset and to find frequent item sets and association between various item sets.</a:t>
            </a:r>
          </a:p>
          <a:p>
            <a:r>
              <a:rPr lang="en-US" sz="2000" b="0" i="0" dirty="0">
                <a:solidFill>
                  <a:srgbClr val="000000"/>
                </a:solidFill>
                <a:effectLst/>
              </a:rPr>
              <a:t>The </a:t>
            </a:r>
            <a:r>
              <a:rPr lang="en-US" sz="2000" b="0" i="0" dirty="0" err="1">
                <a:solidFill>
                  <a:srgbClr val="000000"/>
                </a:solidFill>
                <a:effectLst/>
              </a:rPr>
              <a:t>Apriori</a:t>
            </a:r>
            <a:r>
              <a:rPr lang="en-US" sz="2000" b="0" i="0" dirty="0">
                <a:solidFill>
                  <a:srgbClr val="000000"/>
                </a:solidFill>
                <a:effectLst/>
              </a:rPr>
              <a:t> algorithm reaches good performance by decreasing the size of candidate sets.</a:t>
            </a:r>
          </a:p>
          <a:p>
            <a:r>
              <a:rPr lang="en-US" sz="2000" b="0" i="0" dirty="0" err="1">
                <a:solidFill>
                  <a:srgbClr val="000000"/>
                </a:solidFill>
                <a:effectLst/>
              </a:rPr>
              <a:t>Apriori</a:t>
            </a:r>
            <a:r>
              <a:rPr lang="en-US" sz="2000" b="0" i="0" dirty="0">
                <a:solidFill>
                  <a:srgbClr val="000000"/>
                </a:solidFill>
                <a:effectLst/>
              </a:rPr>
              <a:t> Algorithm </a:t>
            </a:r>
            <a:r>
              <a:rPr lang="en-US" sz="2000" dirty="0">
                <a:solidFill>
                  <a:srgbClr val="000000"/>
                </a:solidFill>
              </a:rPr>
              <a:t>has </a:t>
            </a:r>
            <a:r>
              <a:rPr lang="en-US" sz="2000" b="0" i="0" dirty="0">
                <a:solidFill>
                  <a:srgbClr val="000000"/>
                </a:solidFill>
                <a:effectLst/>
              </a:rPr>
              <a:t>a two-stage operation:</a:t>
            </a:r>
          </a:p>
          <a:p>
            <a:pPr lvl="1">
              <a:buFont typeface="+mj-lt"/>
              <a:buAutoNum type="arabicPeriod"/>
            </a:pPr>
            <a:r>
              <a:rPr lang="en-US" sz="2000" b="0" i="0" dirty="0">
                <a:solidFill>
                  <a:srgbClr val="000000"/>
                </a:solidFill>
                <a:effectLst/>
              </a:rPr>
              <a:t>All item sets will have a support factor greater than or equal to the user-specified minimum support.</a:t>
            </a:r>
          </a:p>
          <a:p>
            <a:pPr lvl="1">
              <a:buFont typeface="+mj-lt"/>
              <a:buAutoNum type="arabicPeriod"/>
            </a:pPr>
            <a:r>
              <a:rPr lang="en-US" sz="2000" b="0" i="0" dirty="0">
                <a:solidFill>
                  <a:srgbClr val="000000"/>
                </a:solidFill>
                <a:effectLst/>
              </a:rPr>
              <a:t>All rules </a:t>
            </a:r>
            <a:r>
              <a:rPr lang="en-US" sz="2000" dirty="0">
                <a:solidFill>
                  <a:srgbClr val="000000"/>
                </a:solidFill>
              </a:rPr>
              <a:t>will</a:t>
            </a:r>
            <a:r>
              <a:rPr lang="en-US" sz="2000" b="0" i="0" dirty="0">
                <a:solidFill>
                  <a:srgbClr val="000000"/>
                </a:solidFill>
                <a:effectLst/>
              </a:rPr>
              <a:t> have a confidence factor more significant than or similar to the user-specified minimum confidence.</a:t>
            </a:r>
          </a:p>
          <a:p>
            <a:r>
              <a:rPr lang="en-US" sz="2000" dirty="0">
                <a:solidFill>
                  <a:srgbClr val="000000"/>
                </a:solidFill>
              </a:rPr>
              <a:t>B</a:t>
            </a:r>
            <a:r>
              <a:rPr lang="en-US" sz="2000" b="0" i="0" dirty="0">
                <a:solidFill>
                  <a:srgbClr val="000000"/>
                </a:solidFill>
                <a:effectLst/>
              </a:rPr>
              <a:t>y applying this algorithm, we can find associations between different attributes in the dataset. </a:t>
            </a:r>
            <a:endParaRPr lang="en-US" sz="1600" dirty="0">
              <a:solidFill>
                <a:srgbClr val="000000"/>
              </a:solidFill>
            </a:endParaRPr>
          </a:p>
        </p:txBody>
      </p:sp>
    </p:spTree>
    <p:extLst>
      <p:ext uri="{BB962C8B-B14F-4D97-AF65-F5344CB8AC3E}">
        <p14:creationId xmlns:p14="http://schemas.microsoft.com/office/powerpoint/2010/main" val="252180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51643-9580-4EA8-8293-8623A70E0B55}"/>
              </a:ext>
            </a:extLst>
          </p:cNvPr>
          <p:cNvSpPr>
            <a:spLocks noGrp="1"/>
          </p:cNvSpPr>
          <p:nvPr>
            <p:ph type="title"/>
          </p:nvPr>
        </p:nvSpPr>
        <p:spPr>
          <a:xfrm>
            <a:off x="612648" y="1078992"/>
            <a:ext cx="6268770" cy="1536192"/>
          </a:xfrm>
        </p:spPr>
        <p:txBody>
          <a:bodyPr anchor="b">
            <a:noAutofit/>
          </a:bodyPr>
          <a:lstStyle/>
          <a:p>
            <a:r>
              <a:rPr lang="en-US" sz="3800" b="1" u="sng" dirty="0"/>
              <a:t>EXECUTION</a:t>
            </a:r>
          </a:p>
        </p:txBody>
      </p:sp>
      <p:sp>
        <p:nvSpPr>
          <p:cNvPr id="12"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7EACDB-8D01-46AF-B031-7AF2DEB4A82C}"/>
              </a:ext>
            </a:extLst>
          </p:cNvPr>
          <p:cNvSpPr>
            <a:spLocks noGrp="1"/>
          </p:cNvSpPr>
          <p:nvPr>
            <p:ph idx="1"/>
          </p:nvPr>
        </p:nvSpPr>
        <p:spPr>
          <a:xfrm>
            <a:off x="615458" y="3355848"/>
            <a:ext cx="6268770" cy="2825496"/>
          </a:xfrm>
        </p:spPr>
        <p:txBody>
          <a:bodyPr>
            <a:normAutofit/>
          </a:bodyPr>
          <a:lstStyle/>
          <a:p>
            <a:r>
              <a:rPr lang="en-US" sz="2200" dirty="0"/>
              <a:t>We utilized the confidence metric type which ranked our association rules from greatest to lowest. Confidence is the most commonly used metric and the higher the confidence the better the association is ranked.</a:t>
            </a:r>
          </a:p>
        </p:txBody>
      </p:sp>
      <p:pic>
        <p:nvPicPr>
          <p:cNvPr id="5" name="Picture 4" descr="A screenshot of a cell phone&#10;&#10;Description automatically generated">
            <a:extLst>
              <a:ext uri="{FF2B5EF4-FFF2-40B4-BE49-F238E27FC236}">
                <a16:creationId xmlns:a16="http://schemas.microsoft.com/office/drawing/2014/main" id="{3C2F588C-7E57-4446-811E-65565F211664}"/>
              </a:ext>
            </a:extLst>
          </p:cNvPr>
          <p:cNvPicPr>
            <a:picLocks noChangeAspect="1"/>
          </p:cNvPicPr>
          <p:nvPr/>
        </p:nvPicPr>
        <p:blipFill rotWithShape="1">
          <a:blip r:embed="rId2">
            <a:extLst>
              <a:ext uri="{28A0092B-C50C-407E-A947-70E740481C1C}">
                <a14:useLocalDpi xmlns:a14="http://schemas.microsoft.com/office/drawing/2010/main" val="0"/>
              </a:ext>
            </a:extLst>
          </a:blip>
          <a:srcRect l="780"/>
          <a:stretch/>
        </p:blipFill>
        <p:spPr>
          <a:xfrm>
            <a:off x="7684006" y="10"/>
            <a:ext cx="4507993" cy="6857990"/>
          </a:xfrm>
          <a:prstGeom prst="rect">
            <a:avLst/>
          </a:prstGeom>
        </p:spPr>
      </p:pic>
    </p:spTree>
    <p:extLst>
      <p:ext uri="{BB962C8B-B14F-4D97-AF65-F5344CB8AC3E}">
        <p14:creationId xmlns:p14="http://schemas.microsoft.com/office/powerpoint/2010/main" val="396366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1F8-BF45-4AB8-A1C5-D86C5C572674}"/>
              </a:ext>
            </a:extLst>
          </p:cNvPr>
          <p:cNvSpPr>
            <a:spLocks noGrp="1"/>
          </p:cNvSpPr>
          <p:nvPr>
            <p:ph type="title"/>
          </p:nvPr>
        </p:nvSpPr>
        <p:spPr>
          <a:xfrm>
            <a:off x="545592" y="0"/>
            <a:ext cx="10515600" cy="1325563"/>
          </a:xfrm>
        </p:spPr>
        <p:txBody>
          <a:bodyPr>
            <a:normAutofit/>
          </a:bodyPr>
          <a:lstStyle/>
          <a:p>
            <a:r>
              <a:rPr lang="en-US" sz="3800" b="1" u="sng" dirty="0"/>
              <a:t>Output</a:t>
            </a:r>
          </a:p>
        </p:txBody>
      </p:sp>
      <p:pic>
        <p:nvPicPr>
          <p:cNvPr id="5" name="Content Placeholder 4" descr="A screenshot of a social media post&#10;&#10;Description automatically generated">
            <a:extLst>
              <a:ext uri="{FF2B5EF4-FFF2-40B4-BE49-F238E27FC236}">
                <a16:creationId xmlns:a16="http://schemas.microsoft.com/office/drawing/2014/main" id="{62E403DE-9310-483A-943B-01F8BFA8A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83" y="1090126"/>
            <a:ext cx="11393034" cy="5208033"/>
          </a:xfrm>
        </p:spPr>
      </p:pic>
    </p:spTree>
    <p:extLst>
      <p:ext uri="{BB962C8B-B14F-4D97-AF65-F5344CB8AC3E}">
        <p14:creationId xmlns:p14="http://schemas.microsoft.com/office/powerpoint/2010/main" val="79466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382-9B24-499D-BD31-A3A6F43DBF3D}"/>
              </a:ext>
            </a:extLst>
          </p:cNvPr>
          <p:cNvSpPr>
            <a:spLocks noGrp="1"/>
          </p:cNvSpPr>
          <p:nvPr>
            <p:ph type="title"/>
          </p:nvPr>
        </p:nvSpPr>
        <p:spPr/>
        <p:txBody>
          <a:bodyPr>
            <a:normAutofit/>
          </a:bodyPr>
          <a:lstStyle/>
          <a:p>
            <a:r>
              <a:rPr lang="en-US" sz="3800" b="1" u="sng" dirty="0"/>
              <a:t>Three inferences</a:t>
            </a:r>
          </a:p>
        </p:txBody>
      </p:sp>
      <p:sp>
        <p:nvSpPr>
          <p:cNvPr id="3" name="Content Placeholder 2">
            <a:extLst>
              <a:ext uri="{FF2B5EF4-FFF2-40B4-BE49-F238E27FC236}">
                <a16:creationId xmlns:a16="http://schemas.microsoft.com/office/drawing/2014/main" id="{0DC4F848-EAD6-4996-9CFE-1995067DF3E6}"/>
              </a:ext>
            </a:extLst>
          </p:cNvPr>
          <p:cNvSpPr>
            <a:spLocks noGrp="1"/>
          </p:cNvSpPr>
          <p:nvPr>
            <p:ph idx="1"/>
          </p:nvPr>
        </p:nvSpPr>
        <p:spPr/>
        <p:txBody>
          <a:bodyPr>
            <a:normAutofit/>
          </a:bodyPr>
          <a:lstStyle/>
          <a:p>
            <a:pPr marL="514350" indent="-514350">
              <a:buFont typeface="+mj-lt"/>
              <a:buAutoNum type="arabicPeriod"/>
            </a:pPr>
            <a:r>
              <a:rPr lang="en-US" sz="2200" dirty="0">
                <a:solidFill>
                  <a:srgbClr val="222222"/>
                </a:solidFill>
                <a:latin typeface="Arial" panose="020B0604020202020204" pitchFamily="34" charset="0"/>
              </a:rPr>
              <a:t>The top ranked association found that the attribute </a:t>
            </a:r>
            <a:r>
              <a:rPr lang="en-US" sz="2200" b="1" dirty="0">
                <a:solidFill>
                  <a:srgbClr val="222222"/>
                </a:solidFill>
                <a:latin typeface="Arial" panose="020B0604020202020204" pitchFamily="34" charset="0"/>
              </a:rPr>
              <a:t>tear production rate was reduced when no contact lenses were prescribed</a:t>
            </a:r>
            <a:r>
              <a:rPr lang="en-US" sz="2200" dirty="0">
                <a:solidFill>
                  <a:srgbClr val="222222"/>
                </a:solidFill>
                <a:latin typeface="Arial" panose="020B0604020202020204" pitchFamily="34" charset="0"/>
              </a:rPr>
              <a:t>. The confidence level given for this association was 1.</a:t>
            </a:r>
          </a:p>
          <a:p>
            <a:pPr marL="514350" indent="-514350">
              <a:buFont typeface="+mj-lt"/>
              <a:buAutoNum type="arabicPeriod"/>
            </a:pPr>
            <a:r>
              <a:rPr lang="en-US" sz="2200" dirty="0">
                <a:solidFill>
                  <a:srgbClr val="222222"/>
                </a:solidFill>
                <a:latin typeface="Arial" panose="020B0604020202020204" pitchFamily="34" charset="0"/>
              </a:rPr>
              <a:t>The second highest ranked association was between </a:t>
            </a:r>
            <a:r>
              <a:rPr lang="en-US" sz="2200" b="1" dirty="0">
                <a:solidFill>
                  <a:srgbClr val="222222"/>
                </a:solidFill>
                <a:latin typeface="Arial" panose="020B0604020202020204" pitchFamily="34" charset="0"/>
              </a:rPr>
              <a:t>myope spectacle prescription and a reduced tear production rate leading to 6 cases where no contact lenses were prescribed </a:t>
            </a:r>
            <a:r>
              <a:rPr lang="en-US" sz="2200" dirty="0">
                <a:solidFill>
                  <a:srgbClr val="222222"/>
                </a:solidFill>
                <a:latin typeface="Arial" panose="020B0604020202020204" pitchFamily="34" charset="0"/>
              </a:rPr>
              <a:t>if the patient was myope with a reduced tear production rate. </a:t>
            </a:r>
          </a:p>
          <a:p>
            <a:pPr marL="514350" indent="-514350">
              <a:buFont typeface="+mj-lt"/>
              <a:buAutoNum type="arabicPeriod"/>
            </a:pPr>
            <a:r>
              <a:rPr lang="en-US" sz="2200" dirty="0">
                <a:solidFill>
                  <a:srgbClr val="222222"/>
                </a:solidFill>
                <a:latin typeface="Arial" panose="020B0604020202020204" pitchFamily="34" charset="0"/>
              </a:rPr>
              <a:t>Lastly, being </a:t>
            </a:r>
            <a:r>
              <a:rPr lang="en-US" sz="2200" b="1" dirty="0" err="1">
                <a:solidFill>
                  <a:srgbClr val="222222"/>
                </a:solidFill>
                <a:latin typeface="Arial" panose="020B0604020202020204" pitchFamily="34" charset="0"/>
              </a:rPr>
              <a:t>hypermyope</a:t>
            </a:r>
            <a:r>
              <a:rPr lang="en-US" sz="2200" b="1" dirty="0">
                <a:solidFill>
                  <a:srgbClr val="222222"/>
                </a:solidFill>
                <a:latin typeface="Arial" panose="020B0604020202020204" pitchFamily="34" charset="0"/>
              </a:rPr>
              <a:t> and having a reduced tear production rate were also associated with no contact lens prescription</a:t>
            </a:r>
            <a:r>
              <a:rPr lang="en-US" sz="2200" dirty="0">
                <a:solidFill>
                  <a:srgbClr val="222222"/>
                </a:solidFill>
                <a:latin typeface="Arial" panose="020B0604020202020204" pitchFamily="34" charset="0"/>
              </a:rPr>
              <a:t>.</a:t>
            </a:r>
          </a:p>
          <a:p>
            <a:pPr marL="514350" indent="-514350">
              <a:buFont typeface="+mj-lt"/>
              <a:buAutoNum type="arabicPeriod"/>
            </a:pPr>
            <a:endParaRPr lang="en-US" sz="2400" dirty="0">
              <a:solidFill>
                <a:srgbClr val="222222"/>
              </a:solidFill>
              <a:latin typeface="Arial" panose="020B0604020202020204" pitchFamily="34" charset="0"/>
            </a:endParaRPr>
          </a:p>
          <a:p>
            <a:pPr marL="0" indent="0">
              <a:buNone/>
            </a:pPr>
            <a:endParaRPr lang="en-US" sz="2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64258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05A-8E81-476B-9D7B-061031883098}"/>
              </a:ext>
            </a:extLst>
          </p:cNvPr>
          <p:cNvSpPr>
            <a:spLocks noGrp="1"/>
          </p:cNvSpPr>
          <p:nvPr>
            <p:ph type="title"/>
          </p:nvPr>
        </p:nvSpPr>
        <p:spPr/>
        <p:txBody>
          <a:bodyPr>
            <a:normAutofit/>
          </a:bodyPr>
          <a:lstStyle/>
          <a:p>
            <a:r>
              <a:rPr lang="en-US" sz="3800" b="1" u="sng" dirty="0"/>
              <a:t>Conclusion</a:t>
            </a:r>
          </a:p>
        </p:txBody>
      </p:sp>
      <p:sp>
        <p:nvSpPr>
          <p:cNvPr id="3" name="Content Placeholder 2">
            <a:extLst>
              <a:ext uri="{FF2B5EF4-FFF2-40B4-BE49-F238E27FC236}">
                <a16:creationId xmlns:a16="http://schemas.microsoft.com/office/drawing/2014/main" id="{3278DDC6-021D-4165-9B31-1980B12B7D47}"/>
              </a:ext>
            </a:extLst>
          </p:cNvPr>
          <p:cNvSpPr>
            <a:spLocks noGrp="1"/>
          </p:cNvSpPr>
          <p:nvPr>
            <p:ph idx="1"/>
          </p:nvPr>
        </p:nvSpPr>
        <p:spPr/>
        <p:txBody>
          <a:bodyPr/>
          <a:lstStyle/>
          <a:p>
            <a:r>
              <a:rPr lang="en-US" dirty="0"/>
              <a:t>With some of the inferences described in the previous slide, we can conclude that a patient is less likely to receive a contact lens prescription if:</a:t>
            </a:r>
          </a:p>
          <a:p>
            <a:pPr marL="914400" lvl="1" indent="-457200">
              <a:buFont typeface="+mj-lt"/>
              <a:buAutoNum type="arabicPeriod"/>
            </a:pPr>
            <a:r>
              <a:rPr lang="en-US" dirty="0"/>
              <a:t>Their tear production rate was reduced</a:t>
            </a:r>
          </a:p>
          <a:p>
            <a:pPr marL="914400" lvl="1" indent="-457200">
              <a:buFont typeface="+mj-lt"/>
              <a:buAutoNum type="arabicPeriod"/>
            </a:pPr>
            <a:r>
              <a:rPr lang="en-US" dirty="0"/>
              <a:t>If they have a myope prescription (are near-sighted) in conjunction with a reduced tear production rate</a:t>
            </a:r>
          </a:p>
          <a:p>
            <a:pPr marL="914400" lvl="1" indent="-457200">
              <a:buFont typeface="+mj-lt"/>
              <a:buAutoNum type="arabicPeriod"/>
            </a:pPr>
            <a:r>
              <a:rPr lang="en-US" dirty="0"/>
              <a:t>If they are </a:t>
            </a:r>
            <a:r>
              <a:rPr lang="en-US" dirty="0" err="1"/>
              <a:t>hypermetropic</a:t>
            </a:r>
            <a:r>
              <a:rPr lang="en-US" dirty="0"/>
              <a:t> (have great difficulty seeing close objects as opposed to objects that are distant) also in conjunction with a reduced tear production rate.</a:t>
            </a:r>
          </a:p>
          <a:p>
            <a:pPr marL="914400" lvl="1" indent="-457200">
              <a:buFont typeface="+mj-lt"/>
              <a:buAutoNum type="arabicPeriod"/>
            </a:pPr>
            <a:endParaRPr lang="en-US" dirty="0"/>
          </a:p>
        </p:txBody>
      </p:sp>
    </p:spTree>
    <p:extLst>
      <p:ext uri="{BB962C8B-B14F-4D97-AF65-F5344CB8AC3E}">
        <p14:creationId xmlns:p14="http://schemas.microsoft.com/office/powerpoint/2010/main" val="20479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448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Lato</vt:lpstr>
      <vt:lpstr>Office Theme</vt:lpstr>
      <vt:lpstr>ASSIGNMENT 2: Descriptive Data Mining  CSIT558 - DATA MINING DR. APARNA VARDE</vt:lpstr>
      <vt:lpstr>Dataset: Contact Lenses</vt:lpstr>
      <vt:lpstr>Attribute Information</vt:lpstr>
      <vt:lpstr>PowerPoint Presentation</vt:lpstr>
      <vt:lpstr>Apriori Algorithm</vt:lpstr>
      <vt:lpstr>EXECUTION</vt:lpstr>
      <vt:lpstr>Output</vt:lpstr>
      <vt:lpstr>Three inferences</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Descriptive Data Mining  CSIT558 – DATA MINING DR. APARNA VARDE</dc:title>
  <dc:creator>Bansari Patel</dc:creator>
  <cp:lastModifiedBy>Andleeb Chaudhri</cp:lastModifiedBy>
  <cp:revision>16</cp:revision>
  <dcterms:created xsi:type="dcterms:W3CDTF">2020-07-20T22:26:20Z</dcterms:created>
  <dcterms:modified xsi:type="dcterms:W3CDTF">2020-07-21T02:23:54Z</dcterms:modified>
</cp:coreProperties>
</file>