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2CB34-14EE-4424-8FFF-111E330963E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26263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417096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44584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3179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77692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32CB34-14EE-4424-8FFF-111E330963E2}"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061823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32CB34-14EE-4424-8FFF-111E330963E2}"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383295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2CB34-14EE-4424-8FFF-111E330963E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172474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2CB34-14EE-4424-8FFF-111E330963E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7185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2CB34-14EE-4424-8FFF-111E330963E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58371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2CB34-14EE-4424-8FFF-111E330963E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216998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46956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2CB34-14EE-4424-8FFF-111E330963E2}"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227817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2CB34-14EE-4424-8FFF-111E330963E2}"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9609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2CB34-14EE-4424-8FFF-111E330963E2}"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341833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293396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2CB34-14EE-4424-8FFF-111E330963E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EFD62-BCBA-43B2-8EE7-6E4D1D88BD8C}" type="slidenum">
              <a:rPr lang="en-IN" smtClean="0"/>
              <a:t>‹#›</a:t>
            </a:fld>
            <a:endParaRPr lang="en-IN"/>
          </a:p>
        </p:txBody>
      </p:sp>
    </p:spTree>
    <p:extLst>
      <p:ext uri="{BB962C8B-B14F-4D97-AF65-F5344CB8AC3E}">
        <p14:creationId xmlns:p14="http://schemas.microsoft.com/office/powerpoint/2010/main" val="228322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32CB34-14EE-4424-8FFF-111E330963E2}" type="datetimeFigureOut">
              <a:rPr lang="en-IN" smtClean="0"/>
              <a:t>15-05-2023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BEEFD62-BCBA-43B2-8EE7-6E4D1D88BD8C}" type="slidenum">
              <a:rPr lang="en-IN" smtClean="0"/>
              <a:t>‹#›</a:t>
            </a:fld>
            <a:endParaRPr lang="en-IN"/>
          </a:p>
        </p:txBody>
      </p:sp>
    </p:spTree>
    <p:extLst>
      <p:ext uri="{BB962C8B-B14F-4D97-AF65-F5344CB8AC3E}">
        <p14:creationId xmlns:p14="http://schemas.microsoft.com/office/powerpoint/2010/main" val="8764010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9539-09B0-8714-A566-FD4BF4FEC728}"/>
              </a:ext>
            </a:extLst>
          </p:cNvPr>
          <p:cNvSpPr>
            <a:spLocks noGrp="1"/>
          </p:cNvSpPr>
          <p:nvPr>
            <p:ph type="ctrTitle"/>
          </p:nvPr>
        </p:nvSpPr>
        <p:spPr>
          <a:xfrm>
            <a:off x="970118" y="345233"/>
            <a:ext cx="9001462" cy="951723"/>
          </a:xfrm>
        </p:spPr>
        <p:txBody>
          <a:bodyPr>
            <a:normAutofit/>
          </a:bodyPr>
          <a:lstStyle/>
          <a:p>
            <a:r>
              <a:rPr lang="en-IN" sz="6000" dirty="0" err="1"/>
              <a:t>Sql</a:t>
            </a:r>
            <a:r>
              <a:rPr lang="en-IN" sz="6000" dirty="0"/>
              <a:t> presentation</a:t>
            </a:r>
          </a:p>
        </p:txBody>
      </p:sp>
      <p:sp>
        <p:nvSpPr>
          <p:cNvPr id="3" name="Subtitle 2">
            <a:extLst>
              <a:ext uri="{FF2B5EF4-FFF2-40B4-BE49-F238E27FC236}">
                <a16:creationId xmlns:a16="http://schemas.microsoft.com/office/drawing/2014/main" id="{7CA79893-0878-12E4-9206-17D066AC18B1}"/>
              </a:ext>
            </a:extLst>
          </p:cNvPr>
          <p:cNvSpPr>
            <a:spLocks noGrp="1"/>
          </p:cNvSpPr>
          <p:nvPr>
            <p:ph type="subTitle" idx="1"/>
          </p:nvPr>
        </p:nvSpPr>
        <p:spPr>
          <a:xfrm>
            <a:off x="765110" y="1296956"/>
            <a:ext cx="9831621" cy="5215811"/>
          </a:xfrm>
        </p:spPr>
        <p:txBody>
          <a:bodyPr>
            <a:normAutofit fontScale="92500" lnSpcReduction="10000"/>
          </a:bodyPr>
          <a:lstStyle/>
          <a:p>
            <a:pPr marL="457200" indent="-457200" algn="just">
              <a:buFont typeface="Wingdings" panose="05000000000000000000" pitchFamily="2" charset="2"/>
              <a:buChar char="q"/>
            </a:pPr>
            <a:r>
              <a:rPr lang="en-IN" sz="3200" dirty="0">
                <a:latin typeface="Arial Rounded MT Bold" panose="020F0704030504030204" pitchFamily="34" charset="0"/>
              </a:rPr>
              <a:t>The AND,OR and NOT operators</a:t>
            </a:r>
          </a:p>
          <a:p>
            <a:pPr marL="457200" indent="-457200" algn="just">
              <a:buFont typeface="Wingdings" panose="05000000000000000000" pitchFamily="2" charset="2"/>
              <a:buChar char="q"/>
            </a:pPr>
            <a:r>
              <a:rPr lang="en-IN" sz="3200" dirty="0">
                <a:latin typeface="Arial Rounded MT Bold" panose="020F0704030504030204" pitchFamily="34" charset="0"/>
              </a:rPr>
              <a:t>The IN operator</a:t>
            </a:r>
          </a:p>
          <a:p>
            <a:pPr marL="457200" indent="-457200" algn="just">
              <a:buFont typeface="Wingdings" panose="05000000000000000000" pitchFamily="2" charset="2"/>
              <a:buChar char="q"/>
            </a:pPr>
            <a:r>
              <a:rPr lang="en-IN" sz="3200" dirty="0">
                <a:latin typeface="Arial Rounded MT Bold" panose="020F0704030504030204" pitchFamily="34" charset="0"/>
              </a:rPr>
              <a:t>The BETWEEN operator</a:t>
            </a:r>
          </a:p>
          <a:p>
            <a:pPr marL="457200" indent="-457200" algn="just">
              <a:buFont typeface="Wingdings" panose="05000000000000000000" pitchFamily="2" charset="2"/>
              <a:buChar char="q"/>
            </a:pPr>
            <a:r>
              <a:rPr lang="en-IN" sz="3200" dirty="0">
                <a:latin typeface="Arial Rounded MT Bold" panose="020F0704030504030204" pitchFamily="34" charset="0"/>
              </a:rPr>
              <a:t>The LIKE operator</a:t>
            </a:r>
          </a:p>
          <a:p>
            <a:pPr marL="457200" indent="-457200" algn="just">
              <a:buFont typeface="Wingdings" panose="05000000000000000000" pitchFamily="2" charset="2"/>
              <a:buChar char="q"/>
            </a:pPr>
            <a:r>
              <a:rPr lang="en-IN" sz="3200" dirty="0">
                <a:latin typeface="Arial Rounded MT Bold" panose="020F0704030504030204" pitchFamily="34" charset="0"/>
              </a:rPr>
              <a:t>The REGEXP operator</a:t>
            </a:r>
          </a:p>
          <a:p>
            <a:pPr marL="457200" indent="-457200" algn="just">
              <a:buFont typeface="Wingdings" panose="05000000000000000000" pitchFamily="2" charset="2"/>
              <a:buChar char="q"/>
            </a:pPr>
            <a:r>
              <a:rPr lang="en-IN" sz="3200" dirty="0">
                <a:latin typeface="Arial Rounded MT Bold" panose="020F0704030504030204" pitchFamily="34" charset="0"/>
              </a:rPr>
              <a:t>The IS NULL operator</a:t>
            </a:r>
          </a:p>
          <a:p>
            <a:pPr marL="457200" indent="-457200" algn="just">
              <a:buFont typeface="Wingdings" panose="05000000000000000000" pitchFamily="2" charset="2"/>
              <a:buChar char="q"/>
            </a:pPr>
            <a:r>
              <a:rPr lang="en-IN" sz="3200" dirty="0">
                <a:latin typeface="Arial Rounded MT Bold" panose="020F0704030504030204" pitchFamily="34" charset="0"/>
              </a:rPr>
              <a:t>The ORDER BY operator</a:t>
            </a:r>
          </a:p>
          <a:p>
            <a:pPr marL="457200" indent="-457200" algn="just">
              <a:buFont typeface="Wingdings" panose="05000000000000000000" pitchFamily="2" charset="2"/>
              <a:buChar char="q"/>
            </a:pPr>
            <a:r>
              <a:rPr lang="en-IN" sz="3200" dirty="0">
                <a:latin typeface="Arial Rounded MT Bold" panose="020F0704030504030204" pitchFamily="34" charset="0"/>
              </a:rPr>
              <a:t>The LIMIT operator</a:t>
            </a:r>
          </a:p>
          <a:p>
            <a:pPr marL="457200" indent="-457200" algn="just">
              <a:buFont typeface="Wingdings" panose="05000000000000000000" pitchFamily="2" charset="2"/>
              <a:buChar char="q"/>
            </a:pPr>
            <a:endParaRPr lang="en-IN" sz="3200" dirty="0">
              <a:latin typeface="Arial Rounded MT Bold" panose="020F0704030504030204" pitchFamily="34" charset="0"/>
            </a:endParaRPr>
          </a:p>
          <a:p>
            <a:pPr marL="457200" indent="-457200" algn="just">
              <a:buFont typeface="Wingdings" panose="05000000000000000000" pitchFamily="2" charset="2"/>
              <a:buChar char="q"/>
            </a:pP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45166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72F9-5227-2B0B-CC8C-7E39DE50A823}"/>
              </a:ext>
            </a:extLst>
          </p:cNvPr>
          <p:cNvSpPr>
            <a:spLocks noGrp="1"/>
          </p:cNvSpPr>
          <p:nvPr>
            <p:ph type="title"/>
          </p:nvPr>
        </p:nvSpPr>
        <p:spPr>
          <a:xfrm>
            <a:off x="400611" y="87086"/>
            <a:ext cx="10353761" cy="1326321"/>
          </a:xfrm>
        </p:spPr>
        <p:txBody>
          <a:bodyPr/>
          <a:lstStyle/>
          <a:p>
            <a:pPr marL="457200" indent="-457200" algn="just">
              <a:buFont typeface="Wingdings" panose="05000000000000000000" pitchFamily="2" charset="2"/>
              <a:buChar char="v"/>
            </a:pPr>
            <a:r>
              <a:rPr lang="en-IN" dirty="0"/>
              <a:t>The </a:t>
            </a:r>
            <a:r>
              <a:rPr lang="en-IN" dirty="0" err="1"/>
              <a:t>AND,OR,and</a:t>
            </a:r>
            <a:r>
              <a:rPr lang="en-IN" dirty="0"/>
              <a:t> NOT operator</a:t>
            </a:r>
          </a:p>
        </p:txBody>
      </p:sp>
      <p:sp>
        <p:nvSpPr>
          <p:cNvPr id="3" name="Content Placeholder 2">
            <a:extLst>
              <a:ext uri="{FF2B5EF4-FFF2-40B4-BE49-F238E27FC236}">
                <a16:creationId xmlns:a16="http://schemas.microsoft.com/office/drawing/2014/main" id="{FADF291A-D410-D6D3-DD41-100F392C8312}"/>
              </a:ext>
            </a:extLst>
          </p:cNvPr>
          <p:cNvSpPr>
            <a:spLocks noGrp="1"/>
          </p:cNvSpPr>
          <p:nvPr>
            <p:ph idx="1"/>
          </p:nvPr>
        </p:nvSpPr>
        <p:spPr>
          <a:xfrm>
            <a:off x="400611" y="1035698"/>
            <a:ext cx="10866946" cy="4096139"/>
          </a:xfrm>
        </p:spPr>
        <p:txBody>
          <a:bodyPr>
            <a:normAutofit/>
          </a:bodyPr>
          <a:lstStyle/>
          <a:p>
            <a:r>
              <a:rPr lang="en-IN" sz="2800" dirty="0"/>
              <a:t>AND OPERATOR</a:t>
            </a:r>
          </a:p>
          <a:p>
            <a:pPr marL="0" indent="0">
              <a:buNone/>
            </a:pPr>
            <a:r>
              <a:rPr lang="en-IN" dirty="0"/>
              <a:t>                The AND is a logical operator that allows you to combine two Boolean expressions .</a:t>
            </a:r>
          </a:p>
          <a:p>
            <a:pPr marL="0" indent="0">
              <a:buNone/>
            </a:pPr>
            <a:r>
              <a:rPr lang="en-IN" dirty="0"/>
              <a:t>                it returns TRUE only when both expressions evaluate to TRUE</a:t>
            </a:r>
          </a:p>
          <a:p>
            <a:r>
              <a:rPr lang="en-IN" dirty="0"/>
              <a:t>EXAMPLE</a:t>
            </a:r>
          </a:p>
          <a:p>
            <a:pPr marL="0" indent="0">
              <a:buNone/>
            </a:pPr>
            <a:r>
              <a:rPr lang="en-IN" dirty="0"/>
              <a:t>                SELECT  </a:t>
            </a:r>
            <a:r>
              <a:rPr lang="en-IN" i="1" dirty="0"/>
              <a:t>column1,column2,….</a:t>
            </a:r>
          </a:p>
          <a:p>
            <a:pPr marL="0" indent="0">
              <a:buNone/>
            </a:pPr>
            <a:r>
              <a:rPr lang="en-IN" i="1" dirty="0"/>
              <a:t>                FROM </a:t>
            </a:r>
            <a:r>
              <a:rPr lang="en-IN" i="1" dirty="0" err="1"/>
              <a:t>table_name</a:t>
            </a:r>
            <a:endParaRPr lang="en-IN" i="1" dirty="0"/>
          </a:p>
          <a:p>
            <a:pPr marL="0" indent="0">
              <a:buNone/>
            </a:pPr>
            <a:r>
              <a:rPr lang="en-IN" dirty="0"/>
              <a:t>                WHERE </a:t>
            </a:r>
            <a:r>
              <a:rPr lang="en-IN" i="1" dirty="0"/>
              <a:t>condition1,condition2 AND condition3……;</a:t>
            </a:r>
            <a:endParaRPr lang="en-IN" dirty="0"/>
          </a:p>
        </p:txBody>
      </p:sp>
      <p:sp>
        <p:nvSpPr>
          <p:cNvPr id="5" name="Rectangle 2">
            <a:extLst>
              <a:ext uri="{FF2B5EF4-FFF2-40B4-BE49-F238E27FC236}">
                <a16:creationId xmlns:a16="http://schemas.microsoft.com/office/drawing/2014/main" id="{007CE1D0-27E5-D29E-8BC7-672EAF0A4298}"/>
              </a:ext>
            </a:extLst>
          </p:cNvPr>
          <p:cNvSpPr>
            <a:spLocks noChangeArrowheads="1"/>
          </p:cNvSpPr>
          <p:nvPr/>
        </p:nvSpPr>
        <p:spPr bwMode="auto">
          <a:xfrm>
            <a:off x="152400" y="13901"/>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540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52E3-F5B9-100E-869C-B3C9FAFDFE6A}"/>
              </a:ext>
            </a:extLst>
          </p:cNvPr>
          <p:cNvSpPr>
            <a:spLocks noGrp="1"/>
          </p:cNvSpPr>
          <p:nvPr>
            <p:ph type="title"/>
          </p:nvPr>
        </p:nvSpPr>
        <p:spPr>
          <a:xfrm>
            <a:off x="559838" y="485192"/>
            <a:ext cx="3825550" cy="806917"/>
          </a:xfrm>
        </p:spPr>
        <p:txBody>
          <a:bodyPr>
            <a:normAutofit/>
          </a:bodyPr>
          <a:lstStyle/>
          <a:p>
            <a:pPr marL="457200" indent="-457200">
              <a:buFont typeface="Arial" panose="020B0604020202020204" pitchFamily="34" charset="0"/>
              <a:buChar char="•"/>
            </a:pPr>
            <a:r>
              <a:rPr lang="en-IN" sz="3200" b="0" dirty="0"/>
              <a:t>or operator</a:t>
            </a:r>
          </a:p>
        </p:txBody>
      </p:sp>
      <p:sp>
        <p:nvSpPr>
          <p:cNvPr id="3" name="Content Placeholder 2">
            <a:extLst>
              <a:ext uri="{FF2B5EF4-FFF2-40B4-BE49-F238E27FC236}">
                <a16:creationId xmlns:a16="http://schemas.microsoft.com/office/drawing/2014/main" id="{6BDA1341-CBF8-8BDC-6D1A-16709750EF92}"/>
              </a:ext>
            </a:extLst>
          </p:cNvPr>
          <p:cNvSpPr>
            <a:spLocks noGrp="1"/>
          </p:cNvSpPr>
          <p:nvPr>
            <p:ph idx="1"/>
          </p:nvPr>
        </p:nvSpPr>
        <p:spPr>
          <a:xfrm>
            <a:off x="632268" y="1190995"/>
            <a:ext cx="10353762" cy="5778972"/>
          </a:xfrm>
        </p:spPr>
        <p:txBody>
          <a:bodyPr/>
          <a:lstStyle/>
          <a:p>
            <a:r>
              <a:rPr lang="en-IN" dirty="0"/>
              <a:t>         The </a:t>
            </a:r>
            <a:r>
              <a:rPr lang="en-IN" dirty="0" err="1"/>
              <a:t>sql</a:t>
            </a:r>
            <a:r>
              <a:rPr lang="en-IN" dirty="0"/>
              <a:t> server or operation is a logical operator that allows you to combine </a:t>
            </a:r>
          </a:p>
          <a:p>
            <a:pPr marL="0" indent="0">
              <a:buNone/>
            </a:pPr>
            <a:r>
              <a:rPr lang="en-IN" dirty="0"/>
              <a:t>             two Boolean expressions</a:t>
            </a:r>
          </a:p>
          <a:p>
            <a:pPr marL="0" indent="0">
              <a:buNone/>
            </a:pPr>
            <a:r>
              <a:rPr lang="en-IN" dirty="0"/>
              <a:t>             it returns TRUE when either of the conditions evaluates to TRUE.</a:t>
            </a:r>
          </a:p>
          <a:p>
            <a:pPr marL="0" indent="0">
              <a:buNone/>
            </a:pPr>
            <a:r>
              <a:rPr lang="en-IN" dirty="0"/>
              <a:t>            in this </a:t>
            </a:r>
            <a:r>
              <a:rPr lang="en-IN" dirty="0" err="1"/>
              <a:t>syntax,the</a:t>
            </a:r>
            <a:r>
              <a:rPr lang="en-IN" dirty="0"/>
              <a:t> </a:t>
            </a:r>
            <a:r>
              <a:rPr lang="en-IN" dirty="0" err="1"/>
              <a:t>Boolean_expression</a:t>
            </a:r>
            <a:r>
              <a:rPr lang="en-IN" dirty="0"/>
              <a:t> is valid Boolean expression that evaluates</a:t>
            </a:r>
          </a:p>
          <a:p>
            <a:pPr marL="0" indent="0">
              <a:buNone/>
            </a:pPr>
            <a:r>
              <a:rPr lang="en-IN" dirty="0"/>
              <a:t>            to true ,</a:t>
            </a:r>
            <a:r>
              <a:rPr lang="en-IN" dirty="0" err="1"/>
              <a:t>false,and</a:t>
            </a:r>
            <a:r>
              <a:rPr lang="en-IN" dirty="0"/>
              <a:t> unknown.</a:t>
            </a:r>
          </a:p>
          <a:p>
            <a:pPr marL="0" indent="0">
              <a:buNone/>
            </a:pPr>
            <a:r>
              <a:rPr lang="en-IN" dirty="0"/>
              <a:t>EXAMPLE</a:t>
            </a:r>
          </a:p>
          <a:p>
            <a:pPr marL="0" indent="0">
              <a:buNone/>
            </a:pPr>
            <a:r>
              <a:rPr lang="en-IN" dirty="0"/>
              <a:t>           WHERE </a:t>
            </a:r>
          </a:p>
          <a:p>
            <a:pPr marL="0" indent="0">
              <a:buNone/>
            </a:pPr>
            <a:r>
              <a:rPr lang="en-IN" dirty="0"/>
              <a:t>                     (</a:t>
            </a:r>
            <a:r>
              <a:rPr lang="en-IN" i="1" dirty="0" err="1"/>
              <a:t>brand_id</a:t>
            </a:r>
            <a:r>
              <a:rPr lang="en-IN" i="1" dirty="0"/>
              <a:t> = 1 OR </a:t>
            </a:r>
            <a:r>
              <a:rPr lang="en-IN" i="1" dirty="0" err="1"/>
              <a:t>brand_id</a:t>
            </a:r>
            <a:r>
              <a:rPr lang="en-IN" i="1" dirty="0"/>
              <a:t> = 2)</a:t>
            </a:r>
            <a:endParaRPr lang="en-IN" dirty="0"/>
          </a:p>
        </p:txBody>
      </p:sp>
    </p:spTree>
    <p:extLst>
      <p:ext uri="{BB962C8B-B14F-4D97-AF65-F5344CB8AC3E}">
        <p14:creationId xmlns:p14="http://schemas.microsoft.com/office/powerpoint/2010/main" val="384718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5E25-A12E-C020-2E78-58B65B357E65}"/>
              </a:ext>
            </a:extLst>
          </p:cNvPr>
          <p:cNvSpPr>
            <a:spLocks noGrp="1"/>
          </p:cNvSpPr>
          <p:nvPr>
            <p:ph type="title"/>
          </p:nvPr>
        </p:nvSpPr>
        <p:spPr>
          <a:xfrm>
            <a:off x="233266" y="233266"/>
            <a:ext cx="4926564" cy="1702656"/>
          </a:xfrm>
        </p:spPr>
        <p:txBody>
          <a:bodyPr/>
          <a:lstStyle/>
          <a:p>
            <a:pPr marL="457200" indent="-457200">
              <a:buFont typeface="Arial" panose="020B0604020202020204" pitchFamily="34" charset="0"/>
              <a:buChar char="•"/>
            </a:pPr>
            <a:r>
              <a:rPr lang="en-IN" b="0" dirty="0"/>
              <a:t>Not operation</a:t>
            </a:r>
          </a:p>
        </p:txBody>
      </p:sp>
      <p:sp>
        <p:nvSpPr>
          <p:cNvPr id="3" name="Content Placeholder 2">
            <a:extLst>
              <a:ext uri="{FF2B5EF4-FFF2-40B4-BE49-F238E27FC236}">
                <a16:creationId xmlns:a16="http://schemas.microsoft.com/office/drawing/2014/main" id="{D6845CC0-D756-949B-C4BF-4B331011948E}"/>
              </a:ext>
            </a:extLst>
          </p:cNvPr>
          <p:cNvSpPr>
            <a:spLocks noGrp="1"/>
          </p:cNvSpPr>
          <p:nvPr>
            <p:ph idx="1"/>
          </p:nvPr>
        </p:nvSpPr>
        <p:spPr>
          <a:xfrm>
            <a:off x="587224" y="1368276"/>
            <a:ext cx="10353762" cy="4603316"/>
          </a:xfrm>
        </p:spPr>
        <p:txBody>
          <a:bodyPr/>
          <a:lstStyle/>
          <a:p>
            <a:pPr marL="0" indent="0">
              <a:buNone/>
            </a:pPr>
            <a:r>
              <a:rPr lang="en-IN" dirty="0"/>
              <a:t>                 </a:t>
            </a:r>
            <a:r>
              <a:rPr lang="en-US" b="0" i="0" dirty="0">
                <a:effectLst/>
                <a:latin typeface="Google Sans"/>
              </a:rPr>
              <a:t>NOT is a logical operator in SQL that you can put before any conditional statement to select rows for which that statement is false. In the above case, you can see that results for which </a:t>
            </a:r>
            <a:r>
              <a:rPr lang="en-US" b="0" i="0" dirty="0" err="1">
                <a:effectLst/>
                <a:latin typeface="Google Sans"/>
              </a:rPr>
              <a:t>year_rank</a:t>
            </a:r>
            <a:r>
              <a:rPr lang="en-US" b="0" i="0" dirty="0">
                <a:effectLst/>
                <a:latin typeface="Google Sans"/>
              </a:rPr>
              <a:t> is equal to 2 or 3 are not included. NOT is commonly used with LIKE</a:t>
            </a:r>
          </a:p>
          <a:p>
            <a:pPr marL="0" indent="0">
              <a:buNone/>
            </a:pPr>
            <a:r>
              <a:rPr lang="en-US" dirty="0">
                <a:effectLst/>
                <a:latin typeface="Google Sans"/>
              </a:rPr>
              <a:t>               </a:t>
            </a:r>
            <a:r>
              <a:rPr lang="en-US" b="0" i="0" dirty="0">
                <a:effectLst/>
                <a:latin typeface="Google Sans"/>
              </a:rPr>
              <a:t>The usage of the NOT IN SQL query is to replace the group of arguments which are using the &lt;&gt; or != operator that is combined with an AND operator. </a:t>
            </a:r>
            <a:endParaRPr lang="en-US" dirty="0">
              <a:effectLst/>
              <a:latin typeface="Google Sans"/>
            </a:endParaRPr>
          </a:p>
          <a:p>
            <a:pPr marL="0" indent="0">
              <a:buNone/>
            </a:pPr>
            <a:r>
              <a:rPr lang="en-US" dirty="0">
                <a:effectLst/>
                <a:latin typeface="Google Sans"/>
              </a:rPr>
              <a:t>              EXAMPLE</a:t>
            </a:r>
          </a:p>
          <a:p>
            <a:pPr marL="0" indent="0">
              <a:buNone/>
            </a:pPr>
            <a:r>
              <a:rPr lang="en-US" dirty="0">
                <a:effectLst/>
                <a:latin typeface="Google Sans"/>
              </a:rPr>
              <a:t>                         SELECT </a:t>
            </a:r>
            <a:r>
              <a:rPr lang="en-US" dirty="0" err="1">
                <a:effectLst/>
                <a:latin typeface="Google Sans"/>
              </a:rPr>
              <a:t>first_name</a:t>
            </a:r>
            <a:r>
              <a:rPr lang="en-US" dirty="0">
                <a:effectLst/>
                <a:latin typeface="Google Sans"/>
              </a:rPr>
              <a:t>, </a:t>
            </a:r>
            <a:r>
              <a:rPr lang="en-US" dirty="0" err="1">
                <a:effectLst/>
                <a:latin typeface="Google Sans"/>
              </a:rPr>
              <a:t>last_name</a:t>
            </a:r>
            <a:endParaRPr lang="en-US" dirty="0">
              <a:effectLst/>
              <a:latin typeface="Google Sans"/>
            </a:endParaRPr>
          </a:p>
          <a:p>
            <a:pPr marL="0" indent="0">
              <a:buNone/>
            </a:pPr>
            <a:r>
              <a:rPr lang="en-US" dirty="0">
                <a:effectLst/>
                <a:latin typeface="Google Sans"/>
              </a:rPr>
              <a:t>                           FROM customers</a:t>
            </a:r>
          </a:p>
          <a:p>
            <a:pPr marL="0" indent="0">
              <a:buNone/>
            </a:pPr>
            <a:r>
              <a:rPr lang="en-US" dirty="0">
                <a:effectLst/>
                <a:latin typeface="Google Sans"/>
              </a:rPr>
              <a:t>                          WHERE NOT country  = ‘USA’;</a:t>
            </a:r>
          </a:p>
          <a:p>
            <a:pPr marL="0" indent="0">
              <a:buNone/>
            </a:pPr>
            <a:endParaRPr lang="en-IN" dirty="0"/>
          </a:p>
        </p:txBody>
      </p:sp>
    </p:spTree>
    <p:extLst>
      <p:ext uri="{BB962C8B-B14F-4D97-AF65-F5344CB8AC3E}">
        <p14:creationId xmlns:p14="http://schemas.microsoft.com/office/powerpoint/2010/main" val="145274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8B48-1BEE-0D8C-3066-0087AAABAE76}"/>
              </a:ext>
            </a:extLst>
          </p:cNvPr>
          <p:cNvSpPr>
            <a:spLocks noGrp="1"/>
          </p:cNvSpPr>
          <p:nvPr>
            <p:ph type="title"/>
          </p:nvPr>
        </p:nvSpPr>
        <p:spPr>
          <a:xfrm>
            <a:off x="662474" y="376334"/>
            <a:ext cx="4805266" cy="869121"/>
          </a:xfrm>
        </p:spPr>
        <p:txBody>
          <a:bodyPr>
            <a:normAutofit fontScale="90000"/>
          </a:bodyPr>
          <a:lstStyle/>
          <a:p>
            <a:pPr marL="457200" indent="-457200">
              <a:buFont typeface="Wingdings" panose="05000000000000000000" pitchFamily="2" charset="2"/>
              <a:buChar char="v"/>
            </a:pPr>
            <a:r>
              <a:rPr lang="en-IN" dirty="0"/>
              <a:t>THE IN OPERATOR</a:t>
            </a:r>
          </a:p>
        </p:txBody>
      </p:sp>
      <p:sp>
        <p:nvSpPr>
          <p:cNvPr id="3" name="Content Placeholder 2">
            <a:extLst>
              <a:ext uri="{FF2B5EF4-FFF2-40B4-BE49-F238E27FC236}">
                <a16:creationId xmlns:a16="http://schemas.microsoft.com/office/drawing/2014/main" id="{555C1E96-A33A-CDA6-C6CB-13346A7DE6AC}"/>
              </a:ext>
            </a:extLst>
          </p:cNvPr>
          <p:cNvSpPr>
            <a:spLocks noGrp="1"/>
          </p:cNvSpPr>
          <p:nvPr>
            <p:ph idx="1"/>
          </p:nvPr>
        </p:nvSpPr>
        <p:spPr>
          <a:xfrm>
            <a:off x="662474" y="1245455"/>
            <a:ext cx="10353762" cy="3695136"/>
          </a:xfrm>
        </p:spPr>
        <p:txBody>
          <a:bodyPr>
            <a:normAutofit fontScale="92500"/>
          </a:bodyPr>
          <a:lstStyle/>
          <a:p>
            <a:r>
              <a:rPr lang="en-US" b="0" i="0" dirty="0">
                <a:effectLst/>
                <a:latin typeface="Google Sans"/>
              </a:rPr>
              <a:t>The IN operator is used to specify the list of values or sub query in the WHERE clause. A sub-query or list of values must be specified in the parenthesis e.g. IN (value1, value2, ...) or IN (Select query) .</a:t>
            </a:r>
          </a:p>
          <a:p>
            <a:r>
              <a:rPr lang="en-US" b="0" i="0" dirty="0">
                <a:effectLst/>
                <a:latin typeface="Google Sans"/>
              </a:rPr>
              <a:t>SELECT </a:t>
            </a:r>
            <a:r>
              <a:rPr lang="en-US" b="0" i="0" dirty="0" err="1">
                <a:effectLst/>
                <a:latin typeface="Google Sans"/>
              </a:rPr>
              <a:t>ColumnName</a:t>
            </a:r>
            <a:r>
              <a:rPr lang="en-US" b="0" i="0" dirty="0">
                <a:effectLst/>
                <a:latin typeface="Google Sans"/>
              </a:rPr>
              <a:t> FROM </a:t>
            </a:r>
            <a:r>
              <a:rPr lang="en-US" b="0" i="0" dirty="0" err="1">
                <a:effectLst/>
                <a:latin typeface="Google Sans"/>
              </a:rPr>
              <a:t>TableName</a:t>
            </a:r>
            <a:r>
              <a:rPr lang="en-US" b="0" i="0" dirty="0">
                <a:effectLst/>
                <a:latin typeface="Google Sans"/>
              </a:rPr>
              <a:t> WHERE </a:t>
            </a:r>
            <a:r>
              <a:rPr lang="en-US" b="0" i="0" dirty="0" err="1">
                <a:effectLst/>
                <a:latin typeface="Google Sans"/>
              </a:rPr>
              <a:t>ColumnName</a:t>
            </a:r>
            <a:r>
              <a:rPr lang="en-US" b="0" i="0" dirty="0">
                <a:effectLst/>
                <a:latin typeface="Google Sans"/>
              </a:rPr>
              <a:t> IN (Value 1, Value 2,…., </a:t>
            </a:r>
            <a:r>
              <a:rPr lang="en-US" b="0" i="0" dirty="0" err="1">
                <a:effectLst/>
                <a:latin typeface="Google Sans"/>
              </a:rPr>
              <a:t>ValueN</a:t>
            </a:r>
            <a:r>
              <a:rPr lang="en-US" b="0" i="0" dirty="0">
                <a:effectLst/>
                <a:latin typeface="Google Sans"/>
              </a:rPr>
              <a:t>);</a:t>
            </a:r>
          </a:p>
          <a:p>
            <a:pPr algn="just"/>
            <a:r>
              <a:rPr lang="en-US" dirty="0">
                <a:effectLst/>
                <a:latin typeface="erdana"/>
              </a:rPr>
              <a:t>EXAMPLE</a:t>
            </a:r>
            <a:endParaRPr lang="en-US" b="0" i="0" dirty="0">
              <a:effectLst/>
              <a:latin typeface="erdana"/>
            </a:endParaRPr>
          </a:p>
          <a:p>
            <a:pPr algn="just"/>
            <a:r>
              <a:rPr lang="en-US" b="0" i="0" dirty="0">
                <a:effectLst/>
                <a:latin typeface="inter-regular"/>
              </a:rPr>
              <a:t>Write a query to display all the records from the </a:t>
            </a:r>
            <a:r>
              <a:rPr lang="en-US" b="0" i="0" dirty="0" err="1">
                <a:effectLst/>
                <a:latin typeface="inter-regular"/>
              </a:rPr>
              <a:t>t_students</a:t>
            </a:r>
            <a:r>
              <a:rPr lang="en-US" b="0" i="0" dirty="0">
                <a:effectLst/>
                <a:latin typeface="inter-regular"/>
              </a:rPr>
              <a:t> table where the percentage secured by the student is one of the following values: 78, 88, 89, 90, or 92.</a:t>
            </a:r>
          </a:p>
          <a:p>
            <a:pPr algn="just"/>
            <a:r>
              <a:rPr lang="en-US" b="1" i="0" dirty="0">
                <a:effectLst/>
                <a:latin typeface="inter-bold"/>
              </a:rPr>
              <a:t>Query:</a:t>
            </a:r>
            <a:endParaRPr lang="en-US" b="0" i="0" dirty="0">
              <a:effectLst/>
              <a:latin typeface="inter-regular"/>
            </a:endParaRPr>
          </a:p>
          <a:p>
            <a:pPr algn="just">
              <a:buFont typeface="+mj-lt"/>
              <a:buAutoNum type="arabicPeriod"/>
            </a:pPr>
            <a:r>
              <a:rPr lang="en-US" b="0" i="0" dirty="0" err="1">
                <a:effectLst/>
                <a:latin typeface="inter-regular"/>
              </a:rPr>
              <a:t>mysql</a:t>
            </a:r>
            <a:r>
              <a:rPr lang="en-US" b="0" i="0" dirty="0">
                <a:effectLst/>
                <a:latin typeface="inter-regular"/>
              </a:rPr>
              <a:t>&gt; </a:t>
            </a:r>
            <a:r>
              <a:rPr lang="en-US" b="1" i="0" dirty="0">
                <a:effectLst/>
                <a:latin typeface="inter-regular"/>
              </a:rPr>
              <a:t>SELECT</a:t>
            </a:r>
            <a:r>
              <a:rPr lang="en-US" b="0" i="0" dirty="0">
                <a:effectLst/>
                <a:latin typeface="inter-regular"/>
              </a:rPr>
              <a:t> *</a:t>
            </a:r>
            <a:r>
              <a:rPr lang="en-US" b="1" i="0" dirty="0">
                <a:effectLst/>
                <a:latin typeface="inter-regular"/>
              </a:rPr>
              <a:t>FROM</a:t>
            </a:r>
            <a:r>
              <a:rPr lang="en-US" b="0" i="0" dirty="0">
                <a:effectLst/>
                <a:latin typeface="inter-regular"/>
              </a:rPr>
              <a:t> </a:t>
            </a:r>
            <a:r>
              <a:rPr lang="en-US" b="0" i="0" dirty="0" err="1">
                <a:effectLst/>
                <a:latin typeface="inter-regular"/>
              </a:rPr>
              <a:t>t_students</a:t>
            </a:r>
            <a:r>
              <a:rPr lang="en-US" b="0" i="0" dirty="0">
                <a:effectLst/>
                <a:latin typeface="inter-regular"/>
              </a:rPr>
              <a:t> </a:t>
            </a:r>
            <a:r>
              <a:rPr lang="en-US" b="1" i="0" dirty="0">
                <a:effectLst/>
                <a:latin typeface="inter-regular"/>
              </a:rPr>
              <a:t>WHERE</a:t>
            </a:r>
            <a:r>
              <a:rPr lang="en-US" b="0" i="0" dirty="0">
                <a:effectLst/>
                <a:latin typeface="inter-regular"/>
              </a:rPr>
              <a:t> Percentage IN (78, 88, 89, 90, 92);  </a:t>
            </a:r>
          </a:p>
          <a:p>
            <a:endParaRPr lang="en-IN" dirty="0"/>
          </a:p>
        </p:txBody>
      </p:sp>
    </p:spTree>
    <p:extLst>
      <p:ext uri="{BB962C8B-B14F-4D97-AF65-F5344CB8AC3E}">
        <p14:creationId xmlns:p14="http://schemas.microsoft.com/office/powerpoint/2010/main" val="32593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39F8-C8C4-6062-5711-542D98E921A9}"/>
              </a:ext>
            </a:extLst>
          </p:cNvPr>
          <p:cNvSpPr>
            <a:spLocks noGrp="1"/>
          </p:cNvSpPr>
          <p:nvPr>
            <p:ph type="title"/>
          </p:nvPr>
        </p:nvSpPr>
        <p:spPr>
          <a:xfrm>
            <a:off x="541176" y="130628"/>
            <a:ext cx="7283385" cy="1002860"/>
          </a:xfrm>
        </p:spPr>
        <p:txBody>
          <a:bodyPr/>
          <a:lstStyle/>
          <a:p>
            <a:pPr marL="457200" indent="-457200">
              <a:buFont typeface="Wingdings" panose="05000000000000000000" pitchFamily="2" charset="2"/>
              <a:buChar char="v"/>
            </a:pPr>
            <a:r>
              <a:rPr lang="en-IN" dirty="0"/>
              <a:t>THE BETWEEN OPERATION</a:t>
            </a:r>
          </a:p>
        </p:txBody>
      </p:sp>
      <p:sp>
        <p:nvSpPr>
          <p:cNvPr id="3" name="Content Placeholder 2">
            <a:extLst>
              <a:ext uri="{FF2B5EF4-FFF2-40B4-BE49-F238E27FC236}">
                <a16:creationId xmlns:a16="http://schemas.microsoft.com/office/drawing/2014/main" id="{7C8C5832-9A23-3976-1C0B-13B89CDE6931}"/>
              </a:ext>
            </a:extLst>
          </p:cNvPr>
          <p:cNvSpPr>
            <a:spLocks noGrp="1"/>
          </p:cNvSpPr>
          <p:nvPr>
            <p:ph idx="1"/>
          </p:nvPr>
        </p:nvSpPr>
        <p:spPr>
          <a:xfrm>
            <a:off x="820489" y="1032373"/>
            <a:ext cx="10353762" cy="5144492"/>
          </a:xfrm>
        </p:spPr>
        <p:txBody>
          <a:bodyPr>
            <a:normAutofit/>
          </a:bodyPr>
          <a:lstStyle/>
          <a:p>
            <a:r>
              <a:rPr lang="en-US" b="0" i="0" dirty="0">
                <a:effectLst/>
                <a:latin typeface="Google Sans"/>
              </a:rPr>
              <a:t>The BETWEEN operator selects values within a given range. The values can be numbers, text, or dates. The BETWEEN operator is inclusive: begin and end values are include</a:t>
            </a:r>
            <a:r>
              <a:rPr lang="en-US" b="0" i="0" dirty="0">
                <a:solidFill>
                  <a:srgbClr val="202124"/>
                </a:solidFill>
                <a:effectLst/>
                <a:latin typeface="Google Sans"/>
              </a:rPr>
              <a:t>d</a:t>
            </a:r>
          </a:p>
          <a:p>
            <a:r>
              <a:rPr lang="en-US" b="0" i="0" dirty="0">
                <a:solidFill>
                  <a:srgbClr val="FCC28C"/>
                </a:solidFill>
                <a:effectLst/>
                <a:latin typeface="Courier New" panose="02070309020205020404" pitchFamily="49" charset="0"/>
              </a:rPr>
              <a:t>SELECT</a:t>
            </a:r>
            <a:r>
              <a:rPr lang="en-US" b="0" i="0" dirty="0">
                <a:solidFill>
                  <a:srgbClr val="FFFFFF"/>
                </a:solidFill>
                <a:effectLst/>
                <a:latin typeface="Courier New" panose="02070309020205020404" pitchFamily="49" charset="0"/>
              </a:rPr>
              <a:t> </a:t>
            </a:r>
          </a:p>
          <a:p>
            <a:r>
              <a:rPr lang="en-US" dirty="0">
                <a:solidFill>
                  <a:srgbClr val="FFFFFF"/>
                </a:solidFill>
                <a:effectLst/>
                <a:latin typeface="Courier New" panose="02070309020205020404" pitchFamily="49" charset="0"/>
              </a:rPr>
              <a:t>   </a:t>
            </a:r>
            <a:r>
              <a:rPr lang="en-US" b="0" i="0" dirty="0" err="1">
                <a:solidFill>
                  <a:srgbClr val="FFFFFF"/>
                </a:solidFill>
                <a:effectLst/>
                <a:latin typeface="Courier New" panose="02070309020205020404" pitchFamily="49" charset="0"/>
              </a:rPr>
              <a:t>product_id</a:t>
            </a:r>
            <a:r>
              <a:rPr lang="en-US" b="0" i="0" dirty="0">
                <a:solidFill>
                  <a:srgbClr val="FFFFFF"/>
                </a:solidFill>
                <a:effectLst/>
                <a:latin typeface="Courier New" panose="02070309020205020404" pitchFamily="49" charset="0"/>
              </a:rPr>
              <a:t>, </a:t>
            </a:r>
          </a:p>
          <a:p>
            <a:r>
              <a:rPr lang="en-US" dirty="0">
                <a:solidFill>
                  <a:srgbClr val="FFFFFF"/>
                </a:solidFill>
                <a:effectLst/>
                <a:latin typeface="Courier New" panose="02070309020205020404" pitchFamily="49" charset="0"/>
              </a:rPr>
              <a:t>   </a:t>
            </a:r>
            <a:r>
              <a:rPr lang="en-US" b="0" i="0" dirty="0" err="1">
                <a:solidFill>
                  <a:srgbClr val="FFFFFF"/>
                </a:solidFill>
                <a:effectLst/>
                <a:latin typeface="Courier New" panose="02070309020205020404" pitchFamily="49" charset="0"/>
              </a:rPr>
              <a:t>product_name</a:t>
            </a:r>
            <a:r>
              <a:rPr lang="en-US" b="0" i="0" dirty="0">
                <a:solidFill>
                  <a:srgbClr val="FFFFFF"/>
                </a:solidFill>
                <a:effectLst/>
                <a:latin typeface="Courier New" panose="02070309020205020404" pitchFamily="49" charset="0"/>
              </a:rPr>
              <a:t>, </a:t>
            </a:r>
          </a:p>
          <a:p>
            <a:r>
              <a:rPr lang="en-US" dirty="0">
                <a:solidFill>
                  <a:srgbClr val="FFFFFF"/>
                </a:solidFill>
                <a:effectLst/>
                <a:latin typeface="Courier New" panose="02070309020205020404" pitchFamily="49" charset="0"/>
              </a:rPr>
              <a:t>   </a:t>
            </a:r>
            <a:r>
              <a:rPr lang="en-US" b="0" i="0" dirty="0" err="1">
                <a:solidFill>
                  <a:srgbClr val="FFFFFF"/>
                </a:solidFill>
                <a:effectLst/>
                <a:latin typeface="Courier New" panose="02070309020205020404" pitchFamily="49" charset="0"/>
              </a:rPr>
              <a:t>list_price</a:t>
            </a:r>
            <a:r>
              <a:rPr lang="en-US" b="0" i="0" dirty="0">
                <a:solidFill>
                  <a:srgbClr val="FFFFFF"/>
                </a:solidFill>
                <a:effectLst/>
                <a:latin typeface="Courier New" panose="02070309020205020404" pitchFamily="49" charset="0"/>
              </a:rPr>
              <a:t> </a:t>
            </a:r>
          </a:p>
          <a:p>
            <a:r>
              <a:rPr lang="en-US" b="0" i="0" dirty="0">
                <a:solidFill>
                  <a:srgbClr val="FCC28C"/>
                </a:solidFill>
                <a:effectLst/>
                <a:latin typeface="Courier New" panose="02070309020205020404" pitchFamily="49" charset="0"/>
              </a:rPr>
              <a:t>FROM</a:t>
            </a:r>
            <a:r>
              <a:rPr lang="en-US" b="0" i="0" dirty="0">
                <a:solidFill>
                  <a:srgbClr val="FFFFFF"/>
                </a:solidFill>
                <a:effectLst/>
                <a:latin typeface="Courier New" panose="02070309020205020404" pitchFamily="49" charset="0"/>
              </a:rPr>
              <a:t> </a:t>
            </a:r>
          </a:p>
          <a:p>
            <a:r>
              <a:rPr lang="en-US" b="0" i="0" dirty="0">
                <a:solidFill>
                  <a:srgbClr val="FFFFFF"/>
                </a:solidFill>
                <a:effectLst/>
                <a:latin typeface="Courier New" panose="02070309020205020404" pitchFamily="49" charset="0"/>
              </a:rPr>
              <a:t>  </a:t>
            </a:r>
            <a:r>
              <a:rPr lang="en-US" b="0" i="0" dirty="0" err="1">
                <a:solidFill>
                  <a:srgbClr val="FFFFFF"/>
                </a:solidFill>
                <a:effectLst/>
                <a:latin typeface="Courier New" panose="02070309020205020404" pitchFamily="49" charset="0"/>
              </a:rPr>
              <a:t>production.products</a:t>
            </a:r>
            <a:r>
              <a:rPr lang="en-US" b="0" i="0" dirty="0">
                <a:solidFill>
                  <a:srgbClr val="FFFFFF"/>
                </a:solidFill>
                <a:effectLst/>
                <a:latin typeface="Courier New" panose="02070309020205020404" pitchFamily="49" charset="0"/>
              </a:rPr>
              <a:t> </a:t>
            </a:r>
          </a:p>
          <a:p>
            <a:r>
              <a:rPr lang="en-US" b="0" i="0" dirty="0">
                <a:solidFill>
                  <a:srgbClr val="FCC28C"/>
                </a:solidFill>
                <a:effectLst/>
                <a:latin typeface="Courier New" panose="02070309020205020404" pitchFamily="49" charset="0"/>
              </a:rPr>
              <a:t>WHERE</a:t>
            </a:r>
            <a:r>
              <a:rPr lang="en-US" b="0" i="0" dirty="0">
                <a:solidFill>
                  <a:srgbClr val="FFFFFF"/>
                </a:solidFill>
                <a:effectLst/>
                <a:latin typeface="Courier New" panose="02070309020205020404" pitchFamily="49" charset="0"/>
              </a:rPr>
              <a:t> </a:t>
            </a:r>
          </a:p>
          <a:p>
            <a:pPr marL="0" indent="0">
              <a:buNone/>
            </a:pPr>
            <a:r>
              <a:rPr lang="en-US" b="0" i="0" dirty="0">
                <a:solidFill>
                  <a:srgbClr val="FFFFFF"/>
                </a:solidFill>
                <a:effectLst/>
                <a:latin typeface="Courier New" panose="02070309020205020404" pitchFamily="49" charset="0"/>
              </a:rPr>
              <a:t>   </a:t>
            </a:r>
            <a:r>
              <a:rPr lang="en-US" b="0" i="0" dirty="0" err="1">
                <a:solidFill>
                  <a:srgbClr val="FFFFFF"/>
                </a:solidFill>
                <a:effectLst/>
                <a:latin typeface="Courier New" panose="02070309020205020404" pitchFamily="49" charset="0"/>
              </a:rPr>
              <a:t>list_price</a:t>
            </a:r>
            <a:r>
              <a:rPr lang="en-US" b="0" i="0" dirty="0">
                <a:solidFill>
                  <a:srgbClr val="FFFFFF"/>
                </a:solidFill>
                <a:effectLst/>
                <a:latin typeface="Courier New" panose="02070309020205020404" pitchFamily="49" charset="0"/>
              </a:rPr>
              <a:t> </a:t>
            </a:r>
            <a:r>
              <a:rPr lang="en-US" b="0" i="0" dirty="0">
                <a:solidFill>
                  <a:srgbClr val="FCC28C"/>
                </a:solidFill>
                <a:effectLst/>
                <a:latin typeface="Courier New" panose="02070309020205020404" pitchFamily="49" charset="0"/>
              </a:rPr>
              <a:t>BETWEEN</a:t>
            </a:r>
            <a:r>
              <a:rPr lang="en-US" b="0" i="0" dirty="0">
                <a:solidFill>
                  <a:srgbClr val="FFFFFF"/>
                </a:solidFill>
                <a:effectLst/>
                <a:latin typeface="Courier New" panose="02070309020205020404" pitchFamily="49" charset="0"/>
              </a:rPr>
              <a:t> </a:t>
            </a:r>
            <a:r>
              <a:rPr lang="en-US" b="0" i="0" dirty="0">
                <a:solidFill>
                  <a:srgbClr val="D36363"/>
                </a:solidFill>
                <a:effectLst/>
                <a:latin typeface="Courier New" panose="02070309020205020404" pitchFamily="49" charset="0"/>
              </a:rPr>
              <a:t>149.99</a:t>
            </a:r>
            <a:r>
              <a:rPr lang="en-US" b="0" i="0" dirty="0">
                <a:solidFill>
                  <a:srgbClr val="FFFFFF"/>
                </a:solidFill>
                <a:effectLst/>
                <a:latin typeface="Courier New" panose="02070309020205020404" pitchFamily="49" charset="0"/>
              </a:rPr>
              <a:t> </a:t>
            </a:r>
            <a:r>
              <a:rPr lang="en-US" b="0" i="0" dirty="0">
                <a:solidFill>
                  <a:srgbClr val="FCC28C"/>
                </a:solidFill>
                <a:effectLst/>
                <a:latin typeface="Courier New" panose="02070309020205020404" pitchFamily="49" charset="0"/>
              </a:rPr>
              <a:t>AND</a:t>
            </a:r>
            <a:r>
              <a:rPr lang="en-US" b="0" i="0" dirty="0">
                <a:solidFill>
                  <a:srgbClr val="FFFFFF"/>
                </a:solidFill>
                <a:effectLst/>
                <a:latin typeface="Courier New" panose="02070309020205020404" pitchFamily="49" charset="0"/>
              </a:rPr>
              <a:t> </a:t>
            </a:r>
            <a:r>
              <a:rPr lang="en-US" b="0" i="0" dirty="0">
                <a:solidFill>
                  <a:srgbClr val="D36363"/>
                </a:solidFill>
                <a:effectLst/>
                <a:latin typeface="Courier New" panose="02070309020205020404" pitchFamily="49" charset="0"/>
              </a:rPr>
              <a:t>199.99</a:t>
            </a:r>
            <a:r>
              <a:rPr lang="en-US" b="0" i="0" dirty="0">
                <a:solidFill>
                  <a:srgbClr val="FFFFFF"/>
                </a:solidFill>
                <a:effectLst/>
                <a:latin typeface="Courier New" panose="02070309020205020404" pitchFamily="49" charset="0"/>
              </a:rPr>
              <a:t> </a:t>
            </a:r>
            <a:r>
              <a:rPr lang="en-US" b="0" i="0" dirty="0">
                <a:solidFill>
                  <a:srgbClr val="FCC28C"/>
                </a:solidFill>
                <a:effectLst/>
                <a:latin typeface="Courier New" panose="02070309020205020404" pitchFamily="49" charset="0"/>
              </a:rPr>
              <a:t>ORDER</a:t>
            </a:r>
            <a:r>
              <a:rPr lang="en-US" b="0" i="0" dirty="0">
                <a:solidFill>
                  <a:srgbClr val="FFFFFF"/>
                </a:solidFill>
                <a:effectLst/>
                <a:latin typeface="Courier New" panose="02070309020205020404" pitchFamily="49" charset="0"/>
              </a:rPr>
              <a:t> </a:t>
            </a:r>
            <a:r>
              <a:rPr lang="en-US" b="0" i="0" dirty="0">
                <a:solidFill>
                  <a:srgbClr val="FCC28C"/>
                </a:solidFill>
                <a:effectLst/>
                <a:latin typeface="Courier New" panose="02070309020205020404" pitchFamily="49" charset="0"/>
              </a:rPr>
              <a:t>BY</a:t>
            </a:r>
            <a:r>
              <a:rPr lang="en-US" b="0" i="0" dirty="0">
                <a:solidFill>
                  <a:srgbClr val="FFFFFF"/>
                </a:solidFill>
                <a:effectLst/>
                <a:latin typeface="Courier New" panose="02070309020205020404" pitchFamily="49" charset="0"/>
              </a:rPr>
              <a:t> </a:t>
            </a:r>
            <a:r>
              <a:rPr lang="en-US" b="0" i="0" dirty="0" err="1">
                <a:solidFill>
                  <a:srgbClr val="FFFFFF"/>
                </a:solidFill>
                <a:effectLst/>
                <a:latin typeface="Courier New" panose="02070309020205020404" pitchFamily="49" charset="0"/>
              </a:rPr>
              <a:t>list_price</a:t>
            </a:r>
            <a:r>
              <a:rPr lang="en-US" b="0" i="0" dirty="0">
                <a:solidFill>
                  <a:srgbClr val="FFFFFF"/>
                </a:solidFill>
                <a:effectLst/>
                <a:latin typeface="Courier New" panose="02070309020205020404" pitchFamily="49" charset="0"/>
              </a:rPr>
              <a:t>;</a:t>
            </a:r>
            <a:r>
              <a:rPr lang="en-US" b="0" i="0" dirty="0">
                <a:solidFill>
                  <a:srgbClr val="202124"/>
                </a:solidFill>
                <a:effectLst/>
                <a:latin typeface="Google Sans"/>
              </a:rPr>
              <a:t>.</a:t>
            </a:r>
            <a:endParaRPr lang="en-IN" dirty="0"/>
          </a:p>
        </p:txBody>
      </p:sp>
    </p:spTree>
    <p:extLst>
      <p:ext uri="{BB962C8B-B14F-4D97-AF65-F5344CB8AC3E}">
        <p14:creationId xmlns:p14="http://schemas.microsoft.com/office/powerpoint/2010/main" val="252903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930D-6CD4-AAD4-EF93-61DDFFF4E694}"/>
              </a:ext>
            </a:extLst>
          </p:cNvPr>
          <p:cNvSpPr>
            <a:spLocks noGrp="1"/>
          </p:cNvSpPr>
          <p:nvPr>
            <p:ph type="title"/>
          </p:nvPr>
        </p:nvSpPr>
        <p:spPr>
          <a:xfrm>
            <a:off x="503853" y="0"/>
            <a:ext cx="6322332" cy="1326321"/>
          </a:xfrm>
        </p:spPr>
        <p:txBody>
          <a:bodyPr/>
          <a:lstStyle/>
          <a:p>
            <a:pPr marL="457200" indent="-457200">
              <a:buFont typeface="Wingdings" panose="05000000000000000000" pitchFamily="2" charset="2"/>
              <a:buChar char="v"/>
            </a:pPr>
            <a:r>
              <a:rPr lang="en-IN" dirty="0"/>
              <a:t>The like operator</a:t>
            </a:r>
          </a:p>
        </p:txBody>
      </p:sp>
      <p:sp>
        <p:nvSpPr>
          <p:cNvPr id="3" name="Content Placeholder 2">
            <a:extLst>
              <a:ext uri="{FF2B5EF4-FFF2-40B4-BE49-F238E27FC236}">
                <a16:creationId xmlns:a16="http://schemas.microsoft.com/office/drawing/2014/main" id="{FD45D22E-314D-D6A5-E11D-962A46172FD5}"/>
              </a:ext>
            </a:extLst>
          </p:cNvPr>
          <p:cNvSpPr>
            <a:spLocks noGrp="1"/>
          </p:cNvSpPr>
          <p:nvPr>
            <p:ph idx="1"/>
          </p:nvPr>
        </p:nvSpPr>
        <p:spPr>
          <a:xfrm>
            <a:off x="783166" y="1218987"/>
            <a:ext cx="10353762" cy="4771266"/>
          </a:xfrm>
        </p:spPr>
        <p:txBody>
          <a:bodyPr>
            <a:noAutofit/>
          </a:bodyPr>
          <a:lstStyle/>
          <a:p>
            <a:pPr algn="l"/>
            <a:r>
              <a:rPr lang="en-IN" b="0" i="0" dirty="0">
                <a:effectLst/>
                <a:latin typeface="arial" panose="020B0604020202020204" pitchFamily="34" charset="0"/>
              </a:rPr>
              <a:t>The </a:t>
            </a:r>
            <a:r>
              <a:rPr lang="en-IN" b="1" i="0" dirty="0">
                <a:effectLst/>
                <a:latin typeface="arial" panose="020B0604020202020204" pitchFamily="34" charset="0"/>
              </a:rPr>
              <a:t>SQL LIKE</a:t>
            </a:r>
            <a:r>
              <a:rPr lang="en-IN" b="0" i="0" dirty="0">
                <a:effectLst/>
                <a:latin typeface="arial" panose="020B0604020202020204" pitchFamily="34" charset="0"/>
              </a:rPr>
              <a:t> is a logical </a:t>
            </a:r>
            <a:r>
              <a:rPr lang="en-IN" b="1" i="0" dirty="0">
                <a:effectLst/>
                <a:latin typeface="arial" panose="020B0604020202020204" pitchFamily="34" charset="0"/>
              </a:rPr>
              <a:t>operator</a:t>
            </a:r>
            <a:r>
              <a:rPr lang="en-IN" b="0" i="0" dirty="0">
                <a:effectLst/>
                <a:latin typeface="arial" panose="020B0604020202020204" pitchFamily="34" charset="0"/>
              </a:rPr>
              <a:t> that is used to retrieve the data in a column of a table, based on a specified pattern.</a:t>
            </a:r>
          </a:p>
          <a:p>
            <a:pPr algn="l"/>
            <a:r>
              <a:rPr lang="en-IN" b="0" i="0" dirty="0">
                <a:effectLst/>
                <a:latin typeface="arial" panose="020B0604020202020204" pitchFamily="34" charset="0"/>
              </a:rPr>
              <a:t>EXAMPLE</a:t>
            </a:r>
          </a:p>
          <a:p>
            <a:br>
              <a:rPr lang="en-IN" b="0" i="0" dirty="0">
                <a:solidFill>
                  <a:srgbClr val="202124"/>
                </a:solidFill>
                <a:effectLst/>
                <a:latin typeface="arial" panose="020B0604020202020204" pitchFamily="34" charset="0"/>
              </a:rPr>
            </a:br>
            <a:r>
              <a:rPr lang="en-US" b="0" i="0" dirty="0">
                <a:effectLst/>
                <a:latin typeface="Liberation Mono"/>
              </a:rPr>
              <a:t>WHERE </a:t>
            </a:r>
            <a:r>
              <a:rPr lang="en-US" b="0" i="0" dirty="0" err="1">
                <a:effectLst/>
                <a:latin typeface="Liberation Mono"/>
              </a:rPr>
              <a:t>student_name</a:t>
            </a:r>
            <a:r>
              <a:rPr lang="en-US" b="0" i="0" dirty="0">
                <a:effectLst/>
                <a:latin typeface="Liberation Mono"/>
              </a:rPr>
              <a:t> LIKE 'K%’;</a:t>
            </a:r>
          </a:p>
          <a:p>
            <a:pPr>
              <a:buFont typeface="Wingdings" panose="05000000000000000000" pitchFamily="2" charset="2"/>
              <a:buChar char="v"/>
            </a:pPr>
            <a:r>
              <a:rPr lang="en-IN" sz="3600" b="1" dirty="0"/>
              <a:t>THE REGEXP OPERATOR</a:t>
            </a:r>
          </a:p>
          <a:p>
            <a:pPr marL="0" indent="0">
              <a:buNone/>
            </a:pPr>
            <a:r>
              <a:rPr lang="en-US" b="0" i="0" dirty="0">
                <a:effectLst/>
                <a:latin typeface="Google Sans"/>
              </a:rPr>
              <a:t>as </a:t>
            </a:r>
            <a:r>
              <a:rPr lang="en-US" b="0" i="0" dirty="0" err="1">
                <a:effectLst/>
                <a:latin typeface="Google Sans"/>
              </a:rPr>
              <a:t>a</a:t>
            </a:r>
            <a:r>
              <a:rPr lang="en-US" dirty="0" err="1">
                <a:effectLst/>
                <a:latin typeface="Google Sans"/>
              </a:rPr>
              <a:t>Regex</a:t>
            </a:r>
            <a:r>
              <a:rPr lang="en-US" dirty="0">
                <a:effectLst/>
                <a:latin typeface="Google Sans"/>
              </a:rPr>
              <a:t> in SQL provides a way to query databases to find a smaller subset of data. The REGEXP operator is used  </a:t>
            </a:r>
            <a:r>
              <a:rPr lang="en-US" b="0" i="0" dirty="0">
                <a:effectLst/>
                <a:latin typeface="Google Sans"/>
              </a:rPr>
              <a:t>keyword before the </a:t>
            </a:r>
            <a:r>
              <a:rPr lang="en-US" b="0" i="0" dirty="0" err="1">
                <a:effectLst/>
                <a:latin typeface="Google Sans"/>
              </a:rPr>
              <a:t>RegEx</a:t>
            </a:r>
            <a:r>
              <a:rPr lang="en-US" b="0" i="0" dirty="0">
                <a:effectLst/>
                <a:latin typeface="Google Sans"/>
              </a:rPr>
              <a:t> pattern to match patterns. It supports metacharacters that allow flexibility and control while performing pattern matching.</a:t>
            </a:r>
          </a:p>
          <a:p>
            <a:r>
              <a:rPr lang="en-US" sz="2800" dirty="0">
                <a:effectLst/>
                <a:latin typeface="Google Sans"/>
              </a:rPr>
              <a:t>EXAMPLE</a:t>
            </a:r>
            <a:endParaRPr lang="en-US" sz="2800" b="0" i="0" dirty="0">
              <a:effectLst/>
              <a:latin typeface="Google Sans"/>
            </a:endParaRPr>
          </a:p>
          <a:p>
            <a:pPr marL="0" indent="0">
              <a:buNone/>
            </a:pPr>
            <a:r>
              <a:rPr lang="en-US" dirty="0">
                <a:effectLst/>
                <a:latin typeface="Google Sans"/>
              </a:rPr>
              <a:t>  </a:t>
            </a:r>
            <a:r>
              <a:rPr lang="en-US" b="0" i="0" dirty="0">
                <a:effectLst/>
                <a:latin typeface="Source Sans Pro" panose="020B0604020202020204" pitchFamily="34" charset="0"/>
              </a:rPr>
              <a:t>SELECT statements... WHERE </a:t>
            </a:r>
            <a:r>
              <a:rPr lang="en-US" b="0" i="0" dirty="0" err="1">
                <a:effectLst/>
                <a:latin typeface="Source Sans Pro" panose="020B0604020202020204" pitchFamily="34" charset="0"/>
              </a:rPr>
              <a:t>field_name</a:t>
            </a:r>
            <a:r>
              <a:rPr lang="en-US" b="0" i="0" dirty="0">
                <a:effectLst/>
                <a:latin typeface="Source Sans Pro" panose="020B0604020202020204" pitchFamily="34" charset="0"/>
              </a:rPr>
              <a:t> REGEXP 'pattern';</a:t>
            </a:r>
          </a:p>
          <a:p>
            <a:br>
              <a:rPr lang="en-US" b="0" i="0" dirty="0">
                <a:solidFill>
                  <a:srgbClr val="61738E"/>
                </a:solidFill>
                <a:effectLst/>
                <a:latin typeface="Source Sans Pro" panose="020B0604020202020204" pitchFamily="34" charset="0"/>
              </a:rPr>
            </a:br>
            <a:endParaRPr lang="en-IN" dirty="0"/>
          </a:p>
        </p:txBody>
      </p:sp>
    </p:spTree>
    <p:extLst>
      <p:ext uri="{BB962C8B-B14F-4D97-AF65-F5344CB8AC3E}">
        <p14:creationId xmlns:p14="http://schemas.microsoft.com/office/powerpoint/2010/main" val="77381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AF79-DD70-C6A2-E01B-3DD3EB675B2D}"/>
              </a:ext>
            </a:extLst>
          </p:cNvPr>
          <p:cNvSpPr>
            <a:spLocks noGrp="1"/>
          </p:cNvSpPr>
          <p:nvPr>
            <p:ph type="title"/>
          </p:nvPr>
        </p:nvSpPr>
        <p:spPr>
          <a:xfrm>
            <a:off x="578499" y="133739"/>
            <a:ext cx="6639572" cy="1326321"/>
          </a:xfrm>
        </p:spPr>
        <p:txBody>
          <a:bodyPr/>
          <a:lstStyle/>
          <a:p>
            <a:pPr marL="457200" indent="-457200">
              <a:buFont typeface="Wingdings" panose="05000000000000000000" pitchFamily="2" charset="2"/>
              <a:buChar char="v"/>
            </a:pPr>
            <a:r>
              <a:rPr lang="en-IN" dirty="0"/>
              <a:t>THE IS NULL OPERATOR</a:t>
            </a:r>
          </a:p>
        </p:txBody>
      </p:sp>
      <p:sp>
        <p:nvSpPr>
          <p:cNvPr id="3" name="Content Placeholder 2">
            <a:extLst>
              <a:ext uri="{FF2B5EF4-FFF2-40B4-BE49-F238E27FC236}">
                <a16:creationId xmlns:a16="http://schemas.microsoft.com/office/drawing/2014/main" id="{91013072-0B95-7D93-6408-EE496A7FED5B}"/>
              </a:ext>
            </a:extLst>
          </p:cNvPr>
          <p:cNvSpPr>
            <a:spLocks noGrp="1"/>
          </p:cNvSpPr>
          <p:nvPr>
            <p:ph idx="1"/>
          </p:nvPr>
        </p:nvSpPr>
        <p:spPr>
          <a:xfrm>
            <a:off x="792497" y="1200325"/>
            <a:ext cx="10353762" cy="5825626"/>
          </a:xfrm>
        </p:spPr>
        <p:txBody>
          <a:bodyPr/>
          <a:lstStyle/>
          <a:p>
            <a:r>
              <a:rPr lang="en-US" b="0" i="0" dirty="0">
                <a:effectLst/>
                <a:latin typeface="Google Sans"/>
              </a:rPr>
              <a:t>IS NULL is a logical operator in SQL that allows you to exclude rows with missing data from your results. Some tables contain null values—cells with no data in them at all.</a:t>
            </a:r>
          </a:p>
          <a:p>
            <a:r>
              <a:rPr lang="en-US" sz="2800" b="0" i="0" dirty="0">
                <a:effectLst/>
                <a:latin typeface="Google Sans"/>
              </a:rPr>
              <a:t>EXAMPLE</a:t>
            </a:r>
          </a:p>
          <a:p>
            <a:r>
              <a:rPr lang="en-US" dirty="0">
                <a:effectLst/>
                <a:latin typeface="Google Sans"/>
              </a:rPr>
              <a:t>SELECT</a:t>
            </a:r>
            <a:endParaRPr lang="en-US" b="0" i="0" dirty="0">
              <a:effectLst/>
              <a:latin typeface="Google Sans"/>
            </a:endParaRPr>
          </a:p>
          <a:p>
            <a:pPr marL="0" indent="0" algn="just">
              <a:buNone/>
            </a:pPr>
            <a:r>
              <a:rPr lang="en-US" b="1" i="0" dirty="0">
                <a:effectLst/>
                <a:latin typeface="inter-regular"/>
              </a:rPr>
              <a:t>     FROM</a:t>
            </a:r>
            <a:r>
              <a:rPr lang="en-US" b="0" i="0" dirty="0">
                <a:effectLst/>
                <a:latin typeface="inter-regular"/>
              </a:rPr>
              <a:t> [</a:t>
            </a:r>
            <a:r>
              <a:rPr lang="en-US" b="0" i="0" dirty="0" err="1">
                <a:effectLst/>
                <a:latin typeface="inter-regular"/>
              </a:rPr>
              <a:t>javatpoint</a:t>
            </a:r>
            <a:r>
              <a:rPr lang="en-US" b="0" i="0" dirty="0">
                <a:effectLst/>
                <a:latin typeface="inter-regular"/>
              </a:rPr>
              <a:t>].[</a:t>
            </a:r>
            <a:r>
              <a:rPr lang="en-US" b="0" i="0" dirty="0" err="1">
                <a:effectLst/>
                <a:latin typeface="inter-regular"/>
              </a:rPr>
              <a:t>dbo</a:t>
            </a:r>
            <a:r>
              <a:rPr lang="en-US" b="0" i="0" dirty="0">
                <a:effectLst/>
                <a:latin typeface="inter-regular"/>
              </a:rPr>
              <a:t>].[Employees]  </a:t>
            </a:r>
          </a:p>
          <a:p>
            <a:pPr marL="0" indent="0" algn="just">
              <a:buNone/>
            </a:pPr>
            <a:r>
              <a:rPr lang="en-US" b="1" i="0" dirty="0">
                <a:effectLst/>
                <a:latin typeface="inter-regular"/>
              </a:rPr>
              <a:t>     WHERE</a:t>
            </a:r>
            <a:r>
              <a:rPr lang="en-US" b="0" i="0" dirty="0">
                <a:effectLst/>
                <a:latin typeface="inter-regular"/>
              </a:rPr>
              <a:t> salary </a:t>
            </a:r>
            <a:r>
              <a:rPr lang="en-US" b="1" i="0" dirty="0">
                <a:effectLst/>
                <a:latin typeface="inter-regular"/>
              </a:rPr>
              <a:t>IS</a:t>
            </a:r>
            <a:r>
              <a:rPr lang="en-US" b="0" i="0" dirty="0">
                <a:effectLst/>
                <a:latin typeface="inter-regular"/>
              </a:rPr>
              <a:t> NULL;  </a:t>
            </a:r>
          </a:p>
          <a:p>
            <a:pPr>
              <a:buFont typeface="Wingdings" panose="05000000000000000000" pitchFamily="2" charset="2"/>
              <a:buChar char="v"/>
            </a:pPr>
            <a:r>
              <a:rPr lang="en-IN" sz="3600" b="1" dirty="0"/>
              <a:t>THE ORDER BY OPERATOR</a:t>
            </a:r>
          </a:p>
          <a:p>
            <a:r>
              <a:rPr lang="en-US" b="0" i="0" dirty="0">
                <a:effectLst/>
                <a:latin typeface="Google Sans"/>
              </a:rPr>
              <a:t>The ORDER BY keyword is used to sort the result-set in ascending or descending order</a:t>
            </a:r>
          </a:p>
          <a:p>
            <a:r>
              <a:rPr lang="en-US" sz="2800" b="0" i="0" dirty="0">
                <a:effectLst/>
                <a:latin typeface="Google Sans"/>
              </a:rPr>
              <a:t>EXAMPLE</a:t>
            </a:r>
          </a:p>
          <a:p>
            <a:pPr marL="0" indent="0">
              <a:buNone/>
            </a:pPr>
            <a:r>
              <a:rPr lang="en-US" dirty="0">
                <a:effectLst/>
                <a:latin typeface="Google Sans"/>
              </a:rPr>
              <a:t> </a:t>
            </a:r>
            <a:r>
              <a:rPr lang="en-US" b="0" i="0" dirty="0">
                <a:effectLst/>
                <a:latin typeface="Google Sans"/>
              </a:rPr>
              <a:t>SELECT column-list FROM </a:t>
            </a:r>
            <a:r>
              <a:rPr lang="en-US" b="0" i="0" dirty="0" err="1">
                <a:effectLst/>
                <a:latin typeface="Google Sans"/>
              </a:rPr>
              <a:t>table_name</a:t>
            </a:r>
            <a:r>
              <a:rPr lang="en-US" b="0" i="0" dirty="0">
                <a:effectLst/>
                <a:latin typeface="Google Sans"/>
              </a:rPr>
              <a:t> [ORDER BY column1, column2, .. </a:t>
            </a:r>
            <a:r>
              <a:rPr lang="en-US" b="0" i="0" dirty="0" err="1">
                <a:effectLst/>
                <a:latin typeface="Google Sans"/>
              </a:rPr>
              <a:t>columnN</a:t>
            </a:r>
            <a:r>
              <a:rPr lang="en-US" b="0" i="0" dirty="0">
                <a:effectLst/>
                <a:latin typeface="Google Sans"/>
              </a:rPr>
              <a:t>] [ASC | DESC]; </a:t>
            </a:r>
            <a:endParaRPr lang="en-IN" b="1" dirty="0"/>
          </a:p>
          <a:p>
            <a:pPr marL="0" indent="0">
              <a:buNone/>
            </a:pPr>
            <a:endParaRPr lang="en-IN" b="1" dirty="0"/>
          </a:p>
        </p:txBody>
      </p:sp>
    </p:spTree>
    <p:extLst>
      <p:ext uri="{BB962C8B-B14F-4D97-AF65-F5344CB8AC3E}">
        <p14:creationId xmlns:p14="http://schemas.microsoft.com/office/powerpoint/2010/main" val="249472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D0C0-7D42-0108-DC8A-E06E613D4758}"/>
              </a:ext>
            </a:extLst>
          </p:cNvPr>
          <p:cNvSpPr>
            <a:spLocks noGrp="1"/>
          </p:cNvSpPr>
          <p:nvPr>
            <p:ph type="title"/>
          </p:nvPr>
        </p:nvSpPr>
        <p:spPr>
          <a:xfrm>
            <a:off x="522515" y="143070"/>
            <a:ext cx="6611580" cy="1326321"/>
          </a:xfrm>
        </p:spPr>
        <p:txBody>
          <a:bodyPr/>
          <a:lstStyle/>
          <a:p>
            <a:pPr marL="457200" indent="-457200">
              <a:buFont typeface="Wingdings" panose="05000000000000000000" pitchFamily="2" charset="2"/>
              <a:buChar char="v"/>
            </a:pPr>
            <a:r>
              <a:rPr lang="en-IN" dirty="0"/>
              <a:t>THE LIMIT OPERATOR</a:t>
            </a:r>
          </a:p>
        </p:txBody>
      </p:sp>
      <p:sp>
        <p:nvSpPr>
          <p:cNvPr id="3" name="Content Placeholder 2">
            <a:extLst>
              <a:ext uri="{FF2B5EF4-FFF2-40B4-BE49-F238E27FC236}">
                <a16:creationId xmlns:a16="http://schemas.microsoft.com/office/drawing/2014/main" id="{787B94AC-1911-F827-7B77-4FBC731C60ED}"/>
              </a:ext>
            </a:extLst>
          </p:cNvPr>
          <p:cNvSpPr>
            <a:spLocks noGrp="1"/>
          </p:cNvSpPr>
          <p:nvPr>
            <p:ph idx="1"/>
          </p:nvPr>
        </p:nvSpPr>
        <p:spPr>
          <a:xfrm>
            <a:off x="1035697" y="1147665"/>
            <a:ext cx="10231859" cy="4643535"/>
          </a:xfrm>
        </p:spPr>
        <p:txBody>
          <a:bodyPr/>
          <a:lstStyle/>
          <a:p>
            <a:r>
              <a:rPr lang="en-US" b="0" i="0" dirty="0">
                <a:effectLst/>
                <a:latin typeface="Google Sans"/>
              </a:rPr>
              <a:t>The LIMIT in SQL is a clause that enables multi-page outcomes or SQL pagination to be easily coded and is very helpful on large tables.</a:t>
            </a:r>
          </a:p>
          <a:p>
            <a:r>
              <a:rPr lang="en-US" sz="2800" dirty="0">
                <a:effectLst/>
                <a:latin typeface="Google Sans"/>
              </a:rPr>
              <a:t>EXAMPLE</a:t>
            </a:r>
          </a:p>
          <a:p>
            <a:r>
              <a:rPr lang="en-IN" sz="2800" dirty="0"/>
              <a:t>Select </a:t>
            </a:r>
          </a:p>
          <a:p>
            <a:r>
              <a:rPr lang="en-IN" sz="2800" dirty="0"/>
              <a:t>From student</a:t>
            </a:r>
          </a:p>
          <a:p>
            <a:r>
              <a:rPr lang="en-IN" sz="2800" dirty="0"/>
              <a:t>Limit 3;</a:t>
            </a:r>
          </a:p>
        </p:txBody>
      </p:sp>
    </p:spTree>
    <p:extLst>
      <p:ext uri="{BB962C8B-B14F-4D97-AF65-F5344CB8AC3E}">
        <p14:creationId xmlns:p14="http://schemas.microsoft.com/office/powerpoint/2010/main" val="1325108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307</TotalTime>
  <Words>716</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-apple-system</vt:lpstr>
      <vt:lpstr>Arial</vt:lpstr>
      <vt:lpstr>Arial</vt:lpstr>
      <vt:lpstr>Arial Rounded MT Bold</vt:lpstr>
      <vt:lpstr>Bookman Old Style</vt:lpstr>
      <vt:lpstr>Courier New</vt:lpstr>
      <vt:lpstr>erdana</vt:lpstr>
      <vt:lpstr>Google Sans</vt:lpstr>
      <vt:lpstr>inter-bold</vt:lpstr>
      <vt:lpstr>inter-regular</vt:lpstr>
      <vt:lpstr>Liberation Mono</vt:lpstr>
      <vt:lpstr>Rockwell</vt:lpstr>
      <vt:lpstr>Source Sans Pro</vt:lpstr>
      <vt:lpstr>Wingdings</vt:lpstr>
      <vt:lpstr>Damask</vt:lpstr>
      <vt:lpstr>Sql presentation</vt:lpstr>
      <vt:lpstr>The AND,OR,and NOT operator</vt:lpstr>
      <vt:lpstr>or operator</vt:lpstr>
      <vt:lpstr>Not operation</vt:lpstr>
      <vt:lpstr>THE IN OPERATOR</vt:lpstr>
      <vt:lpstr>THE BETWEEN OPERATION</vt:lpstr>
      <vt:lpstr>The like operator</vt:lpstr>
      <vt:lpstr>THE IS NULL OPERATOR</vt:lpstr>
      <vt:lpstr>THE LIMIT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presentation</dc:title>
  <dc:creator>divya j</dc:creator>
  <cp:lastModifiedBy>divya j</cp:lastModifiedBy>
  <cp:revision>1</cp:revision>
  <dcterms:created xsi:type="dcterms:W3CDTF">2023-05-15T14:24:36Z</dcterms:created>
  <dcterms:modified xsi:type="dcterms:W3CDTF">2023-05-15T19:32:01Z</dcterms:modified>
</cp:coreProperties>
</file>