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265"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8E6C-94A4-F8A9-79CF-9B96FD48E7FE}"/>
              </a:ext>
            </a:extLst>
          </p:cNvPr>
          <p:cNvSpPr>
            <a:spLocks noGrp="1"/>
          </p:cNvSpPr>
          <p:nvPr>
            <p:ph type="ctrTitle"/>
          </p:nvPr>
        </p:nvSpPr>
        <p:spPr>
          <a:xfrm>
            <a:off x="2167972" y="261732"/>
            <a:ext cx="8791575" cy="1116494"/>
          </a:xfrm>
        </p:spPr>
        <p:txBody>
          <a:bodyPr>
            <a:normAutofit/>
          </a:bodyPr>
          <a:lstStyle/>
          <a:p>
            <a:r>
              <a:rPr lang="en-IN" sz="5200" b="1" dirty="0"/>
              <a:t> </a:t>
            </a:r>
            <a:r>
              <a:rPr lang="en-IN" sz="6000" b="1" dirty="0">
                <a:latin typeface="Bold"/>
              </a:rPr>
              <a:t>ATM Database system</a:t>
            </a:r>
          </a:p>
        </p:txBody>
      </p:sp>
      <p:sp>
        <p:nvSpPr>
          <p:cNvPr id="3" name="Subtitle 2">
            <a:extLst>
              <a:ext uri="{FF2B5EF4-FFF2-40B4-BE49-F238E27FC236}">
                <a16:creationId xmlns:a16="http://schemas.microsoft.com/office/drawing/2014/main" id="{E7E472A6-DA3B-B4E0-D2BE-57211619322A}"/>
              </a:ext>
            </a:extLst>
          </p:cNvPr>
          <p:cNvSpPr>
            <a:spLocks noGrp="1"/>
          </p:cNvSpPr>
          <p:nvPr>
            <p:ph type="subTitle" idx="1"/>
          </p:nvPr>
        </p:nvSpPr>
        <p:spPr>
          <a:xfrm>
            <a:off x="2167971" y="6858000"/>
            <a:ext cx="8791575" cy="1655762"/>
          </a:xfrm>
        </p:spPr>
        <p:txBody>
          <a:bodyPr/>
          <a:lstStyle/>
          <a:p>
            <a:endParaRPr lang="en-IN" dirty="0"/>
          </a:p>
        </p:txBody>
      </p:sp>
      <p:pic>
        <p:nvPicPr>
          <p:cNvPr id="1026" name="Picture 2" descr="ATM Machine - URS">
            <a:extLst>
              <a:ext uri="{FF2B5EF4-FFF2-40B4-BE49-F238E27FC236}">
                <a16:creationId xmlns:a16="http://schemas.microsoft.com/office/drawing/2014/main" id="{3665D582-0862-8FAC-9CF0-D6C59DBE9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162" y="1378226"/>
            <a:ext cx="3495675" cy="527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34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78FF-FE81-F7DD-2C17-124A04336391}"/>
              </a:ext>
            </a:extLst>
          </p:cNvPr>
          <p:cNvSpPr>
            <a:spLocks noGrp="1"/>
          </p:cNvSpPr>
          <p:nvPr>
            <p:ph type="title"/>
          </p:nvPr>
        </p:nvSpPr>
        <p:spPr>
          <a:xfrm>
            <a:off x="3486149" y="271463"/>
            <a:ext cx="7561261" cy="1285875"/>
          </a:xfrm>
        </p:spPr>
        <p:txBody>
          <a:bodyPr>
            <a:normAutofit/>
          </a:bodyPr>
          <a:lstStyle/>
          <a:p>
            <a:pPr marL="571500" indent="-571500">
              <a:buFont typeface="Wingdings" panose="05000000000000000000" pitchFamily="2" charset="2"/>
              <a:buChar char="q"/>
            </a:pPr>
            <a:r>
              <a:rPr lang="en-IN" sz="4000" dirty="0">
                <a:latin typeface="Bold"/>
              </a:rPr>
              <a:t> </a:t>
            </a:r>
            <a:r>
              <a:rPr lang="en-IN" sz="4000" b="1" dirty="0">
                <a:latin typeface="Bold"/>
              </a:rPr>
              <a:t>INTRODUCTION</a:t>
            </a:r>
          </a:p>
        </p:txBody>
      </p:sp>
      <p:sp>
        <p:nvSpPr>
          <p:cNvPr id="3" name="Content Placeholder 2">
            <a:extLst>
              <a:ext uri="{FF2B5EF4-FFF2-40B4-BE49-F238E27FC236}">
                <a16:creationId xmlns:a16="http://schemas.microsoft.com/office/drawing/2014/main" id="{9926839F-EFF3-E3D4-6D6B-C16C814E26C2}"/>
              </a:ext>
            </a:extLst>
          </p:cNvPr>
          <p:cNvSpPr>
            <a:spLocks noGrp="1"/>
          </p:cNvSpPr>
          <p:nvPr>
            <p:ph idx="1"/>
          </p:nvPr>
        </p:nvSpPr>
        <p:spPr>
          <a:xfrm>
            <a:off x="1141412" y="1785938"/>
            <a:ext cx="9905999" cy="4005263"/>
          </a:xfrm>
        </p:spPr>
        <p:txBody>
          <a:bodyPr/>
          <a:lstStyle/>
          <a:p>
            <a:pPr algn="l"/>
            <a:r>
              <a:rPr lang="en-US" b="0" i="0" dirty="0">
                <a:solidFill>
                  <a:srgbClr val="202124"/>
                </a:solidFill>
                <a:effectLst/>
                <a:latin typeface="arial" panose="020B0604020202020204" pitchFamily="34" charset="0"/>
              </a:rPr>
              <a:t>ATM's full form is </a:t>
            </a:r>
            <a:r>
              <a:rPr lang="en-US" b="1" i="0" dirty="0">
                <a:solidFill>
                  <a:srgbClr val="202124"/>
                </a:solidFill>
                <a:effectLst/>
                <a:latin typeface="arial" panose="020B0604020202020204" pitchFamily="34" charset="0"/>
              </a:rPr>
              <a:t>Automated Teller Machine which is a self-service banking outlet.</a:t>
            </a:r>
          </a:p>
          <a:p>
            <a:pPr algn="l"/>
            <a:r>
              <a:rPr lang="en-US" b="0" i="0" dirty="0">
                <a:solidFill>
                  <a:srgbClr val="202124"/>
                </a:solidFill>
                <a:effectLst/>
                <a:latin typeface="arial" panose="020B0604020202020204" pitchFamily="34" charset="0"/>
              </a:rPr>
              <a:t>You can withdraw money, check your balance, or even transfer funds.</a:t>
            </a:r>
          </a:p>
          <a:p>
            <a:pPr algn="l"/>
            <a:r>
              <a:rPr lang="en-US" b="0" i="0" dirty="0">
                <a:solidFill>
                  <a:srgbClr val="202124"/>
                </a:solidFill>
                <a:effectLst/>
                <a:latin typeface="arial" panose="020B0604020202020204" pitchFamily="34" charset="0"/>
              </a:rPr>
              <a:t>These machines </a:t>
            </a:r>
            <a:r>
              <a:rPr lang="en-US" i="0" dirty="0">
                <a:solidFill>
                  <a:srgbClr val="202124"/>
                </a:solidFill>
                <a:effectLst/>
                <a:latin typeface="arial" panose="020B0604020202020204" pitchFamily="34" charset="0"/>
              </a:rPr>
              <a:t>allow you to undergo self-serviced transactions without the help of an actual teller and without having to visit the bank branch</a:t>
            </a:r>
            <a:r>
              <a:rPr lang="en-US" b="0" i="0" dirty="0">
                <a:solidFill>
                  <a:srgbClr val="202124"/>
                </a:solidFill>
                <a:effectLst/>
                <a:latin typeface="arial" panose="020B0604020202020204" pitchFamily="34" charset="0"/>
              </a:rPr>
              <a:t>.</a:t>
            </a:r>
          </a:p>
          <a:p>
            <a:pPr algn="l"/>
            <a:r>
              <a:rPr lang="en-US" b="0" i="0" dirty="0">
                <a:solidFill>
                  <a:srgbClr val="202124"/>
                </a:solidFill>
                <a:effectLst/>
                <a:latin typeface="arial" panose="020B0604020202020204" pitchFamily="34" charset="0"/>
              </a:rPr>
              <a:t> Automated teller machines or ATMs allow many transactions, including cash withdrawals, cash deposits, and fund transfers.</a:t>
            </a:r>
          </a:p>
          <a:p>
            <a:endParaRPr lang="en-IN" dirty="0"/>
          </a:p>
        </p:txBody>
      </p:sp>
    </p:spTree>
    <p:extLst>
      <p:ext uri="{BB962C8B-B14F-4D97-AF65-F5344CB8AC3E}">
        <p14:creationId xmlns:p14="http://schemas.microsoft.com/office/powerpoint/2010/main" val="32527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9063-B746-A332-83C3-1E2A082EFB74}"/>
              </a:ext>
            </a:extLst>
          </p:cNvPr>
          <p:cNvSpPr>
            <a:spLocks noGrp="1"/>
          </p:cNvSpPr>
          <p:nvPr>
            <p:ph type="title"/>
          </p:nvPr>
        </p:nvSpPr>
        <p:spPr>
          <a:xfrm>
            <a:off x="3228975" y="0"/>
            <a:ext cx="7818436" cy="1228725"/>
          </a:xfrm>
        </p:spPr>
        <p:txBody>
          <a:bodyPr>
            <a:normAutofit/>
          </a:bodyPr>
          <a:lstStyle/>
          <a:p>
            <a:pPr marL="571500" indent="-571500">
              <a:buFont typeface="Wingdings" panose="05000000000000000000" pitchFamily="2" charset="2"/>
              <a:buChar char="q"/>
            </a:pPr>
            <a:r>
              <a:rPr lang="en-IN" sz="4000" b="1" dirty="0"/>
              <a:t>Proposed system</a:t>
            </a:r>
          </a:p>
        </p:txBody>
      </p:sp>
      <p:sp>
        <p:nvSpPr>
          <p:cNvPr id="3" name="Content Placeholder 2">
            <a:extLst>
              <a:ext uri="{FF2B5EF4-FFF2-40B4-BE49-F238E27FC236}">
                <a16:creationId xmlns:a16="http://schemas.microsoft.com/office/drawing/2014/main" id="{A93DFDAC-B823-6C3D-F959-6E63D46420F7}"/>
              </a:ext>
            </a:extLst>
          </p:cNvPr>
          <p:cNvSpPr>
            <a:spLocks noGrp="1"/>
          </p:cNvSpPr>
          <p:nvPr>
            <p:ph idx="1"/>
          </p:nvPr>
        </p:nvSpPr>
        <p:spPr>
          <a:xfrm>
            <a:off x="1141412" y="1014413"/>
            <a:ext cx="9905999" cy="4776788"/>
          </a:xfrm>
        </p:spPr>
        <p:txBody>
          <a:bodyPr>
            <a:normAutofit/>
          </a:bodyPr>
          <a:lstStyle/>
          <a:p>
            <a:r>
              <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ATM database system provides user the option to access information about their accounts and make cash transactions and even change their passwords online.</a:t>
            </a:r>
          </a:p>
          <a:p>
            <a:r>
              <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One does not have to be physically present at the bank or the kiosk to get their jobs done. This efficient and secure software lets users to sit in the comfort of their homes and access the various functionalities of the system. </a:t>
            </a:r>
            <a:endParaRPr lang="en-IN" dirty="0">
              <a:solidFill>
                <a:schemeClr val="bg1"/>
              </a:solidFill>
            </a:endParaRPr>
          </a:p>
        </p:txBody>
      </p:sp>
      <p:pic>
        <p:nvPicPr>
          <p:cNvPr id="4" name="Picture 3">
            <a:extLst>
              <a:ext uri="{FF2B5EF4-FFF2-40B4-BE49-F238E27FC236}">
                <a16:creationId xmlns:a16="http://schemas.microsoft.com/office/drawing/2014/main" id="{35923C26-6603-CEA5-953E-5EBE8C157446}"/>
              </a:ext>
            </a:extLst>
          </p:cNvPr>
          <p:cNvPicPr>
            <a:picLocks noChangeAspect="1"/>
          </p:cNvPicPr>
          <p:nvPr/>
        </p:nvPicPr>
        <p:blipFill>
          <a:blip r:embed="rId2"/>
          <a:srcRect l="26059" t="34911" r="49541" b="29290"/>
          <a:stretch>
            <a:fillRect/>
          </a:stretch>
        </p:blipFill>
        <p:spPr bwMode="auto">
          <a:xfrm>
            <a:off x="3544091" y="3805239"/>
            <a:ext cx="4386264" cy="3000375"/>
          </a:xfrm>
          <a:prstGeom prst="rect">
            <a:avLst/>
          </a:prstGeom>
          <a:noFill/>
          <a:ln w="9525">
            <a:noFill/>
            <a:miter lim="800000"/>
            <a:headEnd/>
            <a:tailEnd/>
          </a:ln>
        </p:spPr>
      </p:pic>
    </p:spTree>
    <p:extLst>
      <p:ext uri="{BB962C8B-B14F-4D97-AF65-F5344CB8AC3E}">
        <p14:creationId xmlns:p14="http://schemas.microsoft.com/office/powerpoint/2010/main" val="387242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096E-3AE5-1484-7730-FB0C04E83468}"/>
              </a:ext>
            </a:extLst>
          </p:cNvPr>
          <p:cNvSpPr>
            <a:spLocks noGrp="1"/>
          </p:cNvSpPr>
          <p:nvPr>
            <p:ph type="title"/>
          </p:nvPr>
        </p:nvSpPr>
        <p:spPr>
          <a:xfrm>
            <a:off x="3686175" y="214313"/>
            <a:ext cx="7361236" cy="1271587"/>
          </a:xfrm>
        </p:spPr>
        <p:txBody>
          <a:bodyPr>
            <a:normAutofit/>
          </a:bodyPr>
          <a:lstStyle/>
          <a:p>
            <a:pPr marL="571500" indent="-571500">
              <a:buFont typeface="Wingdings" panose="05000000000000000000" pitchFamily="2" charset="2"/>
              <a:buChar char="q"/>
            </a:pPr>
            <a:r>
              <a:rPr lang="en-IN" sz="4000" b="1" dirty="0"/>
              <a:t>SCOPE</a:t>
            </a:r>
          </a:p>
        </p:txBody>
      </p:sp>
      <p:sp>
        <p:nvSpPr>
          <p:cNvPr id="3" name="Content Placeholder 2">
            <a:extLst>
              <a:ext uri="{FF2B5EF4-FFF2-40B4-BE49-F238E27FC236}">
                <a16:creationId xmlns:a16="http://schemas.microsoft.com/office/drawing/2014/main" id="{24758061-4FEF-5AA3-74DB-170707FBE256}"/>
              </a:ext>
            </a:extLst>
          </p:cNvPr>
          <p:cNvSpPr>
            <a:spLocks noGrp="1"/>
          </p:cNvSpPr>
          <p:nvPr>
            <p:ph idx="1"/>
          </p:nvPr>
        </p:nvSpPr>
        <p:spPr>
          <a:xfrm>
            <a:off x="1141412" y="1638299"/>
            <a:ext cx="9905999" cy="4152901"/>
          </a:xfrm>
        </p:spPr>
        <p:txBody>
          <a:bodyPr>
            <a:normAutofit fontScale="92500" lnSpcReduction="20000"/>
          </a:bodyPr>
          <a:lstStyle/>
          <a:p>
            <a:r>
              <a:rPr lang="en-US" b="0" i="0" dirty="0">
                <a:solidFill>
                  <a:srgbClr val="202124"/>
                </a:solidFill>
                <a:effectLst/>
                <a:latin typeface="arial" panose="020B0604020202020204" pitchFamily="34" charset="0"/>
              </a:rPr>
              <a:t>Using an ATM, customers can access their bank deposit or credit accounts in order to make a variety of financial transactions, most notably cash withdrawals and balance checking, as well as transferring credit to and from mobile phones. </a:t>
            </a:r>
          </a:p>
          <a:p>
            <a:r>
              <a:rPr lang="en-US" b="0" i="0" dirty="0">
                <a:solidFill>
                  <a:srgbClr val="202124"/>
                </a:solidFill>
                <a:effectLst/>
                <a:latin typeface="arial" panose="020B0604020202020204" pitchFamily="34" charset="0"/>
              </a:rPr>
              <a:t>ATMs can also be used to withdraw cash in a foreign country.</a:t>
            </a:r>
          </a:p>
          <a:p>
            <a:r>
              <a:rPr lang="en-US" b="0" i="0" dirty="0">
                <a:solidFill>
                  <a:srgbClr val="202124"/>
                </a:solidFill>
                <a:effectLst/>
                <a:latin typeface="arial" panose="020B0604020202020204" pitchFamily="34" charset="0"/>
              </a:rPr>
              <a:t>ATM is </a:t>
            </a:r>
            <a:r>
              <a:rPr lang="en-US" i="0" dirty="0">
                <a:solidFill>
                  <a:srgbClr val="202124"/>
                </a:solidFill>
                <a:effectLst/>
                <a:latin typeface="arial" panose="020B0604020202020204" pitchFamily="34" charset="0"/>
              </a:rPr>
              <a:t>a way of performing quick and easy transactions on an individual basis.</a:t>
            </a:r>
          </a:p>
          <a:p>
            <a:r>
              <a:rPr lang="en-US" b="0" i="0" dirty="0">
                <a:solidFill>
                  <a:srgbClr val="202122"/>
                </a:solidFill>
                <a:effectLst/>
                <a:latin typeface="Arial" panose="020B0604020202020204" pitchFamily="34" charset="0"/>
              </a:rPr>
              <a:t> Its device that enables customers to perform transactions, such as cash withdrawals, deposits, funds transfers, balance inquiries for 24/7 and without the need for direct interaction with bank staff.</a:t>
            </a:r>
            <a:endParaRPr lang="en-US" i="0" dirty="0">
              <a:solidFill>
                <a:srgbClr val="202124"/>
              </a:solidFill>
              <a:effectLst/>
              <a:latin typeface="arial" panose="020B0604020202020204" pitchFamily="34" charset="0"/>
            </a:endParaRPr>
          </a:p>
          <a:p>
            <a:endParaRPr lang="en-IN" dirty="0"/>
          </a:p>
        </p:txBody>
      </p:sp>
      <p:sp>
        <p:nvSpPr>
          <p:cNvPr id="5" name="Content Placeholder 2">
            <a:extLst>
              <a:ext uri="{FF2B5EF4-FFF2-40B4-BE49-F238E27FC236}">
                <a16:creationId xmlns:a16="http://schemas.microsoft.com/office/drawing/2014/main" id="{E97C3FDD-715D-3A60-DA53-123A80340120}"/>
              </a:ext>
            </a:extLst>
          </p:cNvPr>
          <p:cNvSpPr txBox="1">
            <a:spLocks/>
          </p:cNvSpPr>
          <p:nvPr/>
        </p:nvSpPr>
        <p:spPr>
          <a:xfrm>
            <a:off x="1293812" y="1323975"/>
            <a:ext cx="9905999" cy="4619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1282425D-9E62-1A26-35B9-E0EA2CB45DEF}"/>
              </a:ext>
            </a:extLst>
          </p:cNvPr>
          <p:cNvSpPr txBox="1">
            <a:spLocks/>
          </p:cNvSpPr>
          <p:nvPr/>
        </p:nvSpPr>
        <p:spPr>
          <a:xfrm>
            <a:off x="1446212" y="1476375"/>
            <a:ext cx="9905999" cy="4619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423300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7E6D-2A18-1141-EC9C-A7BB7F520D80}"/>
              </a:ext>
            </a:extLst>
          </p:cNvPr>
          <p:cNvSpPr>
            <a:spLocks noGrp="1"/>
          </p:cNvSpPr>
          <p:nvPr>
            <p:ph type="title"/>
          </p:nvPr>
        </p:nvSpPr>
        <p:spPr>
          <a:xfrm>
            <a:off x="3127376" y="0"/>
            <a:ext cx="9905998" cy="1478570"/>
          </a:xfrm>
        </p:spPr>
        <p:txBody>
          <a:bodyPr>
            <a:normAutofit/>
          </a:bodyPr>
          <a:lstStyle/>
          <a:p>
            <a:pPr marL="571500" indent="-571500">
              <a:buFont typeface="Wingdings" panose="05000000000000000000" pitchFamily="2" charset="2"/>
              <a:buChar char="q"/>
            </a:pPr>
            <a:r>
              <a:rPr lang="en-IN" sz="4000" b="1" dirty="0" err="1"/>
              <a:t>FEAtures</a:t>
            </a:r>
            <a:endParaRPr lang="en-IN" sz="4000" b="1" dirty="0"/>
          </a:p>
        </p:txBody>
      </p:sp>
      <p:sp>
        <p:nvSpPr>
          <p:cNvPr id="3" name="Content Placeholder 2">
            <a:extLst>
              <a:ext uri="{FF2B5EF4-FFF2-40B4-BE49-F238E27FC236}">
                <a16:creationId xmlns:a16="http://schemas.microsoft.com/office/drawing/2014/main" id="{A7489BBA-3D26-5CA7-33E6-3B0AE2F85C5C}"/>
              </a:ext>
            </a:extLst>
          </p:cNvPr>
          <p:cNvSpPr>
            <a:spLocks noGrp="1"/>
          </p:cNvSpPr>
          <p:nvPr>
            <p:ph idx="1"/>
          </p:nvPr>
        </p:nvSpPr>
        <p:spPr>
          <a:xfrm>
            <a:off x="1141412" y="1600200"/>
            <a:ext cx="9905999" cy="4191001"/>
          </a:xfrm>
        </p:spPr>
        <p:txBody>
          <a:bodyPr>
            <a:normAutofit fontScale="92500" lnSpcReduction="10000"/>
          </a:bodyPr>
          <a:lstStyle/>
          <a:p>
            <a:pPr algn="l" fontAlgn="base">
              <a:buFont typeface="Arial" panose="020B0604020202020204" pitchFamily="34" charset="0"/>
              <a:buChar char="•"/>
            </a:pPr>
            <a:r>
              <a:rPr lang="en-US" b="0" i="0" dirty="0">
                <a:solidFill>
                  <a:schemeClr val="bg1"/>
                </a:solidFill>
                <a:effectLst/>
                <a:latin typeface="Arial" panose="020B0604020202020204" pitchFamily="34" charset="0"/>
              </a:rPr>
              <a:t>Transfer funds between linked bank accounts</a:t>
            </a:r>
          </a:p>
          <a:p>
            <a:pPr algn="l" fontAlgn="base">
              <a:buFont typeface="Arial" panose="020B0604020202020204" pitchFamily="34" charset="0"/>
              <a:buChar char="•"/>
            </a:pPr>
            <a:r>
              <a:rPr lang="en-US" b="0" i="0" dirty="0">
                <a:solidFill>
                  <a:schemeClr val="bg1"/>
                </a:solidFill>
                <a:effectLst/>
                <a:latin typeface="Arial" panose="020B0604020202020204" pitchFamily="34" charset="0"/>
              </a:rPr>
              <a:t>Receive account balance</a:t>
            </a:r>
          </a:p>
          <a:p>
            <a:pPr algn="l" fontAlgn="base">
              <a:buFont typeface="Arial" panose="020B0604020202020204" pitchFamily="34" charset="0"/>
              <a:buChar char="•"/>
            </a:pPr>
            <a:r>
              <a:rPr lang="en-US" b="0" i="0" dirty="0">
                <a:solidFill>
                  <a:schemeClr val="bg1"/>
                </a:solidFill>
                <a:effectLst/>
                <a:latin typeface="Arial" panose="020B0604020202020204" pitchFamily="34" charset="0"/>
              </a:rPr>
              <a:t>Prints recent transactions list</a:t>
            </a:r>
          </a:p>
          <a:p>
            <a:pPr algn="l" fontAlgn="base">
              <a:buFont typeface="Arial" panose="020B0604020202020204" pitchFamily="34" charset="0"/>
              <a:buChar char="•"/>
            </a:pPr>
            <a:r>
              <a:rPr lang="en-US" b="0" i="0" dirty="0">
                <a:solidFill>
                  <a:schemeClr val="bg1"/>
                </a:solidFill>
                <a:effectLst/>
                <a:latin typeface="Arial" panose="020B0604020202020204" pitchFamily="34" charset="0"/>
              </a:rPr>
              <a:t>Change your pin</a:t>
            </a:r>
          </a:p>
          <a:p>
            <a:pPr algn="l" fontAlgn="base">
              <a:buFont typeface="Arial" panose="020B0604020202020204" pitchFamily="34" charset="0"/>
              <a:buChar char="•"/>
            </a:pPr>
            <a:r>
              <a:rPr lang="en-US" b="0" i="0" dirty="0">
                <a:solidFill>
                  <a:schemeClr val="bg1"/>
                </a:solidFill>
                <a:effectLst/>
                <a:latin typeface="Arial" panose="020B0604020202020204" pitchFamily="34" charset="0"/>
              </a:rPr>
              <a:t>Deposit your cash</a:t>
            </a:r>
          </a:p>
          <a:p>
            <a:pPr algn="l" fontAlgn="base">
              <a:buFont typeface="Arial" panose="020B0604020202020204" pitchFamily="34" charset="0"/>
              <a:buChar char="•"/>
            </a:pPr>
            <a:r>
              <a:rPr lang="en-US" b="0" i="0" dirty="0">
                <a:solidFill>
                  <a:schemeClr val="bg1"/>
                </a:solidFill>
                <a:effectLst/>
                <a:latin typeface="Arial" panose="020B0604020202020204" pitchFamily="34" charset="0"/>
              </a:rPr>
              <a:t>Prepaid mobile recharge</a:t>
            </a:r>
          </a:p>
          <a:p>
            <a:pPr algn="l" fontAlgn="base">
              <a:buFont typeface="Arial" panose="020B0604020202020204" pitchFamily="34" charset="0"/>
              <a:buChar char="•"/>
            </a:pPr>
            <a:r>
              <a:rPr lang="en-US" b="0" i="0" dirty="0">
                <a:solidFill>
                  <a:schemeClr val="bg1"/>
                </a:solidFill>
                <a:effectLst/>
                <a:latin typeface="Arial" panose="020B0604020202020204" pitchFamily="34" charset="0"/>
              </a:rPr>
              <a:t>Bill payments</a:t>
            </a:r>
          </a:p>
          <a:p>
            <a:pPr algn="l" fontAlgn="base">
              <a:buFont typeface="Arial" panose="020B0604020202020204" pitchFamily="34" charset="0"/>
              <a:buChar char="•"/>
            </a:pPr>
            <a:r>
              <a:rPr lang="en-US" b="0" i="0" dirty="0">
                <a:solidFill>
                  <a:schemeClr val="bg1"/>
                </a:solidFill>
                <a:effectLst/>
                <a:latin typeface="Arial" panose="020B0604020202020204" pitchFamily="34" charset="0"/>
              </a:rPr>
              <a:t>Cash withdrawal</a:t>
            </a:r>
          </a:p>
          <a:p>
            <a:endParaRPr lang="en-IN" dirty="0"/>
          </a:p>
        </p:txBody>
      </p:sp>
      <p:pic>
        <p:nvPicPr>
          <p:cNvPr id="4098" name="Picture 2" descr="6,244 Atm Screen Stock Photos, Pictures &amp; Royalty-Free Images - iStock">
            <a:extLst>
              <a:ext uri="{FF2B5EF4-FFF2-40B4-BE49-F238E27FC236}">
                <a16:creationId xmlns:a16="http://schemas.microsoft.com/office/drawing/2014/main" id="{6848A8AF-73B8-54CD-D03E-5A0641C63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2143126"/>
            <a:ext cx="4646612" cy="40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906F-C915-C64D-1214-66336293916E}"/>
              </a:ext>
            </a:extLst>
          </p:cNvPr>
          <p:cNvSpPr>
            <a:spLocks noGrp="1"/>
          </p:cNvSpPr>
          <p:nvPr>
            <p:ph type="title"/>
          </p:nvPr>
        </p:nvSpPr>
        <p:spPr>
          <a:xfrm>
            <a:off x="2757487" y="0"/>
            <a:ext cx="8289923" cy="1385888"/>
          </a:xfrm>
        </p:spPr>
        <p:txBody>
          <a:bodyPr>
            <a:normAutofit/>
          </a:bodyPr>
          <a:lstStyle/>
          <a:p>
            <a:pPr marL="571500" indent="-571500">
              <a:buFont typeface="Wingdings" panose="05000000000000000000" pitchFamily="2" charset="2"/>
              <a:buChar char="q"/>
            </a:pPr>
            <a:r>
              <a:rPr lang="en-IN" sz="4000" b="1" dirty="0"/>
              <a:t>Existing system</a:t>
            </a:r>
          </a:p>
        </p:txBody>
      </p:sp>
      <p:sp>
        <p:nvSpPr>
          <p:cNvPr id="3" name="Content Placeholder 2">
            <a:extLst>
              <a:ext uri="{FF2B5EF4-FFF2-40B4-BE49-F238E27FC236}">
                <a16:creationId xmlns:a16="http://schemas.microsoft.com/office/drawing/2014/main" id="{2B1F679A-649D-184B-D291-634C8CF77181}"/>
              </a:ext>
            </a:extLst>
          </p:cNvPr>
          <p:cNvSpPr>
            <a:spLocks noGrp="1"/>
          </p:cNvSpPr>
          <p:nvPr>
            <p:ph idx="1"/>
          </p:nvPr>
        </p:nvSpPr>
        <p:spPr>
          <a:xfrm>
            <a:off x="1141412" y="1157288"/>
            <a:ext cx="9905999" cy="4633913"/>
          </a:xfrm>
        </p:spPr>
        <p:txBody>
          <a:bodyPr>
            <a:normAutofit/>
          </a:bodyPr>
          <a:lstStyle/>
          <a:p>
            <a:r>
              <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Manually performing transactions and other ATM related actions in the banks is not always possible. </a:t>
            </a:r>
          </a:p>
          <a:p>
            <a:r>
              <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There may be cases of emergencies or public holidays which makes it impossible to gain access to these facilities at every time.</a:t>
            </a:r>
          </a:p>
          <a:p>
            <a:r>
              <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Also it is time taking and exhaustive in case there is a long queue of customers at the bank or even at the ATM kiosk that are generally provided by banks at various places.</a:t>
            </a:r>
            <a:endParaRPr lang="en-IN" dirty="0">
              <a:solidFill>
                <a:schemeClr val="bg1"/>
              </a:solidFill>
            </a:endParaRPr>
          </a:p>
        </p:txBody>
      </p:sp>
    </p:spTree>
    <p:extLst>
      <p:ext uri="{BB962C8B-B14F-4D97-AF65-F5344CB8AC3E}">
        <p14:creationId xmlns:p14="http://schemas.microsoft.com/office/powerpoint/2010/main" val="403617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3C6D-392E-8377-7FEE-0660061BE200}"/>
              </a:ext>
            </a:extLst>
          </p:cNvPr>
          <p:cNvSpPr>
            <a:spLocks noGrp="1"/>
          </p:cNvSpPr>
          <p:nvPr>
            <p:ph type="title"/>
          </p:nvPr>
        </p:nvSpPr>
        <p:spPr>
          <a:xfrm>
            <a:off x="3771899" y="0"/>
            <a:ext cx="7118347" cy="1066799"/>
          </a:xfrm>
        </p:spPr>
        <p:txBody>
          <a:bodyPr>
            <a:normAutofit/>
          </a:bodyPr>
          <a:lstStyle/>
          <a:p>
            <a:pPr marL="571500" indent="-571500">
              <a:buFont typeface="Wingdings" panose="05000000000000000000" pitchFamily="2" charset="2"/>
              <a:buChar char="q"/>
            </a:pPr>
            <a:r>
              <a:rPr lang="en-IN" sz="4000" b="1" dirty="0"/>
              <a:t>modules</a:t>
            </a:r>
          </a:p>
        </p:txBody>
      </p:sp>
      <p:sp>
        <p:nvSpPr>
          <p:cNvPr id="3" name="Content Placeholder 2">
            <a:extLst>
              <a:ext uri="{FF2B5EF4-FFF2-40B4-BE49-F238E27FC236}">
                <a16:creationId xmlns:a16="http://schemas.microsoft.com/office/drawing/2014/main" id="{DC9D5925-6D0B-39E3-E83A-4CCF34299269}"/>
              </a:ext>
            </a:extLst>
          </p:cNvPr>
          <p:cNvSpPr>
            <a:spLocks noGrp="1"/>
          </p:cNvSpPr>
          <p:nvPr>
            <p:ph idx="1"/>
          </p:nvPr>
        </p:nvSpPr>
        <p:spPr>
          <a:xfrm>
            <a:off x="1141412" y="842963"/>
            <a:ext cx="9905999" cy="5257800"/>
          </a:xfrm>
        </p:spPr>
        <p:txBody>
          <a:bodyPr>
            <a:normAutofit fontScale="25000" lnSpcReduction="20000"/>
          </a:bodyPr>
          <a:lstStyle/>
          <a:p>
            <a:pPr marL="342900" lvl="0" indent="-342900" algn="just">
              <a:lnSpc>
                <a:spcPct val="115000"/>
              </a:lnSpc>
              <a:buSzPts val="1800"/>
              <a:buFont typeface="+mj-lt"/>
              <a:buAutoNum type="arabicPeriod"/>
            </a:pPr>
            <a:r>
              <a:rPr lang="en-IN" sz="9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Cash module</a:t>
            </a:r>
            <a:r>
              <a:rPr lang="en-IN" sz="9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shows denominations of money.</a:t>
            </a:r>
          </a:p>
          <a:p>
            <a:pPr marL="342900" lvl="0" indent="-342900" algn="just">
              <a:lnSpc>
                <a:spcPct val="115000"/>
              </a:lnSpc>
              <a:buSzPts val="1800"/>
              <a:buFont typeface="+mj-lt"/>
              <a:buAutoNum type="arabicPeriod"/>
            </a:pPr>
            <a:r>
              <a:rPr lang="en-IN" sz="9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Transfer module</a:t>
            </a:r>
            <a:r>
              <a:rPr lang="en-IN" sz="9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lets users to transfer cash from one account to another. The inputs are password of sender and receiver and  amount of money to be transferred.</a:t>
            </a:r>
          </a:p>
          <a:p>
            <a:pPr marL="342900" lvl="0" indent="-342900" algn="just">
              <a:lnSpc>
                <a:spcPct val="115000"/>
              </a:lnSpc>
              <a:buSzPts val="1800"/>
              <a:buFont typeface="+mj-lt"/>
              <a:buAutoNum type="arabicPeriod"/>
            </a:pPr>
            <a:r>
              <a:rPr lang="en-IN" sz="9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Card transactions module</a:t>
            </a:r>
            <a:r>
              <a:rPr lang="en-IN" sz="9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has two sub-modules:</a:t>
            </a:r>
          </a:p>
          <a:p>
            <a:pPr marL="742950" lvl="1" indent="-285750" algn="just">
              <a:lnSpc>
                <a:spcPct val="115000"/>
              </a:lnSpc>
              <a:buSzPts val="1800"/>
              <a:buFont typeface="+mj-lt"/>
              <a:buAutoNum type="alphaLcPeriod"/>
            </a:pPr>
            <a:r>
              <a:rPr lang="en-IN" sz="9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Change password</a:t>
            </a:r>
            <a:r>
              <a:rPr lang="en-IN" sz="9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allows the user to change his current password.</a:t>
            </a:r>
          </a:p>
          <a:p>
            <a:pPr marL="742950" lvl="1" indent="-285750" algn="just">
              <a:lnSpc>
                <a:spcPct val="115000"/>
              </a:lnSpc>
              <a:buSzPts val="1800"/>
              <a:buFont typeface="+mj-lt"/>
              <a:buAutoNum type="alphaLcPeriod"/>
            </a:pPr>
            <a:r>
              <a:rPr lang="en-IN" sz="9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Dept paying</a:t>
            </a:r>
            <a:r>
              <a:rPr lang="en-IN" sz="9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designed to pay debts or loans like credit debts, education debts, insurance debts, etc.</a:t>
            </a:r>
          </a:p>
          <a:p>
            <a:pPr marL="342900" lvl="0" indent="-342900" algn="just">
              <a:lnSpc>
                <a:spcPct val="115000"/>
              </a:lnSpc>
              <a:buSzPts val="1800"/>
              <a:buFont typeface="+mj-lt"/>
              <a:buAutoNum type="arabicPeriod"/>
            </a:pPr>
            <a:r>
              <a:rPr lang="en-IN" sz="9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Standard Cash Module</a:t>
            </a:r>
            <a:r>
              <a:rPr lang="en-IN" sz="9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lets user see details of his account like name, password and the amount left after the standard deduction of a fixed amount.</a:t>
            </a:r>
          </a:p>
          <a:p>
            <a:pPr marL="342900" lvl="0" indent="-342900" algn="just">
              <a:lnSpc>
                <a:spcPct val="115000"/>
              </a:lnSpc>
              <a:spcAft>
                <a:spcPts val="1000"/>
              </a:spcAft>
              <a:buSzPts val="1800"/>
              <a:buFont typeface="+mj-lt"/>
              <a:buAutoNum type="arabicPeriod"/>
            </a:pPr>
            <a:r>
              <a:rPr lang="en-IN" sz="9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Information Module:-</a:t>
            </a:r>
            <a:r>
              <a:rPr lang="en-IN" sz="9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lets the user see the remainder amount in his account after a transaction.</a:t>
            </a:r>
          </a:p>
          <a:p>
            <a:endParaRPr lang="en-IN" dirty="0"/>
          </a:p>
        </p:txBody>
      </p:sp>
    </p:spTree>
    <p:extLst>
      <p:ext uri="{BB962C8B-B14F-4D97-AF65-F5344CB8AC3E}">
        <p14:creationId xmlns:p14="http://schemas.microsoft.com/office/powerpoint/2010/main" val="422477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BCA5-A2A7-B893-047E-8E86E82E39CC}"/>
              </a:ext>
            </a:extLst>
          </p:cNvPr>
          <p:cNvSpPr>
            <a:spLocks noGrp="1"/>
          </p:cNvSpPr>
          <p:nvPr>
            <p:ph type="title"/>
          </p:nvPr>
        </p:nvSpPr>
        <p:spPr>
          <a:xfrm>
            <a:off x="2928937" y="0"/>
            <a:ext cx="8118473" cy="1066799"/>
          </a:xfrm>
        </p:spPr>
        <p:txBody>
          <a:bodyPr>
            <a:normAutofit/>
          </a:bodyPr>
          <a:lstStyle/>
          <a:p>
            <a:pPr marL="571500" indent="-571500">
              <a:buFont typeface="Wingdings" panose="05000000000000000000" pitchFamily="2" charset="2"/>
              <a:buChar char="q"/>
            </a:pPr>
            <a:r>
              <a:rPr lang="en-IN" sz="4000" b="1" dirty="0"/>
              <a:t>Requirements</a:t>
            </a:r>
          </a:p>
        </p:txBody>
      </p:sp>
      <p:sp>
        <p:nvSpPr>
          <p:cNvPr id="3" name="Content Placeholder 2">
            <a:extLst>
              <a:ext uri="{FF2B5EF4-FFF2-40B4-BE49-F238E27FC236}">
                <a16:creationId xmlns:a16="http://schemas.microsoft.com/office/drawing/2014/main" id="{3472A9B7-16FB-445C-AF5C-35707B0B61E7}"/>
              </a:ext>
            </a:extLst>
          </p:cNvPr>
          <p:cNvSpPr>
            <a:spLocks noGrp="1"/>
          </p:cNvSpPr>
          <p:nvPr>
            <p:ph idx="1"/>
          </p:nvPr>
        </p:nvSpPr>
        <p:spPr>
          <a:xfrm>
            <a:off x="1141412" y="1066799"/>
            <a:ext cx="9905999" cy="4724402"/>
          </a:xfrm>
        </p:spPr>
        <p:txBody>
          <a:bodyPr/>
          <a:lstStyle/>
          <a:p>
            <a:pPr algn="just">
              <a:lnSpc>
                <a:spcPts val="1680"/>
              </a:lnSpc>
              <a:spcAft>
                <a:spcPts val="1000"/>
              </a:spcAft>
            </a:pPr>
            <a:r>
              <a:rPr lang="en-IN"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Software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7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JVM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680"/>
              </a:lnSpc>
              <a:spcAft>
                <a:spcPts val="1000"/>
              </a:spcAft>
            </a:pPr>
            <a:r>
              <a:rPr lang="en-IN"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Hardware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7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Hard Disk – 2 GB.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7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RAM required – 1 GB (minimum)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680"/>
              </a:lnSpc>
              <a:spcAft>
                <a:spcPts val="1000"/>
              </a:spcAft>
            </a:pPr>
            <a:r>
              <a:rPr lang="en-IN"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Technology Used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7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Java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47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MS Access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122" name="Picture 2" descr="6,244 Atm Screen Stock Photos, Pictures &amp; Royalty-Free Images - iStock">
            <a:extLst>
              <a:ext uri="{FF2B5EF4-FFF2-40B4-BE49-F238E27FC236}">
                <a16:creationId xmlns:a16="http://schemas.microsoft.com/office/drawing/2014/main" id="{718AB9BB-427B-755C-2348-C51DBD863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766762"/>
            <a:ext cx="6015036"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78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858B-E653-8851-FF22-A1D94D63B88C}"/>
              </a:ext>
            </a:extLst>
          </p:cNvPr>
          <p:cNvSpPr>
            <a:spLocks noGrp="1"/>
          </p:cNvSpPr>
          <p:nvPr>
            <p:ph type="title"/>
          </p:nvPr>
        </p:nvSpPr>
        <p:spPr>
          <a:xfrm>
            <a:off x="2871789" y="1543049"/>
            <a:ext cx="8175622" cy="2486025"/>
          </a:xfrm>
        </p:spPr>
        <p:txBody>
          <a:bodyPr>
            <a:normAutofit/>
          </a:bodyPr>
          <a:lstStyle/>
          <a:p>
            <a:r>
              <a:rPr lang="en-IN" sz="6600" dirty="0">
                <a:solidFill>
                  <a:schemeClr val="bg1"/>
                </a:solidFill>
              </a:rPr>
              <a:t>Thank you…!</a:t>
            </a:r>
          </a:p>
        </p:txBody>
      </p:sp>
    </p:spTree>
    <p:extLst>
      <p:ext uri="{BB962C8B-B14F-4D97-AF65-F5344CB8AC3E}">
        <p14:creationId xmlns:p14="http://schemas.microsoft.com/office/powerpoint/2010/main" val="1419157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81</TotalTime>
  <Words>511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vt:lpstr>
      <vt:lpstr>Bold</vt:lpstr>
      <vt:lpstr>Calibri</vt:lpstr>
      <vt:lpstr>Symbol</vt:lpstr>
      <vt:lpstr>Tahoma</vt:lpstr>
      <vt:lpstr>Tw Cen MT</vt:lpstr>
      <vt:lpstr>Wingdings</vt:lpstr>
      <vt:lpstr>Circuit</vt:lpstr>
      <vt:lpstr> ATM Database system</vt:lpstr>
      <vt:lpstr> INTRODUCTION</vt:lpstr>
      <vt:lpstr>Proposed system</vt:lpstr>
      <vt:lpstr>SCOPE</vt:lpstr>
      <vt:lpstr>FEAtures</vt:lpstr>
      <vt:lpstr>Existing system</vt:lpstr>
      <vt:lpstr>modules</vt:lpstr>
      <vt:lpstr>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ATM Database system</dc:title>
  <dc:creator>Divine god</dc:creator>
  <cp:lastModifiedBy>Divine god</cp:lastModifiedBy>
  <cp:revision>1</cp:revision>
  <dcterms:created xsi:type="dcterms:W3CDTF">2022-10-17T05:38:48Z</dcterms:created>
  <dcterms:modified xsi:type="dcterms:W3CDTF">2022-10-17T07:00:09Z</dcterms:modified>
</cp:coreProperties>
</file>