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5" r:id="rId4"/>
    <p:sldId id="273" r:id="rId5"/>
    <p:sldId id="262" r:id="rId6"/>
    <p:sldId id="268" r:id="rId7"/>
    <p:sldId id="269" r:id="rId8"/>
    <p:sldId id="270" r:id="rId9"/>
    <p:sldId id="266" r:id="rId10"/>
    <p:sldId id="258" r:id="rId11"/>
    <p:sldId id="267" r:id="rId12"/>
    <p:sldId id="276" r:id="rId13"/>
    <p:sldId id="272" r:id="rId14"/>
    <p:sldId id="271" r:id="rId15"/>
    <p:sldId id="263" r:id="rId16"/>
    <p:sldId id="264" r:id="rId17"/>
    <p:sldId id="274" r:id="rId18"/>
    <p:sldId id="275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29B17D-EAE6-4B81-A5BF-0D4ABF5A52F8}">
          <p14:sldIdLst>
            <p14:sldId id="256"/>
            <p14:sldId id="257"/>
            <p14:sldId id="265"/>
            <p14:sldId id="273"/>
            <p14:sldId id="262"/>
            <p14:sldId id="268"/>
            <p14:sldId id="269"/>
            <p14:sldId id="270"/>
            <p14:sldId id="266"/>
            <p14:sldId id="258"/>
            <p14:sldId id="267"/>
            <p14:sldId id="276"/>
            <p14:sldId id="272"/>
            <p14:sldId id="271"/>
            <p14:sldId id="263"/>
            <p14:sldId id="264"/>
            <p14:sldId id="274"/>
            <p14:sldId id="275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4E72F-9B9B-4BF4-BEE6-BA4DC69AF9E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7392F-7C9F-41BB-88BA-71405DAF0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39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08F5-87BD-4ED6-9AD9-CF815138A1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36154-0422-4698-A692-9E0E95EB55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08F5-87BD-4ED6-9AD9-CF815138A1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36154-0422-4698-A692-9E0E95EB55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08F5-87BD-4ED6-9AD9-CF815138A1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36154-0422-4698-A692-9E0E95EB55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08F5-87BD-4ED6-9AD9-CF815138A1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36154-0422-4698-A692-9E0E95EB55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08F5-87BD-4ED6-9AD9-CF815138A1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36154-0422-4698-A692-9E0E95EB55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08F5-87BD-4ED6-9AD9-CF815138A1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36154-0422-4698-A692-9E0E95EB55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08F5-87BD-4ED6-9AD9-CF815138A1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36154-0422-4698-A692-9E0E95EB55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08F5-87BD-4ED6-9AD9-CF815138A1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36154-0422-4698-A692-9E0E95EB55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08F5-87BD-4ED6-9AD9-CF815138A1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36154-0422-4698-A692-9E0E95EB55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08F5-87BD-4ED6-9AD9-CF815138A1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36154-0422-4698-A692-9E0E95EB55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08F5-87BD-4ED6-9AD9-CF815138A1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436154-0422-4698-A692-9E0E95EB550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D436154-0422-4698-A692-9E0E95EB550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C2508F5-87BD-4ED6-9AD9-CF815138A118}" type="datetimeFigureOut">
              <a:rPr lang="en-US" smtClean="0"/>
              <a:t>9/18/2016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52400"/>
            <a:ext cx="8686800" cy="6553200"/>
          </a:xfrm>
        </p:spPr>
        <p:txBody>
          <a:bodyPr>
            <a:noAutofit/>
          </a:bodyPr>
          <a:lstStyle/>
          <a:p>
            <a:r>
              <a:rPr lang="en-US" sz="72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INTRODUCTION TO PROGRAMMING</a:t>
            </a:r>
          </a:p>
          <a:p>
            <a:r>
              <a:rPr lang="en-US" sz="72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 MATLAB</a:t>
            </a:r>
          </a:p>
          <a:p>
            <a:endParaRPr lang="en-US" sz="2800" b="1" i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sz="28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SUBMITTED  BY:</a:t>
            </a:r>
          </a:p>
          <a:p>
            <a:r>
              <a:rPr lang="en-US" sz="28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DIVYA GUPTA</a:t>
            </a:r>
          </a:p>
          <a:p>
            <a:r>
              <a:rPr lang="en-US" sz="28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B.TECH-CSE</a:t>
            </a:r>
            <a:endParaRPr lang="en-US" sz="2800" b="1" i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27764"/>
            <a:ext cx="3934691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966185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133600" cy="4495800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MATLAB TEXT EDITOR</a:t>
            </a:r>
            <a:br>
              <a:rPr lang="en-US" sz="3600" b="1" dirty="0" smtClean="0">
                <a:solidFill>
                  <a:schemeClr val="tx1"/>
                </a:solidFill>
              </a:rPr>
            </a:br>
            <a:r>
              <a:rPr lang="en-US" sz="3600" b="1" dirty="0" smtClean="0">
                <a:solidFill>
                  <a:schemeClr val="tx1"/>
                </a:solidFill>
              </a:rPr>
              <a:t>AS A DEBUGGER</a:t>
            </a:r>
            <a:endParaRPr lang="en-US" sz="3600" b="1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http://www.ieee-uffc.org/ultrasonics/software/Matlab/Lecture8/MATLAB_editor.gif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9" y="0"/>
            <a:ext cx="7093527" cy="510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cse.unl.edu/~sincovec/Matlab/Lesson%2011/Images/Lesson%2011%20Debugging%201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05400"/>
            <a:ext cx="9116291" cy="17179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815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81000" y="152400"/>
            <a:ext cx="2438400" cy="4322618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This shows how the debugger works. By clicking the step button ,you can see the for loop working step by step</a:t>
            </a:r>
            <a:endParaRPr lang="en-US" sz="3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568" y="0"/>
            <a:ext cx="710943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18915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229600" cy="5867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8000" b="1" dirty="0" smtClean="0"/>
              <a:t>        </a:t>
            </a:r>
            <a:r>
              <a:rPr lang="en-US" sz="9600" b="1" dirty="0" smtClean="0"/>
              <a:t>  FILE INPUT/OUTPUT</a:t>
            </a:r>
          </a:p>
          <a:p>
            <a:pPr marL="114300" indent="0">
              <a:buNone/>
            </a:pPr>
            <a:r>
              <a:rPr lang="en-US" sz="9600" b="1" dirty="0" smtClean="0"/>
              <a:t>    IN MATLAB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396814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55" y="27708"/>
            <a:ext cx="9157855" cy="6830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211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34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 smtClean="0">
                <a:solidFill>
                  <a:schemeClr val="tx1"/>
                </a:solidFill>
              </a:rPr>
              <a:t>      WHY MATLAB ?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8077200" cy="48768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EASY TO USE.</a:t>
            </a:r>
          </a:p>
          <a:p>
            <a:r>
              <a:rPr lang="en-US" sz="2800" b="1" dirty="0" smtClean="0"/>
              <a:t>RAPID DEBUGGING OF CODES.</a:t>
            </a:r>
          </a:p>
          <a:p>
            <a:r>
              <a:rPr lang="en-US" sz="2800" b="1" dirty="0" smtClean="0"/>
              <a:t>EFFICIENT MATRIX AND VECTOR CALCULATIONS.</a:t>
            </a:r>
          </a:p>
          <a:p>
            <a:r>
              <a:rPr lang="en-US" sz="2800" b="1" dirty="0" smtClean="0"/>
              <a:t>OBJECT ORIENTED PROGRAMMING.</a:t>
            </a:r>
          </a:p>
          <a:p>
            <a:r>
              <a:rPr lang="en-US" sz="2800" b="1" dirty="0" smtClean="0"/>
              <a:t>EASY CREATION OF SCIENTIFIC AND ENGINEERING GRAPHICS.</a:t>
            </a:r>
          </a:p>
          <a:p>
            <a:r>
              <a:rPr lang="en-US" sz="2800" b="1" dirty="0" smtClean="0"/>
              <a:t>EXTENSIBILITY(TOOLBOXES).</a:t>
            </a:r>
          </a:p>
          <a:p>
            <a:r>
              <a:rPr lang="en-US" sz="2800" b="1" dirty="0" smtClean="0"/>
              <a:t>STRING PROCESSING.</a:t>
            </a:r>
          </a:p>
          <a:p>
            <a:r>
              <a:rPr lang="en-US" sz="2800" b="1" dirty="0" smtClean="0"/>
              <a:t>FILE I/O OPERATIONS.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1483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 smtClean="0">
                <a:solidFill>
                  <a:schemeClr val="tx1"/>
                </a:solidFill>
              </a:rPr>
              <a:t>                USES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MATLAB IS WIDELY USED AS A COMPUTATIONAL TOOL IN SCIENCE AND ENGINEERING ENCOMPASSING THE FIELDS OF PHYSICS,CHEMISTRY,MATH.IT IS USED IN THE RANGE OF APPLICATIONS INCLUDING: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Signal processing and communication.</a:t>
            </a:r>
          </a:p>
          <a:p>
            <a:r>
              <a:rPr lang="en-US" sz="2400" b="1" dirty="0" smtClean="0"/>
              <a:t>Image and video processing.</a:t>
            </a:r>
          </a:p>
          <a:p>
            <a:r>
              <a:rPr lang="en-US" sz="2400" b="1" dirty="0" smtClean="0"/>
              <a:t>Control system.</a:t>
            </a:r>
          </a:p>
          <a:p>
            <a:r>
              <a:rPr lang="en-US" sz="2400" b="1" dirty="0" smtClean="0"/>
              <a:t>Test and Management.</a:t>
            </a:r>
          </a:p>
          <a:p>
            <a:r>
              <a:rPr lang="en-US" sz="2400" b="1" dirty="0" smtClean="0"/>
              <a:t>Computational Finance.</a:t>
            </a:r>
          </a:p>
          <a:p>
            <a:r>
              <a:rPr lang="en-US" sz="2400" b="1" dirty="0" smtClean="0"/>
              <a:t>Computational Biology.</a:t>
            </a:r>
            <a:endParaRPr lang="en-US" sz="2400" b="1" dirty="0"/>
          </a:p>
        </p:txBody>
      </p:sp>
      <p:pic>
        <p:nvPicPr>
          <p:cNvPr id="6" name="Picture 5" descr="http://www.solutions4u-asia.com/TRG/TRG13/SignalProcB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891" y="3460635"/>
            <a:ext cx="2819400" cy="1496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https://www.ceremade.dauphine.fr/~peyre/teaching/wavelets/images/wavelet_tour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715" y="5071369"/>
            <a:ext cx="2026285" cy="177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http://in.mathworks.com/cmsimages/64627_wl_cb_fig2_wl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4957330"/>
            <a:ext cx="2421255" cy="1914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647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 smtClean="0">
                <a:solidFill>
                  <a:schemeClr val="tx1"/>
                </a:solidFill>
              </a:rPr>
              <a:t>     DISADVANTAGES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800600"/>
          </a:xfrm>
        </p:spPr>
        <p:txBody>
          <a:bodyPr>
            <a:normAutofit fontScale="92500"/>
          </a:bodyPr>
          <a:lstStyle/>
          <a:p>
            <a:pPr lvl="0"/>
            <a:r>
              <a:rPr lang="en-US" sz="3200" b="1" dirty="0"/>
              <a:t>It uses a large amount of memory and on slow computers it is very hard to use.</a:t>
            </a:r>
          </a:p>
          <a:p>
            <a:pPr lvl="0"/>
            <a:r>
              <a:rPr lang="en-US" sz="3200" b="1" dirty="0"/>
              <a:t>It sits “on top” of Windows, getting as much CPU time as Windows allows it to have. This makes real-time applications very complicated.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1026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512314"/>
            <a:ext cx="3124200" cy="358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50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smtClean="0">
                <a:solidFill>
                  <a:schemeClr val="tx1"/>
                </a:solidFill>
              </a:rPr>
              <a:t>           MY VIEW</a:t>
            </a:r>
            <a:endParaRPr lang="en-US" sz="6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8001000" cy="56388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b="1" dirty="0"/>
              <a:t>According to me, I felt it somewhat similar like shell programming </a:t>
            </a:r>
            <a:r>
              <a:rPr lang="en-US" sz="2800" b="1" dirty="0" smtClean="0"/>
              <a:t>in </a:t>
            </a:r>
            <a:r>
              <a:rPr lang="en-US" sz="2800" b="1" dirty="0" err="1" smtClean="0"/>
              <a:t>unix</a:t>
            </a:r>
            <a:r>
              <a:rPr lang="en-US" sz="2800" b="1" dirty="0" smtClean="0"/>
              <a:t>/</a:t>
            </a:r>
            <a:r>
              <a:rPr lang="en-US" sz="2800" b="1" dirty="0" err="1" smtClean="0"/>
              <a:t>linux</a:t>
            </a:r>
            <a:r>
              <a:rPr lang="en-US" sz="2800" b="1" dirty="0" smtClean="0"/>
              <a:t> in </a:t>
            </a:r>
            <a:r>
              <a:rPr lang="en-US" sz="2800" b="1" dirty="0"/>
              <a:t>various ways</a:t>
            </a:r>
            <a:r>
              <a:rPr lang="en-US" sz="2800" b="1" dirty="0" smtClean="0"/>
              <a:t>:</a:t>
            </a:r>
          </a:p>
          <a:p>
            <a:endParaRPr lang="en-US" sz="2800" b="1" dirty="0"/>
          </a:p>
          <a:p>
            <a:r>
              <a:rPr lang="en-US" sz="2800" b="1" dirty="0"/>
              <a:t>*  It has a command window just as we have our shell prompt in </a:t>
            </a:r>
            <a:r>
              <a:rPr lang="en-US" sz="2800" b="1" dirty="0" err="1"/>
              <a:t>linux</a:t>
            </a:r>
            <a:r>
              <a:rPr lang="en-US" sz="2800" b="1" dirty="0"/>
              <a:t>/</a:t>
            </a:r>
            <a:r>
              <a:rPr lang="en-US" sz="2800" b="1" dirty="0" err="1"/>
              <a:t>unix</a:t>
            </a:r>
            <a:r>
              <a:rPr lang="en-US" sz="2800" b="1" dirty="0"/>
              <a:t>.</a:t>
            </a:r>
          </a:p>
          <a:p>
            <a:r>
              <a:rPr lang="en-US" sz="2800" b="1" dirty="0"/>
              <a:t>*  It has an editor to type functions or to make files as we have in VI editor.</a:t>
            </a:r>
          </a:p>
          <a:p>
            <a:r>
              <a:rPr lang="en-US" sz="2800" b="1" dirty="0" smtClean="0"/>
              <a:t>*It has many commands like </a:t>
            </a:r>
            <a:r>
              <a:rPr lang="en-US" sz="2800" b="1" dirty="0" err="1" smtClean="0"/>
              <a:t>pwd,cd</a:t>
            </a:r>
            <a:r>
              <a:rPr lang="en-US" sz="2800" b="1" dirty="0" smtClean="0"/>
              <a:t> somewhat similar to shell programming in </a:t>
            </a:r>
            <a:r>
              <a:rPr lang="en-US" sz="2800" b="1" dirty="0" err="1" smtClean="0"/>
              <a:t>linux</a:t>
            </a:r>
            <a:r>
              <a:rPr lang="en-US" sz="2800" b="1" dirty="0" smtClean="0"/>
              <a:t>/</a:t>
            </a:r>
            <a:r>
              <a:rPr lang="en-US" sz="2800" b="1" dirty="0" err="1" smtClean="0"/>
              <a:t>unix</a:t>
            </a:r>
            <a:r>
              <a:rPr lang="en-US" sz="2800" b="1" dirty="0" smtClean="0"/>
              <a:t>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7032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95600"/>
            <a:ext cx="7620000" cy="1143000"/>
          </a:xfrm>
        </p:spPr>
        <p:txBody>
          <a:bodyPr/>
          <a:lstStyle/>
          <a:p>
            <a:r>
              <a:rPr lang="en-US" sz="8800" b="1" dirty="0" smtClean="0">
                <a:solidFill>
                  <a:schemeClr val="tx1"/>
                </a:solidFill>
              </a:rPr>
              <a:t> Thank you</a:t>
            </a:r>
            <a:endParaRPr lang="en-US" sz="8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2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429000" cy="6126162"/>
          </a:xfrm>
        </p:spPr>
        <p:txBody>
          <a:bodyPr/>
          <a:lstStyle/>
          <a:p>
            <a:r>
              <a:rPr lang="en-US" sz="3600" dirty="0" smtClean="0"/>
              <a:t>MATLAB IS  </a:t>
            </a:r>
            <a:r>
              <a:rPr lang="en-US" sz="3600" smtClean="0"/>
              <a:t>A FOURTH </a:t>
            </a:r>
            <a:r>
              <a:rPr lang="en-US" sz="3600" dirty="0" smtClean="0"/>
              <a:t>GENERATION PROGRAMMING LANGUAGE DEVELOPED BY MATHWORKS.</a:t>
            </a:r>
            <a:endParaRPr lang="en-US" sz="3600" dirty="0"/>
          </a:p>
        </p:txBody>
      </p:sp>
      <p:pic>
        <p:nvPicPr>
          <p:cNvPr id="3" name="Picture 2" descr="http://www.matlabtips.com/wp-content/uploads/2015/03/matlab_symbolic_calculation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0"/>
            <a:ext cx="52578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4232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886200" cy="6430962"/>
          </a:xfrm>
        </p:spPr>
        <p:txBody>
          <a:bodyPr/>
          <a:lstStyle/>
          <a:p>
            <a:r>
              <a:rPr lang="en-US" sz="6600" b="1" dirty="0" smtClean="0">
                <a:solidFill>
                  <a:schemeClr val="tx1"/>
                </a:solidFill>
              </a:rPr>
              <a:t>HISTORY</a:t>
            </a:r>
            <a:br>
              <a:rPr lang="en-US" sz="6600" b="1" dirty="0" smtClean="0">
                <a:solidFill>
                  <a:schemeClr val="tx1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Cleve </a:t>
            </a:r>
            <a:r>
              <a:rPr lang="en-US" sz="3600" dirty="0" err="1" smtClean="0"/>
              <a:t>Moller,the</a:t>
            </a:r>
            <a:r>
              <a:rPr lang="en-US" sz="3600" dirty="0" smtClean="0"/>
              <a:t> chairman of the computer science department</a:t>
            </a:r>
            <a:br>
              <a:rPr lang="en-US" sz="3600" dirty="0" smtClean="0"/>
            </a:br>
            <a:r>
              <a:rPr lang="en-US" sz="3600" dirty="0" smtClean="0"/>
              <a:t>at the University of New </a:t>
            </a:r>
            <a:r>
              <a:rPr lang="en-US" sz="3600" dirty="0" err="1" smtClean="0"/>
              <a:t>Mexico,started</a:t>
            </a:r>
            <a:r>
              <a:rPr lang="en-US" sz="3600" dirty="0" smtClean="0"/>
              <a:t> developing </a:t>
            </a:r>
            <a:r>
              <a:rPr lang="en-US" sz="3600" dirty="0" err="1" smtClean="0"/>
              <a:t>Matlab</a:t>
            </a:r>
            <a:r>
              <a:rPr lang="en-US" sz="3600" dirty="0" smtClean="0"/>
              <a:t> in late 1970s.</a:t>
            </a:r>
            <a:endParaRPr lang="en-US" sz="3600" dirty="0"/>
          </a:p>
        </p:txBody>
      </p:sp>
      <p:pic>
        <p:nvPicPr>
          <p:cNvPr id="4" name="Content Placeholder 3" descr="https://i.embed.ly/1/display/resize?key=1e6a1a1efdb011df84894040444cdc60&amp;url=http%3A%2F%2Fpbs.twimg.com%2Fmedia%2FCIRG9OsWwAArH9P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326" y="0"/>
            <a:ext cx="4412673" cy="487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File:Mathworks Natick MA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843665"/>
            <a:ext cx="4419600" cy="20281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013202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458200" cy="6858000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pPr marL="114300" indent="0">
              <a:buNone/>
            </a:pPr>
            <a:r>
              <a:rPr lang="en-US" sz="6600" b="1" dirty="0" smtClean="0">
                <a:effectLst>
                  <a:outerShdw blurRad="50800" algn="tl">
                    <a:srgbClr val="000000"/>
                  </a:outerShdw>
                </a:effectLst>
              </a:rPr>
              <a:t>          </a:t>
            </a:r>
            <a:r>
              <a:rPr lang="en-US" sz="8500" b="1" dirty="0" smtClean="0">
                <a:effectLst>
                  <a:outerShdw blurRad="50800" algn="tl">
                    <a:srgbClr val="000000"/>
                  </a:outerShdw>
                </a:effectLst>
              </a:rPr>
              <a:t>KEY FEATURES</a:t>
            </a:r>
          </a:p>
          <a:p>
            <a:r>
              <a:rPr lang="en-US" sz="3200" b="1" dirty="0" smtClean="0"/>
              <a:t>Interactive </a:t>
            </a:r>
            <a:r>
              <a:rPr lang="en-US" sz="3200" b="1" dirty="0"/>
              <a:t>environment for iterative exploration, design, and problem solving</a:t>
            </a:r>
          </a:p>
          <a:p>
            <a:pPr lvl="0"/>
            <a:r>
              <a:rPr lang="en-US" sz="3200" b="1" dirty="0"/>
              <a:t>Mathematical functions for linear algebra, statistics, Fourier analysis, filtering, optimization, numerical integration, and solving ordinary differential equations</a:t>
            </a:r>
          </a:p>
          <a:p>
            <a:pPr lvl="0"/>
            <a:r>
              <a:rPr lang="en-US" sz="3200" b="1" dirty="0"/>
              <a:t>Built-in graphics for visualizing data and tools for creating custom plots</a:t>
            </a:r>
          </a:p>
          <a:p>
            <a:pPr lvl="0"/>
            <a:r>
              <a:rPr lang="en-US" sz="3200" b="1" dirty="0"/>
              <a:t>Development tools for improving code quality and maintainability and maximizing performance</a:t>
            </a:r>
          </a:p>
          <a:p>
            <a:pPr lvl="0"/>
            <a:r>
              <a:rPr lang="en-US" sz="3200" b="1" dirty="0"/>
              <a:t>Tools for building applications with custom graphical interfaces</a:t>
            </a:r>
          </a:p>
          <a:p>
            <a:pPr lvl="0"/>
            <a:r>
              <a:rPr lang="en-US" sz="3200" b="1" dirty="0"/>
              <a:t>Functions for integrating MATLAB based algorithms with external applications and languages such as C, Java, .NET, and Microsoft Excel.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0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2" y="0"/>
            <a:ext cx="7620000" cy="1143000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  MATLAB WORK ENVIRONMENT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3" y="1284330"/>
            <a:ext cx="9123218" cy="557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557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895600" cy="68580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IN MATRIX CALCULATIONS</a:t>
            </a:r>
            <a:br>
              <a:rPr lang="en-US" sz="3200" b="1" dirty="0" smtClean="0">
                <a:solidFill>
                  <a:schemeClr val="tx1"/>
                </a:solidFill>
              </a:rPr>
            </a:br>
            <a:r>
              <a:rPr lang="en-US" sz="3200" b="1" dirty="0" smtClean="0">
                <a:solidFill>
                  <a:schemeClr val="tx1"/>
                </a:solidFill>
              </a:rPr>
              <a:t>THERE ARE LOOPS WORKING BEHIND.</a:t>
            </a:r>
            <a:br>
              <a:rPr lang="en-US" sz="3200" b="1" dirty="0" smtClean="0">
                <a:solidFill>
                  <a:schemeClr val="tx1"/>
                </a:solidFill>
              </a:rPr>
            </a:br>
            <a:r>
              <a:rPr lang="en-US" sz="3200" b="1" dirty="0" smtClean="0">
                <a:solidFill>
                  <a:schemeClr val="tx1"/>
                </a:solidFill>
              </a:rPr>
              <a:t/>
            </a:r>
            <a:br>
              <a:rPr lang="en-US" sz="3200" b="1" dirty="0" smtClean="0">
                <a:solidFill>
                  <a:schemeClr val="tx1"/>
                </a:solidFill>
              </a:rPr>
            </a:br>
            <a:r>
              <a:rPr lang="en-US" sz="3200" b="1" dirty="0" smtClean="0">
                <a:solidFill>
                  <a:schemeClr val="tx1"/>
                </a:solidFill>
              </a:rPr>
              <a:t>MATLAB DOES IT ITSELF.</a:t>
            </a:r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993" y="228600"/>
            <a:ext cx="6327007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503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2316162"/>
          </a:xfrm>
        </p:spPr>
        <p:txBody>
          <a:bodyPr/>
          <a:lstStyle/>
          <a:p>
            <a:r>
              <a:rPr lang="en-US" sz="5400" b="1" dirty="0" smtClean="0">
                <a:solidFill>
                  <a:schemeClr val="tx1"/>
                </a:solidFill>
              </a:rPr>
              <a:t>FUNCTIONS &amp; Use of </a:t>
            </a:r>
            <a:r>
              <a:rPr lang="en-US" sz="5400" b="1" dirty="0" err="1" smtClean="0">
                <a:solidFill>
                  <a:schemeClr val="tx1"/>
                </a:solidFill>
              </a:rPr>
              <a:t>fuction</a:t>
            </a:r>
            <a:r>
              <a:rPr lang="en-US" sz="5400" b="1" dirty="0" smtClean="0">
                <a:solidFill>
                  <a:schemeClr val="tx1"/>
                </a:solidFill>
              </a:rPr>
              <a:t> returning argument</a:t>
            </a:r>
            <a:endParaRPr lang="en-US" sz="5400" b="1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274" y="3429000"/>
            <a:ext cx="9213273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430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3048000" cy="6858000"/>
          </a:xfrm>
        </p:spPr>
        <p:txBody>
          <a:bodyPr>
            <a:normAutofit/>
          </a:bodyPr>
          <a:lstStyle/>
          <a:p>
            <a:r>
              <a:rPr lang="en-US" sz="3000" b="1" dirty="0" err="1" smtClean="0"/>
              <a:t>Matlab</a:t>
            </a:r>
            <a:r>
              <a:rPr lang="en-US" sz="3000" b="1" dirty="0" smtClean="0"/>
              <a:t> follows the concept of Logical Indexing.</a:t>
            </a:r>
          </a:p>
          <a:p>
            <a:r>
              <a:rPr lang="en-US" sz="3000" b="1" dirty="0" smtClean="0"/>
              <a:t>Logical indexing finds out the values less than zero and updates them.</a:t>
            </a:r>
          </a:p>
          <a:p>
            <a:r>
              <a:rPr lang="en-US" sz="3000" b="1" dirty="0" smtClean="0"/>
              <a:t>Example of logical indexing shown:</a:t>
            </a:r>
            <a:endParaRPr lang="en-US" sz="3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189" y="1905000"/>
            <a:ext cx="5944811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019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458200" cy="68580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b="1" dirty="0"/>
              <a:t>The precedence rules for MATLAB operators are shown in this list, ordered from highest precedence level to lowest precedence level:</a:t>
            </a:r>
          </a:p>
          <a:p>
            <a:pPr lvl="0"/>
            <a:r>
              <a:rPr lang="en-US" dirty="0"/>
              <a:t>Parentheses ()</a:t>
            </a:r>
          </a:p>
          <a:p>
            <a:pPr lvl="0"/>
            <a:r>
              <a:rPr lang="en-US" dirty="0"/>
              <a:t>Transpose (.'), power (.^), complex conjugate transpose ('), matrix power (^)</a:t>
            </a:r>
          </a:p>
          <a:p>
            <a:pPr lvl="0"/>
            <a:r>
              <a:rPr lang="en-US" dirty="0"/>
              <a:t>Unary plus (+), unary minus (-), logical negation (~)</a:t>
            </a:r>
          </a:p>
          <a:p>
            <a:pPr lvl="0"/>
            <a:r>
              <a:rPr lang="en-US" dirty="0"/>
              <a:t>Multiplication (.*), right division (./), left division (.\), matrix multiplication (*), matrix right division (/), matrix left division (\)</a:t>
            </a:r>
          </a:p>
          <a:p>
            <a:pPr lvl="0"/>
            <a:r>
              <a:rPr lang="en-US" dirty="0"/>
              <a:t>Addition (+), subtraction (-)</a:t>
            </a:r>
          </a:p>
          <a:p>
            <a:pPr lvl="0"/>
            <a:r>
              <a:rPr lang="en-US" dirty="0"/>
              <a:t>Colon operator (:)</a:t>
            </a:r>
          </a:p>
          <a:p>
            <a:pPr lvl="0"/>
            <a:r>
              <a:rPr lang="en-US" dirty="0"/>
              <a:t>Less than (&lt;), less than or equal to (&lt;=), greater than (&gt;), greater than or equal to (&gt;=), equal to (==), not equal to (~=)</a:t>
            </a:r>
          </a:p>
          <a:p>
            <a:pPr lvl="0"/>
            <a:r>
              <a:rPr lang="en-US" dirty="0"/>
              <a:t>Element-wise AND (&amp;)</a:t>
            </a:r>
          </a:p>
          <a:p>
            <a:pPr lvl="0"/>
            <a:r>
              <a:rPr lang="en-US" dirty="0"/>
              <a:t>Element-wise OR (|)</a:t>
            </a:r>
          </a:p>
          <a:p>
            <a:pPr lvl="0"/>
            <a:r>
              <a:rPr lang="en-US" dirty="0"/>
              <a:t>Short-circuit AND (&amp;&amp;)</a:t>
            </a:r>
          </a:p>
          <a:p>
            <a:pPr lvl="0"/>
            <a:r>
              <a:rPr lang="en-US" dirty="0"/>
              <a:t>Short-circuit OR (||)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67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435</TotalTime>
  <Words>421</Words>
  <Application>Microsoft Office PowerPoint</Application>
  <PresentationFormat>On-screen Show (4:3)</PresentationFormat>
  <Paragraphs>66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Adjacency</vt:lpstr>
      <vt:lpstr>PowerPoint Presentation</vt:lpstr>
      <vt:lpstr>MATLAB IS  A FOURTH GENERATION PROGRAMMING LANGUAGE DEVELOPED BY MATHWORKS.</vt:lpstr>
      <vt:lpstr>HISTORY  Cleve Moller,the chairman of the computer science department at the University of New Mexico,started developing Matlab in late 1970s.</vt:lpstr>
      <vt:lpstr>PowerPoint Presentation</vt:lpstr>
      <vt:lpstr>  MATLAB WORK ENVIRONMENT</vt:lpstr>
      <vt:lpstr>IN MATRIX CALCULATIONS THERE ARE LOOPS WORKING BEHIND.  MATLAB DOES IT ITSELF.</vt:lpstr>
      <vt:lpstr>FUNCTIONS &amp; Use of fuction returning argument</vt:lpstr>
      <vt:lpstr>PowerPoint Presentation</vt:lpstr>
      <vt:lpstr>PowerPoint Presentation</vt:lpstr>
      <vt:lpstr>MATLAB TEXT EDITOR AS A DEBUGGER</vt:lpstr>
      <vt:lpstr>PowerPoint Presentation</vt:lpstr>
      <vt:lpstr>PowerPoint Presentation</vt:lpstr>
      <vt:lpstr>PowerPoint Presentation</vt:lpstr>
      <vt:lpstr>PowerPoint Presentation</vt:lpstr>
      <vt:lpstr>      WHY MATLAB ?</vt:lpstr>
      <vt:lpstr>                USES</vt:lpstr>
      <vt:lpstr>     DISADVANTAGES</vt:lpstr>
      <vt:lpstr>           MY VIEW</vt:lpstr>
      <vt:lpstr>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</dc:creator>
  <cp:lastModifiedBy>Hello</cp:lastModifiedBy>
  <cp:revision>25</cp:revision>
  <dcterms:created xsi:type="dcterms:W3CDTF">2015-10-12T16:07:29Z</dcterms:created>
  <dcterms:modified xsi:type="dcterms:W3CDTF">2016-09-18T10:00:18Z</dcterms:modified>
</cp:coreProperties>
</file>