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6"/>
  </p:notesMasterIdLst>
  <p:sldIdLst>
    <p:sldId id="256" r:id="rId2"/>
    <p:sldId id="272" r:id="rId3"/>
    <p:sldId id="257" r:id="rId4"/>
    <p:sldId id="258" r:id="rId5"/>
    <p:sldId id="284" r:id="rId6"/>
    <p:sldId id="288" r:id="rId7"/>
    <p:sldId id="289" r:id="rId8"/>
    <p:sldId id="290" r:id="rId9"/>
    <p:sldId id="283" r:id="rId10"/>
    <p:sldId id="287" r:id="rId11"/>
    <p:sldId id="291" r:id="rId12"/>
    <p:sldId id="292" r:id="rId13"/>
    <p:sldId id="286"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70102E6-1096-4DDC-B15C-9DA8E17B9D22}">
          <p14:sldIdLst>
            <p14:sldId id="256"/>
            <p14:sldId id="272"/>
            <p14:sldId id="257"/>
            <p14:sldId id="258"/>
            <p14:sldId id="284"/>
            <p14:sldId id="288"/>
            <p14:sldId id="289"/>
            <p14:sldId id="290"/>
            <p14:sldId id="283"/>
            <p14:sldId id="287"/>
            <p14:sldId id="291"/>
            <p14:sldId id="292"/>
            <p14:sldId id="286"/>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6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41" autoAdjust="0"/>
  </p:normalViewPr>
  <p:slideViewPr>
    <p:cSldViewPr snapToGrid="0">
      <p:cViewPr varScale="1">
        <p:scale>
          <a:sx n="78" d="100"/>
          <a:sy n="78" d="100"/>
        </p:scale>
        <p:origin x="389" y="77"/>
      </p:cViewPr>
      <p:guideLst>
        <p:guide orient="horz" pos="2160"/>
        <p:guide pos="3840"/>
      </p:guideLst>
    </p:cSldViewPr>
  </p:slideViewPr>
  <p:outlineViewPr>
    <p:cViewPr>
      <p:scale>
        <a:sx n="33" d="100"/>
        <a:sy n="33" d="100"/>
      </p:scale>
      <p:origin x="0" y="-8002"/>
    </p:cViewPr>
  </p:outlineViewPr>
  <p:notesTextViewPr>
    <p:cViewPr>
      <p:scale>
        <a:sx n="1" d="1"/>
        <a:sy n="1" d="1"/>
      </p:scale>
      <p:origin x="0" y="0"/>
    </p:cViewPr>
  </p:notesTextViewPr>
  <p:sorterViewPr>
    <p:cViewPr>
      <p:scale>
        <a:sx n="100" d="100"/>
        <a:sy n="100" d="100"/>
      </p:scale>
      <p:origin x="0" y="22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676CE-3F25-45A3-AFE0-85FCD8AD8A47}"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68CBB-A2B1-4C70-B97E-4F9A854B8BDD}" type="slidenum">
              <a:rPr lang="en-IN" smtClean="0"/>
              <a:t>‹#›</a:t>
            </a:fld>
            <a:endParaRPr lang="en-IN"/>
          </a:p>
        </p:txBody>
      </p:sp>
    </p:spTree>
    <p:extLst>
      <p:ext uri="{BB962C8B-B14F-4D97-AF65-F5344CB8AC3E}">
        <p14:creationId xmlns:p14="http://schemas.microsoft.com/office/powerpoint/2010/main" val="146078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568CBB-A2B1-4C70-B97E-4F9A854B8BDD}" type="slidenum">
              <a:rPr lang="en-IN" smtClean="0"/>
              <a:t>3</a:t>
            </a:fld>
            <a:endParaRPr lang="en-IN"/>
          </a:p>
        </p:txBody>
      </p:sp>
    </p:spTree>
    <p:extLst>
      <p:ext uri="{BB962C8B-B14F-4D97-AF65-F5344CB8AC3E}">
        <p14:creationId xmlns:p14="http://schemas.microsoft.com/office/powerpoint/2010/main" val="31545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568CBB-A2B1-4C70-B97E-4F9A854B8BDD}" type="slidenum">
              <a:rPr lang="en-IN" smtClean="0"/>
              <a:t>9</a:t>
            </a:fld>
            <a:endParaRPr lang="en-IN"/>
          </a:p>
        </p:txBody>
      </p:sp>
    </p:spTree>
    <p:extLst>
      <p:ext uri="{BB962C8B-B14F-4D97-AF65-F5344CB8AC3E}">
        <p14:creationId xmlns:p14="http://schemas.microsoft.com/office/powerpoint/2010/main" val="2579161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E2EEC0-CFF6-4B49-82FB-C98FDC257095}"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229503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53F642-C0BB-4881-A584-3E4FA87C7354}"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30650136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53F642-C0BB-4881-A584-3E4FA87C7354}"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136522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53F642-C0BB-4881-A584-3E4FA87C7354}"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231954335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53F642-C0BB-4881-A584-3E4FA87C7354}"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361313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53F642-C0BB-4881-A584-3E4FA87C7354}"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1658684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15802-4A66-462C-8A70-CD74DABFA9F9}"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3730560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83DEA-709B-4FD7-9F3B-E4BF864C018A}"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204219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C351E-1CE3-47F0-84F7-ACC834413CA1}"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7262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85B57-1237-454E-BC3C-2A2A852B1165}" type="datetime1">
              <a:rPr lang="en-IN" smtClean="0"/>
              <a:t>30-04-2024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405203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17F518-F37A-4939-A380-65838253C171}" type="datetime1">
              <a:rPr lang="en-IN" smtClean="0"/>
              <a:t>30-04-2024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311409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DBB0F-51C7-482F-8C24-F85F71FC3A65}" type="datetime1">
              <a:rPr lang="en-IN" smtClean="0"/>
              <a:t>30-04-2024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304280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DF2E3-7776-4BB7-B3EC-FC3652A3C693}" type="datetime1">
              <a:rPr lang="en-IN" smtClean="0"/>
              <a:t>30-04-2024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315915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6F85F-DC32-4A77-B1FB-814DDCEA811E}" type="datetime1">
              <a:rPr lang="en-IN" smtClean="0"/>
              <a:t>30-04-2024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182754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619BD-94CF-430D-8E54-581C0D79E807}" type="datetime1">
              <a:rPr lang="en-IN" smtClean="0"/>
              <a:t>30-04-2024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355616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BD0083-83F2-43D0-860A-4051B9A8A71D}" type="datetime1">
              <a:rPr lang="en-IN" smtClean="0"/>
              <a:t>30-04-2024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51CA0-A245-4268-8B8A-E19E225A59C4}" type="slidenum">
              <a:rPr lang="en-US" smtClean="0"/>
              <a:t>‹#›</a:t>
            </a:fld>
            <a:endParaRPr lang="en-US"/>
          </a:p>
        </p:txBody>
      </p:sp>
    </p:spTree>
    <p:extLst>
      <p:ext uri="{BB962C8B-B14F-4D97-AF65-F5344CB8AC3E}">
        <p14:creationId xmlns:p14="http://schemas.microsoft.com/office/powerpoint/2010/main" val="56579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53F642-C0BB-4881-A584-3E4FA87C7354}" type="datetime1">
              <a:rPr lang="en-IN" smtClean="0"/>
              <a:t>30-04-2024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951CA0-A245-4268-8B8A-E19E225A59C4}" type="slidenum">
              <a:rPr lang="en-US" smtClean="0"/>
              <a:t>‹#›</a:t>
            </a:fld>
            <a:endParaRPr lang="en-US"/>
          </a:p>
        </p:txBody>
      </p:sp>
    </p:spTree>
    <p:extLst>
      <p:ext uri="{BB962C8B-B14F-4D97-AF65-F5344CB8AC3E}">
        <p14:creationId xmlns:p14="http://schemas.microsoft.com/office/powerpoint/2010/main" val="336044491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989935" y="2191920"/>
            <a:ext cx="10212129"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ko-KR" sz="1600" dirty="0">
                <a:ln w="22225">
                  <a:solidFill>
                    <a:srgbClr val="A6B727"/>
                  </a:solidFill>
                  <a:prstDash val="solid"/>
                </a:ln>
                <a:solidFill>
                  <a:srgbClr val="DF5327"/>
                </a:solidFill>
                <a:latin typeface="Times New Roman" panose="02020603050405020304" pitchFamily="18" charset="0"/>
                <a:ea typeface="Batang" panose="02030600000101010101" pitchFamily="18" charset="-127"/>
                <a:cs typeface="Times New Roman" panose="02020603050405020304" pitchFamily="18" charset="0"/>
              </a:rPr>
              <a:t> An  Internship  Presentation  On</a:t>
            </a:r>
            <a:endParaRPr kumimoji="0" lang="en-US" altLang="ko-KR" sz="1600" b="0" i="0" u="none" strike="noStrike" kern="1200" cap="none" spc="0" normalizeH="0" baseline="0" noProof="0" dirty="0">
              <a:ln w="22225">
                <a:solidFill>
                  <a:srgbClr val="A6B727"/>
                </a:solidFill>
                <a:prstDash val="solid"/>
              </a:ln>
              <a:solidFill>
                <a:srgbClr val="A6B727">
                  <a:lumMod val="40000"/>
                  <a:lumOff val="60000"/>
                </a:srgbClr>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ko-KR" sz="2800" b="1" i="0" u="none" strike="noStrike" kern="1200" cap="none" spc="0" normalizeH="0" baseline="0" noProof="0" dirty="0">
                <a:ln>
                  <a:noFill/>
                </a:ln>
                <a:solidFill>
                  <a:srgbClr val="C00000"/>
                </a:solidFill>
                <a:effectLst>
                  <a:outerShdw blurRad="38100" dist="25400" dir="5400000" algn="ctr" rotWithShape="0">
                    <a:srgbClr val="6E747A">
                      <a:alpha val="43000"/>
                    </a:srgbClr>
                  </a:outerShdw>
                </a:effectLst>
                <a:uLnTx/>
                <a:uFillTx/>
                <a:latin typeface="Century Gothic" panose="020B0502020202020204"/>
                <a:cs typeface="+mn-cs"/>
              </a:rPr>
              <a:t>“</a:t>
            </a:r>
            <a:r>
              <a:rPr kumimoji="0" lang="en-US" altLang="ko-KR" sz="2800" b="1" i="0" u="none" strike="noStrike" kern="1200" cap="none" spc="0" normalizeH="0" baseline="0" noProof="0" dirty="0">
                <a:ln>
                  <a:noFill/>
                </a:ln>
                <a:solidFill>
                  <a:srgbClr val="C00000"/>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 OBJECT DETECTION FOR BLIND PERSONS –BLIND VISION SYSTEM USING ML</a:t>
            </a:r>
            <a:r>
              <a:rPr kumimoji="0" lang="en-US" altLang="ko-KR" sz="2800" b="0" i="0" u="none" strike="noStrike" kern="1200" cap="none" spc="0" normalizeH="0" baseline="0" noProof="0" dirty="0">
                <a:ln>
                  <a:noFill/>
                </a:ln>
                <a:solidFill>
                  <a:srgbClr val="C00000"/>
                </a:solidFill>
                <a:effectLst>
                  <a:outerShdw blurRad="38100" dist="25400" dir="5400000" algn="ctr" rotWithShape="0">
                    <a:srgbClr val="6E747A">
                      <a:alpha val="43000"/>
                    </a:srgbClr>
                  </a:outerShdw>
                </a:effectLst>
                <a:uLnTx/>
                <a:uFillTx/>
                <a:latin typeface="Century Gothic" panose="020B0502020202020204"/>
                <a:cs typeface="+mn-cs"/>
              </a:rPr>
              <a:t>”</a:t>
            </a:r>
            <a:r>
              <a:rPr kumimoji="0" lang="en-US" altLang="ko-KR" sz="2800" b="0" i="0" u="none" strike="noStrike" kern="1200" cap="none" spc="0" normalizeH="0" baseline="0" noProof="0" dirty="0">
                <a:ln>
                  <a:noFill/>
                </a:ln>
                <a:solidFill>
                  <a:srgbClr val="C00000"/>
                </a:solidFill>
                <a:effectLst/>
                <a:uLnTx/>
                <a:uFillTx/>
                <a:latin typeface="Century Gothic" panose="020B0502020202020204"/>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ko-KR" sz="9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cs typeface="Times New Roman" panose="02020603050405020304" pitchFamily="18" charset="0"/>
              <a:sym typeface="+mn-ea"/>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srgbClr val="000000">
                    <a:lumMod val="85000"/>
                    <a:lumOff val="15000"/>
                  </a:srgbClr>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cs typeface="Times New Roman" panose="02020603050405020304" pitchFamily="18" charset="0"/>
                <a:sym typeface="+mn-ea"/>
              </a:rPr>
              <a:t>BACHELOR OF ENGINEERING </a:t>
            </a:r>
            <a:endParaRPr kumimoji="0" lang="en-US" altLang="ko-KR" sz="1800" b="0" i="0" u="none" strike="noStrike" kern="1200" cap="none" spc="0" normalizeH="0" baseline="0" noProof="0" dirty="0">
              <a:ln>
                <a:noFill/>
              </a:ln>
              <a:solidFill>
                <a:srgbClr val="000000">
                  <a:lumMod val="85000"/>
                  <a:lumOff val="15000"/>
                </a:srgbClr>
              </a:solidFill>
              <a:effectLst>
                <a:outerShdw blurRad="38100" dist="38100" dir="2700000" algn="tl">
                  <a:srgbClr val="000000">
                    <a:alpha val="43137"/>
                  </a:srgbClr>
                </a:outerShdw>
              </a:effectLst>
              <a:uLnTx/>
              <a:uFillTx/>
              <a:latin typeface="Century Gothic" panose="020B0502020202020204"/>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srgbClr val="000000">
                    <a:lumMod val="85000"/>
                    <a:lumOff val="15000"/>
                  </a:srgbClr>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cs typeface="Times New Roman" panose="02020603050405020304" pitchFamily="18" charset="0"/>
                <a:sym typeface="+mn-ea"/>
              </a:rPr>
              <a:t>IN</a:t>
            </a:r>
            <a:endParaRPr kumimoji="0" lang="en-US" altLang="ko-KR" sz="1800" b="1" i="0" u="none" strike="noStrike" kern="1200" cap="none" spc="0" normalizeH="0" baseline="0" noProof="0" dirty="0">
              <a:ln>
                <a:noFill/>
              </a:ln>
              <a:solidFill>
                <a:srgbClr val="000000">
                  <a:lumMod val="85000"/>
                  <a:lumOff val="15000"/>
                </a:srgbClr>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srgbClr val="000000">
                    <a:lumMod val="85000"/>
                    <a:lumOff val="15000"/>
                  </a:srgbClr>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cs typeface="Times New Roman" panose="02020603050405020304" pitchFamily="18" charset="0"/>
                <a:sym typeface="+mn-ea"/>
              </a:rPr>
              <a:t>ELECTRONICS AND COMMUNICATION ENGINEERING</a:t>
            </a:r>
            <a:endParaRPr kumimoji="0" lang="en-US" altLang="ko-KR" sz="1800" b="1" i="0" u="none" strike="noStrike" kern="1200" cap="none" spc="0" normalizeH="0" baseline="0" noProof="0" dirty="0">
              <a:ln>
                <a:noFill/>
              </a:ln>
              <a:solidFill>
                <a:srgbClr val="000000">
                  <a:lumMod val="85000"/>
                  <a:lumOff val="15000"/>
                </a:srgbClr>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ko-KR" sz="18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p:cNvSpPr txBox="1"/>
          <p:nvPr/>
        </p:nvSpPr>
        <p:spPr>
          <a:xfrm>
            <a:off x="2730276" y="107950"/>
            <a:ext cx="7673254" cy="1892826"/>
          </a:xfrm>
          <a:prstGeom prst="rect">
            <a:avLst/>
          </a:prstGeom>
          <a:noFill/>
        </p:spPr>
        <p:txBody>
          <a:bodyPr wrap="square">
            <a:spAutoFit/>
          </a:bodyPr>
          <a:lstStyle/>
          <a:p>
            <a:pPr marL="0" marR="0" lvl="0" indent="0" algn="ctr" defTabSz="457200" rtl="0" eaLnBrk="1" fontAlgn="auto" latinLnBrk="0" hangingPunct="1">
              <a:lnSpc>
                <a:spcPct val="115000"/>
              </a:lnSpc>
              <a:spcBef>
                <a:spcPts val="0"/>
              </a:spcBef>
              <a:spcAft>
                <a:spcPts val="1000"/>
              </a:spcAft>
              <a:buClrTx/>
              <a:buSzTx/>
              <a:buFontTx/>
              <a:buNone/>
              <a:tabLst/>
              <a:defRPr/>
            </a:pPr>
            <a:r>
              <a:rPr kumimoji="0" lang="en-IN" sz="1800" b="1" i="0" u="none" strike="noStrike" kern="1200" cap="none" spc="0" normalizeH="0" baseline="0" noProof="0" dirty="0">
                <a:ln>
                  <a:noFill/>
                </a:ln>
                <a:solidFill>
                  <a:srgbClr val="C00000"/>
                </a:solidFill>
                <a:effectLst>
                  <a:outerShdw blurRad="38100" dist="38100" dir="2700000" algn="tl">
                    <a:prstClr val="white"/>
                  </a:outerShdw>
                </a:effectLst>
                <a:uLnTx/>
                <a:uFillTx/>
                <a:latin typeface="Castellar" panose="020A0402060406010301" charset="0"/>
                <a:ea typeface="Times New Roman" panose="02020603050405020304" pitchFamily="18" charset="0"/>
                <a:cs typeface="Castellar" panose="020A0402060406010301" charset="0"/>
                <a:sym typeface="+mn-ea"/>
              </a:rPr>
              <a:t> || JAI  SRI GURUDEV ||</a:t>
            </a:r>
            <a:endParaRPr kumimoji="0" lang="en-IN" sz="1800" b="0" i="0" u="none" strike="noStrike" kern="1200" cap="none" spc="0" normalizeH="0" baseline="0" noProof="0" dirty="0">
              <a:ln>
                <a:noFill/>
              </a:ln>
              <a:solidFill>
                <a:srgbClr val="C00000"/>
              </a:solidFill>
              <a:effectLst>
                <a:outerShdw blurRad="38100" dist="38100" dir="2700000" algn="tl">
                  <a:prstClr val="white"/>
                </a:outerShdw>
              </a:effectLst>
              <a:uLnTx/>
              <a:uFillTx/>
              <a:latin typeface="Castellar" panose="020A0402060406010301" charset="0"/>
              <a:ea typeface="Times New Roman" panose="02020603050405020304" pitchFamily="18" charset="0"/>
              <a:cs typeface="Castellar" panose="020A0402060406010301" charset="0"/>
            </a:endParaRPr>
          </a:p>
          <a:p>
            <a:pPr marL="0" marR="0" lvl="0" indent="0" algn="ctr" defTabSz="457200" rtl="0" eaLnBrk="1" fontAlgn="auto" latinLnBrk="0" hangingPunct="1">
              <a:lnSpc>
                <a:spcPct val="115000"/>
              </a:lnSpc>
              <a:spcBef>
                <a:spcPts val="0"/>
              </a:spcBef>
              <a:spcAft>
                <a:spcPts val="1000"/>
              </a:spcAft>
              <a:buClrTx/>
              <a:buSzTx/>
              <a:buFontTx/>
              <a:buNone/>
              <a:tabLst/>
              <a:defRPr/>
            </a:pPr>
            <a:r>
              <a:rPr kumimoji="0" lang="en-IN" sz="2400" b="1" i="0" u="none" strike="noStrike" kern="1200" cap="none" spc="0" normalizeH="0" baseline="0" noProof="0" dirty="0">
                <a:ln>
                  <a:noFill/>
                </a:ln>
                <a:solidFill>
                  <a:srgbClr val="7030A0"/>
                </a:solidFill>
                <a:effectLst>
                  <a:outerShdw blurRad="38100" dist="38100" dir="2700000" algn="tl">
                    <a:srgbClr val="DDDDDD">
                      <a:lumMod val="25000"/>
                      <a:alpha val="43000"/>
                    </a:srgbClr>
                  </a:outerShdw>
                </a:effectLst>
                <a:uLnTx/>
                <a:uFillTx/>
                <a:latin typeface="Felix Titling" panose="04060505060202020A04" pitchFamily="82" charset="0"/>
                <a:ea typeface="Times New Roman" panose="02020603050405020304" pitchFamily="18" charset="0"/>
                <a:cs typeface="Times New Roman" panose="02020603050405020304" pitchFamily="18" charset="0"/>
                <a:sym typeface="+mn-ea"/>
              </a:rPr>
              <a:t>ADICHUNCHANAGIRI UNIVERSITY</a:t>
            </a:r>
            <a:endParaRPr kumimoji="0" lang="en-IN" sz="2400" b="0" i="0" u="none" strike="noStrike" kern="1200" cap="none" spc="0" normalizeH="0" baseline="0" noProof="0" dirty="0">
              <a:ln>
                <a:noFill/>
              </a:ln>
              <a:solidFill>
                <a:srgbClr val="7030A0"/>
              </a:solidFill>
              <a:effectLst>
                <a:outerShdw blurRad="38100" dist="38100" dir="2700000" algn="tl">
                  <a:srgbClr val="DDDDDD">
                    <a:lumMod val="25000"/>
                    <a:alpha val="43000"/>
                  </a:srgbClr>
                </a:outerShdw>
              </a:effectLst>
              <a:uLnTx/>
              <a:uFillTx/>
              <a:latin typeface="Felix Titling" panose="04060505060202020A04" pitchFamily="82" charset="0"/>
              <a:ea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15000"/>
              </a:lnSpc>
              <a:spcBef>
                <a:spcPts val="0"/>
              </a:spcBef>
              <a:spcAft>
                <a:spcPts val="1000"/>
              </a:spcAft>
              <a:buClrTx/>
              <a:buSzTx/>
              <a:buFontTx/>
              <a:buNone/>
              <a:tabLst/>
              <a:defRPr/>
            </a:pPr>
            <a:r>
              <a:rPr kumimoji="0" lang="en-IN" sz="2000" b="1" i="0" u="none" strike="noStrike" kern="1200" cap="none" spc="0" normalizeH="0" baseline="0" noProof="0" dirty="0">
                <a:ln>
                  <a:noFill/>
                </a:ln>
                <a:solidFill>
                  <a:srgbClr val="FF0000"/>
                </a:solidFill>
                <a:effectLst>
                  <a:outerShdw blurRad="38100" dist="38100" dir="2700000" algn="tl">
                    <a:srgbClr val="FF0000">
                      <a:alpha val="43000"/>
                    </a:srgbClr>
                  </a:outerShdw>
                </a:effectLst>
                <a:uLnTx/>
                <a:uFillTx/>
                <a:latin typeface="Times New Roman" panose="02020603050405020304" pitchFamily="18" charset="0"/>
                <a:ea typeface="Times New Roman" panose="02020603050405020304" pitchFamily="18" charset="0"/>
                <a:cs typeface="Times New Roman" panose="02020603050405020304" pitchFamily="18" charset="0"/>
                <a:sym typeface="+mn-ea"/>
              </a:rPr>
              <a:t>BGS INSTITUTE OF TECHNOLOGY</a:t>
            </a:r>
            <a:endParaRPr kumimoji="0" lang="en-IN" sz="2000" b="1" i="0" u="none" strike="noStrike" kern="1200" cap="none" spc="0" normalizeH="0" baseline="0" noProof="0" dirty="0">
              <a:ln>
                <a:noFill/>
              </a:ln>
              <a:solidFill>
                <a:srgbClr val="FF0000"/>
              </a:solidFill>
              <a:effectLst>
                <a:outerShdw blurRad="38100" dist="38100" dir="2700000" algn="tl">
                  <a:srgbClr val="FF0000">
                    <a:alpha val="43000"/>
                  </a:srgbClr>
                </a:outerShdw>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15000"/>
              </a:lnSpc>
              <a:spcBef>
                <a:spcPts val="0"/>
              </a:spcBef>
              <a:spcAft>
                <a:spcPts val="1000"/>
              </a:spcAft>
              <a:buClrTx/>
              <a:buSzTx/>
              <a:buFontTx/>
              <a:buNone/>
              <a:tabLst/>
              <a:defRPr/>
            </a:pPr>
            <a:r>
              <a:rPr kumimoji="0" lang="en-IN" sz="1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cs typeface="Times New Roman" panose="02020603050405020304" pitchFamily="18" charset="0"/>
                <a:sym typeface="+mn-ea"/>
              </a:rPr>
              <a:t>BG Nagara – 571448, Nagamangala Taluk,  Mandya District, Karnataka(INDIA)</a:t>
            </a:r>
            <a:r>
              <a:rPr kumimoji="0" lang="en-US" altLang="en-IN" sz="1800" b="0" i="0" u="none" strike="noStrike" kern="1200" cap="none" spc="0" normalizeH="0" baseline="0" noProof="0" dirty="0">
                <a:ln>
                  <a:noFill/>
                </a:ln>
                <a:solidFill>
                  <a:srgbClr val="000000"/>
                </a:solidFill>
                <a:effectLst/>
                <a:uLnTx/>
                <a:uFillTx/>
                <a:latin typeface="Century Gothic" panose="020B0502020202020204"/>
                <a:ea typeface="+mn-ea"/>
                <a:cs typeface="+mn-cs"/>
              </a:rPr>
              <a:t>                                   </a:t>
            </a:r>
            <a:endParaRPr kumimoji="0" lang="en-US" altLang="en-IN" sz="1800" b="0" i="0" u="none" strike="noStrike" kern="1200" cap="none" spc="0" normalizeH="0" baseline="0" noProof="0" dirty="0">
              <a:ln>
                <a:noFill/>
              </a:ln>
              <a:solidFill>
                <a:srgbClr val="000000"/>
              </a:solidFill>
              <a:effectLst/>
              <a:uLnTx/>
              <a:uFillTx/>
              <a:latin typeface="Times New Roman" panose="02020603050405020304" pitchFamily="18" charset="0"/>
              <a:ea typeface="Batang" panose="02030600000101010101" pitchFamily="18" charset="-127"/>
              <a:cs typeface="Times New Roman" panose="02020603050405020304" pitchFamily="18" charset="0"/>
            </a:endParaRPr>
          </a:p>
        </p:txBody>
      </p:sp>
      <p:sp>
        <p:nvSpPr>
          <p:cNvPr id="19" name="TextBox 18"/>
          <p:cNvSpPr txBox="1"/>
          <p:nvPr/>
        </p:nvSpPr>
        <p:spPr>
          <a:xfrm>
            <a:off x="5815044" y="4810234"/>
            <a:ext cx="6097554" cy="1754326"/>
          </a:xfrm>
          <a:prstGeom prst="rect">
            <a:avLst/>
          </a:prstGeom>
          <a:noFill/>
        </p:spPr>
        <p:txBody>
          <a:bodyPr wrap="square">
            <a:spAutoFit/>
          </a:bodyPr>
          <a:lstStyle/>
          <a:p>
            <a:pPr marL="0" marR="0" lvl="0" indent="457200" algn="ctr" defTabSz="914400" rtl="0" eaLnBrk="0" fontAlgn="base" latinLnBrk="0" hangingPunct="0">
              <a:lnSpc>
                <a:spcPct val="100000"/>
              </a:lnSpc>
              <a:spcBef>
                <a:spcPct val="0"/>
              </a:spcBef>
              <a:spcAft>
                <a:spcPct val="0"/>
              </a:spcAft>
              <a:buClrTx/>
              <a:buSzTx/>
              <a:buFontTx/>
              <a:buNone/>
              <a:tabLst/>
              <a:defRPr/>
            </a:pPr>
            <a:r>
              <a:rPr kumimoji="0" lang="en-US" altLang="ko-KR" sz="2400" b="1" i="0" u="none" strike="noStrike" kern="1200" cap="none" spc="0" normalizeH="0" baseline="0" noProof="0" dirty="0">
                <a:ln>
                  <a:noFill/>
                </a:ln>
                <a:solidFill>
                  <a:srgbClr val="C00000"/>
                </a:solidFill>
                <a:effectLst>
                  <a:outerShdw blurRad="38100" dist="38100" dir="2700000" algn="tl">
                    <a:srgbClr val="FFC000">
                      <a:alpha val="43000"/>
                    </a:srgbClr>
                  </a:outerShdw>
                </a:effectLst>
                <a:uLnTx/>
                <a:uFillTx/>
                <a:latin typeface="Times New Roman" panose="02020603050405020304" pitchFamily="18" charset="0"/>
                <a:ea typeface="Batang" panose="02030600000101010101" pitchFamily="18" charset="-127"/>
                <a:cs typeface="Times New Roman" panose="02020603050405020304" pitchFamily="18" charset="0"/>
                <a:sym typeface="+mn-ea"/>
              </a:rPr>
              <a:t>Under the guidance of:</a:t>
            </a:r>
          </a:p>
          <a:p>
            <a:pPr marL="0" marR="0" lvl="0" indent="457200" algn="ctr" defTabSz="914400" rtl="0" eaLnBrk="0" fontAlgn="base" latinLnBrk="0" hangingPunct="0">
              <a:lnSpc>
                <a:spcPct val="100000"/>
              </a:lnSpc>
              <a:spcBef>
                <a:spcPct val="0"/>
              </a:spcBef>
              <a:spcAft>
                <a:spcPct val="0"/>
              </a:spcAft>
              <a:buClrTx/>
              <a:buSzTx/>
              <a:buFontTx/>
              <a:buNone/>
              <a:tabLst/>
              <a:defRPr/>
            </a:pPr>
            <a:r>
              <a:rPr kumimoji="0" lang="en-US" altLang="ko-KR" sz="2400" b="1" i="0" u="none" strike="noStrike" kern="1200" cap="none" spc="0" normalizeH="0" baseline="0" noProof="0" dirty="0">
                <a:ln>
                  <a:noFill/>
                </a:ln>
                <a:solidFill>
                  <a:srgbClr val="DDDDDD">
                    <a:lumMod val="25000"/>
                  </a:srgbClr>
                </a:solidFill>
                <a:effectLst>
                  <a:outerShdw blurRad="38100" dist="38100" dir="2700000" algn="tl">
                    <a:srgbClr val="DDDDDD">
                      <a:lumMod val="50000"/>
                      <a:alpha val="43000"/>
                    </a:srgbClr>
                  </a:outerShdw>
                </a:effectLst>
                <a:uLnTx/>
                <a:uFillTx/>
                <a:latin typeface="Times New Roman" panose="02020603050405020304" pitchFamily="18" charset="0"/>
                <a:ea typeface="Batang" panose="02030600000101010101" pitchFamily="18" charset="-127"/>
                <a:cs typeface="Times New Roman" panose="02020603050405020304" pitchFamily="18" charset="0"/>
                <a:sym typeface="+mn-ea"/>
              </a:rPr>
              <a:t>Dr. M.B. Anandaraju, </a:t>
            </a:r>
            <a:r>
              <a:rPr kumimoji="0" lang="en-US" altLang="ko-KR" sz="2400" b="1" i="0" u="none" strike="noStrike" kern="1200" cap="none" spc="0" normalizeH="0" baseline="-25000" noProof="0" dirty="0">
                <a:ln>
                  <a:noFill/>
                </a:ln>
                <a:solidFill>
                  <a:srgbClr val="DDDDDD">
                    <a:lumMod val="25000"/>
                  </a:srgbClr>
                </a:solidFill>
                <a:effectLst>
                  <a:outerShdw blurRad="38100" dist="38100" dir="2700000" algn="tl">
                    <a:srgbClr val="DDDDDD">
                      <a:lumMod val="50000"/>
                      <a:alpha val="43000"/>
                    </a:srgbClr>
                  </a:outerShdw>
                </a:effectLst>
                <a:uLnTx/>
                <a:uFillTx/>
                <a:latin typeface="Times New Roman" panose="02020603050405020304" pitchFamily="18" charset="0"/>
                <a:ea typeface="Batang" panose="02030600000101010101" pitchFamily="18" charset="-127"/>
                <a:cs typeface="Times New Roman" panose="02020603050405020304" pitchFamily="18" charset="0"/>
                <a:sym typeface="+mn-ea"/>
              </a:rPr>
              <a:t> M.E, Ph.D</a:t>
            </a:r>
            <a:r>
              <a:rPr kumimoji="0" lang="en-US" altLang="ko-KR" sz="2400" b="0" i="0" u="none" strike="noStrike" kern="1200" cap="none" spc="0" normalizeH="0" baseline="-25000" noProof="0" dirty="0">
                <a:ln>
                  <a:noFill/>
                </a:ln>
                <a:solidFill>
                  <a:srgbClr val="5E5E5E">
                    <a:lumMod val="50000"/>
                  </a:srgbClr>
                </a:solidFill>
                <a:effectLst/>
                <a:uLnTx/>
                <a:uFillTx/>
                <a:latin typeface="Times New Roman" panose="02020603050405020304" pitchFamily="18" charset="0"/>
                <a:ea typeface="Batang" panose="02030600000101010101" pitchFamily="18" charset="-127"/>
                <a:cs typeface="Times New Roman" panose="02020603050405020304" pitchFamily="18" charset="0"/>
                <a:sym typeface="+mn-ea"/>
              </a:rPr>
              <a:t>.</a:t>
            </a:r>
            <a:endParaRPr kumimoji="0" lang="en-US" altLang="ko-KR" sz="2400" b="0" i="0" u="none" strike="noStrike" kern="1200" cap="none" spc="0" normalizeH="0" baseline="-25000" noProof="0" dirty="0">
              <a:ln>
                <a:noFill/>
              </a:ln>
              <a:solidFill>
                <a:srgbClr val="5E5E5E">
                  <a:lumMod val="50000"/>
                </a:srgbClr>
              </a:solidFill>
              <a:effectLst/>
              <a:uLnTx/>
              <a:uFillTx/>
              <a:latin typeface="Times New Roman" panose="02020603050405020304" pitchFamily="18" charset="0"/>
              <a:ea typeface="Batang" panose="02030600000101010101" pitchFamily="18" charset="-127"/>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defRPr/>
            </a:pPr>
            <a:r>
              <a:rPr lang="en-US" altLang="ko-KR" sz="2000" dirty="0">
                <a:solidFill>
                  <a:srgbClr val="5E5E5E">
                    <a:lumMod val="50000"/>
                  </a:srgbClr>
                </a:solidFill>
                <a:effectLst>
                  <a:outerShdw blurRad="38100" dist="38100" dir="2700000" algn="tl">
                    <a:srgbClr val="418AB3">
                      <a:lumMod val="75000"/>
                      <a:alpha val="43000"/>
                    </a:srgbClr>
                  </a:outerShdw>
                </a:effectLst>
                <a:latin typeface="Times New Roman" panose="02020603050405020304" pitchFamily="18" charset="0"/>
                <a:ea typeface="Batang" panose="02030600000101010101" pitchFamily="18" charset="-127"/>
                <a:cs typeface="Times New Roman" panose="02020603050405020304" pitchFamily="18" charset="0"/>
                <a:sym typeface="+mn-ea"/>
              </a:rPr>
              <a:t>Director-HR</a:t>
            </a:r>
            <a:r>
              <a:rPr kumimoji="0" lang="en-US" altLang="ko-KR" sz="2000" b="0" i="0" u="none" strike="noStrike" kern="1200" cap="none" spc="0" normalizeH="0" baseline="0" noProof="0" dirty="0">
                <a:ln>
                  <a:noFill/>
                </a:ln>
                <a:solidFill>
                  <a:srgbClr val="5E5E5E">
                    <a:lumMod val="50000"/>
                  </a:srgbClr>
                </a:solidFill>
                <a:effectLst>
                  <a:outerShdw blurRad="38100" dist="38100" dir="2700000" algn="tl">
                    <a:srgbClr val="418AB3">
                      <a:lumMod val="75000"/>
                      <a:alpha val="43000"/>
                    </a:srgbClr>
                  </a:outerShdw>
                </a:effectLst>
                <a:uLnTx/>
                <a:uFillTx/>
                <a:latin typeface="Times New Roman" panose="02020603050405020304" pitchFamily="18" charset="0"/>
                <a:ea typeface="Batang" panose="02030600000101010101" pitchFamily="18" charset="-127"/>
                <a:cs typeface="Times New Roman" panose="02020603050405020304" pitchFamily="18" charset="0"/>
                <a:sym typeface="+mn-ea"/>
              </a:rPr>
              <a:t>, ACU</a:t>
            </a:r>
          </a:p>
          <a:p>
            <a:pPr marL="0" marR="0" lvl="0" indent="457200" algn="ctr" defTabSz="914400" rtl="0" eaLnBrk="0" fontAlgn="base" latinLnBrk="0" hangingPunct="0">
              <a:lnSpc>
                <a:spcPct val="100000"/>
              </a:lnSpc>
              <a:spcBef>
                <a:spcPct val="0"/>
              </a:spcBef>
              <a:spcAft>
                <a:spcPct val="0"/>
              </a:spcAft>
              <a:buClrTx/>
              <a:buSzTx/>
              <a:buFontTx/>
              <a:buNone/>
              <a:tabLst/>
              <a:defRPr/>
            </a:pPr>
            <a:r>
              <a:rPr lang="en-US" altLang="ko-KR" sz="2000" dirty="0">
                <a:solidFill>
                  <a:srgbClr val="5E5E5E">
                    <a:lumMod val="50000"/>
                  </a:srgbClr>
                </a:solidFill>
                <a:effectLst>
                  <a:outerShdw blurRad="38100" dist="38100" dir="2700000" algn="tl">
                    <a:srgbClr val="418AB3">
                      <a:lumMod val="75000"/>
                      <a:alpha val="43000"/>
                    </a:srgbClr>
                  </a:outerShdw>
                </a:effectLst>
                <a:latin typeface="Times New Roman" panose="02020603050405020304" pitchFamily="18" charset="0"/>
                <a:ea typeface="Batang" panose="02030600000101010101" pitchFamily="18" charset="-127"/>
                <a:cs typeface="Times New Roman" panose="02020603050405020304" pitchFamily="18" charset="0"/>
                <a:sym typeface="+mn-ea"/>
              </a:rPr>
              <a:t>Professor, </a:t>
            </a:r>
            <a:r>
              <a:rPr kumimoji="0" lang="en-US" altLang="ko-KR" sz="2000" b="0" i="0" u="none" strike="noStrike" kern="1200" cap="none" spc="0" normalizeH="0" baseline="0" noProof="0" dirty="0">
                <a:ln>
                  <a:noFill/>
                </a:ln>
                <a:solidFill>
                  <a:srgbClr val="5E5E5E">
                    <a:lumMod val="50000"/>
                  </a:srgbClr>
                </a:solidFill>
                <a:effectLst>
                  <a:outerShdw blurRad="38100" dist="38100" dir="2700000" algn="tl">
                    <a:srgbClr val="418AB3">
                      <a:lumMod val="75000"/>
                      <a:alpha val="43000"/>
                    </a:srgbClr>
                  </a:outerShdw>
                </a:effectLst>
                <a:uLnTx/>
                <a:uFillTx/>
                <a:latin typeface="Times New Roman" panose="02020603050405020304" pitchFamily="18" charset="0"/>
                <a:ea typeface="Batang" panose="02030600000101010101" pitchFamily="18" charset="-127"/>
                <a:cs typeface="Times New Roman" panose="02020603050405020304" pitchFamily="18" charset="0"/>
                <a:sym typeface="+mn-ea"/>
              </a:rPr>
              <a:t>Dept. of ECE,</a:t>
            </a:r>
            <a:endParaRPr kumimoji="0" lang="en-US" altLang="ko-KR" sz="2000" b="0" i="0" u="none" strike="noStrike" kern="1200" cap="none" spc="0" normalizeH="0" baseline="0" noProof="0" dirty="0">
              <a:ln>
                <a:noFill/>
              </a:ln>
              <a:solidFill>
                <a:srgbClr val="5E5E5E">
                  <a:lumMod val="50000"/>
                </a:srgbClr>
              </a:solidFill>
              <a:effectLst>
                <a:outerShdw blurRad="38100" dist="38100" dir="2700000" algn="tl">
                  <a:srgbClr val="418AB3">
                    <a:lumMod val="75000"/>
                    <a:alpha val="43000"/>
                  </a:srgbClr>
                </a:outerShdw>
              </a:effectLst>
              <a:uLnTx/>
              <a:uFillTx/>
              <a:latin typeface="Times New Roman" panose="02020603050405020304" pitchFamily="18" charset="0"/>
              <a:ea typeface="Batang" panose="02030600000101010101" pitchFamily="18" charset="-127"/>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5E5E5E">
                    <a:lumMod val="50000"/>
                  </a:srgbClr>
                </a:solidFill>
                <a:effectLst>
                  <a:outerShdw blurRad="38100" dist="38100" dir="2700000" algn="tl">
                    <a:srgbClr val="418AB3">
                      <a:lumMod val="75000"/>
                      <a:alpha val="43000"/>
                    </a:srgbClr>
                  </a:outerShdw>
                </a:effectLst>
                <a:uLnTx/>
                <a:uFillTx/>
                <a:latin typeface="Times New Roman" panose="02020603050405020304" pitchFamily="18" charset="0"/>
                <a:ea typeface="Batang" panose="02030600000101010101" pitchFamily="18" charset="-127"/>
                <a:cs typeface="Times New Roman" panose="02020603050405020304" pitchFamily="18" charset="0"/>
                <a:sym typeface="+mn-ea"/>
              </a:rPr>
              <a:t>BGSIT, BG Nagar, Mandya.</a:t>
            </a: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4" name="Rectangle 6"/>
          <p:cNvSpPr>
            <a:spLocks noChangeArrowheads="1"/>
          </p:cNvSpPr>
          <p:nvPr/>
        </p:nvSpPr>
        <p:spPr bwMode="auto">
          <a:xfrm>
            <a:off x="1144285" y="5015833"/>
            <a:ext cx="3878534"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0" u="none" strike="noStrike" kern="1200" cap="none" spc="0" normalizeH="0" baseline="0" noProof="0" dirty="0">
                <a:ln>
                  <a:noFill/>
                </a:ln>
                <a:solidFill>
                  <a:srgbClr val="DDDDDD">
                    <a:lumMod val="25000"/>
                  </a:srgbClr>
                </a:solidFill>
                <a:effectLst>
                  <a:outerShdw blurRad="50800" dist="50800" dir="5400000" algn="ctr" rotWithShape="0">
                    <a:srgbClr val="5E5E5E">
                      <a:lumMod val="60000"/>
                      <a:lumOff val="40000"/>
                    </a:srgbClr>
                  </a:outerShdw>
                </a:effectLst>
                <a:uLnTx/>
                <a:uFillTx/>
                <a:latin typeface="Times New Roman" panose="02020603050405020304" pitchFamily="18" charset="0"/>
                <a:ea typeface="+mn-ea"/>
                <a:cs typeface="Times New Roman" panose="02020603050405020304" pitchFamily="18" charset="0"/>
                <a:sym typeface="+mn-ea"/>
              </a:rPr>
              <a:t>Submitted by:</a:t>
            </a: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Divya H 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20ECE028</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8 th sem, A sec</a:t>
            </a:r>
          </a:p>
          <a:p>
            <a:pPr marL="0" marR="0" lvl="0" indent="0" algn="just" defTabSz="914400" rtl="0" eaLnBrk="0" fontAlgn="base" latinLnBrk="0" hangingPunct="0">
              <a:lnSpc>
                <a:spcPct val="100000"/>
              </a:lnSpc>
              <a:spcBef>
                <a:spcPct val="0"/>
              </a:spcBef>
              <a:spcAft>
                <a:spcPct val="0"/>
              </a:spcAft>
              <a:buClrTx/>
              <a:buSzTx/>
              <a:buFontTx/>
              <a:buNone/>
              <a:tabLst/>
              <a:defRPr/>
            </a:pPr>
            <a:r>
              <a:rPr lang="en-US" altLang="en-US" b="1" dirty="0">
                <a:solidFill>
                  <a:srgbClr val="000000"/>
                </a:solidFill>
                <a:latin typeface="Times New Roman" panose="02020603050405020304" pitchFamily="18" charset="0"/>
                <a:cs typeface="Times New Roman" panose="02020603050405020304" pitchFamily="18" charset="0"/>
              </a:rPr>
              <a:t>       Dept. of ECE</a:t>
            </a:r>
            <a:endPar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white"/>
              </a:solidFill>
              <a:effectLst/>
              <a:uLnTx/>
              <a:uFillTx/>
              <a:latin typeface="Berlin Sans FB Demi" panose="020E0802020502020306" pitchFamily="34" charset="0"/>
              <a:ea typeface="+mn-ea"/>
              <a:cs typeface="+mn-cs"/>
            </a:endParaRPr>
          </a:p>
        </p:txBody>
      </p:sp>
      <p:pic>
        <p:nvPicPr>
          <p:cNvPr id="12" name="Picture 1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03530" y="429157"/>
            <a:ext cx="1437640" cy="12661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394" y="311202"/>
            <a:ext cx="1151882" cy="1504729"/>
          </a:xfrm>
          <a:prstGeom prst="rect">
            <a:avLst/>
          </a:prstGeom>
        </p:spPr>
      </p:pic>
      <p:sp>
        <p:nvSpPr>
          <p:cNvPr id="2" name="Slide Number Placeholder 1">
            <a:extLst>
              <a:ext uri="{FF2B5EF4-FFF2-40B4-BE49-F238E27FC236}">
                <a16:creationId xmlns:a16="http://schemas.microsoft.com/office/drawing/2014/main" id="{DC8DCDAB-7D3A-7DB6-F5D5-4CD1CE2E16C8}"/>
              </a:ext>
            </a:extLst>
          </p:cNvPr>
          <p:cNvSpPr>
            <a:spLocks noGrp="1"/>
          </p:cNvSpPr>
          <p:nvPr>
            <p:ph type="sldNum" sz="quarter" idx="12"/>
          </p:nvPr>
        </p:nvSpPr>
        <p:spPr/>
        <p:txBody>
          <a:bodyPr/>
          <a:lstStyle/>
          <a:p>
            <a:fld id="{5D201403-BE45-460E-9279-1BB4023F841E}" type="slidenum">
              <a:rPr lang="en-IN" smtClean="0"/>
              <a:t>1</a:t>
            </a:fld>
            <a:endParaRPr lang="en-IN"/>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2C7C-D703-4D24-967C-928BA54D2047}"/>
              </a:ext>
            </a:extLst>
          </p:cNvPr>
          <p:cNvSpPr>
            <a:spLocks noGrp="1"/>
          </p:cNvSpPr>
          <p:nvPr>
            <p:ph type="title"/>
          </p:nvPr>
        </p:nvSpPr>
        <p:spPr>
          <a:xfrm>
            <a:off x="1848465" y="624110"/>
            <a:ext cx="9656147" cy="663916"/>
          </a:xfrm>
        </p:spPr>
        <p:txBody>
          <a:bodyPr>
            <a:normAutofit/>
          </a:bodyPr>
          <a:lstStyle/>
          <a:p>
            <a:r>
              <a:rPr lang="en-US" dirty="0">
                <a:solidFill>
                  <a:schemeClr val="accent2"/>
                </a:solidFill>
                <a:latin typeface="Bell MT" panose="02020503060305020303" pitchFamily="18" charset="0"/>
              </a:rPr>
              <a:t>RESULT</a:t>
            </a:r>
            <a:endParaRPr lang="en-IN" dirty="0">
              <a:solidFill>
                <a:schemeClr val="accent2"/>
              </a:solidFill>
              <a:latin typeface="Bell MT" panose="02020503060305020303" pitchFamily="18" charset="0"/>
            </a:endParaRPr>
          </a:p>
        </p:txBody>
      </p:sp>
      <p:sp>
        <p:nvSpPr>
          <p:cNvPr id="3" name="Content Placeholder 2">
            <a:extLst>
              <a:ext uri="{FF2B5EF4-FFF2-40B4-BE49-F238E27FC236}">
                <a16:creationId xmlns:a16="http://schemas.microsoft.com/office/drawing/2014/main" id="{76813837-475B-2A46-5AB1-784AA0BC6875}"/>
              </a:ext>
            </a:extLst>
          </p:cNvPr>
          <p:cNvSpPr>
            <a:spLocks noGrp="1"/>
          </p:cNvSpPr>
          <p:nvPr>
            <p:ph idx="1"/>
          </p:nvPr>
        </p:nvSpPr>
        <p:spPr>
          <a:xfrm>
            <a:off x="1415845" y="1661652"/>
            <a:ext cx="10088767" cy="4249570"/>
          </a:xfrm>
        </p:spPr>
        <p:txBody>
          <a:bodyPr>
            <a:normAutofit/>
          </a:bodyPr>
          <a:lstStyle/>
          <a:p>
            <a:pPr marL="0" indent="0">
              <a:buNone/>
            </a:pPr>
            <a:r>
              <a:rPr lang="en-US" sz="3200" dirty="0">
                <a:latin typeface="Bell MT" panose="02020503060305020303" pitchFamily="18" charset="0"/>
              </a:rPr>
              <a:t>   </a:t>
            </a:r>
            <a:endParaRPr lang="en-IN" sz="3200" dirty="0">
              <a:latin typeface="Bell MT" panose="02020503060305020303" pitchFamily="18" charset="0"/>
            </a:endParaRPr>
          </a:p>
        </p:txBody>
      </p:sp>
      <p:sp>
        <p:nvSpPr>
          <p:cNvPr id="4" name="Slide Number Placeholder 3">
            <a:extLst>
              <a:ext uri="{FF2B5EF4-FFF2-40B4-BE49-F238E27FC236}">
                <a16:creationId xmlns:a16="http://schemas.microsoft.com/office/drawing/2014/main" id="{BA806854-0189-DAC1-F248-27CB9D5AABE0}"/>
              </a:ext>
            </a:extLst>
          </p:cNvPr>
          <p:cNvSpPr>
            <a:spLocks noGrp="1"/>
          </p:cNvSpPr>
          <p:nvPr>
            <p:ph type="sldNum" sz="quarter" idx="12"/>
          </p:nvPr>
        </p:nvSpPr>
        <p:spPr/>
        <p:txBody>
          <a:bodyPr/>
          <a:lstStyle/>
          <a:p>
            <a:fld id="{9F951CA0-A245-4268-8B8A-E19E225A59C4}" type="slidenum">
              <a:rPr lang="en-US" smtClean="0"/>
              <a:t>10</a:t>
            </a:fld>
            <a:endParaRPr lang="en-US"/>
          </a:p>
        </p:txBody>
      </p:sp>
      <p:pic>
        <p:nvPicPr>
          <p:cNvPr id="6" name="Picture 5">
            <a:extLst>
              <a:ext uri="{FF2B5EF4-FFF2-40B4-BE49-F238E27FC236}">
                <a16:creationId xmlns:a16="http://schemas.microsoft.com/office/drawing/2014/main" id="{7F436262-9B56-8C02-2A61-57CF6BBB5A2F}"/>
              </a:ext>
            </a:extLst>
          </p:cNvPr>
          <p:cNvPicPr>
            <a:picLocks noChangeAspect="1"/>
          </p:cNvPicPr>
          <p:nvPr/>
        </p:nvPicPr>
        <p:blipFill>
          <a:blip r:embed="rId2"/>
          <a:stretch>
            <a:fillRect/>
          </a:stretch>
        </p:blipFill>
        <p:spPr>
          <a:xfrm>
            <a:off x="1415844" y="1494503"/>
            <a:ext cx="8495071" cy="4693404"/>
          </a:xfrm>
          <a:prstGeom prst="rect">
            <a:avLst/>
          </a:prstGeom>
        </p:spPr>
      </p:pic>
    </p:spTree>
    <p:extLst>
      <p:ext uri="{BB962C8B-B14F-4D97-AF65-F5344CB8AC3E}">
        <p14:creationId xmlns:p14="http://schemas.microsoft.com/office/powerpoint/2010/main" val="35565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D8A0-720B-F1D9-7A1F-29E4AE0CEBB7}"/>
              </a:ext>
            </a:extLst>
          </p:cNvPr>
          <p:cNvSpPr>
            <a:spLocks noGrp="1"/>
          </p:cNvSpPr>
          <p:nvPr>
            <p:ph type="title"/>
          </p:nvPr>
        </p:nvSpPr>
        <p:spPr>
          <a:xfrm>
            <a:off x="677334" y="609600"/>
            <a:ext cx="8596668" cy="766916"/>
          </a:xfrm>
        </p:spPr>
        <p:txBody>
          <a:bodyPr/>
          <a:lstStyle/>
          <a:p>
            <a:r>
              <a:rPr lang="en-US" dirty="0">
                <a:solidFill>
                  <a:schemeClr val="accent5"/>
                </a:solidFill>
              </a:rPr>
              <a:t>REFLECTION NOTES</a:t>
            </a:r>
            <a:endParaRPr lang="en-IN" dirty="0">
              <a:solidFill>
                <a:schemeClr val="accent5"/>
              </a:solidFill>
            </a:endParaRPr>
          </a:p>
        </p:txBody>
      </p:sp>
      <p:sp>
        <p:nvSpPr>
          <p:cNvPr id="3" name="Content Placeholder 2">
            <a:extLst>
              <a:ext uri="{FF2B5EF4-FFF2-40B4-BE49-F238E27FC236}">
                <a16:creationId xmlns:a16="http://schemas.microsoft.com/office/drawing/2014/main" id="{44829FA6-4755-9436-7E72-C9E74D812D09}"/>
              </a:ext>
            </a:extLst>
          </p:cNvPr>
          <p:cNvSpPr>
            <a:spLocks noGrp="1"/>
          </p:cNvSpPr>
          <p:nvPr>
            <p:ph idx="1"/>
          </p:nvPr>
        </p:nvSpPr>
        <p:spPr>
          <a:xfrm>
            <a:off x="1465006" y="1504335"/>
            <a:ext cx="8957188" cy="4537027"/>
          </a:xfrm>
        </p:spPr>
        <p:txBody>
          <a:bodyPr>
            <a:normAutofit/>
          </a:bodyPr>
          <a:lstStyle/>
          <a:p>
            <a:pPr marL="0" indent="0">
              <a:buNone/>
            </a:pPr>
            <a:r>
              <a:rPr lang="en-IN" b="1" dirty="0"/>
              <a:t>Technical Outcomes:</a:t>
            </a:r>
          </a:p>
          <a:p>
            <a:pPr marL="0" indent="0">
              <a:buNone/>
            </a:pPr>
            <a:r>
              <a:rPr lang="en-IN" dirty="0"/>
              <a:t>1. Accurate Object Detection</a:t>
            </a:r>
          </a:p>
          <a:p>
            <a:pPr marL="0" indent="0">
              <a:buNone/>
            </a:pPr>
            <a:r>
              <a:rPr lang="en-IN" dirty="0"/>
              <a:t>2. Robust Performance</a:t>
            </a:r>
          </a:p>
          <a:p>
            <a:pPr marL="0" indent="0">
              <a:buNone/>
            </a:pPr>
            <a:r>
              <a:rPr lang="en-IN" dirty="0"/>
              <a:t>3. Real-Time Processing</a:t>
            </a:r>
          </a:p>
          <a:p>
            <a:pPr marL="0" indent="0">
              <a:buNone/>
            </a:pPr>
            <a:r>
              <a:rPr lang="en-IN" dirty="0"/>
              <a:t>4. Low Latency</a:t>
            </a:r>
          </a:p>
          <a:p>
            <a:pPr marL="0" indent="0">
              <a:buNone/>
            </a:pPr>
            <a:r>
              <a:rPr lang="en-IN" dirty="0"/>
              <a:t>5. Adaptability</a:t>
            </a:r>
          </a:p>
          <a:p>
            <a:pPr marL="0" indent="0">
              <a:buNone/>
            </a:pPr>
            <a:r>
              <a:rPr lang="en-IN" dirty="0"/>
              <a:t>6. User-Friendly Interface</a:t>
            </a:r>
          </a:p>
          <a:p>
            <a:pPr marL="0" indent="0">
              <a:buNone/>
            </a:pPr>
            <a:r>
              <a:rPr lang="en-IN" dirty="0"/>
              <a:t>7. Compatibility</a:t>
            </a:r>
          </a:p>
          <a:p>
            <a:pPr marL="0" indent="0">
              <a:buNone/>
            </a:pPr>
            <a:r>
              <a:rPr lang="en-IN" dirty="0"/>
              <a:t>8. Integration</a:t>
            </a:r>
          </a:p>
          <a:p>
            <a:pPr marL="0" indent="0">
              <a:buNone/>
            </a:pPr>
            <a:r>
              <a:rPr lang="en-IN" dirty="0"/>
              <a:t>9. Privacy and Security</a:t>
            </a:r>
          </a:p>
          <a:p>
            <a:pPr marL="0" indent="0">
              <a:buNone/>
            </a:pPr>
            <a:r>
              <a:rPr lang="en-IN" dirty="0"/>
              <a:t>10. Scalability</a:t>
            </a:r>
          </a:p>
        </p:txBody>
      </p:sp>
      <p:sp>
        <p:nvSpPr>
          <p:cNvPr id="4" name="Slide Number Placeholder 3">
            <a:extLst>
              <a:ext uri="{FF2B5EF4-FFF2-40B4-BE49-F238E27FC236}">
                <a16:creationId xmlns:a16="http://schemas.microsoft.com/office/drawing/2014/main" id="{7C031A45-F5D5-0F73-2582-E6839ECD3219}"/>
              </a:ext>
            </a:extLst>
          </p:cNvPr>
          <p:cNvSpPr>
            <a:spLocks noGrp="1"/>
          </p:cNvSpPr>
          <p:nvPr>
            <p:ph type="sldNum" sz="quarter" idx="12"/>
          </p:nvPr>
        </p:nvSpPr>
        <p:spPr/>
        <p:txBody>
          <a:bodyPr/>
          <a:lstStyle/>
          <a:p>
            <a:fld id="{9F951CA0-A245-4268-8B8A-E19E225A59C4}" type="slidenum">
              <a:rPr lang="en-US" smtClean="0"/>
              <a:t>11</a:t>
            </a:fld>
            <a:endParaRPr lang="en-US"/>
          </a:p>
        </p:txBody>
      </p:sp>
    </p:spTree>
    <p:extLst>
      <p:ext uri="{BB962C8B-B14F-4D97-AF65-F5344CB8AC3E}">
        <p14:creationId xmlns:p14="http://schemas.microsoft.com/office/powerpoint/2010/main" val="117371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9CDA-9D48-52C2-7490-B395AAB4B533}"/>
              </a:ext>
            </a:extLst>
          </p:cNvPr>
          <p:cNvSpPr>
            <a:spLocks noGrp="1"/>
          </p:cNvSpPr>
          <p:nvPr>
            <p:ph type="title"/>
          </p:nvPr>
        </p:nvSpPr>
        <p:spPr>
          <a:xfrm>
            <a:off x="1347018" y="609600"/>
            <a:ext cx="7926983" cy="1320800"/>
          </a:xfrm>
        </p:spPr>
        <p:txBody>
          <a:bodyPr/>
          <a:lstStyle/>
          <a:p>
            <a:r>
              <a:rPr lang="en-US" sz="3600" dirty="0">
                <a:solidFill>
                  <a:schemeClr val="accent5"/>
                </a:solidFill>
                <a:effectLst>
                  <a:outerShdw blurRad="38100" dist="38100" dir="2700000" algn="tl">
                    <a:srgbClr val="000000">
                      <a:alpha val="43137"/>
                    </a:srgbClr>
                  </a:outerShdw>
                </a:effectLst>
              </a:rPr>
              <a:t>Benefits of doing Internship </a:t>
            </a:r>
            <a:endParaRPr lang="en-IN" dirty="0">
              <a:solidFill>
                <a:schemeClr val="accent5"/>
              </a:solidFill>
            </a:endParaRPr>
          </a:p>
        </p:txBody>
      </p:sp>
      <p:sp>
        <p:nvSpPr>
          <p:cNvPr id="3" name="Content Placeholder 2">
            <a:extLst>
              <a:ext uri="{FF2B5EF4-FFF2-40B4-BE49-F238E27FC236}">
                <a16:creationId xmlns:a16="http://schemas.microsoft.com/office/drawing/2014/main" id="{9BE2E653-FCED-5605-8135-2AD1A3F27807}"/>
              </a:ext>
            </a:extLst>
          </p:cNvPr>
          <p:cNvSpPr>
            <a:spLocks noGrp="1"/>
          </p:cNvSpPr>
          <p:nvPr>
            <p:ph idx="1"/>
          </p:nvPr>
        </p:nvSpPr>
        <p:spPr>
          <a:xfrm>
            <a:off x="677334" y="1930401"/>
            <a:ext cx="8596668" cy="4110962"/>
          </a:xfrm>
        </p:spPr>
        <p:txBody>
          <a:bodyPr/>
          <a:lstStyle/>
          <a:p>
            <a:pPr>
              <a:buFont typeface="Wingdings" panose="05000000000000000000" pitchFamily="2" charset="2"/>
              <a:buChar char="Ø"/>
            </a:pPr>
            <a:r>
              <a:rPr lang="en-US" sz="2800" dirty="0">
                <a:solidFill>
                  <a:schemeClr val="tx1"/>
                </a:solidFill>
                <a:latin typeface="Bell MT" panose="02020503060305020303" pitchFamily="18" charset="0"/>
              </a:rPr>
              <a:t>Gain valuable Work Experience</a:t>
            </a:r>
          </a:p>
          <a:p>
            <a:pPr>
              <a:buFont typeface="Wingdings" panose="05000000000000000000" pitchFamily="2" charset="2"/>
              <a:buChar char="Ø"/>
            </a:pPr>
            <a:r>
              <a:rPr lang="en-US" sz="2800" dirty="0">
                <a:solidFill>
                  <a:schemeClr val="tx1"/>
                </a:solidFill>
                <a:latin typeface="Bell MT" panose="02020503060305020303" pitchFamily="18" charset="0"/>
              </a:rPr>
              <a:t>Transition into a Job</a:t>
            </a:r>
          </a:p>
          <a:p>
            <a:pPr>
              <a:buFont typeface="Wingdings" panose="05000000000000000000" pitchFamily="2" charset="2"/>
              <a:buChar char="Ø"/>
            </a:pPr>
            <a:r>
              <a:rPr lang="en-US" sz="2800" dirty="0">
                <a:solidFill>
                  <a:schemeClr val="tx1"/>
                </a:solidFill>
                <a:latin typeface="Bell MT" panose="02020503060305020303" pitchFamily="18" charset="0"/>
              </a:rPr>
              <a:t>Networking Opportunities</a:t>
            </a:r>
          </a:p>
          <a:p>
            <a:pPr>
              <a:buFont typeface="Wingdings" panose="05000000000000000000" pitchFamily="2" charset="2"/>
              <a:buChar char="Ø"/>
            </a:pPr>
            <a:r>
              <a:rPr lang="en-US" sz="2800" dirty="0">
                <a:solidFill>
                  <a:schemeClr val="tx1"/>
                </a:solidFill>
                <a:latin typeface="Bell MT" panose="02020503060305020303" pitchFamily="18" charset="0"/>
              </a:rPr>
              <a:t>Apply Classroom Knowledge</a:t>
            </a:r>
          </a:p>
          <a:p>
            <a:pPr>
              <a:buFont typeface="Wingdings" panose="05000000000000000000" pitchFamily="2" charset="2"/>
              <a:buChar char="Ø"/>
            </a:pPr>
            <a:r>
              <a:rPr lang="en-US" sz="2800" dirty="0">
                <a:solidFill>
                  <a:schemeClr val="tx1"/>
                </a:solidFill>
                <a:latin typeface="Bell MT" panose="02020503060305020303" pitchFamily="18" charset="0"/>
              </a:rPr>
              <a:t>Gain Confidence</a:t>
            </a:r>
            <a:endParaRPr lang="en-IN" sz="2800" dirty="0">
              <a:solidFill>
                <a:schemeClr val="tx1"/>
              </a:solidFill>
              <a:latin typeface="Bell MT" panose="02020503060305020303" pitchFamily="18" charset="0"/>
            </a:endParaRPr>
          </a:p>
          <a:p>
            <a:endParaRPr lang="en-IN" dirty="0"/>
          </a:p>
        </p:txBody>
      </p:sp>
      <p:sp>
        <p:nvSpPr>
          <p:cNvPr id="4" name="Slide Number Placeholder 3">
            <a:extLst>
              <a:ext uri="{FF2B5EF4-FFF2-40B4-BE49-F238E27FC236}">
                <a16:creationId xmlns:a16="http://schemas.microsoft.com/office/drawing/2014/main" id="{DB7ECCFD-E1F0-0627-F753-2C70E73AD785}"/>
              </a:ext>
            </a:extLst>
          </p:cNvPr>
          <p:cNvSpPr>
            <a:spLocks noGrp="1"/>
          </p:cNvSpPr>
          <p:nvPr>
            <p:ph type="sldNum" sz="quarter" idx="12"/>
          </p:nvPr>
        </p:nvSpPr>
        <p:spPr/>
        <p:txBody>
          <a:bodyPr/>
          <a:lstStyle/>
          <a:p>
            <a:fld id="{9F951CA0-A245-4268-8B8A-E19E225A59C4}" type="slidenum">
              <a:rPr lang="en-US" smtClean="0"/>
              <a:t>12</a:t>
            </a:fld>
            <a:endParaRPr lang="en-US"/>
          </a:p>
        </p:txBody>
      </p:sp>
    </p:spTree>
    <p:extLst>
      <p:ext uri="{BB962C8B-B14F-4D97-AF65-F5344CB8AC3E}">
        <p14:creationId xmlns:p14="http://schemas.microsoft.com/office/powerpoint/2010/main" val="363423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B462-81FF-2911-69E6-C2B40946CB1E}"/>
              </a:ext>
            </a:extLst>
          </p:cNvPr>
          <p:cNvSpPr>
            <a:spLocks noGrp="1"/>
          </p:cNvSpPr>
          <p:nvPr>
            <p:ph type="title"/>
          </p:nvPr>
        </p:nvSpPr>
        <p:spPr>
          <a:xfrm>
            <a:off x="2000643" y="512462"/>
            <a:ext cx="8911687" cy="1280890"/>
          </a:xfrm>
        </p:spPr>
        <p:txBody>
          <a:bodyPr>
            <a:normAutofit/>
          </a:bodyPr>
          <a:lstStyle/>
          <a:p>
            <a:r>
              <a:rPr lang="en-US" sz="3200" dirty="0">
                <a:solidFill>
                  <a:schemeClr val="accent1"/>
                </a:solidFill>
                <a:effectLst>
                  <a:outerShdw blurRad="38100" dist="38100" dir="2700000" algn="tl">
                    <a:srgbClr val="000000">
                      <a:alpha val="43137"/>
                    </a:srgbClr>
                  </a:outerShdw>
                </a:effectLst>
                <a:latin typeface="Bell MT" panose="02020503060305020303" pitchFamily="18" charset="0"/>
              </a:rPr>
              <a:t>CONCLUSION</a:t>
            </a:r>
            <a:endParaRPr lang="en-IN" sz="3200" dirty="0">
              <a:solidFill>
                <a:schemeClr val="accent1"/>
              </a:solidFill>
              <a:effectLst>
                <a:outerShdw blurRad="38100" dist="38100" dir="2700000" algn="tl">
                  <a:srgbClr val="000000">
                    <a:alpha val="43137"/>
                  </a:srgbClr>
                </a:outerShdw>
              </a:effectLst>
              <a:latin typeface="Bell MT" panose="02020503060305020303" pitchFamily="18" charset="0"/>
            </a:endParaRPr>
          </a:p>
        </p:txBody>
      </p:sp>
      <p:sp>
        <p:nvSpPr>
          <p:cNvPr id="3" name="Content Placeholder 2">
            <a:extLst>
              <a:ext uri="{FF2B5EF4-FFF2-40B4-BE49-F238E27FC236}">
                <a16:creationId xmlns:a16="http://schemas.microsoft.com/office/drawing/2014/main" id="{D8B97061-A2F4-DBDE-9520-1C053C65D0DB}"/>
              </a:ext>
            </a:extLst>
          </p:cNvPr>
          <p:cNvSpPr>
            <a:spLocks noGrp="1"/>
          </p:cNvSpPr>
          <p:nvPr>
            <p:ph idx="1"/>
          </p:nvPr>
        </p:nvSpPr>
        <p:spPr>
          <a:xfrm>
            <a:off x="501445" y="1229031"/>
            <a:ext cx="10658169" cy="5177455"/>
          </a:xfrm>
        </p:spPr>
        <p:txBody>
          <a:bodyPr>
            <a:noAutofit/>
          </a:bodyPr>
          <a:lstStyle/>
          <a:p>
            <a:pPr marL="0" indent="0" algn="just">
              <a:lnSpc>
                <a:spcPct val="150000"/>
              </a:lnSpc>
              <a:buNone/>
            </a:pPr>
            <a:r>
              <a:rPr lang="en-US" sz="2400" dirty="0">
                <a:latin typeface="Bell MT" panose="02020503060305020303" pitchFamily="18" charset="0"/>
              </a:rPr>
              <a:t>The development of a Blind Vision System using Machine Learning (ML) holds immense promise in improving the lives of visually impaired individuals.Through the integration of advanced object detection algorithms and user-centric design, this project aims to empower blind individuals to navigate their surroundings with greater confidence and independence. By leveraging ML techniques, the system can accurately detect and identify objects and obstacles in real-time, providing invaluable assistance to users in their daily activities.</a:t>
            </a:r>
            <a:endParaRPr lang="en-IN" sz="2400" dirty="0">
              <a:latin typeface="Bell MT" panose="02020503060305020303" pitchFamily="18" charset="0"/>
            </a:endParaRPr>
          </a:p>
        </p:txBody>
      </p:sp>
      <p:sp>
        <p:nvSpPr>
          <p:cNvPr id="4" name="Slide Number Placeholder 3">
            <a:extLst>
              <a:ext uri="{FF2B5EF4-FFF2-40B4-BE49-F238E27FC236}">
                <a16:creationId xmlns:a16="http://schemas.microsoft.com/office/drawing/2014/main" id="{A8877BA6-AAF1-6A5C-E681-A0C6F6DEB5B5}"/>
              </a:ext>
            </a:extLst>
          </p:cNvPr>
          <p:cNvSpPr>
            <a:spLocks noGrp="1"/>
          </p:cNvSpPr>
          <p:nvPr>
            <p:ph type="sldNum" sz="quarter" idx="12"/>
          </p:nvPr>
        </p:nvSpPr>
        <p:spPr/>
        <p:txBody>
          <a:bodyPr/>
          <a:lstStyle/>
          <a:p>
            <a:fld id="{9F951CA0-A245-4268-8B8A-E19E225A59C4}" type="slidenum">
              <a:rPr lang="en-US" smtClean="0"/>
              <a:t>13</a:t>
            </a:fld>
            <a:endParaRPr lang="en-US"/>
          </a:p>
        </p:txBody>
      </p:sp>
    </p:spTree>
    <p:extLst>
      <p:ext uri="{BB962C8B-B14F-4D97-AF65-F5344CB8AC3E}">
        <p14:creationId xmlns:p14="http://schemas.microsoft.com/office/powerpoint/2010/main" val="172070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40B8-57B1-D346-93EF-D05D7440B2C6}"/>
              </a:ext>
            </a:extLst>
          </p:cNvPr>
          <p:cNvSpPr>
            <a:spLocks noGrp="1"/>
          </p:cNvSpPr>
          <p:nvPr>
            <p:ph type="title"/>
          </p:nvPr>
        </p:nvSpPr>
        <p:spPr>
          <a:xfrm>
            <a:off x="1386348" y="2595716"/>
            <a:ext cx="10118263" cy="1111044"/>
          </a:xfrm>
        </p:spPr>
        <p:txBody>
          <a:bodyPr/>
          <a:lstStyle/>
          <a:p>
            <a:r>
              <a:rPr lang="en-US" dirty="0">
                <a:solidFill>
                  <a:schemeClr val="tx2"/>
                </a:solidFill>
                <a:effectLst>
                  <a:outerShdw blurRad="38100" dist="38100" dir="2700000" algn="tl">
                    <a:srgbClr val="000000">
                      <a:alpha val="43137"/>
                    </a:srgbClr>
                  </a:outerShdw>
                </a:effectLst>
              </a:rPr>
              <a:t>               </a:t>
            </a:r>
            <a:r>
              <a:rPr lang="en-US" sz="6000" dirty="0">
                <a:solidFill>
                  <a:schemeClr val="accent2">
                    <a:lumMod val="50000"/>
                  </a:schemeClr>
                </a:solidFill>
                <a:effectLst>
                  <a:outerShdw blurRad="38100" dist="38100" dir="2700000" algn="tl">
                    <a:srgbClr val="000000">
                      <a:alpha val="43137"/>
                    </a:srgbClr>
                  </a:outerShdw>
                </a:effectLst>
              </a:rPr>
              <a:t>THANK YOU</a:t>
            </a:r>
            <a:endParaRPr lang="en-IN" sz="6000" dirty="0">
              <a:solidFill>
                <a:schemeClr val="accent2">
                  <a:lumMod val="50000"/>
                </a:schemeClr>
              </a:solidFill>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F2B9066C-71F3-E1F0-77F1-09F1246E88DA}"/>
              </a:ext>
            </a:extLst>
          </p:cNvPr>
          <p:cNvSpPr>
            <a:spLocks noGrp="1"/>
          </p:cNvSpPr>
          <p:nvPr>
            <p:ph type="sldNum" sz="quarter" idx="12"/>
          </p:nvPr>
        </p:nvSpPr>
        <p:spPr/>
        <p:txBody>
          <a:bodyPr/>
          <a:lstStyle/>
          <a:p>
            <a:fld id="{9F951CA0-A245-4268-8B8A-E19E225A59C4}" type="slidenum">
              <a:rPr lang="en-US" smtClean="0"/>
              <a:t>14</a:t>
            </a:fld>
            <a:endParaRPr lang="en-US"/>
          </a:p>
        </p:txBody>
      </p:sp>
    </p:spTree>
    <p:extLst>
      <p:ext uri="{BB962C8B-B14F-4D97-AF65-F5344CB8AC3E}">
        <p14:creationId xmlns:p14="http://schemas.microsoft.com/office/powerpoint/2010/main" val="124155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5A7957-789D-D959-B80E-25D4D4339C9B}"/>
              </a:ext>
            </a:extLst>
          </p:cNvPr>
          <p:cNvSpPr>
            <a:spLocks noGrp="1"/>
          </p:cNvSpPr>
          <p:nvPr>
            <p:ph type="sldNum" sz="quarter" idx="12"/>
          </p:nvPr>
        </p:nvSpPr>
        <p:spPr/>
        <p:txBody>
          <a:bodyPr/>
          <a:lstStyle/>
          <a:p>
            <a:fld id="{9F951CA0-A245-4268-8B8A-E19E225A59C4}" type="slidenum">
              <a:rPr lang="en-US" smtClean="0"/>
              <a:t>2</a:t>
            </a:fld>
            <a:endParaRPr lang="en-US"/>
          </a:p>
        </p:txBody>
      </p:sp>
      <p:sp>
        <p:nvSpPr>
          <p:cNvPr id="4" name="TextBox 3">
            <a:extLst>
              <a:ext uri="{FF2B5EF4-FFF2-40B4-BE49-F238E27FC236}">
                <a16:creationId xmlns:a16="http://schemas.microsoft.com/office/drawing/2014/main" id="{2444E4B5-98F8-FFBF-261F-A95B6333E9EF}"/>
              </a:ext>
            </a:extLst>
          </p:cNvPr>
          <p:cNvSpPr txBox="1"/>
          <p:nvPr/>
        </p:nvSpPr>
        <p:spPr>
          <a:xfrm>
            <a:off x="1834180" y="1669193"/>
            <a:ext cx="9183330" cy="3098156"/>
          </a:xfrm>
          <a:prstGeom prst="rect">
            <a:avLst/>
          </a:prstGeom>
          <a:noFill/>
        </p:spPr>
        <p:txBody>
          <a:bodyPr wrap="square">
            <a:spAutoFit/>
          </a:bodyPr>
          <a:lstStyle/>
          <a:p>
            <a:pPr>
              <a:buFont typeface="Wingdings" panose="05000000000000000000" pitchFamily="2" charset="2"/>
              <a:buChar char="Ø"/>
            </a:pPr>
            <a:r>
              <a:rPr lang="en-US" sz="2800" dirty="0">
                <a:solidFill>
                  <a:schemeClr val="tx1"/>
                </a:solidFill>
                <a:latin typeface="Bell MT" panose="02020503060305020303" pitchFamily="18" charset="0"/>
              </a:rPr>
              <a:t>Aim</a:t>
            </a:r>
          </a:p>
          <a:p>
            <a:pPr>
              <a:buFont typeface="Wingdings" panose="05000000000000000000" pitchFamily="2" charset="2"/>
              <a:buChar char="Ø"/>
            </a:pPr>
            <a:r>
              <a:rPr lang="en-US" sz="2800" dirty="0">
                <a:solidFill>
                  <a:schemeClr val="tx1"/>
                </a:solidFill>
                <a:latin typeface="Bell MT" panose="02020503060305020303" pitchFamily="18" charset="0"/>
              </a:rPr>
              <a:t>Introduction Of Company</a:t>
            </a:r>
          </a:p>
          <a:p>
            <a:pPr>
              <a:buFont typeface="Wingdings" panose="05000000000000000000" pitchFamily="2" charset="2"/>
              <a:buChar char="Ø"/>
            </a:pPr>
            <a:r>
              <a:rPr lang="en-US" sz="2800" dirty="0">
                <a:solidFill>
                  <a:schemeClr val="tx1"/>
                </a:solidFill>
                <a:latin typeface="Bell MT" panose="02020503060305020303" pitchFamily="18" charset="0"/>
              </a:rPr>
              <a:t>Introduction of Domain</a:t>
            </a:r>
          </a:p>
          <a:p>
            <a:pPr>
              <a:buFont typeface="Wingdings" panose="05000000000000000000" pitchFamily="2" charset="2"/>
              <a:buChar char="Ø"/>
            </a:pPr>
            <a:r>
              <a:rPr lang="en-US" sz="2800" dirty="0">
                <a:solidFill>
                  <a:schemeClr val="tx1"/>
                </a:solidFill>
                <a:latin typeface="Bell MT" panose="02020503060305020303" pitchFamily="18" charset="0"/>
              </a:rPr>
              <a:t>Tasks Performed</a:t>
            </a:r>
          </a:p>
          <a:p>
            <a:pPr>
              <a:buFont typeface="Wingdings" panose="05000000000000000000" pitchFamily="2" charset="2"/>
              <a:buChar char="Ø"/>
            </a:pPr>
            <a:r>
              <a:rPr lang="en-US" sz="2800" dirty="0">
                <a:solidFill>
                  <a:schemeClr val="tx1"/>
                </a:solidFill>
                <a:latin typeface="Bell MT" panose="02020503060305020303" pitchFamily="18" charset="0"/>
              </a:rPr>
              <a:t>Reflection Notes</a:t>
            </a:r>
          </a:p>
          <a:p>
            <a:pPr>
              <a:buFont typeface="Wingdings" panose="05000000000000000000" pitchFamily="2" charset="2"/>
              <a:buChar char="Ø"/>
            </a:pPr>
            <a:r>
              <a:rPr lang="en-US" sz="2800" dirty="0">
                <a:solidFill>
                  <a:schemeClr val="tx1"/>
                </a:solidFill>
                <a:latin typeface="Bell MT" panose="02020503060305020303" pitchFamily="18" charset="0"/>
              </a:rPr>
              <a:t>Conclusion</a:t>
            </a:r>
            <a:endParaRPr lang="en-IN" sz="2800" dirty="0">
              <a:solidFill>
                <a:schemeClr val="tx1"/>
              </a:solidFill>
              <a:latin typeface="Bell MT" panose="02020503060305020303" pitchFamily="18" charset="0"/>
            </a:endParaRPr>
          </a:p>
          <a:p>
            <a:pPr algn="just">
              <a:lnSpc>
                <a:spcPct val="150000"/>
              </a:lnSpc>
              <a:buFont typeface="Wingdings" panose="05000000000000000000" pitchFamily="2" charset="2"/>
              <a:buChar char="Ø"/>
            </a:pPr>
            <a:endParaRPr lang="en-IN" sz="2000" dirty="0">
              <a:latin typeface="Bell MT" panose="02020503060305020303" pitchFamily="18" charset="0"/>
            </a:endParaRPr>
          </a:p>
        </p:txBody>
      </p:sp>
      <p:sp>
        <p:nvSpPr>
          <p:cNvPr id="8" name="TextBox 7">
            <a:extLst>
              <a:ext uri="{FF2B5EF4-FFF2-40B4-BE49-F238E27FC236}">
                <a16:creationId xmlns:a16="http://schemas.microsoft.com/office/drawing/2014/main" id="{E5EF1562-98E3-E8FA-FD36-9641B378CA11}"/>
              </a:ext>
            </a:extLst>
          </p:cNvPr>
          <p:cNvSpPr txBox="1"/>
          <p:nvPr/>
        </p:nvSpPr>
        <p:spPr>
          <a:xfrm>
            <a:off x="1834180" y="787782"/>
            <a:ext cx="7216877" cy="584775"/>
          </a:xfrm>
          <a:prstGeom prst="rect">
            <a:avLst/>
          </a:prstGeom>
          <a:noFill/>
        </p:spPr>
        <p:txBody>
          <a:bodyPr wrap="square">
            <a:spAutoFit/>
          </a:bodyPr>
          <a:lstStyle/>
          <a:p>
            <a:r>
              <a:rPr lang="en-IN" sz="3200" dirty="0">
                <a:solidFill>
                  <a:srgbClr val="C00000"/>
                </a:solidFill>
                <a:effectLst>
                  <a:outerShdw blurRad="38100" dist="25400" dir="5400000" algn="ctr" rotWithShape="0">
                    <a:srgbClr val="6E747A">
                      <a:alpha val="43000"/>
                    </a:srgbClr>
                  </a:outerShdw>
                </a:effectLst>
                <a:latin typeface="Bell MT" panose="02020503060305020303" pitchFamily="18" charset="0"/>
                <a:cs typeface="Times New Roman" pitchFamily="18" charset="0"/>
              </a:rPr>
              <a:t>CONTENTS</a:t>
            </a:r>
            <a:endParaRPr lang="en-IN" sz="3200" dirty="0">
              <a:latin typeface="Bell MT" panose="02020503060305020303" pitchFamily="18" charset="0"/>
              <a:cs typeface="Times New Roman" pitchFamily="18" charset="0"/>
            </a:endParaRPr>
          </a:p>
        </p:txBody>
      </p:sp>
    </p:spTree>
    <p:extLst>
      <p:ext uri="{BB962C8B-B14F-4D97-AF65-F5344CB8AC3E}">
        <p14:creationId xmlns:p14="http://schemas.microsoft.com/office/powerpoint/2010/main" val="289698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3" y="590292"/>
            <a:ext cx="9731477" cy="992702"/>
          </a:xfrm>
        </p:spPr>
        <p:txBody>
          <a:bodyPr>
            <a:normAutofit/>
          </a:bodyPr>
          <a:lstStyle/>
          <a:p>
            <a:r>
              <a:rPr lang="en-US" sz="3200" dirty="0">
                <a:solidFill>
                  <a:srgbClr val="C00000"/>
                </a:solidFill>
                <a:effectLst>
                  <a:outerShdw blurRad="38100" dist="38100" dir="2700000" algn="tl">
                    <a:srgbClr val="000000">
                      <a:alpha val="43137"/>
                    </a:srgbClr>
                  </a:outerShdw>
                </a:effectLst>
                <a:latin typeface="Bell MT" panose="02020503060305020303" pitchFamily="18" charset="0"/>
                <a:cs typeface="Times New Roman" pitchFamily="18" charset="0"/>
              </a:rPr>
              <a:t>AIM</a:t>
            </a:r>
          </a:p>
        </p:txBody>
      </p:sp>
      <p:sp>
        <p:nvSpPr>
          <p:cNvPr id="3" name="Content Placeholder 2"/>
          <p:cNvSpPr>
            <a:spLocks noGrp="1"/>
          </p:cNvSpPr>
          <p:nvPr>
            <p:ph idx="1"/>
          </p:nvPr>
        </p:nvSpPr>
        <p:spPr>
          <a:xfrm>
            <a:off x="1455173" y="1720644"/>
            <a:ext cx="10105911" cy="4946569"/>
          </a:xfrm>
        </p:spPr>
        <p:txBody>
          <a:bodyPr>
            <a:noAutofit/>
          </a:bodyPr>
          <a:lstStyle/>
          <a:p>
            <a:pPr algn="just">
              <a:buFont typeface="Wingdings" pitchFamily="2" charset="2"/>
              <a:buChar char="Ø"/>
            </a:pPr>
            <a:r>
              <a:rPr lang="en-US" sz="2400" dirty="0">
                <a:latin typeface="Bell MT" panose="02020503060305020303" pitchFamily="18" charset="0"/>
              </a:rPr>
              <a:t> To develop a Blind Vision System using Machine Learning (ML) to empower visually impaired individuals in navigating their environment independently. </a:t>
            </a:r>
          </a:p>
          <a:p>
            <a:pPr algn="just">
              <a:buFont typeface="Wingdings" pitchFamily="2" charset="2"/>
              <a:buChar char="Ø"/>
            </a:pPr>
            <a:r>
              <a:rPr lang="en-US" sz="2400" dirty="0">
                <a:latin typeface="Bell MT" panose="02020503060305020303" pitchFamily="18" charset="0"/>
              </a:rPr>
              <a:t>By harnessing the capabilities of computer vision and object detection algorithms, the system aims to detect and identify common objects and obstacles in real-time, providing users with essential information about their surroundings. </a:t>
            </a:r>
          </a:p>
          <a:p>
            <a:pPr algn="just">
              <a:buFont typeface="Wingdings" pitchFamily="2" charset="2"/>
              <a:buChar char="Ø"/>
            </a:pPr>
            <a:r>
              <a:rPr lang="en-US" sz="2400" dirty="0">
                <a:latin typeface="Bell MT" panose="02020503060305020303" pitchFamily="18" charset="0"/>
              </a:rPr>
              <a:t>Through a user-centric approach, the system is designed to be seamlessly integrated into assistive devices, ensuring accessibility and usability for blind individuals. </a:t>
            </a:r>
            <a:endParaRPr lang="en-IN" sz="2400" dirty="0">
              <a:latin typeface="Bell MT" panose="02020503060305020303" pitchFamily="18" charset="0"/>
            </a:endParaRPr>
          </a:p>
        </p:txBody>
      </p:sp>
      <p:sp>
        <p:nvSpPr>
          <p:cNvPr id="4" name="Slide Number Placeholder 3">
            <a:extLst>
              <a:ext uri="{FF2B5EF4-FFF2-40B4-BE49-F238E27FC236}">
                <a16:creationId xmlns:a16="http://schemas.microsoft.com/office/drawing/2014/main" id="{3F51DB20-5866-89AA-D128-8D2124458EBE}"/>
              </a:ext>
            </a:extLst>
          </p:cNvPr>
          <p:cNvSpPr>
            <a:spLocks noGrp="1"/>
          </p:cNvSpPr>
          <p:nvPr>
            <p:ph type="sldNum" sz="quarter" idx="12"/>
          </p:nvPr>
        </p:nvSpPr>
        <p:spPr/>
        <p:txBody>
          <a:bodyPr/>
          <a:lstStyle/>
          <a:p>
            <a:fld id="{9F951CA0-A245-4268-8B8A-E19E225A59C4}" type="slidenum">
              <a:rPr lang="en-US" smtClean="0"/>
              <a:t>3</a:t>
            </a:fld>
            <a:endParaRPr lang="en-US"/>
          </a:p>
        </p:txBody>
      </p:sp>
    </p:spTree>
    <p:extLst>
      <p:ext uri="{BB962C8B-B14F-4D97-AF65-F5344CB8AC3E}">
        <p14:creationId xmlns:p14="http://schemas.microsoft.com/office/powerpoint/2010/main" val="20069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42681"/>
            <a:ext cx="10734367" cy="1572701"/>
          </a:xfrm>
        </p:spPr>
        <p:txBody>
          <a:bodyPr>
            <a:normAutofit/>
          </a:bodyPr>
          <a:lstStyle/>
          <a:p>
            <a:r>
              <a:rPr lang="en-IN" sz="3200" dirty="0">
                <a:solidFill>
                  <a:srgbClr val="C00000"/>
                </a:solidFill>
                <a:effectLst>
                  <a:outerShdw blurRad="38100" dist="38100" dir="2700000" algn="tl">
                    <a:srgbClr val="000000">
                      <a:alpha val="43137"/>
                    </a:srgbClr>
                  </a:outerShdw>
                </a:effectLst>
                <a:latin typeface="Bell MT" panose="02020503060305020303" pitchFamily="18" charset="0"/>
                <a:cs typeface="Times New Roman" pitchFamily="18" charset="0"/>
              </a:rPr>
              <a:t>INTRODUCTION OF COMPANY</a:t>
            </a:r>
          </a:p>
        </p:txBody>
      </p:sp>
      <p:sp>
        <p:nvSpPr>
          <p:cNvPr id="3" name="Content Placeholder 2"/>
          <p:cNvSpPr>
            <a:spLocks noGrp="1"/>
          </p:cNvSpPr>
          <p:nvPr>
            <p:ph idx="1"/>
          </p:nvPr>
        </p:nvSpPr>
        <p:spPr>
          <a:xfrm>
            <a:off x="1366684" y="1554407"/>
            <a:ext cx="10146182" cy="4947931"/>
          </a:xfrm>
        </p:spPr>
        <p:txBody>
          <a:bodyPr>
            <a:normAutofit/>
          </a:bodyPr>
          <a:lstStyle/>
          <a:p>
            <a:pPr marL="0" indent="0" algn="just">
              <a:lnSpc>
                <a:spcPct val="150000"/>
              </a:lnSpc>
              <a:buNone/>
            </a:pPr>
            <a:r>
              <a:rPr lang="en-US" sz="2400" dirty="0">
                <a:solidFill>
                  <a:schemeClr val="tx1"/>
                </a:solidFill>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Company Name : </a:t>
            </a:r>
            <a:r>
              <a:rPr lang="en-US" sz="2400" dirty="0">
                <a:solidFill>
                  <a:schemeClr val="tx1"/>
                </a:solidFill>
                <a:latin typeface="Bell MT" panose="02020503060305020303" pitchFamily="18" charset="0"/>
                <a:cs typeface="Times New Roman" panose="02020603050405020304" pitchFamily="18" charset="0"/>
              </a:rPr>
              <a:t>Contriver</a:t>
            </a:r>
          </a:p>
          <a:p>
            <a:pPr marL="0" indent="0" algn="just">
              <a:lnSpc>
                <a:spcPct val="150000"/>
              </a:lnSpc>
              <a:buNone/>
            </a:pPr>
            <a:r>
              <a:rPr lang="en-US" sz="2400" dirty="0">
                <a:solidFill>
                  <a:schemeClr val="tx1"/>
                </a:solidFill>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Location :</a:t>
            </a:r>
            <a:r>
              <a:rPr lang="en-IN" sz="2400" b="0" i="0" dirty="0">
                <a:solidFill>
                  <a:schemeClr val="tx1"/>
                </a:solidFill>
                <a:effectLst>
                  <a:outerShdw blurRad="38100" dist="38100" dir="2700000" algn="tl">
                    <a:srgbClr val="000000">
                      <a:alpha val="43137"/>
                    </a:srgbClr>
                  </a:outerShdw>
                </a:effectLst>
                <a:latin typeface="Bell MT" panose="02020503060305020303" pitchFamily="18" charset="0"/>
              </a:rPr>
              <a:t> </a:t>
            </a:r>
            <a:r>
              <a:rPr lang="en-IN" sz="2400" b="0" i="0" dirty="0">
                <a:solidFill>
                  <a:schemeClr val="tx1"/>
                </a:solidFill>
                <a:latin typeface="Bell MT" panose="02020503060305020303" pitchFamily="18" charset="0"/>
              </a:rPr>
              <a:t>Mysore</a:t>
            </a:r>
            <a:r>
              <a:rPr lang="en-IN" sz="2400" b="0" i="0" dirty="0">
                <a:solidFill>
                  <a:schemeClr val="tx1"/>
                </a:solidFill>
                <a:latin typeface="Bell MT" panose="02020503060305020303" pitchFamily="18" charset="0"/>
                <a:cs typeface="Times New Roman" panose="02020603050405020304" pitchFamily="18" charset="0"/>
              </a:rPr>
              <a:t>, Karnataka.</a:t>
            </a:r>
          </a:p>
          <a:p>
            <a:pPr marL="0" indent="0" algn="just">
              <a:lnSpc>
                <a:spcPct val="150000"/>
              </a:lnSpc>
              <a:buNone/>
            </a:pPr>
            <a:r>
              <a:rPr lang="en-IN" sz="2400" dirty="0">
                <a:solidFill>
                  <a:schemeClr val="tx1"/>
                </a:solidFill>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Founded : </a:t>
            </a:r>
            <a:r>
              <a:rPr lang="en-IN" sz="2400" dirty="0">
                <a:solidFill>
                  <a:schemeClr val="tx1"/>
                </a:solidFill>
                <a:latin typeface="Bell MT" panose="02020503060305020303" pitchFamily="18" charset="0"/>
                <a:cs typeface="Times New Roman" panose="02020603050405020304" pitchFamily="18" charset="0"/>
              </a:rPr>
              <a:t>07</a:t>
            </a:r>
            <a:r>
              <a:rPr lang="en-IN" sz="2400" b="0" i="0" dirty="0">
                <a:solidFill>
                  <a:schemeClr val="tx1"/>
                </a:solidFill>
                <a:latin typeface="Bell MT" panose="02020503060305020303" pitchFamily="18" charset="0"/>
                <a:cs typeface="Times New Roman" panose="02020603050405020304" pitchFamily="18" charset="0"/>
              </a:rPr>
              <a:t> october 2017.</a:t>
            </a:r>
          </a:p>
          <a:p>
            <a:pPr marL="0" indent="0" algn="just">
              <a:lnSpc>
                <a:spcPct val="150000"/>
              </a:lnSpc>
              <a:buNone/>
            </a:pPr>
            <a:r>
              <a:rPr lang="en-IN" sz="2400" dirty="0">
                <a:solidFill>
                  <a:schemeClr val="tx1"/>
                </a:solidFill>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Goal :</a:t>
            </a:r>
            <a:r>
              <a:rPr lang="en-US" sz="2400" dirty="0">
                <a:solidFill>
                  <a:schemeClr val="tx1"/>
                </a:solidFill>
                <a:latin typeface="Bell MT" panose="02020503060305020303" pitchFamily="18" charset="0"/>
                <a:cs typeface="Times New Roman" panose="02020603050405020304" pitchFamily="18" charset="0"/>
              </a:rPr>
              <a:t>The founder of Contriver wanted to create a community for the young people who are the future pillars of the nation.</a:t>
            </a:r>
          </a:p>
          <a:p>
            <a:pPr marL="0" indent="0" algn="just">
              <a:lnSpc>
                <a:spcPct val="150000"/>
              </a:lnSpc>
              <a:buNone/>
            </a:pPr>
            <a:r>
              <a:rPr lang="en-US" sz="2400" dirty="0">
                <a:solidFill>
                  <a:schemeClr val="tx1"/>
                </a:solidFill>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Period of Internship : </a:t>
            </a:r>
            <a:r>
              <a:rPr lang="en-US" sz="2400" dirty="0">
                <a:solidFill>
                  <a:schemeClr val="tx1"/>
                </a:solidFill>
                <a:latin typeface="Bell MT" panose="02020503060305020303" pitchFamily="18" charset="0"/>
                <a:cs typeface="Times New Roman" panose="02020603050405020304" pitchFamily="18" charset="0"/>
              </a:rPr>
              <a:t>1 Month(4 March 2024 – 4 April 2024).</a:t>
            </a:r>
          </a:p>
          <a:p>
            <a:pPr algn="just">
              <a:lnSpc>
                <a:spcPct val="170000"/>
              </a:lnSpc>
              <a:buFont typeface="Wingdings" pitchFamily="2" charset="2"/>
              <a:buChar char="Ø"/>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86D5AC6-1E25-128C-E6A5-BE558B3B10F1}"/>
              </a:ext>
            </a:extLst>
          </p:cNvPr>
          <p:cNvSpPr>
            <a:spLocks noGrp="1"/>
          </p:cNvSpPr>
          <p:nvPr>
            <p:ph type="sldNum" sz="quarter" idx="12"/>
          </p:nvPr>
        </p:nvSpPr>
        <p:spPr/>
        <p:txBody>
          <a:bodyPr/>
          <a:lstStyle/>
          <a:p>
            <a:fld id="{9F951CA0-A245-4268-8B8A-E19E225A59C4}" type="slidenum">
              <a:rPr lang="en-US" smtClean="0"/>
              <a:t>4</a:t>
            </a:fld>
            <a:endParaRPr lang="en-US"/>
          </a:p>
        </p:txBody>
      </p:sp>
    </p:spTree>
    <p:extLst>
      <p:ext uri="{BB962C8B-B14F-4D97-AF65-F5344CB8AC3E}">
        <p14:creationId xmlns:p14="http://schemas.microsoft.com/office/powerpoint/2010/main" val="311399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E0AF0D-F593-5BBC-F0B2-FD5E666A397A}"/>
              </a:ext>
            </a:extLst>
          </p:cNvPr>
          <p:cNvSpPr>
            <a:spLocks noGrp="1"/>
          </p:cNvSpPr>
          <p:nvPr>
            <p:ph type="sldNum" sz="quarter" idx="12"/>
          </p:nvPr>
        </p:nvSpPr>
        <p:spPr/>
        <p:txBody>
          <a:bodyPr/>
          <a:lstStyle/>
          <a:p>
            <a:fld id="{9F951CA0-A245-4268-8B8A-E19E225A59C4}" type="slidenum">
              <a:rPr lang="en-US" smtClean="0"/>
              <a:t>5</a:t>
            </a:fld>
            <a:endParaRPr lang="en-US" dirty="0"/>
          </a:p>
        </p:txBody>
      </p:sp>
      <p:sp>
        <p:nvSpPr>
          <p:cNvPr id="2" name="Title 1">
            <a:extLst>
              <a:ext uri="{FF2B5EF4-FFF2-40B4-BE49-F238E27FC236}">
                <a16:creationId xmlns:a16="http://schemas.microsoft.com/office/drawing/2014/main" id="{7D323E8A-8AD3-231F-FDA4-861F7DB82357}"/>
              </a:ext>
            </a:extLst>
          </p:cNvPr>
          <p:cNvSpPr>
            <a:spLocks noGrp="1"/>
          </p:cNvSpPr>
          <p:nvPr>
            <p:ph type="title" idx="4294967295"/>
          </p:nvPr>
        </p:nvSpPr>
        <p:spPr>
          <a:xfrm>
            <a:off x="865237" y="1209060"/>
            <a:ext cx="9989576" cy="4926013"/>
          </a:xfrm>
        </p:spPr>
        <p:txBody>
          <a:bodyPr>
            <a:normAutofit/>
          </a:bodyPr>
          <a:lstStyle/>
          <a:p>
            <a:pPr algn="just">
              <a:lnSpc>
                <a:spcPct val="150000"/>
              </a:lnSpc>
            </a:pPr>
            <a:r>
              <a:rPr lang="en-US" sz="2400" dirty="0">
                <a:solidFill>
                  <a:schemeClr val="tx1"/>
                </a:solidFill>
                <a:effectLst>
                  <a:outerShdw blurRad="38100" dist="38100" dir="2700000" algn="tl">
                    <a:srgbClr val="000000">
                      <a:alpha val="43137"/>
                    </a:srgbClr>
                  </a:outerShdw>
                </a:effectLst>
                <a:latin typeface="Bell MT" panose="02020503060305020303" pitchFamily="18" charset="0"/>
              </a:rPr>
              <a:t>Contriver is a company owned by young people who have recognized the intolerance that is possessed to the society in the field of Food, Health, Education, Agriculture, Fitness, Construction, Engineering, Fashion, Record Producing. </a:t>
            </a:r>
            <a:br>
              <a:rPr lang="en-US" sz="2400" dirty="0">
                <a:solidFill>
                  <a:schemeClr val="tx1"/>
                </a:solidFill>
                <a:effectLst>
                  <a:outerShdw blurRad="38100" dist="38100" dir="2700000" algn="tl">
                    <a:srgbClr val="000000">
                      <a:alpha val="43137"/>
                    </a:srgbClr>
                  </a:outerShdw>
                </a:effectLst>
                <a:latin typeface="Bell MT" panose="02020503060305020303" pitchFamily="18" charset="0"/>
              </a:rPr>
            </a:br>
            <a:r>
              <a:rPr lang="en-US" sz="2400" dirty="0">
                <a:solidFill>
                  <a:schemeClr val="tx1"/>
                </a:solidFill>
                <a:effectLst>
                  <a:outerShdw blurRad="38100" dist="38100" dir="2700000" algn="tl">
                    <a:srgbClr val="000000">
                      <a:alpha val="43137"/>
                    </a:srgbClr>
                  </a:outerShdw>
                </a:effectLst>
                <a:latin typeface="Bell MT" panose="02020503060305020303" pitchFamily="18" charset="0"/>
              </a:rPr>
              <a:t>The journey of Contriver started from the educational sector on 07-Oct-2017 at Vidyavardhaka College of engineering(VVCE), Mysore. By conducting a 12 days’ Workshop on “Professional Designing” for 5th and 7th Semester students.</a:t>
            </a:r>
            <a:endParaRPr lang="en-IN" sz="2400" dirty="0">
              <a:solidFill>
                <a:schemeClr val="tx1"/>
              </a:solidFill>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167222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8B59F4-D0E4-0D52-D818-CC05CE0AA908}"/>
              </a:ext>
            </a:extLst>
          </p:cNvPr>
          <p:cNvSpPr>
            <a:spLocks noGrp="1"/>
          </p:cNvSpPr>
          <p:nvPr>
            <p:ph type="title"/>
          </p:nvPr>
        </p:nvSpPr>
        <p:spPr>
          <a:xfrm>
            <a:off x="677334" y="609600"/>
            <a:ext cx="8596668" cy="894735"/>
          </a:xfrm>
        </p:spPr>
        <p:txBody>
          <a:bodyPr/>
          <a:lstStyle/>
          <a:p>
            <a:r>
              <a:rPr lang="en-US" sz="3600" dirty="0">
                <a:solidFill>
                  <a:schemeClr val="accent5"/>
                </a:solidFill>
                <a:latin typeface="Bell MT" panose="02020503060305020303" pitchFamily="18" charset="0"/>
              </a:rPr>
              <a:t>INTRODUCTION OF DOMAIN</a:t>
            </a:r>
            <a:endParaRPr lang="en-IN" dirty="0">
              <a:solidFill>
                <a:schemeClr val="accent5"/>
              </a:solidFill>
              <a:latin typeface="Bell MT" panose="02020503060305020303" pitchFamily="18" charset="0"/>
            </a:endParaRPr>
          </a:p>
        </p:txBody>
      </p:sp>
      <p:sp>
        <p:nvSpPr>
          <p:cNvPr id="4" name="Content Placeholder 3">
            <a:extLst>
              <a:ext uri="{FF2B5EF4-FFF2-40B4-BE49-F238E27FC236}">
                <a16:creationId xmlns:a16="http://schemas.microsoft.com/office/drawing/2014/main" id="{8D9EDFA3-31C5-A4A4-56AA-6A93FDC56D65}"/>
              </a:ext>
            </a:extLst>
          </p:cNvPr>
          <p:cNvSpPr>
            <a:spLocks noGrp="1"/>
          </p:cNvSpPr>
          <p:nvPr>
            <p:ph idx="1"/>
          </p:nvPr>
        </p:nvSpPr>
        <p:spPr>
          <a:xfrm>
            <a:off x="677333" y="1720645"/>
            <a:ext cx="9272911" cy="4320717"/>
          </a:xfrm>
        </p:spPr>
        <p:txBody>
          <a:bodyPr>
            <a:normAutofit lnSpcReduction="10000"/>
          </a:bodyPr>
          <a:lstStyle/>
          <a:p>
            <a:pPr marL="285750" indent="-285750" algn="just">
              <a:lnSpc>
                <a:spcPct val="160000"/>
              </a:lnSpc>
              <a:buFont typeface="Wingdings" panose="05000000000000000000" pitchFamily="2" charset="2"/>
              <a:buChar char="Ø"/>
            </a:pPr>
            <a:r>
              <a:rPr lang="en-US" sz="2400" dirty="0">
                <a:solidFill>
                  <a:schemeClr val="tx1"/>
                </a:solidFill>
                <a:latin typeface="Bell MT" panose="02020503060305020303" pitchFamily="18" charset="0"/>
              </a:rPr>
              <a:t>Python is a high-level, interpreted programming language known for its simplicity, readability, and versatility. </a:t>
            </a:r>
          </a:p>
          <a:p>
            <a:pPr marL="285750" indent="-285750" algn="just">
              <a:lnSpc>
                <a:spcPct val="160000"/>
              </a:lnSpc>
              <a:buFont typeface="Wingdings" panose="05000000000000000000" pitchFamily="2" charset="2"/>
              <a:buChar char="Ø"/>
            </a:pPr>
            <a:r>
              <a:rPr lang="en-US" sz="2400" dirty="0">
                <a:solidFill>
                  <a:schemeClr val="tx1"/>
                </a:solidFill>
                <a:latin typeface="Bell MT" panose="02020503060305020303" pitchFamily="18" charset="0"/>
              </a:rPr>
              <a:t>Python was developed in the early 1990's by Guido van Rossum, then at CWT in Amsterdam, and currently at CNRI in Virginia</a:t>
            </a:r>
          </a:p>
          <a:p>
            <a:pPr marL="285750" indent="-285750" algn="just">
              <a:lnSpc>
                <a:spcPct val="160000"/>
              </a:lnSpc>
              <a:buFont typeface="Wingdings" panose="05000000000000000000" pitchFamily="2" charset="2"/>
              <a:buChar char="Ø"/>
            </a:pPr>
            <a:r>
              <a:rPr lang="en-US" sz="2400" dirty="0">
                <a:solidFill>
                  <a:schemeClr val="tx1"/>
                </a:solidFill>
                <a:latin typeface="Bell MT" panose="02020503060305020303" pitchFamily="18" charset="0"/>
              </a:rPr>
              <a:t>It's used across various domains, from web development to data science, thanks to its clear syntax, extensive standard library, and active community support.</a:t>
            </a:r>
            <a:endParaRPr lang="en-IN" sz="2400" dirty="0">
              <a:solidFill>
                <a:schemeClr val="tx1"/>
              </a:solidFill>
              <a:latin typeface="Bell MT" panose="02020503060305020303" pitchFamily="18" charset="0"/>
            </a:endParaRPr>
          </a:p>
          <a:p>
            <a:endParaRPr lang="en-IN" dirty="0"/>
          </a:p>
        </p:txBody>
      </p:sp>
      <p:sp>
        <p:nvSpPr>
          <p:cNvPr id="2" name="Slide Number Placeholder 1">
            <a:extLst>
              <a:ext uri="{FF2B5EF4-FFF2-40B4-BE49-F238E27FC236}">
                <a16:creationId xmlns:a16="http://schemas.microsoft.com/office/drawing/2014/main" id="{AED37FDB-0D7D-FB21-77B1-53BFE2E6D709}"/>
              </a:ext>
            </a:extLst>
          </p:cNvPr>
          <p:cNvSpPr>
            <a:spLocks noGrp="1"/>
          </p:cNvSpPr>
          <p:nvPr>
            <p:ph type="sldNum" sz="quarter" idx="12"/>
          </p:nvPr>
        </p:nvSpPr>
        <p:spPr/>
        <p:txBody>
          <a:bodyPr/>
          <a:lstStyle/>
          <a:p>
            <a:fld id="{9F951CA0-A245-4268-8B8A-E19E225A59C4}" type="slidenum">
              <a:rPr lang="en-US" smtClean="0"/>
              <a:t>6</a:t>
            </a:fld>
            <a:endParaRPr lang="en-US"/>
          </a:p>
        </p:txBody>
      </p:sp>
    </p:spTree>
    <p:extLst>
      <p:ext uri="{BB962C8B-B14F-4D97-AF65-F5344CB8AC3E}">
        <p14:creationId xmlns:p14="http://schemas.microsoft.com/office/powerpoint/2010/main" val="223561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FC09-3DED-6907-5504-352BEF346156}"/>
              </a:ext>
            </a:extLst>
          </p:cNvPr>
          <p:cNvSpPr>
            <a:spLocks noGrp="1"/>
          </p:cNvSpPr>
          <p:nvPr>
            <p:ph type="title"/>
          </p:nvPr>
        </p:nvSpPr>
        <p:spPr>
          <a:xfrm>
            <a:off x="943896" y="609600"/>
            <a:ext cx="8330105" cy="894735"/>
          </a:xfrm>
        </p:spPr>
        <p:txBody>
          <a:bodyPr/>
          <a:lstStyle/>
          <a:p>
            <a:r>
              <a:rPr lang="en-US" dirty="0">
                <a:solidFill>
                  <a:schemeClr val="accent5"/>
                </a:solidFill>
              </a:rPr>
              <a:t>TASKS PERFORMED</a:t>
            </a:r>
            <a:endParaRPr lang="en-IN" dirty="0">
              <a:solidFill>
                <a:schemeClr val="accent5"/>
              </a:solidFill>
            </a:endParaRPr>
          </a:p>
        </p:txBody>
      </p:sp>
      <p:sp>
        <p:nvSpPr>
          <p:cNvPr id="3" name="Content Placeholder 2">
            <a:extLst>
              <a:ext uri="{FF2B5EF4-FFF2-40B4-BE49-F238E27FC236}">
                <a16:creationId xmlns:a16="http://schemas.microsoft.com/office/drawing/2014/main" id="{240D9A1C-2114-6238-6E1E-B3F60C3A5238}"/>
              </a:ext>
            </a:extLst>
          </p:cNvPr>
          <p:cNvSpPr>
            <a:spLocks noGrp="1"/>
          </p:cNvSpPr>
          <p:nvPr>
            <p:ph idx="1"/>
          </p:nvPr>
        </p:nvSpPr>
        <p:spPr>
          <a:xfrm>
            <a:off x="677334" y="1602659"/>
            <a:ext cx="9921840" cy="4803828"/>
          </a:xfrm>
        </p:spPr>
        <p:txBody>
          <a:bodyPr>
            <a:normAutofit lnSpcReduction="10000"/>
          </a:bodyPr>
          <a:lstStyle/>
          <a:p>
            <a:pPr marL="0" indent="0">
              <a:buNone/>
            </a:pPr>
            <a:r>
              <a:rPr lang="en-US" sz="2000" b="1" dirty="0">
                <a:solidFill>
                  <a:schemeClr val="tx1"/>
                </a:solidFill>
                <a:latin typeface="Bell MT" panose="02020503060305020303" pitchFamily="18" charset="0"/>
              </a:rPr>
              <a:t>Project:</a:t>
            </a:r>
            <a:r>
              <a:rPr kumimoji="0" lang="en-US" altLang="ko-KR" sz="2000" b="1" i="0" u="none" strike="noStrike" kern="1200" cap="none" spc="0" normalizeH="0" baseline="0" noProof="0" dirty="0">
                <a:ln>
                  <a:noFill/>
                </a:ln>
                <a:solidFill>
                  <a:srgbClr val="C00000"/>
                </a:solidFill>
                <a:effectLst>
                  <a:outerShdw blurRad="38100" dist="25400" dir="5400000" algn="ctr" rotWithShape="0">
                    <a:srgbClr val="6E747A">
                      <a:alpha val="43000"/>
                    </a:srgbClr>
                  </a:outerShdw>
                </a:effectLst>
                <a:uLnTx/>
                <a:uFillTx/>
                <a:latin typeface="Bell MT" panose="02020503060305020303" pitchFamily="18" charset="0"/>
                <a:cs typeface="Times New Roman" panose="02020603050405020304" pitchFamily="18" charset="0"/>
              </a:rPr>
              <a:t> </a:t>
            </a:r>
            <a:r>
              <a:rPr kumimoji="0" lang="en-US" altLang="ko-KR" sz="1800" i="0" u="none" strike="noStrike" kern="1200" cap="none" spc="0" normalizeH="0" baseline="0" noProof="0" dirty="0">
                <a:ln>
                  <a:noFill/>
                </a:ln>
                <a:solidFill>
                  <a:schemeClr val="tx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OBJECT DETECTION FOR BLIND PERSONS –BLIND VISION SYSTEM USING ML.</a:t>
            </a:r>
          </a:p>
          <a:p>
            <a:pPr marL="0" indent="0">
              <a:buNone/>
            </a:pPr>
            <a:r>
              <a:rPr lang="en-IN" sz="2000" b="1" dirty="0">
                <a:solidFill>
                  <a:schemeClr val="tx1"/>
                </a:solidFill>
                <a:effectLst>
                  <a:outerShdw blurRad="38100" dist="25400" dir="5400000" algn="ctr" rotWithShape="0">
                    <a:srgbClr val="6E747A">
                      <a:alpha val="43000"/>
                    </a:srgbClr>
                  </a:outerShdw>
                </a:effectLst>
                <a:latin typeface="Bell MT" panose="02020503060305020303" pitchFamily="18" charset="0"/>
                <a:cs typeface="Times New Roman" panose="02020603050405020304" pitchFamily="18" charset="0"/>
              </a:rPr>
              <a:t>Introduction:</a:t>
            </a:r>
            <a:r>
              <a:rPr lang="en-US" sz="2000" b="1" dirty="0">
                <a:solidFill>
                  <a:schemeClr val="tx1"/>
                </a:solidFill>
                <a:effectLst>
                  <a:outerShdw blurRad="38100" dist="25400" dir="5400000" algn="ctr" rotWithShape="0">
                    <a:srgbClr val="6E747A">
                      <a:alpha val="43000"/>
                    </a:srgbClr>
                  </a:outerShdw>
                </a:effectLst>
                <a:latin typeface="Bell MT" panose="02020503060305020303" pitchFamily="18" charset="0"/>
                <a:cs typeface="Times New Roman" panose="02020603050405020304" pitchFamily="18" charset="0"/>
              </a:rPr>
              <a:t> </a:t>
            </a:r>
          </a:p>
          <a:p>
            <a:pPr>
              <a:buFont typeface="Wingdings" panose="05000000000000000000" pitchFamily="2" charset="2"/>
              <a:buChar char="v"/>
            </a:pPr>
            <a:r>
              <a:rPr lang="en-US" sz="2300" dirty="0">
                <a:solidFill>
                  <a:schemeClr val="tx1"/>
                </a:solidFill>
                <a:effectLst>
                  <a:outerShdw blurRad="38100" dist="25400" dir="5400000" algn="ctr" rotWithShape="0">
                    <a:srgbClr val="6E747A">
                      <a:alpha val="43000"/>
                    </a:srgbClr>
                  </a:outerShdw>
                </a:effectLst>
                <a:latin typeface="Bell MT" panose="02020503060305020303" pitchFamily="18" charset="0"/>
                <a:cs typeface="Times New Roman" panose="02020603050405020304" pitchFamily="18" charset="0"/>
              </a:rPr>
              <a:t>Navigating the world can be a significant challenge for visually impaired individuals, often relying on assistance or traditional mobility aids. </a:t>
            </a:r>
          </a:p>
          <a:p>
            <a:pPr>
              <a:buFont typeface="Wingdings" panose="05000000000000000000" pitchFamily="2" charset="2"/>
              <a:buChar char="v"/>
            </a:pPr>
            <a:r>
              <a:rPr lang="en-US" sz="2300" dirty="0">
                <a:solidFill>
                  <a:schemeClr val="tx1"/>
                </a:solidFill>
                <a:effectLst>
                  <a:outerShdw blurRad="38100" dist="25400" dir="5400000" algn="ctr" rotWithShape="0">
                    <a:srgbClr val="6E747A">
                      <a:alpha val="43000"/>
                    </a:srgbClr>
                  </a:outerShdw>
                </a:effectLst>
                <a:latin typeface="Bell MT" panose="02020503060305020303" pitchFamily="18" charset="0"/>
                <a:cs typeface="Times New Roman" panose="02020603050405020304" pitchFamily="18" charset="0"/>
              </a:rPr>
              <a:t>However, advancements in technology, particularly in Machine Learning (ML) and computer vision, offer new possibilities for enhancing independence and safety.</a:t>
            </a:r>
          </a:p>
          <a:p>
            <a:pPr>
              <a:buFont typeface="Wingdings" panose="05000000000000000000" pitchFamily="2" charset="2"/>
              <a:buChar char="v"/>
            </a:pPr>
            <a:r>
              <a:rPr lang="en-US" sz="2300" dirty="0">
                <a:solidFill>
                  <a:schemeClr val="tx1"/>
                </a:solidFill>
                <a:effectLst>
                  <a:outerShdw blurRad="38100" dist="25400" dir="5400000" algn="ctr" rotWithShape="0">
                    <a:srgbClr val="6E747A">
                      <a:alpha val="43000"/>
                    </a:srgbClr>
                  </a:outerShdw>
                </a:effectLst>
                <a:latin typeface="Bell MT" panose="02020503060305020303" pitchFamily="18" charset="0"/>
                <a:cs typeface="Times New Roman" panose="02020603050405020304" pitchFamily="18" charset="0"/>
              </a:rPr>
              <a:t> The objective of this project is to develop a Blind Vision System tailored specifically for the needs of blind individuals, utilizing ML techniques for object detection. </a:t>
            </a:r>
          </a:p>
          <a:p>
            <a:pPr>
              <a:buFont typeface="Wingdings" panose="05000000000000000000" pitchFamily="2" charset="2"/>
              <a:buChar char="v"/>
            </a:pPr>
            <a:r>
              <a:rPr lang="en-US" sz="2300" dirty="0">
                <a:solidFill>
                  <a:schemeClr val="tx1"/>
                </a:solidFill>
                <a:effectLst>
                  <a:outerShdw blurRad="38100" dist="25400" dir="5400000" algn="ctr" rotWithShape="0">
                    <a:srgbClr val="6E747A">
                      <a:alpha val="43000"/>
                    </a:srgbClr>
                  </a:outerShdw>
                </a:effectLst>
                <a:latin typeface="Bell MT" panose="02020503060305020303" pitchFamily="18" charset="0"/>
                <a:cs typeface="Times New Roman" panose="02020603050405020304" pitchFamily="18" charset="0"/>
              </a:rPr>
              <a:t>By leveraging ML algorithms, the system aims to detect and identify obstacles and objects in real-time, providing auditory or tactile feedback to users</a:t>
            </a:r>
          </a:p>
        </p:txBody>
      </p:sp>
      <p:sp>
        <p:nvSpPr>
          <p:cNvPr id="4" name="Slide Number Placeholder 3">
            <a:extLst>
              <a:ext uri="{FF2B5EF4-FFF2-40B4-BE49-F238E27FC236}">
                <a16:creationId xmlns:a16="http://schemas.microsoft.com/office/drawing/2014/main" id="{8337AA6E-6463-3D8F-A4AC-D5F7D056AB47}"/>
              </a:ext>
            </a:extLst>
          </p:cNvPr>
          <p:cNvSpPr>
            <a:spLocks noGrp="1"/>
          </p:cNvSpPr>
          <p:nvPr>
            <p:ph type="sldNum" sz="quarter" idx="12"/>
          </p:nvPr>
        </p:nvSpPr>
        <p:spPr/>
        <p:txBody>
          <a:bodyPr/>
          <a:lstStyle/>
          <a:p>
            <a:fld id="{9F951CA0-A245-4268-8B8A-E19E225A59C4}" type="slidenum">
              <a:rPr lang="en-US" smtClean="0"/>
              <a:t>7</a:t>
            </a:fld>
            <a:endParaRPr lang="en-US"/>
          </a:p>
        </p:txBody>
      </p:sp>
    </p:spTree>
    <p:extLst>
      <p:ext uri="{BB962C8B-B14F-4D97-AF65-F5344CB8AC3E}">
        <p14:creationId xmlns:p14="http://schemas.microsoft.com/office/powerpoint/2010/main" val="204630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70BC-D178-F82E-8AC4-74C66B794BBA}"/>
              </a:ext>
            </a:extLst>
          </p:cNvPr>
          <p:cNvSpPr>
            <a:spLocks noGrp="1"/>
          </p:cNvSpPr>
          <p:nvPr>
            <p:ph type="title"/>
          </p:nvPr>
        </p:nvSpPr>
        <p:spPr>
          <a:xfrm>
            <a:off x="1012722" y="609600"/>
            <a:ext cx="8261279" cy="806245"/>
          </a:xfrm>
        </p:spPr>
        <p:txBody>
          <a:bodyPr/>
          <a:lstStyle/>
          <a:p>
            <a:r>
              <a:rPr lang="en-US" dirty="0"/>
              <a:t>HARDWARE/SOFTWARE REQUIREMENTS</a:t>
            </a:r>
            <a:endParaRPr lang="en-IN" dirty="0"/>
          </a:p>
        </p:txBody>
      </p:sp>
      <p:sp>
        <p:nvSpPr>
          <p:cNvPr id="3" name="Content Placeholder 2">
            <a:extLst>
              <a:ext uri="{FF2B5EF4-FFF2-40B4-BE49-F238E27FC236}">
                <a16:creationId xmlns:a16="http://schemas.microsoft.com/office/drawing/2014/main" id="{F7D21AFD-614F-BB9F-6A4D-90E96A304649}"/>
              </a:ext>
            </a:extLst>
          </p:cNvPr>
          <p:cNvSpPr>
            <a:spLocks noGrp="1"/>
          </p:cNvSpPr>
          <p:nvPr>
            <p:ph idx="1"/>
          </p:nvPr>
        </p:nvSpPr>
        <p:spPr>
          <a:xfrm>
            <a:off x="1197352" y="1543665"/>
            <a:ext cx="8261279" cy="5063612"/>
          </a:xfrm>
        </p:spPr>
        <p:txBody>
          <a:bodyPr>
            <a:noAutofit/>
          </a:bodyPr>
          <a:lstStyle/>
          <a:p>
            <a:pPr marL="0" indent="0">
              <a:buNone/>
            </a:pPr>
            <a:r>
              <a:rPr lang="en-IN" sz="1600" b="1" dirty="0">
                <a:latin typeface="Bell MT" panose="02020503060305020303" pitchFamily="18" charset="0"/>
              </a:rPr>
              <a:t>Hardware Requirements:</a:t>
            </a:r>
          </a:p>
          <a:p>
            <a:pPr marL="0" indent="0">
              <a:buNone/>
            </a:pPr>
            <a:r>
              <a:rPr lang="en-IN" sz="1600" dirty="0">
                <a:latin typeface="Bell MT" panose="02020503060305020303" pitchFamily="18" charset="0"/>
              </a:rPr>
              <a:t>1. Computer</a:t>
            </a:r>
          </a:p>
          <a:p>
            <a:pPr marL="0" indent="0">
              <a:buNone/>
            </a:pPr>
            <a:r>
              <a:rPr lang="en-IN" sz="1600" dirty="0">
                <a:latin typeface="Bell MT" panose="02020503060305020303" pitchFamily="18" charset="0"/>
              </a:rPr>
              <a:t>2. Camera</a:t>
            </a:r>
          </a:p>
          <a:p>
            <a:pPr marL="0" indent="0">
              <a:buNone/>
            </a:pPr>
            <a:r>
              <a:rPr lang="en-IN" sz="1600" dirty="0">
                <a:latin typeface="Bell MT" panose="02020503060305020303" pitchFamily="18" charset="0"/>
              </a:rPr>
              <a:t>3. Microphone (Optional)</a:t>
            </a:r>
          </a:p>
          <a:p>
            <a:pPr marL="0" indent="0">
              <a:buNone/>
            </a:pPr>
            <a:r>
              <a:rPr lang="en-IN" sz="1600" dirty="0">
                <a:latin typeface="Bell MT" panose="02020503060305020303" pitchFamily="18" charset="0"/>
              </a:rPr>
              <a:t>4. Assistive Devices</a:t>
            </a:r>
          </a:p>
          <a:p>
            <a:pPr marL="0" indent="0">
              <a:buNone/>
            </a:pPr>
            <a:r>
              <a:rPr lang="en-IN" sz="1600" b="1" dirty="0">
                <a:latin typeface="Bell MT" panose="02020503060305020303" pitchFamily="18" charset="0"/>
              </a:rPr>
              <a:t>Software Requirements:</a:t>
            </a:r>
          </a:p>
          <a:p>
            <a:pPr marL="0" indent="0">
              <a:buNone/>
            </a:pPr>
            <a:r>
              <a:rPr lang="en-IN" sz="1600" dirty="0">
                <a:latin typeface="Bell MT" panose="02020503060305020303" pitchFamily="18" charset="0"/>
              </a:rPr>
              <a:t>1. Operating System</a:t>
            </a:r>
          </a:p>
          <a:p>
            <a:pPr marL="0" indent="0">
              <a:buNone/>
            </a:pPr>
            <a:r>
              <a:rPr lang="en-IN" sz="1600" dirty="0">
                <a:latin typeface="Bell MT" panose="02020503060305020303" pitchFamily="18" charset="0"/>
              </a:rPr>
              <a:t>2. Programming Languages</a:t>
            </a:r>
          </a:p>
          <a:p>
            <a:pPr marL="0" indent="0">
              <a:buNone/>
            </a:pPr>
            <a:r>
              <a:rPr lang="en-IN" sz="1600" dirty="0">
                <a:latin typeface="Bell MT" panose="02020503060305020303" pitchFamily="18" charset="0"/>
              </a:rPr>
              <a:t>3. Machine Learning Libraries</a:t>
            </a:r>
          </a:p>
          <a:p>
            <a:pPr marL="0" indent="0">
              <a:buNone/>
            </a:pPr>
            <a:r>
              <a:rPr lang="en-IN" sz="1600" dirty="0">
                <a:latin typeface="Bell MT" panose="02020503060305020303" pitchFamily="18" charset="0"/>
              </a:rPr>
              <a:t>4. Development Environment</a:t>
            </a:r>
          </a:p>
          <a:p>
            <a:pPr marL="0" indent="0">
              <a:buNone/>
            </a:pPr>
            <a:r>
              <a:rPr lang="en-IN" sz="1600" dirty="0">
                <a:latin typeface="Bell MT" panose="02020503060305020303" pitchFamily="18" charset="0"/>
              </a:rPr>
              <a:t>5. Object Detection Frameworks</a:t>
            </a:r>
          </a:p>
          <a:p>
            <a:pPr marL="0" indent="0">
              <a:buNone/>
            </a:pPr>
            <a:r>
              <a:rPr lang="en-IN" sz="1600" dirty="0">
                <a:latin typeface="Bell MT" panose="02020503060305020303" pitchFamily="18" charset="0"/>
              </a:rPr>
              <a:t>6. Accessibility Tools</a:t>
            </a:r>
          </a:p>
          <a:p>
            <a:pPr marL="0" indent="0">
              <a:buNone/>
            </a:pPr>
            <a:r>
              <a:rPr lang="en-IN" sz="1600" dirty="0">
                <a:latin typeface="Bell MT" panose="02020503060305020303" pitchFamily="18" charset="0"/>
              </a:rPr>
              <a:t>7. User Interface Development Tools</a:t>
            </a:r>
          </a:p>
        </p:txBody>
      </p:sp>
      <p:sp>
        <p:nvSpPr>
          <p:cNvPr id="4" name="Slide Number Placeholder 3">
            <a:extLst>
              <a:ext uri="{FF2B5EF4-FFF2-40B4-BE49-F238E27FC236}">
                <a16:creationId xmlns:a16="http://schemas.microsoft.com/office/drawing/2014/main" id="{C213D5AC-0F0D-D9C9-18A1-199CC388B1A2}"/>
              </a:ext>
            </a:extLst>
          </p:cNvPr>
          <p:cNvSpPr>
            <a:spLocks noGrp="1"/>
          </p:cNvSpPr>
          <p:nvPr>
            <p:ph type="sldNum" sz="quarter" idx="12"/>
          </p:nvPr>
        </p:nvSpPr>
        <p:spPr/>
        <p:txBody>
          <a:bodyPr/>
          <a:lstStyle/>
          <a:p>
            <a:fld id="{9F951CA0-A245-4268-8B8A-E19E225A59C4}" type="slidenum">
              <a:rPr lang="en-US" smtClean="0"/>
              <a:t>8</a:t>
            </a:fld>
            <a:endParaRPr lang="en-US"/>
          </a:p>
        </p:txBody>
      </p:sp>
    </p:spTree>
    <p:extLst>
      <p:ext uri="{BB962C8B-B14F-4D97-AF65-F5344CB8AC3E}">
        <p14:creationId xmlns:p14="http://schemas.microsoft.com/office/powerpoint/2010/main" val="116398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Autofit/>
          </a:bodyPr>
          <a:lstStyle/>
          <a:p>
            <a:r>
              <a:rPr lang="en-US" dirty="0"/>
              <a:t>BLOCK DIAGRAM</a:t>
            </a:r>
          </a:p>
        </p:txBody>
      </p:sp>
      <p:sp>
        <p:nvSpPr>
          <p:cNvPr id="3" name="Slide Number Placeholder 2">
            <a:extLst>
              <a:ext uri="{FF2B5EF4-FFF2-40B4-BE49-F238E27FC236}">
                <a16:creationId xmlns:a16="http://schemas.microsoft.com/office/drawing/2014/main" id="{FA19606F-6238-C525-2E89-41DBBAD35338}"/>
              </a:ext>
            </a:extLst>
          </p:cNvPr>
          <p:cNvSpPr>
            <a:spLocks noGrp="1"/>
          </p:cNvSpPr>
          <p:nvPr>
            <p:ph type="sldNum" sz="quarter" idx="12"/>
          </p:nvPr>
        </p:nvSpPr>
        <p:spPr>
          <a:xfrm>
            <a:off x="8590663" y="6041362"/>
            <a:ext cx="683339" cy="365125"/>
          </a:xfrm>
        </p:spPr>
        <p:txBody>
          <a:bodyPr/>
          <a:lstStyle/>
          <a:p>
            <a:fld id="{9F951CA0-A245-4268-8B8A-E19E225A59C4}" type="slidenum">
              <a:rPr lang="en-US" smtClean="0"/>
              <a:pPr/>
              <a:t>9</a:t>
            </a:fld>
            <a:endParaRPr lang="en-US"/>
          </a:p>
        </p:txBody>
      </p:sp>
      <p:sp>
        <p:nvSpPr>
          <p:cNvPr id="4" name="AutoShape 2" descr="blob:https://web.whatsapp.com/7298e64a-3b18-4268-bb42-b2bbba23270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blob:https://web.whatsapp.com/7298e64a-3b18-4268-bb42-b2bbba23270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blob:https://web.whatsapp.com/7298e64a-3b18-4268-bb42-b2bbba23270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blob:https://web.whatsapp.com/7298e64a-3b18-4268-bb42-b2bbba23270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blob:https://web.whatsapp.com/7298e64a-3b18-4268-bb42-b2bbba23270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2" descr="blob:https://web.whatsapp.com/7298e64a-3b18-4268-bb42-b2bbba23270d"/>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4" descr="blob:https://web.whatsapp.com/7298e64a-3b18-4268-bb42-b2bbba23270d"/>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2" descr="blob:https://web.whatsapp.com/18a3e722-6485-4fb6-a4e2-1008b2a71ff6"/>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4" descr="blob:https://web.whatsapp.com/18a3e722-6485-4fb6-a4e2-1008b2a71ff6"/>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6" descr="blob:https://web.whatsapp.com/18a3e722-6485-4fb6-a4e2-1008b2a71ff6"/>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8" descr="blob:https://web.whatsapp.com/18a3e722-6485-4fb6-a4e2-1008b2a71ff6"/>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10" descr="blob:https://web.whatsapp.com/18a3e722-6485-4fb6-a4e2-1008b2a71ff6"/>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12" descr="blob:https://web.whatsapp.com/18a3e722-6485-4fb6-a4e2-1008b2a71ff6"/>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14" descr="blob:https://web.whatsapp.com/18a3e722-6485-4fb6-a4e2-1008b2a71ff6"/>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Content Placeholder 22">
            <a:extLst>
              <a:ext uri="{FF2B5EF4-FFF2-40B4-BE49-F238E27FC236}">
                <a16:creationId xmlns:a16="http://schemas.microsoft.com/office/drawing/2014/main" id="{3466D7AF-B3DB-0162-3EC0-1CC402767B51}"/>
              </a:ext>
            </a:extLst>
          </p:cNvPr>
          <p:cNvSpPr>
            <a:spLocks noGrp="1"/>
          </p:cNvSpPr>
          <p:nvPr>
            <p:ph idx="1"/>
          </p:nvPr>
        </p:nvSpPr>
        <p:spPr>
          <a:xfrm>
            <a:off x="677334" y="1539875"/>
            <a:ext cx="8596668" cy="4501487"/>
          </a:xfrm>
        </p:spPr>
        <p:txBody>
          <a:bodyPr/>
          <a:lstStyle/>
          <a:p>
            <a:r>
              <a:rPr lang="en-US" dirty="0"/>
              <a:t>                  </a:t>
            </a:r>
            <a:endParaRPr lang="en-IN" dirty="0"/>
          </a:p>
        </p:txBody>
      </p:sp>
      <p:pic>
        <p:nvPicPr>
          <p:cNvPr id="24" name="Picture 2" descr="A diagram of a model">
            <a:extLst>
              <a:ext uri="{FF2B5EF4-FFF2-40B4-BE49-F238E27FC236}">
                <a16:creationId xmlns:a16="http://schemas.microsoft.com/office/drawing/2014/main" id="{B4CAF110-F339-B497-2000-72BBBC614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687" y="1473407"/>
            <a:ext cx="6627121" cy="457389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6598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1085</TotalTime>
  <Words>772</Words>
  <Application>Microsoft Office PowerPoint</Application>
  <PresentationFormat>Widescreen</PresentationFormat>
  <Paragraphs>104</Paragraphs>
  <Slides>14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Bell MT</vt:lpstr>
      <vt:lpstr>Berlin Sans FB Demi</vt:lpstr>
      <vt:lpstr>Calibri</vt:lpstr>
      <vt:lpstr>Castellar</vt:lpstr>
      <vt:lpstr>Century Gothic</vt:lpstr>
      <vt:lpstr>Felix Titling</vt:lpstr>
      <vt:lpstr>Times New Roman</vt:lpstr>
      <vt:lpstr>Trebuchet MS</vt:lpstr>
      <vt:lpstr>Wingdings</vt:lpstr>
      <vt:lpstr>Wingdings 3</vt:lpstr>
      <vt:lpstr>Facet</vt:lpstr>
      <vt:lpstr>PowerPoint Presentation</vt:lpstr>
      <vt:lpstr>PowerPoint Presentation</vt:lpstr>
      <vt:lpstr>AIM</vt:lpstr>
      <vt:lpstr>INTRODUCTION OF COMPANY</vt:lpstr>
      <vt:lpstr>Contriver is a company owned by young people who have recognized the intolerance that is possessed to the society in the field of Food, Health, Education, Agriculture, Fitness, Construction, Engineering, Fashion, Record Producing.  The journey of Contriver started from the educational sector on 07-Oct-2017 at Vidyavardhaka College of engineering(VVCE), Mysore. By conducting a 12 days’ Workshop on “Professional Designing” for 5th and 7th Semester students.</vt:lpstr>
      <vt:lpstr>INTRODUCTION OF DOMAIN</vt:lpstr>
      <vt:lpstr>TASKS PERFORMED</vt:lpstr>
      <vt:lpstr>HARDWARE/SOFTWARE REQUIREMENTS</vt:lpstr>
      <vt:lpstr>BLOCK DIAGRAM</vt:lpstr>
      <vt:lpstr>RESULT</vt:lpstr>
      <vt:lpstr>REFLECTION NOTES</vt:lpstr>
      <vt:lpstr>Benefits of doing Internship </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TRACK CRACK DETECTION</dc:title>
  <dc:creator>Paramanand Badiger</dc:creator>
  <cp:lastModifiedBy>Divya HS</cp:lastModifiedBy>
  <cp:revision>61</cp:revision>
  <dcterms:created xsi:type="dcterms:W3CDTF">2023-09-29T12:28:28Z</dcterms:created>
  <dcterms:modified xsi:type="dcterms:W3CDTF">2024-04-29T23:47:54Z</dcterms:modified>
</cp:coreProperties>
</file>