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Century Gothic Paneuropean Bold" charset="1" panose="020B0702020202020204"/>
      <p:regular r:id="rId21"/>
    </p:embeddedFont>
    <p:embeddedFont>
      <p:font typeface="Century Gothic Paneuropean" charset="1" panose="020B0502020202020204"/>
      <p:regular r:id="rId22"/>
    </p:embeddedFont>
    <p:embeddedFont>
      <p:font typeface="Canva Sans Bold" charset="1" panose="020B0803030501040103"/>
      <p:regular r:id="rId23"/>
    </p:embeddedFont>
    <p:embeddedFont>
      <p:font typeface="Canva Sans" charset="1" panose="020B05030305010401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4754" y="3325952"/>
            <a:ext cx="13018493" cy="1856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50"/>
              </a:lnSpc>
            </a:pPr>
            <a:r>
              <a:rPr lang="en-US" b="true" sz="10893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INTERNSHIP REVIEW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82925" y="5559892"/>
            <a:ext cx="8522150" cy="1058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2"/>
              </a:lnSpc>
            </a:pPr>
            <a:r>
              <a:rPr lang="en-US" sz="617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IT Department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569057" y="393422"/>
            <a:ext cx="852215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STULZ-CHSPL INDIA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817566" y="1386625"/>
            <a:ext cx="120719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Date: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69057" y="7258179"/>
            <a:ext cx="491390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members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075283" y="7258179"/>
            <a:ext cx="237341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Mentor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69057" y="8250049"/>
            <a:ext cx="4913908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DIvya Junghare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Sumit Rai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763053" y="8250049"/>
            <a:ext cx="299787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V. Srinivasan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Deepta Panda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8221778" y="2815641"/>
            <a:ext cx="7430013" cy="5867478"/>
          </a:xfrm>
          <a:custGeom>
            <a:avLst/>
            <a:gdLst/>
            <a:ahLst/>
            <a:cxnLst/>
            <a:rect r="r" b="b" t="t" l="l"/>
            <a:pathLst>
              <a:path h="5867478" w="7430013">
                <a:moveTo>
                  <a:pt x="0" y="0"/>
                </a:moveTo>
                <a:lnTo>
                  <a:pt x="7430012" y="0"/>
                </a:lnTo>
                <a:lnTo>
                  <a:pt x="7430012" y="5867478"/>
                </a:lnTo>
                <a:lnTo>
                  <a:pt x="0" y="58674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612481" y="150938"/>
            <a:ext cx="8537178" cy="877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69"/>
              </a:lnSpc>
            </a:pPr>
            <a:r>
              <a:rPr lang="en-US" b="true" sz="5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 ANALYSIS INSIGHTS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8343" y="2912978"/>
            <a:ext cx="6542935" cy="6054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7985" indent="-338992" lvl="1">
              <a:lnSpc>
                <a:spcPts val="4396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Visualizes monthly breakdown and spare trends with correlation metrics.</a:t>
            </a:r>
          </a:p>
          <a:p>
            <a:pPr algn="l" marL="677985" indent="-338992" lvl="1">
              <a:lnSpc>
                <a:spcPts val="4396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Enables predictive planning and validates the link between faults and consumption.</a:t>
            </a:r>
          </a:p>
          <a:p>
            <a:pPr algn="l" marL="677985" indent="-338992" lvl="1">
              <a:lnSpc>
                <a:spcPts val="4396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Correlation between breakdowns and spare parts usage: 0.75</a:t>
            </a:r>
          </a:p>
          <a:p>
            <a:pPr algn="l">
              <a:lnSpc>
                <a:spcPts val="4396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3293534" y="1491666"/>
            <a:ext cx="12358256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7. Breakdown Trend Over Time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8118800" y="2759176"/>
            <a:ext cx="7966321" cy="5949531"/>
          </a:xfrm>
          <a:custGeom>
            <a:avLst/>
            <a:gdLst/>
            <a:ahLst/>
            <a:cxnLst/>
            <a:rect r="r" b="b" t="t" l="l"/>
            <a:pathLst>
              <a:path h="5949531" w="7966321">
                <a:moveTo>
                  <a:pt x="0" y="0"/>
                </a:moveTo>
                <a:lnTo>
                  <a:pt x="7966321" y="0"/>
                </a:lnTo>
                <a:lnTo>
                  <a:pt x="7966321" y="5949531"/>
                </a:lnTo>
                <a:lnTo>
                  <a:pt x="0" y="59495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612481" y="150938"/>
            <a:ext cx="8537178" cy="877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69"/>
              </a:lnSpc>
            </a:pPr>
            <a:r>
              <a:rPr lang="en-US" b="true" sz="5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 ANALYSIS INSIGHTS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8343" y="2912978"/>
            <a:ext cx="6542935" cy="3292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7985" indent="-338992" lvl="1">
              <a:lnSpc>
                <a:spcPts val="4396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Categorizes breakdowns by season (Summer, Monsoon, Winter).</a:t>
            </a:r>
          </a:p>
          <a:p>
            <a:pPr algn="l" marL="677985" indent="-338992" lvl="1">
              <a:lnSpc>
                <a:spcPts val="4396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Helps allocate workforce and schedule maintenance as per seasonal stress.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293534" y="1491666"/>
            <a:ext cx="12358256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8. Seasonal Breakdown Analysis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232475" y="8680132"/>
            <a:ext cx="3312418" cy="925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Summer: Feb, Mar, Apr, May</a:t>
            </a:r>
          </a:p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Monsoon: June, July, Aug, Sep</a:t>
            </a:r>
          </a:p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Winter: Oct, Nov, Dec, Jan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352596" y="2815641"/>
            <a:ext cx="9366347" cy="5725179"/>
          </a:xfrm>
          <a:custGeom>
            <a:avLst/>
            <a:gdLst/>
            <a:ahLst/>
            <a:cxnLst/>
            <a:rect r="r" b="b" t="t" l="l"/>
            <a:pathLst>
              <a:path h="5725179" w="9366347">
                <a:moveTo>
                  <a:pt x="0" y="0"/>
                </a:moveTo>
                <a:lnTo>
                  <a:pt x="9366347" y="0"/>
                </a:lnTo>
                <a:lnTo>
                  <a:pt x="9366347" y="5725179"/>
                </a:lnTo>
                <a:lnTo>
                  <a:pt x="0" y="57251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612481" y="150938"/>
            <a:ext cx="8537178" cy="877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69"/>
              </a:lnSpc>
            </a:pPr>
            <a:r>
              <a:rPr lang="en-US" b="true" sz="5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 ANALYSIS INSIGHTS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8343" y="2912978"/>
            <a:ext cx="6542935" cy="2739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7985" indent="-338992" lvl="1">
              <a:lnSpc>
                <a:spcPts val="4396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Identifies clients with the highest number of failures.</a:t>
            </a:r>
          </a:p>
          <a:p>
            <a:pPr algn="l" marL="677985" indent="-338992" lvl="1">
              <a:lnSpc>
                <a:spcPts val="4396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Enables client-focused reliability improvements and support planning.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293534" y="1491666"/>
            <a:ext cx="12358256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9. Client-Based Breakdown Analysis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337213" y="2815641"/>
            <a:ext cx="9381730" cy="5722855"/>
          </a:xfrm>
          <a:custGeom>
            <a:avLst/>
            <a:gdLst/>
            <a:ahLst/>
            <a:cxnLst/>
            <a:rect r="r" b="b" t="t" l="l"/>
            <a:pathLst>
              <a:path h="5722855" w="9381730">
                <a:moveTo>
                  <a:pt x="0" y="0"/>
                </a:moveTo>
                <a:lnTo>
                  <a:pt x="9381730" y="0"/>
                </a:lnTo>
                <a:lnTo>
                  <a:pt x="9381730" y="5722855"/>
                </a:lnTo>
                <a:lnTo>
                  <a:pt x="0" y="57228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612481" y="150938"/>
            <a:ext cx="8537178" cy="877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69"/>
              </a:lnSpc>
            </a:pPr>
            <a:r>
              <a:rPr lang="en-US" b="true" sz="5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 ANALYSIS INSIGHTS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8343" y="2912978"/>
            <a:ext cx="6542935" cy="3292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7985" indent="-338992" lvl="1">
              <a:lnSpc>
                <a:spcPts val="4396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Shows top clients by spare usage to track demand sources.</a:t>
            </a:r>
          </a:p>
          <a:p>
            <a:pPr algn="l" marL="677985" indent="-338992" lvl="1">
              <a:lnSpc>
                <a:spcPts val="4396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Informs stocking, service agreements, and revenue optimization.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293534" y="1491666"/>
            <a:ext cx="12358256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10. Spare Part Consumption Across Clients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8168903" y="2552745"/>
            <a:ext cx="7121358" cy="7251098"/>
          </a:xfrm>
          <a:custGeom>
            <a:avLst/>
            <a:gdLst/>
            <a:ahLst/>
            <a:cxnLst/>
            <a:rect r="r" b="b" t="t" l="l"/>
            <a:pathLst>
              <a:path h="7251098" w="7121358">
                <a:moveTo>
                  <a:pt x="0" y="0"/>
                </a:moveTo>
                <a:lnTo>
                  <a:pt x="7121359" y="0"/>
                </a:lnTo>
                <a:lnTo>
                  <a:pt x="7121359" y="7251098"/>
                </a:lnTo>
                <a:lnTo>
                  <a:pt x="0" y="72510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923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612481" y="150938"/>
            <a:ext cx="8537178" cy="877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69"/>
              </a:lnSpc>
            </a:pPr>
            <a:r>
              <a:rPr lang="en-US" b="true" sz="5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 ANALYSIS INSIGHTS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8343" y="2912978"/>
            <a:ext cx="6542935" cy="2739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7985" indent="-338992" lvl="1">
              <a:lnSpc>
                <a:spcPts val="4396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Pie chart of failures by city grouped.</a:t>
            </a:r>
          </a:p>
          <a:p>
            <a:pPr algn="l" marL="677985" indent="-338992" lvl="1">
              <a:lnSpc>
                <a:spcPts val="4396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Assists in regional resource allocation and field team deployment.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293534" y="1491666"/>
            <a:ext cx="12358256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11. City-Based Breakdown Analysis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0481" y="4013348"/>
            <a:ext cx="12387037" cy="2031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b="true" sz="1188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BACKGROUND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16614" y="3540513"/>
            <a:ext cx="12454772" cy="5717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Processed historical machine breakdown data to identify failure patterns.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Used Python, Pandas, and Scikit-learn within Jupyter Notebook for analysis and modeling.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Focused on failure prediction to enable early detection and minimize service disruption.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Analyzed breakdown ticket data to understand root causes and resolution timelines.</a:t>
            </a:r>
          </a:p>
          <a:p>
            <a:pPr algn="l">
              <a:lnSpc>
                <a:spcPts val="5096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1690069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PROJECT GOALS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32406" y="3540513"/>
            <a:ext cx="12026612" cy="5717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Predict machine failures in advance using data-driven insights.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Develop a Machine Learning model that supports proactive maintenance decisions.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Reduce unplanned downtime and operational risks through timely interventions.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Provide actionable intelligence to maintenance teams for resource optimization.</a:t>
            </a:r>
          </a:p>
          <a:p>
            <a:pPr algn="l">
              <a:lnSpc>
                <a:spcPts val="5096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606667" y="2917928"/>
            <a:ext cx="9995794" cy="5935002"/>
          </a:xfrm>
          <a:custGeom>
            <a:avLst/>
            <a:gdLst/>
            <a:ahLst/>
            <a:cxnLst/>
            <a:rect r="r" b="b" t="t" l="l"/>
            <a:pathLst>
              <a:path h="5935002" w="9995794">
                <a:moveTo>
                  <a:pt x="0" y="0"/>
                </a:moveTo>
                <a:lnTo>
                  <a:pt x="9995793" y="0"/>
                </a:lnTo>
                <a:lnTo>
                  <a:pt x="9995793" y="5935002"/>
                </a:lnTo>
                <a:lnTo>
                  <a:pt x="0" y="5935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612481" y="150938"/>
            <a:ext cx="8537178" cy="877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69"/>
              </a:lnSpc>
            </a:pPr>
            <a:r>
              <a:rPr lang="en-US" b="true" sz="5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 ANALYSIS INSIGHTS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8343" y="2912978"/>
            <a:ext cx="6542935" cy="4949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7985" indent="-338992" lvl="1">
              <a:lnSpc>
                <a:spcPts val="4396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Highlights the equipment with the highest failure count, guiding preventive maintenance prioritization.</a:t>
            </a:r>
          </a:p>
          <a:p>
            <a:pPr algn="l" marL="677985" indent="-338992" lvl="1">
              <a:lnSpc>
                <a:spcPts val="4396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Targeting these assets can reduce downtime and enhance operational reliability.</a:t>
            </a:r>
          </a:p>
          <a:p>
            <a:pPr algn="l">
              <a:lnSpc>
                <a:spcPts val="4396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3293534" y="1491666"/>
            <a:ext cx="11175072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Top 20 Failed Equipment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8149818" y="2654683"/>
            <a:ext cx="8242977" cy="6603617"/>
          </a:xfrm>
          <a:custGeom>
            <a:avLst/>
            <a:gdLst/>
            <a:ahLst/>
            <a:cxnLst/>
            <a:rect r="r" b="b" t="t" l="l"/>
            <a:pathLst>
              <a:path h="6603617" w="8242977">
                <a:moveTo>
                  <a:pt x="0" y="0"/>
                </a:moveTo>
                <a:lnTo>
                  <a:pt x="8242977" y="0"/>
                </a:lnTo>
                <a:lnTo>
                  <a:pt x="8242977" y="6603617"/>
                </a:lnTo>
                <a:lnTo>
                  <a:pt x="0" y="66036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612481" y="150938"/>
            <a:ext cx="8537178" cy="877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69"/>
              </a:lnSpc>
            </a:pPr>
            <a:r>
              <a:rPr lang="en-US" b="true" sz="5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 ANALYSIS INSIGHTS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8343" y="2912978"/>
            <a:ext cx="6542935" cy="4949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7985" indent="-338992" lvl="1">
              <a:lnSpc>
                <a:spcPts val="4396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Shows average repair duration per equipment to identify delays in service closure.</a:t>
            </a:r>
          </a:p>
          <a:p>
            <a:pPr algn="l" marL="677985" indent="-338992" lvl="1">
              <a:lnSpc>
                <a:spcPts val="4396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Long resolution times suggest the need for process improvement or better spare availability.</a:t>
            </a:r>
          </a:p>
          <a:p>
            <a:pPr algn="l">
              <a:lnSpc>
                <a:spcPts val="4396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3293534" y="1491666"/>
            <a:ext cx="12358256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Average Resolution Time per Equipment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352596" y="2815641"/>
            <a:ext cx="9366347" cy="5725179"/>
          </a:xfrm>
          <a:custGeom>
            <a:avLst/>
            <a:gdLst/>
            <a:ahLst/>
            <a:cxnLst/>
            <a:rect r="r" b="b" t="t" l="l"/>
            <a:pathLst>
              <a:path h="5725179" w="9366347">
                <a:moveTo>
                  <a:pt x="0" y="0"/>
                </a:moveTo>
                <a:lnTo>
                  <a:pt x="9366347" y="0"/>
                </a:lnTo>
                <a:lnTo>
                  <a:pt x="9366347" y="5725179"/>
                </a:lnTo>
                <a:lnTo>
                  <a:pt x="0" y="57251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612481" y="150938"/>
            <a:ext cx="8537178" cy="877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69"/>
              </a:lnSpc>
            </a:pPr>
            <a:r>
              <a:rPr lang="en-US" b="true" sz="5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 ANALYSIS INSIGHTS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8343" y="2912978"/>
            <a:ext cx="6542935" cy="3844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7985" indent="-338992" lvl="1">
              <a:lnSpc>
                <a:spcPts val="4396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Lists top recurring fault codes, revealing dominant failure types.</a:t>
            </a:r>
          </a:p>
          <a:p>
            <a:pPr algn="l" marL="677985" indent="-338992" lvl="1">
              <a:lnSpc>
                <a:spcPts val="4396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Enables training or design modifications to reduce repeated breakdowns.</a:t>
            </a:r>
          </a:p>
          <a:p>
            <a:pPr algn="l">
              <a:lnSpc>
                <a:spcPts val="4396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3293534" y="1491666"/>
            <a:ext cx="12358256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Most Frequent Breakdown Causes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272986" y="3108566"/>
            <a:ext cx="10796282" cy="4615411"/>
          </a:xfrm>
          <a:custGeom>
            <a:avLst/>
            <a:gdLst/>
            <a:ahLst/>
            <a:cxnLst/>
            <a:rect r="r" b="b" t="t" l="l"/>
            <a:pathLst>
              <a:path h="4615411" w="10796282">
                <a:moveTo>
                  <a:pt x="0" y="0"/>
                </a:moveTo>
                <a:lnTo>
                  <a:pt x="10796283" y="0"/>
                </a:lnTo>
                <a:lnTo>
                  <a:pt x="10796283" y="4615411"/>
                </a:lnTo>
                <a:lnTo>
                  <a:pt x="0" y="46154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612481" y="150938"/>
            <a:ext cx="8537178" cy="877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69"/>
              </a:lnSpc>
            </a:pPr>
            <a:r>
              <a:rPr lang="en-US" b="true" sz="5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 ANALYSIS INSIGHTS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8343" y="2912978"/>
            <a:ext cx="6542935" cy="3844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7985" indent="-338992" lvl="1">
              <a:lnSpc>
                <a:spcPts val="4396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Demonstrates that 20% of fault codes cause nearly 80% of failures.</a:t>
            </a:r>
          </a:p>
          <a:p>
            <a:pPr algn="l" marL="677985" indent="-338992" lvl="1">
              <a:lnSpc>
                <a:spcPts val="4396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Prioritizing these key issues can deliver maximum impact with minimal effort.</a:t>
            </a:r>
          </a:p>
          <a:p>
            <a:pPr algn="l">
              <a:lnSpc>
                <a:spcPts val="4396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3293534" y="1491666"/>
            <a:ext cx="12358256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 Pareto Analysis (80/20 Rule)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8005451" y="2355658"/>
            <a:ext cx="8713492" cy="6121228"/>
          </a:xfrm>
          <a:custGeom>
            <a:avLst/>
            <a:gdLst/>
            <a:ahLst/>
            <a:cxnLst/>
            <a:rect r="r" b="b" t="t" l="l"/>
            <a:pathLst>
              <a:path h="6121228" w="8713492">
                <a:moveTo>
                  <a:pt x="0" y="0"/>
                </a:moveTo>
                <a:lnTo>
                  <a:pt x="8713492" y="0"/>
                </a:lnTo>
                <a:lnTo>
                  <a:pt x="8713492" y="6121228"/>
                </a:lnTo>
                <a:lnTo>
                  <a:pt x="0" y="61212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612481" y="150938"/>
            <a:ext cx="8537178" cy="877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69"/>
              </a:lnSpc>
            </a:pPr>
            <a:r>
              <a:rPr lang="en-US" b="true" sz="5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 ANALYSIS INSIGHTS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8343" y="2912978"/>
            <a:ext cx="6542935" cy="3844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7985" indent="-338992" lvl="1">
              <a:lnSpc>
                <a:spcPts val="4396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Displays the most frequently used spares, highlighting high-demand components.</a:t>
            </a:r>
          </a:p>
          <a:p>
            <a:pPr algn="l" marL="677985" indent="-338992" lvl="1">
              <a:lnSpc>
                <a:spcPts val="4396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Aids in inventory planning and identification of wear-prone parts.</a:t>
            </a:r>
          </a:p>
          <a:p>
            <a:pPr algn="l">
              <a:lnSpc>
                <a:spcPts val="4396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3293534" y="1491666"/>
            <a:ext cx="12358256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5. Most Spare Parts Consumed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618570" y="2548834"/>
            <a:ext cx="8033221" cy="6476784"/>
          </a:xfrm>
          <a:custGeom>
            <a:avLst/>
            <a:gdLst/>
            <a:ahLst/>
            <a:cxnLst/>
            <a:rect r="r" b="b" t="t" l="l"/>
            <a:pathLst>
              <a:path h="6476784" w="8033221">
                <a:moveTo>
                  <a:pt x="0" y="0"/>
                </a:moveTo>
                <a:lnTo>
                  <a:pt x="8033220" y="0"/>
                </a:lnTo>
                <a:lnTo>
                  <a:pt x="8033220" y="6476784"/>
                </a:lnTo>
                <a:lnTo>
                  <a:pt x="0" y="64767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612481" y="150938"/>
            <a:ext cx="8537178" cy="877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69"/>
              </a:lnSpc>
            </a:pPr>
            <a:r>
              <a:rPr lang="en-US" b="true" sz="5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 ANALYSIS INSIGHTS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8343" y="2912978"/>
            <a:ext cx="6542935" cy="3844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7985" indent="-338992" lvl="1">
              <a:lnSpc>
                <a:spcPts val="4396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Tracks spare usage across years and ranks by frequency and recurrence.</a:t>
            </a:r>
          </a:p>
          <a:p>
            <a:pPr algn="l" marL="677985" indent="-338992" lvl="1">
              <a:lnSpc>
                <a:spcPts val="4396"/>
              </a:lnSpc>
              <a:buFont typeface="Arial"/>
              <a:buChar char="•"/>
            </a:pPr>
            <a:r>
              <a:rPr lang="en-US" sz="31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Supports long-term procurement strategy and highlights critical inventory.</a:t>
            </a:r>
          </a:p>
          <a:p>
            <a:pPr algn="l">
              <a:lnSpc>
                <a:spcPts val="4396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3293534" y="1491666"/>
            <a:ext cx="12358256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6. Year-Wise Spare Consumption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DAGq-IWr0bg</dc:identifier>
  <dcterms:modified xsi:type="dcterms:W3CDTF">2011-08-01T06:04:30Z</dcterms:modified>
  <cp:revision>1</cp:revision>
  <dc:title>Final Internship Presentation_IT</dc:title>
</cp:coreProperties>
</file>